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95" r:id="rId30"/>
    <p:sldId id="285" r:id="rId31"/>
    <p:sldId id="286" r:id="rId32"/>
    <p:sldId id="287" r:id="rId33"/>
    <p:sldId id="288" r:id="rId34"/>
    <p:sldId id="296" r:id="rId35"/>
    <p:sldId id="289" r:id="rId36"/>
    <p:sldId id="297" r:id="rId37"/>
    <p:sldId id="290" r:id="rId38"/>
    <p:sldId id="298" r:id="rId39"/>
    <p:sldId id="299" r:id="rId40"/>
    <p:sldId id="300"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Default Section" id="{DD4B6D08-6933-42A8-AC29-F88218931A93}">
          <p14:sldIdLst>
            <p14:sldId id="256"/>
            <p14:sldId id="257"/>
            <p14:sldId id="258"/>
            <p14:sldId id="259"/>
            <p14:sldId id="260"/>
            <p14:sldId id="261"/>
            <p14:sldId id="262"/>
            <p14:sldId id="263"/>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95"/>
            <p14:sldId id="285"/>
            <p14:sldId id="286"/>
            <p14:sldId id="287"/>
            <p14:sldId id="288"/>
            <p14:sldId id="296"/>
            <p14:sldId id="289"/>
            <p14:sldId id="297"/>
            <p14:sldId id="290"/>
            <p14:sldId id="298"/>
            <p14:sldId id="299"/>
            <p14:sldId id="300"/>
          </p14:sldIdLst>
        </p14:section>
        <p14:section name="Untitled Section" id="{F0FC5D12-B627-49DE-95F8-28E72799AF5F}">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FF2F16-AC07-4710-9612-8090F7CB399A}"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61950-A47D-41C8-B236-32BE0947D62B}" type="slidenum">
              <a:rPr lang="en-US" smtClean="0"/>
              <a:pPr/>
              <a:t>‹#›</a:t>
            </a:fld>
            <a:endParaRPr lang="en-US"/>
          </a:p>
        </p:txBody>
      </p:sp>
    </p:spTree>
    <p:extLst>
      <p:ext uri="{BB962C8B-B14F-4D97-AF65-F5344CB8AC3E}">
        <p14:creationId xmlns="" xmlns:p14="http://schemas.microsoft.com/office/powerpoint/2010/main" val="3525483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FF2F16-AC07-4710-9612-8090F7CB399A}"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61950-A47D-41C8-B236-32BE0947D62B}" type="slidenum">
              <a:rPr lang="en-US" smtClean="0"/>
              <a:pPr/>
              <a:t>‹#›</a:t>
            </a:fld>
            <a:endParaRPr lang="en-US"/>
          </a:p>
        </p:txBody>
      </p:sp>
    </p:spTree>
    <p:extLst>
      <p:ext uri="{BB962C8B-B14F-4D97-AF65-F5344CB8AC3E}">
        <p14:creationId xmlns="" xmlns:p14="http://schemas.microsoft.com/office/powerpoint/2010/main" val="574824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FF2F16-AC07-4710-9612-8090F7CB399A}"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61950-A47D-41C8-B236-32BE0947D62B}" type="slidenum">
              <a:rPr lang="en-US" smtClean="0"/>
              <a:pPr/>
              <a:t>‹#›</a:t>
            </a:fld>
            <a:endParaRPr lang="en-US"/>
          </a:p>
        </p:txBody>
      </p:sp>
    </p:spTree>
    <p:extLst>
      <p:ext uri="{BB962C8B-B14F-4D97-AF65-F5344CB8AC3E}">
        <p14:creationId xmlns="" xmlns:p14="http://schemas.microsoft.com/office/powerpoint/2010/main" val="148532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FF2F16-AC07-4710-9612-8090F7CB399A}" type="datetimeFigureOut">
              <a:rPr lang="en-US" smtClean="0"/>
              <a:pPr/>
              <a:t>8/7/2012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61950-A47D-41C8-B236-32BE0947D62B}" type="slidenum">
              <a:rPr lang="en-US" smtClean="0"/>
              <a:pPr/>
              <a:t>‹#›</a:t>
            </a:fld>
            <a:endParaRPr lang="en-US"/>
          </a:p>
        </p:txBody>
      </p:sp>
    </p:spTree>
    <p:extLst>
      <p:ext uri="{BB962C8B-B14F-4D97-AF65-F5344CB8AC3E}">
        <p14:creationId xmlns="" xmlns:p14="http://schemas.microsoft.com/office/powerpoint/2010/main" val="2301610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FF2F16-AC07-4710-9612-8090F7CB399A}" type="datetimeFigureOut">
              <a:rPr lang="en-US" smtClean="0"/>
              <a:pPr/>
              <a:t>8/7/2012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261950-A47D-41C8-B236-32BE0947D62B}" type="slidenum">
              <a:rPr lang="en-US" smtClean="0"/>
              <a:pPr/>
              <a:t>‹#›</a:t>
            </a:fld>
            <a:endParaRPr lang="en-US"/>
          </a:p>
        </p:txBody>
      </p:sp>
    </p:spTree>
    <p:extLst>
      <p:ext uri="{BB962C8B-B14F-4D97-AF65-F5344CB8AC3E}">
        <p14:creationId xmlns="" xmlns:p14="http://schemas.microsoft.com/office/powerpoint/2010/main" val="3647806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FF2F16-AC07-4710-9612-8090F7CB399A}" type="datetimeFigureOut">
              <a:rPr lang="en-US" smtClean="0"/>
              <a:pPr/>
              <a:t>8/7/2012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261950-A47D-41C8-B236-32BE0947D62B}" type="slidenum">
              <a:rPr lang="en-US" smtClean="0"/>
              <a:pPr/>
              <a:t>‹#›</a:t>
            </a:fld>
            <a:endParaRPr lang="en-US"/>
          </a:p>
        </p:txBody>
      </p:sp>
    </p:spTree>
    <p:extLst>
      <p:ext uri="{BB962C8B-B14F-4D97-AF65-F5344CB8AC3E}">
        <p14:creationId xmlns="" xmlns:p14="http://schemas.microsoft.com/office/powerpoint/2010/main" val="3038324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FF2F16-AC07-4710-9612-8090F7CB399A}" type="datetimeFigureOut">
              <a:rPr lang="en-US" smtClean="0"/>
              <a:pPr/>
              <a:t>8/7/2012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261950-A47D-41C8-B236-32BE0947D62B}" type="slidenum">
              <a:rPr lang="en-US" smtClean="0"/>
              <a:pPr/>
              <a:t>‹#›</a:t>
            </a:fld>
            <a:endParaRPr lang="en-US"/>
          </a:p>
        </p:txBody>
      </p:sp>
    </p:spTree>
    <p:extLst>
      <p:ext uri="{BB962C8B-B14F-4D97-AF65-F5344CB8AC3E}">
        <p14:creationId xmlns="" xmlns:p14="http://schemas.microsoft.com/office/powerpoint/2010/main" val="3818956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FF2F16-AC07-4710-9612-8090F7CB399A}" type="datetimeFigureOut">
              <a:rPr lang="en-US" smtClean="0"/>
              <a:pPr/>
              <a:t>8/7/2012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61950-A47D-41C8-B236-32BE0947D62B}" type="slidenum">
              <a:rPr lang="en-US" smtClean="0"/>
              <a:pPr/>
              <a:t>‹#›</a:t>
            </a:fld>
            <a:endParaRPr lang="en-US"/>
          </a:p>
        </p:txBody>
      </p:sp>
    </p:spTree>
    <p:extLst>
      <p:ext uri="{BB962C8B-B14F-4D97-AF65-F5344CB8AC3E}">
        <p14:creationId xmlns="" xmlns:p14="http://schemas.microsoft.com/office/powerpoint/2010/main" val="2451682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FF2F16-AC07-4710-9612-8090F7CB399A}" type="datetimeFigureOut">
              <a:rPr lang="en-US" smtClean="0"/>
              <a:pPr/>
              <a:t>8/7/2012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61950-A47D-41C8-B236-32BE0947D62B}" type="slidenum">
              <a:rPr lang="en-US" smtClean="0"/>
              <a:pPr/>
              <a:t>‹#›</a:t>
            </a:fld>
            <a:endParaRPr lang="en-US"/>
          </a:p>
        </p:txBody>
      </p:sp>
    </p:spTree>
    <p:extLst>
      <p:ext uri="{BB962C8B-B14F-4D97-AF65-F5344CB8AC3E}">
        <p14:creationId xmlns="" xmlns:p14="http://schemas.microsoft.com/office/powerpoint/2010/main" val="1426956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FF2F16-AC07-4710-9612-8090F7CB399A}"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61950-A47D-41C8-B236-32BE0947D62B}" type="slidenum">
              <a:rPr lang="en-US" smtClean="0"/>
              <a:pPr/>
              <a:t>‹#›</a:t>
            </a:fld>
            <a:endParaRPr lang="en-US"/>
          </a:p>
        </p:txBody>
      </p:sp>
    </p:spTree>
    <p:extLst>
      <p:ext uri="{BB962C8B-B14F-4D97-AF65-F5344CB8AC3E}">
        <p14:creationId xmlns="" xmlns:p14="http://schemas.microsoft.com/office/powerpoint/2010/main" val="3068874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FF2F16-AC07-4710-9612-8090F7CB399A}"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61950-A47D-41C8-B236-32BE0947D62B}" type="slidenum">
              <a:rPr lang="en-US" smtClean="0"/>
              <a:pPr/>
              <a:t>‹#›</a:t>
            </a:fld>
            <a:endParaRPr lang="en-US"/>
          </a:p>
        </p:txBody>
      </p:sp>
    </p:spTree>
    <p:extLst>
      <p:ext uri="{BB962C8B-B14F-4D97-AF65-F5344CB8AC3E}">
        <p14:creationId xmlns="" xmlns:p14="http://schemas.microsoft.com/office/powerpoint/2010/main" val="3270952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FF2F16-AC07-4710-9612-8090F7CB399A}" type="datetimeFigureOut">
              <a:rPr lang="en-US" smtClean="0"/>
              <a:pPr/>
              <a:t>8/7/2012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261950-A47D-41C8-B236-32BE0947D62B}" type="slidenum">
              <a:rPr lang="en-US" smtClean="0"/>
              <a:pPr/>
              <a:t>‹#›</a:t>
            </a:fld>
            <a:endParaRPr lang="en-US"/>
          </a:p>
        </p:txBody>
      </p:sp>
    </p:spTree>
    <p:extLst>
      <p:ext uri="{BB962C8B-B14F-4D97-AF65-F5344CB8AC3E}">
        <p14:creationId xmlns="" xmlns:p14="http://schemas.microsoft.com/office/powerpoint/2010/main" val="2268077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838200"/>
          </a:xfrm>
        </p:spPr>
        <p:txBody>
          <a:bodyPr>
            <a:noAutofit/>
          </a:bodyPr>
          <a:lstStyle/>
          <a:p>
            <a:r>
              <a:rPr lang="en-US" sz="3200" b="1" dirty="0" smtClean="0"/>
              <a:t/>
            </a:r>
            <a:br>
              <a:rPr lang="en-US" sz="3200" b="1" dirty="0" smtClean="0"/>
            </a:br>
            <a:r>
              <a:rPr lang="en-US" sz="3200" b="1" dirty="0"/>
              <a:t/>
            </a:r>
            <a:br>
              <a:rPr lang="en-US" sz="3200" b="1" dirty="0"/>
            </a:br>
            <a:r>
              <a:rPr lang="en-US" sz="3200" b="1" dirty="0" smtClean="0"/>
              <a:t>Lecture # 14</a:t>
            </a:r>
            <a:br>
              <a:rPr lang="en-US" sz="3200" b="1" dirty="0" smtClean="0"/>
            </a:br>
            <a:r>
              <a:rPr lang="en-US" sz="3200" b="1" dirty="0" smtClean="0"/>
              <a:t>Establishment of Pakistan I from 1947-71</a:t>
            </a:r>
            <a:br>
              <a:rPr lang="en-US" sz="3200" b="1" dirty="0" smtClean="0"/>
            </a:br>
            <a:r>
              <a:rPr lang="en-US" sz="3200" b="1" dirty="0" smtClean="0"/>
              <a:t/>
            </a:r>
            <a:br>
              <a:rPr lang="en-US" sz="3200" b="1" dirty="0" smtClean="0"/>
            </a:br>
            <a:endParaRPr lang="en-US" sz="3200" b="1" dirty="0"/>
          </a:p>
        </p:txBody>
      </p:sp>
      <p:sp>
        <p:nvSpPr>
          <p:cNvPr id="3" name="Subtitle 2"/>
          <p:cNvSpPr>
            <a:spLocks noGrp="1"/>
          </p:cNvSpPr>
          <p:nvPr>
            <p:ph type="subTitle" idx="1"/>
          </p:nvPr>
        </p:nvSpPr>
        <p:spPr>
          <a:xfrm>
            <a:off x="0" y="914400"/>
            <a:ext cx="9144000" cy="4800600"/>
          </a:xfrm>
        </p:spPr>
        <p:txBody>
          <a:bodyPr>
            <a:normAutofit fontScale="92500" lnSpcReduction="10000"/>
          </a:bodyPr>
          <a:lstStyle/>
          <a:p>
            <a:pPr algn="l"/>
            <a:r>
              <a:rPr lang="en-US" sz="3000" dirty="0" smtClean="0">
                <a:solidFill>
                  <a:schemeClr val="tx1"/>
                </a:solidFill>
              </a:rPr>
              <a:t>Recap of lecture # 13,Topic: Creation of Pakistan and Role of Muslim Leadership</a:t>
            </a:r>
          </a:p>
          <a:p>
            <a:pPr marL="457200" indent="-457200" algn="l">
              <a:buFont typeface="Arial" pitchFamily="34" charset="0"/>
              <a:buChar char="•"/>
            </a:pPr>
            <a:r>
              <a:rPr lang="en-US" sz="3000" dirty="0" smtClean="0">
                <a:solidFill>
                  <a:schemeClr val="tx1"/>
                </a:solidFill>
              </a:rPr>
              <a:t>Role of Quaid-</a:t>
            </a:r>
            <a:r>
              <a:rPr lang="en-US" sz="3000" dirty="0" err="1" smtClean="0">
                <a:solidFill>
                  <a:schemeClr val="tx1"/>
                </a:solidFill>
              </a:rPr>
              <a:t>i</a:t>
            </a:r>
            <a:r>
              <a:rPr lang="en-US" sz="3000" dirty="0" smtClean="0">
                <a:solidFill>
                  <a:schemeClr val="tx1"/>
                </a:solidFill>
              </a:rPr>
              <a:t>-</a:t>
            </a:r>
            <a:r>
              <a:rPr lang="en-US" sz="3000" dirty="0" err="1" smtClean="0">
                <a:solidFill>
                  <a:schemeClr val="tx1"/>
                </a:solidFill>
              </a:rPr>
              <a:t>Azam</a:t>
            </a:r>
            <a:endParaRPr lang="en-US" sz="3000" dirty="0" smtClean="0">
              <a:solidFill>
                <a:schemeClr val="tx1"/>
              </a:solidFill>
            </a:endParaRPr>
          </a:p>
          <a:p>
            <a:pPr marL="457200" indent="-457200" algn="l">
              <a:buFont typeface="Arial" pitchFamily="34" charset="0"/>
              <a:buChar char="•"/>
            </a:pPr>
            <a:r>
              <a:rPr lang="en-US" sz="3000" dirty="0" err="1" smtClean="0">
                <a:solidFill>
                  <a:schemeClr val="tx1"/>
                </a:solidFill>
              </a:rPr>
              <a:t>Iqbal</a:t>
            </a:r>
            <a:r>
              <a:rPr lang="en-US" sz="3000" dirty="0" smtClean="0">
                <a:solidFill>
                  <a:schemeClr val="tx1"/>
                </a:solidFill>
              </a:rPr>
              <a:t> and Pakistan Movement</a:t>
            </a:r>
          </a:p>
          <a:p>
            <a:pPr marL="457200" indent="-457200" algn="l">
              <a:buFont typeface="Arial" pitchFamily="34" charset="0"/>
              <a:buChar char="•"/>
            </a:pPr>
            <a:r>
              <a:rPr lang="en-US" sz="3000" dirty="0" err="1" smtClean="0">
                <a:solidFill>
                  <a:schemeClr val="tx1"/>
                </a:solidFill>
              </a:rPr>
              <a:t>Choudhry</a:t>
            </a:r>
            <a:r>
              <a:rPr lang="en-US" sz="3000" dirty="0" smtClean="0">
                <a:solidFill>
                  <a:schemeClr val="tx1"/>
                </a:solidFill>
              </a:rPr>
              <a:t> </a:t>
            </a:r>
            <a:r>
              <a:rPr lang="en-US" sz="3000" dirty="0" err="1" smtClean="0">
                <a:solidFill>
                  <a:schemeClr val="tx1"/>
                </a:solidFill>
              </a:rPr>
              <a:t>Rahmat</a:t>
            </a:r>
            <a:r>
              <a:rPr lang="en-US" sz="3000" dirty="0" smtClean="0">
                <a:solidFill>
                  <a:schemeClr val="tx1"/>
                </a:solidFill>
              </a:rPr>
              <a:t> Ali</a:t>
            </a:r>
          </a:p>
          <a:p>
            <a:pPr marL="457200" indent="-457200" algn="l">
              <a:buFont typeface="Arial" pitchFamily="34" charset="0"/>
              <a:buChar char="•"/>
            </a:pPr>
            <a:r>
              <a:rPr lang="en-US" sz="3000" dirty="0" smtClean="0">
                <a:solidFill>
                  <a:schemeClr val="tx1"/>
                </a:solidFill>
              </a:rPr>
              <a:t>Prominent Leaders of the Pakistan Movement</a:t>
            </a:r>
          </a:p>
          <a:p>
            <a:pPr marL="457200" indent="-457200" algn="l">
              <a:buFont typeface="Arial" pitchFamily="34" charset="0"/>
              <a:buChar char="•"/>
            </a:pPr>
            <a:r>
              <a:rPr lang="en-US" sz="3000" dirty="0" smtClean="0">
                <a:solidFill>
                  <a:schemeClr val="tx1"/>
                </a:solidFill>
              </a:rPr>
              <a:t>Role of Women of the Pakistan Movement</a:t>
            </a:r>
          </a:p>
          <a:p>
            <a:pPr marL="457200" indent="-457200" algn="l">
              <a:buFont typeface="Arial" pitchFamily="34" charset="0"/>
              <a:buChar char="•"/>
            </a:pPr>
            <a:r>
              <a:rPr lang="en-US" sz="3000" dirty="0" smtClean="0">
                <a:solidFill>
                  <a:schemeClr val="tx1"/>
                </a:solidFill>
              </a:rPr>
              <a:t>Role of  </a:t>
            </a:r>
            <a:r>
              <a:rPr lang="en-US" sz="3000" dirty="0" err="1" smtClean="0">
                <a:solidFill>
                  <a:schemeClr val="tx1"/>
                </a:solidFill>
              </a:rPr>
              <a:t>Ulema</a:t>
            </a:r>
            <a:r>
              <a:rPr lang="en-US" sz="3000" dirty="0" smtClean="0">
                <a:solidFill>
                  <a:schemeClr val="tx1"/>
                </a:solidFill>
              </a:rPr>
              <a:t> and </a:t>
            </a:r>
            <a:r>
              <a:rPr lang="en-US" sz="3000" dirty="0" err="1" smtClean="0">
                <a:solidFill>
                  <a:schemeClr val="tx1"/>
                </a:solidFill>
              </a:rPr>
              <a:t>Mushaikh</a:t>
            </a:r>
            <a:endParaRPr lang="en-US" sz="3000" dirty="0" smtClean="0">
              <a:solidFill>
                <a:schemeClr val="tx1"/>
              </a:solidFill>
            </a:endParaRPr>
          </a:p>
          <a:p>
            <a:pPr marL="457200" indent="-457200" algn="l">
              <a:buFont typeface="Arial" pitchFamily="34" charset="0"/>
              <a:buChar char="•"/>
            </a:pPr>
            <a:r>
              <a:rPr lang="en-US" sz="3000" dirty="0" smtClean="0">
                <a:solidFill>
                  <a:schemeClr val="tx1"/>
                </a:solidFill>
              </a:rPr>
              <a:t>Now </a:t>
            </a:r>
            <a:r>
              <a:rPr lang="en-US" sz="3000" dirty="0">
                <a:solidFill>
                  <a:schemeClr val="tx1"/>
                </a:solidFill>
              </a:rPr>
              <a:t>today’s </a:t>
            </a:r>
            <a:r>
              <a:rPr lang="en-US" sz="3000" dirty="0" err="1">
                <a:solidFill>
                  <a:schemeClr val="tx1"/>
                </a:solidFill>
              </a:rPr>
              <a:t>lecture:Establishment</a:t>
            </a:r>
            <a:r>
              <a:rPr lang="en-US" sz="3000" dirty="0">
                <a:solidFill>
                  <a:schemeClr val="tx1"/>
                </a:solidFill>
              </a:rPr>
              <a:t> of Pakistan I from </a:t>
            </a:r>
            <a:r>
              <a:rPr lang="en-US" sz="3000" dirty="0" smtClean="0">
                <a:solidFill>
                  <a:schemeClr val="tx1"/>
                </a:solidFill>
              </a:rPr>
              <a:t>1947-71 (34 years)</a:t>
            </a:r>
            <a:endParaRPr lang="en-US" sz="3000" dirty="0">
              <a:solidFill>
                <a:schemeClr val="tx1"/>
              </a:solidFill>
            </a:endParaRPr>
          </a:p>
        </p:txBody>
      </p:sp>
    </p:spTree>
    <p:extLst>
      <p:ext uri="{BB962C8B-B14F-4D97-AF65-F5344CB8AC3E}">
        <p14:creationId xmlns="" xmlns:p14="http://schemas.microsoft.com/office/powerpoint/2010/main" val="3287746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Early Problems of Pakistan</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a:bodyPr>
          <a:lstStyle/>
          <a:p>
            <a:r>
              <a:rPr lang="en-US" dirty="0" smtClean="0"/>
              <a:t>The emergence of Pakistan, after a long and difficult freedom movement, was actually a great victory of the democratic idea of life. The Indian Muslims happily and boldly laid down their lives and properties to achieve a destination in which they saw the fulfillment of their dreams of living an independent life free from Hindu and British dominance. </a:t>
            </a:r>
          </a:p>
          <a:p>
            <a:r>
              <a:rPr lang="en-US" dirty="0" smtClean="0"/>
              <a:t>From its very beginning, Pakistan faced a large number of problems. Some of the initial difficulties were :</a:t>
            </a:r>
            <a:endParaRPr lang="en-US" dirty="0"/>
          </a:p>
        </p:txBody>
      </p:sp>
    </p:spTree>
    <p:extLst>
      <p:ext uri="{BB962C8B-B14F-4D97-AF65-F5344CB8AC3E}">
        <p14:creationId xmlns="" xmlns:p14="http://schemas.microsoft.com/office/powerpoint/2010/main" val="2575565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fontScale="90000"/>
          </a:bodyPr>
          <a:lstStyle/>
          <a:p>
            <a:pPr algn="l"/>
            <a:r>
              <a:rPr lang="en-US" sz="3600" b="1" dirty="0" smtClean="0"/>
              <a:t/>
            </a:r>
            <a:br>
              <a:rPr lang="en-US" sz="3600" b="1" dirty="0" smtClean="0"/>
            </a:br>
            <a:r>
              <a:rPr lang="en-US" sz="3600" b="1" dirty="0" smtClean="0"/>
              <a:t>Choice of Capital and Establishment of Government </a:t>
            </a:r>
            <a:r>
              <a:rPr lang="en-US" dirty="0" smtClean="0"/>
              <a:t/>
            </a:r>
            <a:br>
              <a:rPr lang="en-US" dirty="0" smtClean="0"/>
            </a:br>
            <a:endParaRPr lang="en-US" dirty="0"/>
          </a:p>
        </p:txBody>
      </p:sp>
      <p:sp>
        <p:nvSpPr>
          <p:cNvPr id="3" name="Content Placeholder 2"/>
          <p:cNvSpPr>
            <a:spLocks noGrp="1"/>
          </p:cNvSpPr>
          <p:nvPr>
            <p:ph idx="1"/>
          </p:nvPr>
        </p:nvSpPr>
        <p:spPr>
          <a:xfrm>
            <a:off x="0" y="685800"/>
            <a:ext cx="9067800" cy="4525963"/>
          </a:xfrm>
        </p:spPr>
        <p:txBody>
          <a:bodyPr>
            <a:normAutofit fontScale="92500" lnSpcReduction="10000"/>
          </a:bodyPr>
          <a:lstStyle/>
          <a:p>
            <a:pPr algn="just"/>
            <a:r>
              <a:rPr lang="en-US" dirty="0" smtClean="0"/>
              <a:t>The first problem that Pakistan had to face was to choose a capital to form a Government and to establish a secretariat. Karachi was chosen as the capital of Pakistan.</a:t>
            </a:r>
          </a:p>
          <a:p>
            <a:pPr algn="just"/>
            <a:r>
              <a:rPr lang="en-US" dirty="0" smtClean="0"/>
              <a:t> Quaid-e-</a:t>
            </a:r>
            <a:r>
              <a:rPr lang="en-US" dirty="0" err="1" smtClean="0"/>
              <a:t>Azam</a:t>
            </a:r>
            <a:r>
              <a:rPr lang="en-US" dirty="0" smtClean="0"/>
              <a:t> took the office of the Governor General, </a:t>
            </a:r>
            <a:r>
              <a:rPr lang="en-US" dirty="0" err="1" smtClean="0"/>
              <a:t>Liaquat</a:t>
            </a:r>
            <a:r>
              <a:rPr lang="en-US" dirty="0" smtClean="0"/>
              <a:t> Ali Khan was appointed as Prime Minister and a Cabinet of experienced persons was selected. Arrangements were to be made to bring the officials who had opted for Pakistan from Delhi to Karachi. </a:t>
            </a:r>
            <a:endParaRPr lang="en-US" dirty="0"/>
          </a:p>
        </p:txBody>
      </p:sp>
    </p:spTree>
    <p:extLst>
      <p:ext uri="{BB962C8B-B14F-4D97-AF65-F5344CB8AC3E}">
        <p14:creationId xmlns="" xmlns:p14="http://schemas.microsoft.com/office/powerpoint/2010/main" val="21661257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5" y="76200"/>
            <a:ext cx="9296400" cy="838200"/>
          </a:xfrm>
        </p:spPr>
        <p:txBody>
          <a:bodyPr>
            <a:normAutofit/>
          </a:bodyPr>
          <a:lstStyle/>
          <a:p>
            <a:pPr algn="l"/>
            <a:r>
              <a:rPr lang="en-US" sz="3200" b="1" dirty="0" smtClean="0"/>
              <a:t>Unfair Boundary Distribution </a:t>
            </a:r>
            <a:endParaRPr lang="en-US" sz="3200" b="1" dirty="0"/>
          </a:p>
        </p:txBody>
      </p:sp>
      <p:sp>
        <p:nvSpPr>
          <p:cNvPr id="3" name="Content Placeholder 2"/>
          <p:cNvSpPr>
            <a:spLocks noGrp="1"/>
          </p:cNvSpPr>
          <p:nvPr>
            <p:ph idx="1"/>
          </p:nvPr>
        </p:nvSpPr>
        <p:spPr>
          <a:xfrm>
            <a:off x="0" y="838200"/>
            <a:ext cx="9144000" cy="4525963"/>
          </a:xfrm>
        </p:spPr>
        <p:txBody>
          <a:bodyPr/>
          <a:lstStyle/>
          <a:p>
            <a:r>
              <a:rPr lang="en-US" dirty="0" smtClean="0"/>
              <a:t>A boundary commission was set up under a British Chairman, Sir Cyril Redcliff. He misused his powers and handed over Muslims majority areas like </a:t>
            </a:r>
            <a:r>
              <a:rPr lang="en-US" dirty="0" err="1" smtClean="0"/>
              <a:t>Gurdaspur</a:t>
            </a:r>
            <a:r>
              <a:rPr lang="en-US" dirty="0" smtClean="0"/>
              <a:t>, </a:t>
            </a:r>
            <a:r>
              <a:rPr lang="en-US" dirty="0" err="1" smtClean="0"/>
              <a:t>Ferozpur</a:t>
            </a:r>
            <a:r>
              <a:rPr lang="en-US" dirty="0" smtClean="0"/>
              <a:t> and </a:t>
            </a:r>
            <a:r>
              <a:rPr lang="en-US" dirty="0" err="1" smtClean="0"/>
              <a:t>Junagadh</a:t>
            </a:r>
            <a:r>
              <a:rPr lang="en-US" dirty="0" smtClean="0"/>
              <a:t> to India hence providing them a gateway to Kashmir. Quaid-e-</a:t>
            </a:r>
            <a:r>
              <a:rPr lang="en-US" dirty="0" err="1" smtClean="0"/>
              <a:t>Azam</a:t>
            </a:r>
            <a:r>
              <a:rPr lang="en-US" dirty="0" smtClean="0"/>
              <a:t> called it an unjust, incomprehensible and even perverse award.</a:t>
            </a:r>
            <a:endParaRPr lang="en-US" dirty="0"/>
          </a:p>
        </p:txBody>
      </p:sp>
    </p:spTree>
    <p:extLst>
      <p:ext uri="{BB962C8B-B14F-4D97-AF65-F5344CB8AC3E}">
        <p14:creationId xmlns="" xmlns:p14="http://schemas.microsoft.com/office/powerpoint/2010/main" val="2987946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838200"/>
          </a:xfrm>
        </p:spPr>
        <p:txBody>
          <a:bodyPr>
            <a:normAutofit/>
          </a:bodyPr>
          <a:lstStyle/>
          <a:p>
            <a:pPr algn="l"/>
            <a:r>
              <a:rPr lang="en-US" sz="3200" b="1" dirty="0" smtClean="0"/>
              <a:t>The Massacre of Muslim Refugees in India </a:t>
            </a:r>
            <a:endParaRPr lang="en-US" sz="3200" b="1" dirty="0"/>
          </a:p>
        </p:txBody>
      </p:sp>
      <p:sp>
        <p:nvSpPr>
          <p:cNvPr id="3" name="Content Placeholder 2"/>
          <p:cNvSpPr>
            <a:spLocks noGrp="1"/>
          </p:cNvSpPr>
          <p:nvPr>
            <p:ph idx="1"/>
          </p:nvPr>
        </p:nvSpPr>
        <p:spPr>
          <a:xfrm>
            <a:off x="13854" y="914400"/>
            <a:ext cx="9130145" cy="4525963"/>
          </a:xfrm>
        </p:spPr>
        <p:txBody>
          <a:bodyPr>
            <a:normAutofit lnSpcReduction="10000"/>
          </a:bodyPr>
          <a:lstStyle/>
          <a:p>
            <a:pPr algn="just"/>
            <a:r>
              <a:rPr lang="en-US" dirty="0" smtClean="0"/>
              <a:t>On the birth of Pakistan, Hindus and Sikhs became more violent. In a planned move, Muslims properties were set on fire and they were compelled to leave India for Pakistan with nothing but their lives. </a:t>
            </a:r>
          </a:p>
          <a:p>
            <a:pPr algn="just"/>
            <a:r>
              <a:rPr lang="en-US" dirty="0" smtClean="0"/>
              <a:t>Millions of refugees were killed before they reached Pakistan. Many migrants were looted and had to be provided boarding immediately as they reached Pakistan. </a:t>
            </a:r>
            <a:endParaRPr lang="en-US" dirty="0"/>
          </a:p>
        </p:txBody>
      </p:sp>
    </p:spTree>
    <p:extLst>
      <p:ext uri="{BB962C8B-B14F-4D97-AF65-F5344CB8AC3E}">
        <p14:creationId xmlns="" xmlns:p14="http://schemas.microsoft.com/office/powerpoint/2010/main" val="855670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20782"/>
            <a:ext cx="9116291" cy="741218"/>
          </a:xfrm>
        </p:spPr>
        <p:txBody>
          <a:bodyPr>
            <a:normAutofit/>
          </a:bodyPr>
          <a:lstStyle/>
          <a:p>
            <a:pPr algn="l"/>
            <a:r>
              <a:rPr lang="en-US" sz="3200" b="1" dirty="0" smtClean="0"/>
              <a:t>Division of Military and Financial Assets </a:t>
            </a:r>
            <a:endParaRPr lang="en-US" sz="3200" b="1" dirty="0"/>
          </a:p>
        </p:txBody>
      </p:sp>
      <p:sp>
        <p:nvSpPr>
          <p:cNvPr id="3" name="Content Placeholder 2"/>
          <p:cNvSpPr>
            <a:spLocks noGrp="1"/>
          </p:cNvSpPr>
          <p:nvPr>
            <p:ph idx="1"/>
          </p:nvPr>
        </p:nvSpPr>
        <p:spPr>
          <a:xfrm>
            <a:off x="13854" y="762000"/>
            <a:ext cx="9130145" cy="4525963"/>
          </a:xfrm>
        </p:spPr>
        <p:txBody>
          <a:bodyPr>
            <a:normAutofit lnSpcReduction="10000"/>
          </a:bodyPr>
          <a:lstStyle/>
          <a:p>
            <a:r>
              <a:rPr lang="en-US" dirty="0" smtClean="0"/>
              <a:t> In order to embarrass Pakistan financially, India did a lot of enmity in the matters of Pakistan which were concerned with its benefits. Pakistan was promised to get </a:t>
            </a:r>
            <a:r>
              <a:rPr lang="en-US" dirty="0" err="1" smtClean="0"/>
              <a:t>Rs</a:t>
            </a:r>
            <a:r>
              <a:rPr lang="en-US" dirty="0" smtClean="0"/>
              <a:t>. 750 million but the Indian Government refused to give.</a:t>
            </a:r>
          </a:p>
          <a:p>
            <a:r>
              <a:rPr lang="en-US" dirty="0" smtClean="0"/>
              <a:t> Pakistan received only 200 million. Pakistan also did not receive the due share of the military assets. This dishonest attitude put Pakistan into great difficulties. </a:t>
            </a:r>
            <a:endParaRPr lang="en-US" dirty="0"/>
          </a:p>
        </p:txBody>
      </p:sp>
    </p:spTree>
    <p:extLst>
      <p:ext uri="{BB962C8B-B14F-4D97-AF65-F5344CB8AC3E}">
        <p14:creationId xmlns="" xmlns:p14="http://schemas.microsoft.com/office/powerpoint/2010/main" val="42861328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a:bodyPr>
          <a:lstStyle/>
          <a:p>
            <a:pPr algn="l"/>
            <a:r>
              <a:rPr lang="en-US" sz="3200" b="1" dirty="0" smtClean="0"/>
              <a:t>Canal Water Dispute </a:t>
            </a:r>
            <a:endParaRPr lang="en-US" sz="3200" b="1" dirty="0"/>
          </a:p>
        </p:txBody>
      </p:sp>
      <p:sp>
        <p:nvSpPr>
          <p:cNvPr id="3" name="Content Placeholder 2"/>
          <p:cNvSpPr>
            <a:spLocks noGrp="1"/>
          </p:cNvSpPr>
          <p:nvPr>
            <p:ph idx="1"/>
          </p:nvPr>
        </p:nvSpPr>
        <p:spPr>
          <a:xfrm>
            <a:off x="20782" y="838200"/>
            <a:ext cx="9123218" cy="4525963"/>
          </a:xfrm>
        </p:spPr>
        <p:txBody>
          <a:bodyPr/>
          <a:lstStyle/>
          <a:p>
            <a:r>
              <a:rPr lang="en-US" dirty="0" smtClean="0"/>
              <a:t>Most of the rivers flowing in Pakistan have their origin in India. In 1948, India stopped water supply to Pakistani canals to damage the Pakistani agriculture. However on 9th September, 1960 an agreement called Indus Basin Treaty was signed between the two countries. </a:t>
            </a:r>
            <a:endParaRPr lang="en-US" dirty="0"/>
          </a:p>
        </p:txBody>
      </p:sp>
    </p:spTree>
    <p:extLst>
      <p:ext uri="{BB962C8B-B14F-4D97-AF65-F5344CB8AC3E}">
        <p14:creationId xmlns="" xmlns:p14="http://schemas.microsoft.com/office/powerpoint/2010/main" val="27733730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Kashmir Dispute </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r>
              <a:rPr lang="en-US" dirty="0" smtClean="0"/>
              <a:t>Kashmir dispute is the most important and unsolved problem. Kashmir is the natural part of Pakistan because at the time of partition 85% of the Kashmir's total population was Muslim. </a:t>
            </a:r>
          </a:p>
          <a:p>
            <a:r>
              <a:rPr lang="en-US" dirty="0" smtClean="0"/>
              <a:t>The Hindu </a:t>
            </a:r>
            <a:r>
              <a:rPr lang="en-US" dirty="0" err="1" smtClean="0"/>
              <a:t>Dogra</a:t>
            </a:r>
            <a:r>
              <a:rPr lang="en-US" dirty="0" smtClean="0"/>
              <a:t> Rule, who was secretly with the Government of India, declared Kashmir as a part of India. Pakistan has continuously insisted that Kashmir must get their right of self determination but due to non-cooperation of India, Kashmir issue still remain unsolved. </a:t>
            </a:r>
          </a:p>
          <a:p>
            <a:endParaRPr lang="en-US" dirty="0"/>
          </a:p>
        </p:txBody>
      </p:sp>
    </p:spTree>
    <p:extLst>
      <p:ext uri="{BB962C8B-B14F-4D97-AF65-F5344CB8AC3E}">
        <p14:creationId xmlns="" xmlns:p14="http://schemas.microsoft.com/office/powerpoint/2010/main" val="5905147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b="1" dirty="0" smtClean="0"/>
              <a:t>Annexation of Princely States </a:t>
            </a:r>
            <a:endParaRPr lang="en-US" sz="3200" b="1" dirty="0"/>
          </a:p>
        </p:txBody>
      </p:sp>
      <p:sp>
        <p:nvSpPr>
          <p:cNvPr id="3" name="Content Placeholder 2"/>
          <p:cNvSpPr>
            <a:spLocks noGrp="1"/>
          </p:cNvSpPr>
          <p:nvPr>
            <p:ph idx="1"/>
          </p:nvPr>
        </p:nvSpPr>
        <p:spPr>
          <a:xfrm>
            <a:off x="13854" y="609600"/>
            <a:ext cx="9130145" cy="4953000"/>
          </a:xfrm>
        </p:spPr>
        <p:txBody>
          <a:bodyPr>
            <a:normAutofit fontScale="92500" lnSpcReduction="20000"/>
          </a:bodyPr>
          <a:lstStyle/>
          <a:p>
            <a:pPr algn="just"/>
            <a:r>
              <a:rPr lang="en-US" dirty="0" smtClean="0"/>
              <a:t>All Indian princely states were given the right to link up with either of states. However, the fate of some states remained undecided. The Muslim </a:t>
            </a:r>
            <a:r>
              <a:rPr lang="en-US" dirty="0" err="1" smtClean="0"/>
              <a:t>Nawab</a:t>
            </a:r>
            <a:r>
              <a:rPr lang="en-US" dirty="0" smtClean="0"/>
              <a:t> governing </a:t>
            </a:r>
            <a:r>
              <a:rPr lang="en-US" dirty="0" err="1" smtClean="0"/>
              <a:t>Junagadh</a:t>
            </a:r>
            <a:r>
              <a:rPr lang="en-US" dirty="0" smtClean="0"/>
              <a:t> </a:t>
            </a:r>
            <a:r>
              <a:rPr lang="en-US" dirty="0" err="1" smtClean="0"/>
              <a:t>favoured</a:t>
            </a:r>
            <a:r>
              <a:rPr lang="en-US" dirty="0" smtClean="0"/>
              <a:t> in acceding to Pakistan. But Indian Government sent Army troops towards </a:t>
            </a:r>
            <a:r>
              <a:rPr lang="en-US" dirty="0" err="1" smtClean="0"/>
              <a:t>Junagadh</a:t>
            </a:r>
            <a:r>
              <a:rPr lang="en-US" dirty="0" smtClean="0"/>
              <a:t> and occupied the State by force in November, 1947. </a:t>
            </a:r>
          </a:p>
          <a:p>
            <a:pPr algn="just"/>
            <a:r>
              <a:rPr lang="en-US" dirty="0" smtClean="0"/>
              <a:t>Hyderabad Deccan was the largest and richest state ruled by Muslim leader </a:t>
            </a:r>
            <a:r>
              <a:rPr lang="en-US" dirty="0" err="1" smtClean="0"/>
              <a:t>Nizam</a:t>
            </a:r>
            <a:r>
              <a:rPr lang="en-US" dirty="0" smtClean="0"/>
              <a:t> who decided to remain independent. But pressure tactics began to the applied by Indian Government and Mountbatten. India attacked Hyderabad on 13th September 1948 and forcibly annexed this state to India. </a:t>
            </a:r>
            <a:endParaRPr lang="en-US" dirty="0"/>
          </a:p>
        </p:txBody>
      </p:sp>
    </p:spTree>
    <p:extLst>
      <p:ext uri="{BB962C8B-B14F-4D97-AF65-F5344CB8AC3E}">
        <p14:creationId xmlns="" xmlns:p14="http://schemas.microsoft.com/office/powerpoint/2010/main" val="37876010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a:bodyPr>
          <a:lstStyle/>
          <a:p>
            <a:pPr algn="l"/>
            <a:r>
              <a:rPr lang="en-US" sz="3200" b="1" dirty="0" smtClean="0"/>
              <a:t>Economic Problems </a:t>
            </a:r>
            <a:endParaRPr lang="en-US" sz="3200" b="1" dirty="0"/>
          </a:p>
        </p:txBody>
      </p:sp>
      <p:sp>
        <p:nvSpPr>
          <p:cNvPr id="3" name="Content Placeholder 2"/>
          <p:cNvSpPr>
            <a:spLocks noGrp="1"/>
          </p:cNvSpPr>
          <p:nvPr>
            <p:ph idx="1"/>
          </p:nvPr>
        </p:nvSpPr>
        <p:spPr>
          <a:xfrm>
            <a:off x="0" y="609600"/>
            <a:ext cx="9144000" cy="5029200"/>
          </a:xfrm>
        </p:spPr>
        <p:txBody>
          <a:bodyPr>
            <a:normAutofit fontScale="92500" lnSpcReduction="20000"/>
          </a:bodyPr>
          <a:lstStyle/>
          <a:p>
            <a:pPr algn="just"/>
            <a:r>
              <a:rPr lang="en-US" dirty="0" smtClean="0"/>
              <a:t>When Pakistan came into existence, it mostly consisted of economically backward and underdeveloped areas. The agricultural system was obsolete and outdated which added to the economic backwardness of the areas forming part of Pakistan. Before partition the Hindus, with the blessings of the British Government, had acquired complete monopoly in trade and commerce. </a:t>
            </a:r>
          </a:p>
          <a:p>
            <a:pPr algn="just"/>
            <a:r>
              <a:rPr lang="en-US" dirty="0" smtClean="0"/>
              <a:t>The entire capital was in the hands of the Hindus. Unfortunately, the banks and other financial institutions were located in Indian territory. The major industries were also in those areas which were part of India. </a:t>
            </a:r>
            <a:endParaRPr lang="en-US" dirty="0"/>
          </a:p>
        </p:txBody>
      </p:sp>
    </p:spTree>
    <p:extLst>
      <p:ext uri="{BB962C8B-B14F-4D97-AF65-F5344CB8AC3E}">
        <p14:creationId xmlns="" xmlns:p14="http://schemas.microsoft.com/office/powerpoint/2010/main" val="31994125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08" y="685800"/>
            <a:ext cx="9116291" cy="4525963"/>
          </a:xfrm>
        </p:spPr>
        <p:txBody>
          <a:bodyPr>
            <a:normAutofit lnSpcReduction="10000"/>
          </a:bodyPr>
          <a:lstStyle/>
          <a:p>
            <a:pPr algn="just"/>
            <a:r>
              <a:rPr lang="en-US" dirty="0" smtClean="0"/>
              <a:t>Besides these factors the technical experts and laborers, who operated the industries, were all Hindus because the Muslims extremely lagged behind in education and financial capabilities. </a:t>
            </a:r>
          </a:p>
          <a:p>
            <a:pPr algn="just"/>
            <a:r>
              <a:rPr lang="en-US" dirty="0" smtClean="0"/>
              <a:t>The insufficient system of transportation and communication also made its adverse affect on economic development of the country. The railway system and river transportation in East Pakistan was in depleted condition. </a:t>
            </a:r>
            <a:endParaRPr lang="en-US" dirty="0"/>
          </a:p>
        </p:txBody>
      </p:sp>
    </p:spTree>
    <p:extLst>
      <p:ext uri="{BB962C8B-B14F-4D97-AF65-F5344CB8AC3E}">
        <p14:creationId xmlns="" xmlns:p14="http://schemas.microsoft.com/office/powerpoint/2010/main" val="33152852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13855"/>
            <a:ext cx="9130145" cy="824345"/>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6" y="685800"/>
            <a:ext cx="9137073" cy="4525963"/>
          </a:xfrm>
        </p:spPr>
        <p:txBody>
          <a:bodyPr/>
          <a:lstStyle/>
          <a:p>
            <a:pPr algn="just"/>
            <a:r>
              <a:rPr lang="en-US" dirty="0" smtClean="0"/>
              <a:t>The roads were in shabby and irreparable condition. The communication and transportation system in West Pakistan, comparatively, was in better position. The power resources in the two wings were rare and small which were insufficient to meet the national requirement. </a:t>
            </a:r>
          </a:p>
          <a:p>
            <a:endParaRPr lang="en-US" dirty="0" smtClean="0"/>
          </a:p>
          <a:p>
            <a:endParaRPr lang="en-US" dirty="0"/>
          </a:p>
        </p:txBody>
      </p:sp>
    </p:spTree>
    <p:extLst>
      <p:ext uri="{BB962C8B-B14F-4D97-AF65-F5344CB8AC3E}">
        <p14:creationId xmlns="" xmlns:p14="http://schemas.microsoft.com/office/powerpoint/2010/main" val="17167922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fontScale="90000"/>
          </a:bodyPr>
          <a:lstStyle/>
          <a:p>
            <a:pPr algn="l"/>
            <a:r>
              <a:rPr lang="en-US" dirty="0" smtClean="0"/>
              <a:t> </a:t>
            </a:r>
            <a:r>
              <a:rPr lang="en-US" sz="3200" b="1" dirty="0" smtClean="0"/>
              <a:t>Administrative Problems </a:t>
            </a:r>
            <a:endParaRPr lang="en-US" sz="3200" b="1" dirty="0"/>
          </a:p>
        </p:txBody>
      </p:sp>
      <p:sp>
        <p:nvSpPr>
          <p:cNvPr id="3" name="Content Placeholder 2"/>
          <p:cNvSpPr>
            <a:spLocks noGrp="1"/>
          </p:cNvSpPr>
          <p:nvPr>
            <p:ph idx="1"/>
          </p:nvPr>
        </p:nvSpPr>
        <p:spPr>
          <a:xfrm>
            <a:off x="0" y="838200"/>
            <a:ext cx="9144000" cy="4525963"/>
          </a:xfrm>
        </p:spPr>
        <p:txBody>
          <a:bodyPr>
            <a:normAutofit fontScale="92500" lnSpcReduction="10000"/>
          </a:bodyPr>
          <a:lstStyle/>
          <a:p>
            <a:pPr algn="just"/>
            <a:r>
              <a:rPr lang="en-US" dirty="0" smtClean="0"/>
              <a:t>Pakistan came into being under the most terrible conditions. The Government of Pakistan could not get enough time to set up workable administrative machinery because of the great difficulties created by Congress. The Indian Government adopted delaying strategies in transferring the Government servants and official record which aggravated the situation. </a:t>
            </a:r>
          </a:p>
          <a:p>
            <a:pPr algn="just"/>
            <a:r>
              <a:rPr lang="en-US" dirty="0" smtClean="0"/>
              <a:t>Therefore the immediate task before the nation was to establish a workable administrative and Government machinery to run the affairs of the newly born state. </a:t>
            </a:r>
            <a:endParaRPr lang="en-US" dirty="0"/>
          </a:p>
        </p:txBody>
      </p:sp>
    </p:spTree>
    <p:extLst>
      <p:ext uri="{BB962C8B-B14F-4D97-AF65-F5344CB8AC3E}">
        <p14:creationId xmlns="" xmlns:p14="http://schemas.microsoft.com/office/powerpoint/2010/main" val="21527031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1143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34636" y="838200"/>
            <a:ext cx="9102436" cy="4525963"/>
          </a:xfrm>
        </p:spPr>
        <p:txBody>
          <a:bodyPr>
            <a:normAutofit fontScale="92500"/>
          </a:bodyPr>
          <a:lstStyle/>
          <a:p>
            <a:pPr algn="just"/>
            <a:r>
              <a:rPr lang="en-US" dirty="0" smtClean="0"/>
              <a:t>The biggest administrative problem facing Pakistan was the acute shortage of competent and experienced employees in the Central and Provincial Governments. </a:t>
            </a:r>
          </a:p>
          <a:p>
            <a:pPr algn="just"/>
            <a:r>
              <a:rPr lang="en-US" dirty="0" smtClean="0"/>
              <a:t>Furthermore, there weren't enough chairs, tables or even stationary and paper pins for administrative purposes. However, Quaid-e-</a:t>
            </a:r>
            <a:r>
              <a:rPr lang="en-US" dirty="0" err="1" smtClean="0"/>
              <a:t>Azam</a:t>
            </a:r>
            <a:r>
              <a:rPr lang="en-US" dirty="0" smtClean="0"/>
              <a:t> paid his immediate attention towards setting up of administrative machinery and took a number of steps to overcome the administrative problems of the new state. </a:t>
            </a:r>
          </a:p>
          <a:p>
            <a:pPr algn="just"/>
            <a:endParaRPr lang="en-US" dirty="0"/>
          </a:p>
        </p:txBody>
      </p:sp>
    </p:spTree>
    <p:extLst>
      <p:ext uri="{BB962C8B-B14F-4D97-AF65-F5344CB8AC3E}">
        <p14:creationId xmlns="" xmlns:p14="http://schemas.microsoft.com/office/powerpoint/2010/main" val="13138903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34636"/>
            <a:ext cx="9137073" cy="727364"/>
          </a:xfrm>
        </p:spPr>
        <p:txBody>
          <a:bodyPr>
            <a:normAutofit fontScale="90000"/>
          </a:bodyPr>
          <a:lstStyle/>
          <a:p>
            <a:pPr algn="l"/>
            <a:r>
              <a:rPr lang="en-US" sz="3200" b="1" dirty="0" smtClean="0"/>
              <a:t/>
            </a:r>
            <a:br>
              <a:rPr lang="en-US" sz="3200" b="1" dirty="0" smtClean="0"/>
            </a:br>
            <a:r>
              <a:rPr lang="en-US" sz="3200" b="1" dirty="0" smtClean="0"/>
              <a:t>Constitutional Problem </a:t>
            </a:r>
            <a:br>
              <a:rPr lang="en-US" sz="3200" b="1" dirty="0" smtClean="0"/>
            </a:br>
            <a:endParaRPr lang="en-US" sz="3200" b="1" dirty="0"/>
          </a:p>
        </p:txBody>
      </p:sp>
      <p:sp>
        <p:nvSpPr>
          <p:cNvPr id="3" name="Content Placeholder 2"/>
          <p:cNvSpPr>
            <a:spLocks noGrp="1"/>
          </p:cNvSpPr>
          <p:nvPr>
            <p:ph idx="1"/>
          </p:nvPr>
        </p:nvSpPr>
        <p:spPr>
          <a:xfrm>
            <a:off x="20782" y="762000"/>
            <a:ext cx="9047018" cy="4525963"/>
          </a:xfrm>
        </p:spPr>
        <p:txBody>
          <a:bodyPr>
            <a:normAutofit fontScale="92500"/>
          </a:bodyPr>
          <a:lstStyle/>
          <a:p>
            <a:r>
              <a:rPr lang="en-US" dirty="0" smtClean="0"/>
              <a:t>At the time of establishment of Pakistan the Government of India Act 1935 became the working constitution of Pakistan with certain adaptions. </a:t>
            </a:r>
          </a:p>
          <a:p>
            <a:r>
              <a:rPr lang="en-US" dirty="0" smtClean="0"/>
              <a:t>But the need of a constitution framed by the elected representatives of the people was necessary for free people. So the first constituent assembly was formed and was given the task to frame the constitution for the country. But the constituent assembly failed to frame a constitution even in eight years. </a:t>
            </a:r>
            <a:endParaRPr lang="en-US" dirty="0"/>
          </a:p>
        </p:txBody>
      </p:sp>
    </p:spTree>
    <p:extLst>
      <p:ext uri="{BB962C8B-B14F-4D97-AF65-F5344CB8AC3E}">
        <p14:creationId xmlns="" xmlns:p14="http://schemas.microsoft.com/office/powerpoint/2010/main" val="372224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lstStyle/>
          <a:p>
            <a:pPr algn="just"/>
            <a:r>
              <a:rPr lang="en-US" dirty="0" smtClean="0"/>
              <a:t>Lack of a permanent constitution created chances of corrupt interference in democratic progress of Pakistan. </a:t>
            </a:r>
          </a:p>
          <a:p>
            <a:pPr algn="just"/>
            <a:r>
              <a:rPr lang="en-US" dirty="0" smtClean="0"/>
              <a:t>On the other hand, the constituent assembly conferred extra ordinary powers on Governor General which afterwards led to future constitutional crisis. </a:t>
            </a:r>
          </a:p>
          <a:p>
            <a:pPr marL="0" indent="0">
              <a:buNone/>
            </a:pPr>
            <a:endParaRPr lang="en-US" dirty="0"/>
          </a:p>
        </p:txBody>
      </p:sp>
    </p:spTree>
    <p:extLst>
      <p:ext uri="{BB962C8B-B14F-4D97-AF65-F5344CB8AC3E}">
        <p14:creationId xmlns="" xmlns:p14="http://schemas.microsoft.com/office/powerpoint/2010/main" val="38919315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658091"/>
          </a:xfrm>
        </p:spPr>
        <p:txBody>
          <a:bodyPr>
            <a:normAutofit fontScale="90000"/>
          </a:bodyPr>
          <a:lstStyle/>
          <a:p>
            <a:pPr algn="l"/>
            <a:r>
              <a:rPr lang="en-US" sz="3600" b="1" dirty="0" smtClean="0"/>
              <a:t/>
            </a:r>
            <a:br>
              <a:rPr lang="en-US" sz="3600" b="1" dirty="0" smtClean="0"/>
            </a:br>
            <a:r>
              <a:rPr lang="en-US" sz="3600" b="1" dirty="0" smtClean="0"/>
              <a:t>Power Problem </a:t>
            </a:r>
            <a:r>
              <a:rPr lang="en-US" dirty="0" smtClean="0"/>
              <a:t/>
            </a:r>
            <a:br>
              <a:rPr lang="en-US" dirty="0" smtClean="0"/>
            </a:br>
            <a:endParaRPr lang="en-US" dirty="0"/>
          </a:p>
        </p:txBody>
      </p:sp>
      <p:sp>
        <p:nvSpPr>
          <p:cNvPr id="3" name="Content Placeholder 2"/>
          <p:cNvSpPr>
            <a:spLocks noGrp="1"/>
          </p:cNvSpPr>
          <p:nvPr>
            <p:ph idx="1"/>
          </p:nvPr>
        </p:nvSpPr>
        <p:spPr>
          <a:xfrm>
            <a:off x="0" y="762000"/>
            <a:ext cx="9067800" cy="4525963"/>
          </a:xfrm>
        </p:spPr>
        <p:txBody>
          <a:bodyPr>
            <a:normAutofit/>
          </a:bodyPr>
          <a:lstStyle/>
          <a:p>
            <a:r>
              <a:rPr lang="en-US" dirty="0" smtClean="0"/>
              <a:t>Due to transfer of Muslim majority areas to India and of unfair demarcation, electricity system of West Punjab was disrupted, because all power stations were at Mundi, a predominantly Muslim majority area, gifted to Bharat. </a:t>
            </a:r>
            <a:endParaRPr lang="en-US" dirty="0"/>
          </a:p>
        </p:txBody>
      </p:sp>
    </p:spTree>
    <p:extLst>
      <p:ext uri="{BB962C8B-B14F-4D97-AF65-F5344CB8AC3E}">
        <p14:creationId xmlns="" xmlns:p14="http://schemas.microsoft.com/office/powerpoint/2010/main" val="8805762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0"/>
            <a:ext cx="9164782" cy="685800"/>
          </a:xfrm>
        </p:spPr>
        <p:txBody>
          <a:bodyPr>
            <a:normAutofit/>
          </a:bodyPr>
          <a:lstStyle/>
          <a:p>
            <a:pPr algn="l"/>
            <a:r>
              <a:rPr lang="en-US" sz="3200" b="1" dirty="0" smtClean="0"/>
              <a:t>First </a:t>
            </a:r>
            <a:r>
              <a:rPr lang="en-US" sz="3200" b="1" dirty="0"/>
              <a:t>democratic era </a:t>
            </a:r>
            <a:r>
              <a:rPr lang="en-US" sz="3200" b="1" dirty="0" smtClean="0"/>
              <a:t>(1947–1958)</a:t>
            </a:r>
            <a:endParaRPr lang="en-US" sz="3200" b="1" dirty="0"/>
          </a:p>
        </p:txBody>
      </p:sp>
      <p:sp>
        <p:nvSpPr>
          <p:cNvPr id="3" name="Content Placeholder 2"/>
          <p:cNvSpPr>
            <a:spLocks noGrp="1"/>
          </p:cNvSpPr>
          <p:nvPr>
            <p:ph idx="1"/>
          </p:nvPr>
        </p:nvSpPr>
        <p:spPr>
          <a:xfrm>
            <a:off x="34636" y="685800"/>
            <a:ext cx="9109364" cy="5105400"/>
          </a:xfrm>
        </p:spPr>
        <p:txBody>
          <a:bodyPr>
            <a:normAutofit fontScale="92500" lnSpcReduction="20000"/>
          </a:bodyPr>
          <a:lstStyle/>
          <a:p>
            <a:r>
              <a:rPr lang="en-US" dirty="0" smtClean="0"/>
              <a:t>The first government of Pakistan was headed by Prime Minister </a:t>
            </a:r>
            <a:r>
              <a:rPr lang="en-US" b="1" u="sng" dirty="0" err="1" smtClean="0"/>
              <a:t>Liaquat</a:t>
            </a:r>
            <a:r>
              <a:rPr lang="en-US" b="1" u="sng" dirty="0" smtClean="0"/>
              <a:t> Ali Khan </a:t>
            </a:r>
            <a:r>
              <a:rPr lang="en-US" dirty="0" smtClean="0"/>
              <a:t>and it chose the seaport of </a:t>
            </a:r>
            <a:r>
              <a:rPr lang="en-US" dirty="0" err="1" smtClean="0"/>
              <a:t>Karāchi</a:t>
            </a:r>
            <a:r>
              <a:rPr lang="en-US" dirty="0" smtClean="0"/>
              <a:t> as its capital. Jinnah, considered the founder of Pakistan and welcomed as the </a:t>
            </a:r>
            <a:r>
              <a:rPr lang="en-US" b="1" u="sng" dirty="0" smtClean="0"/>
              <a:t>Quaid-</a:t>
            </a:r>
            <a:r>
              <a:rPr lang="en-US" b="1" u="sng" dirty="0" err="1" smtClean="0"/>
              <a:t>i</a:t>
            </a:r>
            <a:r>
              <a:rPr lang="en-US" b="1" u="sng" dirty="0" smtClean="0"/>
              <a:t>-</a:t>
            </a:r>
            <a:r>
              <a:rPr lang="en-US" b="1" u="sng" dirty="0" err="1" smtClean="0"/>
              <a:t>Azam</a:t>
            </a:r>
            <a:r>
              <a:rPr lang="en-US" b="1" u="sng" dirty="0" smtClean="0"/>
              <a:t> (Great Leader</a:t>
            </a:r>
            <a:r>
              <a:rPr lang="en-US" dirty="0" smtClean="0"/>
              <a:t>), became head of state as </a:t>
            </a:r>
            <a:r>
              <a:rPr lang="en-US" b="1" u="sng" dirty="0" smtClean="0"/>
              <a:t>Governor-General. </a:t>
            </a:r>
          </a:p>
          <a:p>
            <a:r>
              <a:rPr lang="en-US" dirty="0" smtClean="0"/>
              <a:t>The government faced many challenges in setting up new economic, judicial, and political structures. It tried to organize the bureaucracy and the armed forces, resettle the </a:t>
            </a:r>
            <a:r>
              <a:rPr lang="en-US" dirty="0" err="1" smtClean="0"/>
              <a:t>Mohajirs</a:t>
            </a:r>
            <a:r>
              <a:rPr lang="en-US" dirty="0" smtClean="0"/>
              <a:t> (Muslim refugees from India), and establish the distribution and balance of power in the provincial and central governments. Before the government could overcome these difficulties, Jinnah died in September 1948.</a:t>
            </a:r>
            <a:endParaRPr lang="en-US" dirty="0"/>
          </a:p>
        </p:txBody>
      </p:sp>
    </p:spTree>
    <p:extLst>
      <p:ext uri="{BB962C8B-B14F-4D97-AF65-F5344CB8AC3E}">
        <p14:creationId xmlns="" xmlns:p14="http://schemas.microsoft.com/office/powerpoint/2010/main" val="38375917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5888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20000"/>
          </a:bodyPr>
          <a:lstStyle/>
          <a:p>
            <a:pPr algn="just"/>
            <a:r>
              <a:rPr lang="en-US" dirty="0" smtClean="0"/>
              <a:t>In foreign policy, </a:t>
            </a:r>
            <a:r>
              <a:rPr lang="en-US" dirty="0" err="1" smtClean="0"/>
              <a:t>Liaquat</a:t>
            </a:r>
            <a:r>
              <a:rPr lang="en-US" dirty="0" smtClean="0"/>
              <a:t> Ali Khan established friendly relations with the United States and visited </a:t>
            </a:r>
            <a:r>
              <a:rPr lang="en-US" b="1" dirty="0" smtClean="0"/>
              <a:t>USA in 1950</a:t>
            </a:r>
            <a:r>
              <a:rPr lang="en-US" dirty="0" smtClean="0"/>
              <a:t>. </a:t>
            </a:r>
          </a:p>
          <a:p>
            <a:pPr algn="just"/>
            <a:r>
              <a:rPr lang="en-US" dirty="0" smtClean="0"/>
              <a:t>Pakistan’s early foreign policy was one of nonalignment, with no formal commitment to either the United States or the Union of Soviet Socialist Republics (USSR), the two major adversaries in the Cold War. </a:t>
            </a:r>
          </a:p>
          <a:p>
            <a:pPr algn="just"/>
            <a:r>
              <a:rPr lang="en-US" dirty="0" smtClean="0"/>
              <a:t>In 1953, however, Pakistan aligned itself with the United States and accepted military and economic assistance.</a:t>
            </a:r>
            <a:endParaRPr lang="en-US" dirty="0"/>
          </a:p>
        </p:txBody>
      </p:sp>
    </p:spTree>
    <p:extLst>
      <p:ext uri="{BB962C8B-B14F-4D97-AF65-F5344CB8AC3E}">
        <p14:creationId xmlns="" xmlns:p14="http://schemas.microsoft.com/office/powerpoint/2010/main" val="28186392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831273"/>
          </a:xfrm>
        </p:spPr>
        <p:txBody>
          <a:bodyPr>
            <a:normAutofit/>
          </a:bodyPr>
          <a:lstStyle/>
          <a:p>
            <a:pPr algn="l"/>
            <a:r>
              <a:rPr lang="en-US" sz="3200" b="1" dirty="0" smtClean="0"/>
              <a:t>From 1948-54</a:t>
            </a:r>
            <a:endParaRPr lang="en-US" sz="3200" b="1" dirty="0"/>
          </a:p>
        </p:txBody>
      </p:sp>
      <p:sp>
        <p:nvSpPr>
          <p:cNvPr id="3" name="Content Placeholder 2"/>
          <p:cNvSpPr>
            <a:spLocks noGrp="1"/>
          </p:cNvSpPr>
          <p:nvPr>
            <p:ph idx="1"/>
          </p:nvPr>
        </p:nvSpPr>
        <p:spPr>
          <a:xfrm>
            <a:off x="0" y="990600"/>
            <a:ext cx="9144000" cy="4953000"/>
          </a:xfrm>
        </p:spPr>
        <p:txBody>
          <a:bodyPr>
            <a:normAutofit fontScale="92500" lnSpcReduction="20000"/>
          </a:bodyPr>
          <a:lstStyle/>
          <a:p>
            <a:pPr algn="just"/>
            <a:r>
              <a:rPr lang="en-US" dirty="0" err="1" smtClean="0"/>
              <a:t>Liaquat</a:t>
            </a:r>
            <a:r>
              <a:rPr lang="en-US" dirty="0" smtClean="0"/>
              <a:t>  Ali Khan was assassinated in 1951. </a:t>
            </a:r>
            <a:r>
              <a:rPr lang="en-US" b="1" u="sng" dirty="0" err="1" smtClean="0"/>
              <a:t>Khwaja</a:t>
            </a:r>
            <a:r>
              <a:rPr lang="en-US" b="1" u="sng" dirty="0" smtClean="0"/>
              <a:t> </a:t>
            </a:r>
            <a:r>
              <a:rPr lang="en-US" b="1" u="sng" dirty="0" err="1" smtClean="0"/>
              <a:t>Nazimuddin</a:t>
            </a:r>
            <a:r>
              <a:rPr lang="en-US" dirty="0" smtClean="0"/>
              <a:t>, an East Pakistani who had succeeded Jinnah as governor-general, became </a:t>
            </a:r>
            <a:r>
              <a:rPr lang="en-US" b="1" dirty="0"/>
              <a:t>P</a:t>
            </a:r>
            <a:r>
              <a:rPr lang="en-US" b="1" dirty="0" smtClean="0"/>
              <a:t>rime </a:t>
            </a:r>
            <a:r>
              <a:rPr lang="en-US" b="1" dirty="0"/>
              <a:t>M</a:t>
            </a:r>
            <a:r>
              <a:rPr lang="en-US" b="1" dirty="0" smtClean="0"/>
              <a:t>inister. </a:t>
            </a:r>
          </a:p>
          <a:p>
            <a:pPr algn="just"/>
            <a:r>
              <a:rPr lang="en-US" b="1" u="sng" dirty="0" err="1" smtClean="0"/>
              <a:t>Ghulam</a:t>
            </a:r>
            <a:r>
              <a:rPr lang="en-US" b="1" u="sng" dirty="0" smtClean="0"/>
              <a:t> Muhammad</a:t>
            </a:r>
            <a:r>
              <a:rPr lang="en-US" dirty="0" smtClean="0"/>
              <a:t> became </a:t>
            </a:r>
            <a:r>
              <a:rPr lang="en-US" b="1" u="sng" dirty="0" smtClean="0"/>
              <a:t>Governor-General</a:t>
            </a:r>
            <a:r>
              <a:rPr lang="en-US" dirty="0" smtClean="0"/>
              <a:t>. </a:t>
            </a:r>
            <a:r>
              <a:rPr lang="en-US" dirty="0" err="1" smtClean="0"/>
              <a:t>Nazimuddin</a:t>
            </a:r>
            <a:r>
              <a:rPr lang="en-US" dirty="0" smtClean="0"/>
              <a:t> tried to limit the powers of the governor-general through amendments to the Government of India Act of 1935, under which Pakistan was governed pending the adoption of a constitution.</a:t>
            </a:r>
          </a:p>
          <a:p>
            <a:pPr algn="just"/>
            <a:r>
              <a:rPr lang="en-US" dirty="0" err="1" smtClean="0"/>
              <a:t>Ghulam</a:t>
            </a:r>
            <a:r>
              <a:rPr lang="en-US" dirty="0" smtClean="0"/>
              <a:t> Muhammad dismissed </a:t>
            </a:r>
            <a:r>
              <a:rPr lang="en-US" dirty="0" err="1" smtClean="0"/>
              <a:t>Nazimuddin</a:t>
            </a:r>
            <a:r>
              <a:rPr lang="en-US" dirty="0" smtClean="0"/>
              <a:t> and replaced him with </a:t>
            </a:r>
            <a:r>
              <a:rPr lang="en-US" b="1" u="sng" dirty="0" smtClean="0"/>
              <a:t>Muhammad Ali </a:t>
            </a:r>
            <a:r>
              <a:rPr lang="en-US" b="1" u="sng" dirty="0" err="1" smtClean="0"/>
              <a:t>Bogra</a:t>
            </a:r>
            <a:r>
              <a:rPr lang="en-US" dirty="0" smtClean="0"/>
              <a:t>, Pakistan’s ambassador to the United States, who subsequently was elected president of the Muslim League.</a:t>
            </a:r>
            <a:endParaRPr lang="en-US" dirty="0"/>
          </a:p>
        </p:txBody>
      </p:sp>
    </p:spTree>
    <p:extLst>
      <p:ext uri="{BB962C8B-B14F-4D97-AF65-F5344CB8AC3E}">
        <p14:creationId xmlns="" xmlns:p14="http://schemas.microsoft.com/office/powerpoint/2010/main" val="2240986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838200"/>
            <a:ext cx="9144000" cy="4525963"/>
          </a:xfrm>
        </p:spPr>
        <p:txBody>
          <a:bodyPr>
            <a:normAutofit fontScale="92500" lnSpcReduction="20000"/>
          </a:bodyPr>
          <a:lstStyle/>
          <a:p>
            <a:pPr algn="just"/>
            <a:r>
              <a:rPr lang="en-US" dirty="0" smtClean="0"/>
              <a:t>In the 1954 provincial elections in East Pakistan, the Muslim League was routed by the United Front coalition, which supported </a:t>
            </a:r>
            <a:r>
              <a:rPr lang="en-US" b="1" u="sng" dirty="0" smtClean="0"/>
              <a:t>provincial autonomy</a:t>
            </a:r>
            <a:r>
              <a:rPr lang="en-US" dirty="0" smtClean="0"/>
              <a:t>. </a:t>
            </a:r>
          </a:p>
          <a:p>
            <a:pPr algn="just"/>
            <a:r>
              <a:rPr lang="en-US" dirty="0" smtClean="0"/>
              <a:t>The coalition was dominated by the </a:t>
            </a:r>
            <a:r>
              <a:rPr lang="en-US" b="1" dirty="0" err="1" smtClean="0"/>
              <a:t>Awami</a:t>
            </a:r>
            <a:r>
              <a:rPr lang="en-US" b="1" dirty="0" smtClean="0"/>
              <a:t> League</a:t>
            </a:r>
            <a:r>
              <a:rPr lang="en-US" dirty="0" smtClean="0"/>
              <a:t>. However, </a:t>
            </a:r>
            <a:r>
              <a:rPr lang="en-US" dirty="0" err="1" smtClean="0"/>
              <a:t>Ghulam</a:t>
            </a:r>
            <a:r>
              <a:rPr lang="en-US" dirty="0" smtClean="0"/>
              <a:t> Muhammad imposed governor’s rule in the province, preventing the United Front from taking power in the provincial legislature.</a:t>
            </a:r>
          </a:p>
          <a:p>
            <a:pPr algn="just"/>
            <a:r>
              <a:rPr lang="en-US" dirty="0" smtClean="0"/>
              <a:t> After the constituent assembly tried to control the Governor-General’s power, </a:t>
            </a:r>
            <a:r>
              <a:rPr lang="en-US" dirty="0" err="1" smtClean="0"/>
              <a:t>Ghulam</a:t>
            </a:r>
            <a:r>
              <a:rPr lang="en-US" dirty="0" smtClean="0"/>
              <a:t> Muhammad declared a state of emergency and dissolved the assembly.</a:t>
            </a:r>
            <a:endParaRPr lang="en-US" dirty="0"/>
          </a:p>
        </p:txBody>
      </p:sp>
    </p:spTree>
    <p:extLst>
      <p:ext uri="{BB962C8B-B14F-4D97-AF65-F5344CB8AC3E}">
        <p14:creationId xmlns="" xmlns:p14="http://schemas.microsoft.com/office/powerpoint/2010/main" val="9475506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6927"/>
            <a:ext cx="9116291" cy="678873"/>
          </a:xfrm>
        </p:spPr>
        <p:txBody>
          <a:bodyPr>
            <a:normAutofit/>
          </a:bodyPr>
          <a:lstStyle/>
          <a:p>
            <a:pPr algn="l"/>
            <a:r>
              <a:rPr lang="en-US" sz="3200" b="1" dirty="0" smtClean="0"/>
              <a:t>From 1955-58</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10000"/>
          </a:bodyPr>
          <a:lstStyle/>
          <a:p>
            <a:r>
              <a:rPr lang="en-US" dirty="0" smtClean="0"/>
              <a:t>A new constituent assembly was indirectly elected in </a:t>
            </a:r>
            <a:r>
              <a:rPr lang="en-US" b="1" u="sng" dirty="0" smtClean="0"/>
              <a:t>mid-1955</a:t>
            </a:r>
            <a:r>
              <a:rPr lang="en-US" dirty="0" smtClean="0"/>
              <a:t> by the various provincial legislatures. The Muslim League, although still the largest party, was no longer dominant as more parties, including those of the United Front coalition, gained representation. </a:t>
            </a:r>
          </a:p>
          <a:p>
            <a:r>
              <a:rPr lang="en-US" dirty="0" err="1" smtClean="0"/>
              <a:t>Bogra</a:t>
            </a:r>
            <a:r>
              <a:rPr lang="en-US" dirty="0" smtClean="0"/>
              <a:t>, who had little support in the new assembly, was replaced by </a:t>
            </a:r>
            <a:r>
              <a:rPr lang="en-US" b="1" u="sng" dirty="0" err="1" smtClean="0"/>
              <a:t>Chaudhri</a:t>
            </a:r>
            <a:r>
              <a:rPr lang="en-US" b="1" u="sng" dirty="0" smtClean="0"/>
              <a:t> Muhammad Ali</a:t>
            </a:r>
            <a:r>
              <a:rPr lang="en-US" dirty="0" smtClean="0"/>
              <a:t>, a former civil servant in West Pakistan and a member of the Muslim League. At the same time, </a:t>
            </a:r>
            <a:r>
              <a:rPr lang="en-US" b="1" u="sng" dirty="0" smtClean="0"/>
              <a:t>General </a:t>
            </a:r>
            <a:r>
              <a:rPr lang="en-US" b="1" u="sng" dirty="0" err="1" smtClean="0"/>
              <a:t>Iskander</a:t>
            </a:r>
            <a:r>
              <a:rPr lang="en-US" b="1" u="sng" dirty="0" smtClean="0"/>
              <a:t> </a:t>
            </a:r>
            <a:r>
              <a:rPr lang="en-US" b="1" u="sng" dirty="0" err="1" smtClean="0"/>
              <a:t>Mirza</a:t>
            </a:r>
            <a:r>
              <a:rPr lang="en-US" b="1" u="sng" dirty="0" smtClean="0"/>
              <a:t> </a:t>
            </a:r>
            <a:r>
              <a:rPr lang="en-US" dirty="0" smtClean="0"/>
              <a:t>became </a:t>
            </a:r>
            <a:r>
              <a:rPr lang="en-US" b="1" u="sng" dirty="0" smtClean="0"/>
              <a:t>Governor-General.</a:t>
            </a:r>
            <a:endParaRPr lang="en-US" b="1" u="sng" dirty="0"/>
          </a:p>
        </p:txBody>
      </p:sp>
    </p:spTree>
    <p:extLst>
      <p:ext uri="{BB962C8B-B14F-4D97-AF65-F5344CB8AC3E}">
        <p14:creationId xmlns="" xmlns:p14="http://schemas.microsoft.com/office/powerpoint/2010/main" val="38129628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lnSpcReduction="10000"/>
          </a:bodyPr>
          <a:lstStyle/>
          <a:p>
            <a:r>
              <a:rPr lang="en-US" dirty="0" smtClean="0"/>
              <a:t>The new constituent assembly enacted a bill, which became effective in October 1955, integrating the four West Pakistani provinces into one political and administrative unit, known as the One Unit. </a:t>
            </a:r>
          </a:p>
          <a:p>
            <a:r>
              <a:rPr lang="en-US" dirty="0" smtClean="0"/>
              <a:t>This change was considered to give West Pakistan parity with the more populous East Pakistan in the national legislature. The assembly also produced Pakistan’s first constitution, which was adopted on </a:t>
            </a:r>
            <a:r>
              <a:rPr lang="en-US" smtClean="0"/>
              <a:t>March </a:t>
            </a:r>
            <a:r>
              <a:rPr lang="en-US" smtClean="0"/>
              <a:t>23, </a:t>
            </a:r>
            <a:r>
              <a:rPr lang="en-US" dirty="0" smtClean="0"/>
              <a:t>1956. </a:t>
            </a:r>
            <a:endParaRPr lang="en-US" dirty="0"/>
          </a:p>
        </p:txBody>
      </p:sp>
    </p:spTree>
    <p:extLst>
      <p:ext uri="{BB962C8B-B14F-4D97-AF65-F5344CB8AC3E}">
        <p14:creationId xmlns="" xmlns:p14="http://schemas.microsoft.com/office/powerpoint/2010/main" val="2529206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6" y="685800"/>
            <a:ext cx="9157855" cy="4525963"/>
          </a:xfrm>
        </p:spPr>
        <p:txBody>
          <a:bodyPr/>
          <a:lstStyle/>
          <a:p>
            <a:r>
              <a:rPr lang="en-US" dirty="0" smtClean="0"/>
              <a:t>It provided for a unicameral (single-chamber) National Assembly with 300 seats, evenly divided between East and West Pakistan. </a:t>
            </a:r>
          </a:p>
          <a:p>
            <a:r>
              <a:rPr lang="en-US" dirty="0" smtClean="0"/>
              <a:t>It also officially designated Pakistan an Islamic republic. According to its provisions, </a:t>
            </a:r>
            <a:r>
              <a:rPr lang="en-US" dirty="0" err="1" smtClean="0"/>
              <a:t>Mirza’s</a:t>
            </a:r>
            <a:r>
              <a:rPr lang="en-US" dirty="0" smtClean="0"/>
              <a:t> title changed from Governor-General to President.</a:t>
            </a:r>
          </a:p>
          <a:p>
            <a:r>
              <a:rPr lang="en-US" dirty="0" smtClean="0"/>
              <a:t>Unstable Parliamentary Democracy</a:t>
            </a:r>
          </a:p>
          <a:p>
            <a:pPr marL="0" indent="0">
              <a:buNone/>
            </a:pPr>
            <a:endParaRPr lang="en-US" dirty="0"/>
          </a:p>
        </p:txBody>
      </p:sp>
    </p:spTree>
    <p:extLst>
      <p:ext uri="{BB962C8B-B14F-4D97-AF65-F5344CB8AC3E}">
        <p14:creationId xmlns="" xmlns:p14="http://schemas.microsoft.com/office/powerpoint/2010/main" val="32612168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5888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876800"/>
          </a:xfrm>
        </p:spPr>
        <p:txBody>
          <a:bodyPr>
            <a:normAutofit fontScale="92500" lnSpcReduction="20000"/>
          </a:bodyPr>
          <a:lstStyle/>
          <a:p>
            <a:r>
              <a:rPr lang="en-US" dirty="0" smtClean="0"/>
              <a:t>The new charter not bearing political instability continued because no stable majority party emerged in the National Assembly.</a:t>
            </a:r>
          </a:p>
          <a:p>
            <a:r>
              <a:rPr lang="en-US" dirty="0" smtClean="0"/>
              <a:t> Prime Minister Ali remained in office only until September 1956, when he was unable to retain his majority in the National Assembly and was succeeded by </a:t>
            </a:r>
            <a:r>
              <a:rPr lang="en-US" b="1" u="sng" dirty="0" err="1" smtClean="0"/>
              <a:t>Hussain</a:t>
            </a:r>
            <a:r>
              <a:rPr lang="en-US" b="1" u="sng" dirty="0" smtClean="0"/>
              <a:t> </a:t>
            </a:r>
            <a:r>
              <a:rPr lang="en-US" b="1" u="sng" dirty="0" err="1" smtClean="0"/>
              <a:t>Shaheed</a:t>
            </a:r>
            <a:r>
              <a:rPr lang="en-US" b="1" u="sng" dirty="0" smtClean="0"/>
              <a:t> </a:t>
            </a:r>
            <a:r>
              <a:rPr lang="en-US" b="1" u="sng" dirty="0" err="1" smtClean="0"/>
              <a:t>Suhrawardy</a:t>
            </a:r>
            <a:r>
              <a:rPr lang="en-US" dirty="0" smtClean="0"/>
              <a:t>, founder of the </a:t>
            </a:r>
            <a:r>
              <a:rPr lang="en-US" b="1" u="sng" dirty="0" err="1" smtClean="0"/>
              <a:t>Awami</a:t>
            </a:r>
            <a:r>
              <a:rPr lang="en-US" b="1" u="sng" dirty="0" smtClean="0"/>
              <a:t> League </a:t>
            </a:r>
            <a:r>
              <a:rPr lang="en-US" dirty="0" smtClean="0"/>
              <a:t>of East Pakistan.</a:t>
            </a:r>
          </a:p>
          <a:p>
            <a:r>
              <a:rPr lang="en-US" dirty="0" smtClean="0"/>
              <a:t> He formed a coalition cabinet that included the </a:t>
            </a:r>
            <a:r>
              <a:rPr lang="en-US" dirty="0" err="1" smtClean="0"/>
              <a:t>Awami</a:t>
            </a:r>
            <a:r>
              <a:rPr lang="en-US" dirty="0" smtClean="0"/>
              <a:t> League and the Republican Party of the West Wing, a new party that was formed by rebel members of the Muslim League. </a:t>
            </a:r>
            <a:endParaRPr lang="en-US" dirty="0"/>
          </a:p>
        </p:txBody>
      </p:sp>
    </p:spTree>
    <p:extLst>
      <p:ext uri="{BB962C8B-B14F-4D97-AF65-F5344CB8AC3E}">
        <p14:creationId xmlns="" xmlns:p14="http://schemas.microsoft.com/office/powerpoint/2010/main" val="2363178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10" y="685800"/>
            <a:ext cx="9171709" cy="4525963"/>
          </a:xfrm>
        </p:spPr>
        <p:txBody>
          <a:bodyPr>
            <a:normAutofit fontScale="92500"/>
          </a:bodyPr>
          <a:lstStyle/>
          <a:p>
            <a:r>
              <a:rPr lang="en-US" dirty="0" smtClean="0"/>
              <a:t>However, President </a:t>
            </a:r>
            <a:r>
              <a:rPr lang="en-US" dirty="0" err="1" smtClean="0"/>
              <a:t>Mirza</a:t>
            </a:r>
            <a:r>
              <a:rPr lang="en-US" dirty="0" smtClean="0"/>
              <a:t> forced </a:t>
            </a:r>
            <a:r>
              <a:rPr lang="en-US" b="1" u="sng" dirty="0" err="1" smtClean="0"/>
              <a:t>Suhrawardy</a:t>
            </a:r>
            <a:r>
              <a:rPr lang="en-US" dirty="0" smtClean="0"/>
              <a:t> to resign after he discovered that the prime minister was planning to support </a:t>
            </a:r>
            <a:r>
              <a:rPr lang="en-US" b="1" u="sng" dirty="0" err="1" smtClean="0"/>
              <a:t>Firoz</a:t>
            </a:r>
            <a:r>
              <a:rPr lang="en-US" b="1" u="sng" dirty="0" smtClean="0"/>
              <a:t> Khan Noon</a:t>
            </a:r>
            <a:r>
              <a:rPr lang="en-US" dirty="0" smtClean="0"/>
              <a:t>, leader of the Republican Party, for the presidency in the country’s first general elections, scheduled for January 1959. </a:t>
            </a:r>
          </a:p>
          <a:p>
            <a:r>
              <a:rPr lang="en-US" dirty="0" smtClean="0"/>
              <a:t>The succeeding coalition government, headed by </a:t>
            </a:r>
            <a:r>
              <a:rPr lang="en-US" b="1" u="sng" dirty="0" smtClean="0"/>
              <a:t>Ismail Ibrahim </a:t>
            </a:r>
            <a:r>
              <a:rPr lang="en-US" b="1" u="sng" dirty="0" err="1" smtClean="0"/>
              <a:t>Chundrigar</a:t>
            </a:r>
            <a:r>
              <a:rPr lang="en-US" dirty="0" smtClean="0"/>
              <a:t> of the Muslim League, lasted only two months before it was replaced by a Republican Party cabinet under Noon.</a:t>
            </a:r>
            <a:endParaRPr lang="en-US" dirty="0"/>
          </a:p>
        </p:txBody>
      </p:sp>
    </p:spTree>
    <p:extLst>
      <p:ext uri="{BB962C8B-B14F-4D97-AF65-F5344CB8AC3E}">
        <p14:creationId xmlns="" xmlns:p14="http://schemas.microsoft.com/office/powerpoint/2010/main" val="38987133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6" y="685800"/>
            <a:ext cx="9137073" cy="4525963"/>
          </a:xfrm>
        </p:spPr>
        <p:txBody>
          <a:bodyPr>
            <a:normAutofit fontScale="92500" lnSpcReduction="20000"/>
          </a:bodyPr>
          <a:lstStyle/>
          <a:p>
            <a:r>
              <a:rPr lang="en-US" dirty="0" smtClean="0"/>
              <a:t>President </a:t>
            </a:r>
            <a:r>
              <a:rPr lang="en-US" dirty="0" err="1" smtClean="0"/>
              <a:t>Mirza</a:t>
            </a:r>
            <a:r>
              <a:rPr lang="en-US" dirty="0" smtClean="0"/>
              <a:t>, realizing he had no chance of being reelected president and openly dissatisfied with parliamentary democracy, proclaimed </a:t>
            </a:r>
            <a:r>
              <a:rPr lang="en-US" b="1" u="sng" dirty="0" smtClean="0"/>
              <a:t>martial law on October 7, 1958</a:t>
            </a:r>
            <a:r>
              <a:rPr lang="en-US" dirty="0" smtClean="0"/>
              <a:t>. </a:t>
            </a:r>
          </a:p>
          <a:p>
            <a:r>
              <a:rPr lang="en-US" dirty="0" smtClean="0"/>
              <a:t>He dismissed Noon’s government, dissolved the National Assembly, and canceled the scheduled general elections. </a:t>
            </a:r>
            <a:r>
              <a:rPr lang="en-US" dirty="0" err="1" smtClean="0"/>
              <a:t>Mirza</a:t>
            </a:r>
            <a:r>
              <a:rPr lang="en-US" dirty="0" smtClean="0"/>
              <a:t> was supported by </a:t>
            </a:r>
            <a:r>
              <a:rPr lang="en-US" b="1" u="sng" dirty="0" smtClean="0"/>
              <a:t>General Muhammad </a:t>
            </a:r>
            <a:r>
              <a:rPr lang="en-US" b="1" u="sng" dirty="0" err="1" smtClean="0"/>
              <a:t>Ayub</a:t>
            </a:r>
            <a:r>
              <a:rPr lang="en-US" b="1" u="sng" dirty="0" smtClean="0"/>
              <a:t> Khan, commander in chief of the army,</a:t>
            </a:r>
            <a:r>
              <a:rPr lang="en-US" dirty="0" smtClean="0"/>
              <a:t> who was named chief martial-law administrator. </a:t>
            </a:r>
          </a:p>
          <a:p>
            <a:r>
              <a:rPr lang="en-US" dirty="0" smtClean="0"/>
              <a:t>Twenty days later </a:t>
            </a:r>
            <a:r>
              <a:rPr lang="en-US" dirty="0" err="1" smtClean="0"/>
              <a:t>Ayub</a:t>
            </a:r>
            <a:r>
              <a:rPr lang="en-US" dirty="0" smtClean="0"/>
              <a:t> forced the president to resign and assumed the presidency himself.</a:t>
            </a:r>
            <a:endParaRPr lang="en-US" dirty="0"/>
          </a:p>
        </p:txBody>
      </p:sp>
    </p:spTree>
    <p:extLst>
      <p:ext uri="{BB962C8B-B14F-4D97-AF65-F5344CB8AC3E}">
        <p14:creationId xmlns="" xmlns:p14="http://schemas.microsoft.com/office/powerpoint/2010/main" val="34562007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6927"/>
            <a:ext cx="9109364" cy="831273"/>
          </a:xfrm>
        </p:spPr>
        <p:txBody>
          <a:bodyPr>
            <a:normAutofit fontScale="90000"/>
          </a:bodyPr>
          <a:lstStyle/>
          <a:p>
            <a:pPr algn="l"/>
            <a:r>
              <a:rPr lang="en-US" sz="3200" b="1" dirty="0" smtClean="0"/>
              <a:t/>
            </a:r>
            <a:br>
              <a:rPr lang="en-US" sz="3200" b="1" dirty="0" smtClean="0"/>
            </a:br>
            <a:r>
              <a:rPr lang="en-US" sz="3200" b="1" dirty="0" smtClean="0"/>
              <a:t>First </a:t>
            </a:r>
            <a:r>
              <a:rPr lang="en-US" sz="3200" b="1" dirty="0"/>
              <a:t>military era (</a:t>
            </a:r>
            <a:r>
              <a:rPr lang="en-US" sz="3200" b="1" dirty="0" smtClean="0"/>
              <a:t>1958–1971):The </a:t>
            </a:r>
            <a:r>
              <a:rPr lang="en-US" sz="3200" b="1" dirty="0" err="1" smtClean="0"/>
              <a:t>Ayub</a:t>
            </a:r>
            <a:r>
              <a:rPr lang="en-US" sz="3200" b="1" dirty="0" smtClean="0"/>
              <a:t> Years 1958-69</a:t>
            </a:r>
            <a:br>
              <a:rPr lang="en-US" sz="3200" b="1" dirty="0" smtClean="0"/>
            </a:br>
            <a:endParaRPr lang="en-US" sz="3200" b="1" dirty="0"/>
          </a:p>
        </p:txBody>
      </p:sp>
      <p:sp>
        <p:nvSpPr>
          <p:cNvPr id="3" name="Content Placeholder 2"/>
          <p:cNvSpPr>
            <a:spLocks noGrp="1"/>
          </p:cNvSpPr>
          <p:nvPr>
            <p:ph idx="1"/>
          </p:nvPr>
        </p:nvSpPr>
        <p:spPr>
          <a:xfrm>
            <a:off x="0" y="762000"/>
            <a:ext cx="9144000" cy="4572000"/>
          </a:xfrm>
        </p:spPr>
        <p:txBody>
          <a:bodyPr>
            <a:noAutofit/>
          </a:bodyPr>
          <a:lstStyle/>
          <a:p>
            <a:pPr algn="just"/>
            <a:r>
              <a:rPr lang="en-US" dirty="0" smtClean="0"/>
              <a:t>President </a:t>
            </a:r>
            <a:r>
              <a:rPr lang="en-US" dirty="0" err="1" smtClean="0"/>
              <a:t>Ayub</a:t>
            </a:r>
            <a:r>
              <a:rPr lang="en-US" dirty="0" smtClean="0"/>
              <a:t> ruled Pakistan almost absolutely for a little more than ten years. Although his regime made some notable achievements, it did not eliminate the basic problems of Pakistani society. </a:t>
            </a:r>
          </a:p>
          <a:p>
            <a:pPr algn="just"/>
            <a:r>
              <a:rPr lang="en-US" dirty="0" err="1" smtClean="0"/>
              <a:t>Ayub’s</a:t>
            </a:r>
            <a:r>
              <a:rPr lang="en-US" dirty="0" smtClean="0"/>
              <a:t> regime increased </a:t>
            </a:r>
            <a:r>
              <a:rPr lang="en-US" b="1" dirty="0" smtClean="0"/>
              <a:t>developmental funds </a:t>
            </a:r>
            <a:r>
              <a:rPr lang="en-US" dirty="0" smtClean="0"/>
              <a:t>to East Pakistan more than threefold. This had a noticeable effect on the </a:t>
            </a:r>
            <a:r>
              <a:rPr lang="en-US" b="1" dirty="0" smtClean="0"/>
              <a:t>economy </a:t>
            </a:r>
            <a:r>
              <a:rPr lang="en-US" dirty="0" smtClean="0"/>
              <a:t>of the province, but the disparity between the two wings of Pakistan was not eliminated.</a:t>
            </a:r>
          </a:p>
          <a:p>
            <a:pPr algn="just"/>
            <a:endParaRPr lang="en-US" dirty="0"/>
          </a:p>
          <a:p>
            <a:pPr marL="0" indent="0" algn="just">
              <a:buNone/>
            </a:pPr>
            <a:r>
              <a:rPr lang="en-US" dirty="0" smtClean="0"/>
              <a:t> </a:t>
            </a:r>
          </a:p>
        </p:txBody>
      </p:sp>
    </p:spTree>
    <p:extLst>
      <p:ext uri="{BB962C8B-B14F-4D97-AF65-F5344CB8AC3E}">
        <p14:creationId xmlns="" xmlns:p14="http://schemas.microsoft.com/office/powerpoint/2010/main" val="37782020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lstStyle/>
          <a:p>
            <a:r>
              <a:rPr lang="en-US" dirty="0"/>
              <a:t>His regime also initiated </a:t>
            </a:r>
            <a:r>
              <a:rPr lang="en-US" b="1" dirty="0"/>
              <a:t>land reforms </a:t>
            </a:r>
            <a:r>
              <a:rPr lang="en-US" dirty="0"/>
              <a:t>designed to reduce the political power of the landed aristocracy. </a:t>
            </a:r>
            <a:r>
              <a:rPr lang="en-US" dirty="0" err="1"/>
              <a:t>Ayub</a:t>
            </a:r>
            <a:r>
              <a:rPr lang="en-US" dirty="0"/>
              <a:t> also publicized a progressive </a:t>
            </a:r>
            <a:r>
              <a:rPr lang="en-US" b="1" dirty="0"/>
              <a:t>Islamic law, </a:t>
            </a:r>
            <a:r>
              <a:rPr lang="en-US" dirty="0"/>
              <a:t>the </a:t>
            </a:r>
            <a:r>
              <a:rPr lang="en-US" b="1" dirty="0"/>
              <a:t>Muslim Family Laws </a:t>
            </a:r>
            <a:r>
              <a:rPr lang="en-US" dirty="0"/>
              <a:t>Ordinance of 1961, imposing restrictions on polygamy and divorce and reinforcing the </a:t>
            </a:r>
            <a:r>
              <a:rPr lang="en-US" b="1" dirty="0"/>
              <a:t>inheritance rights of women and minors</a:t>
            </a:r>
            <a:r>
              <a:rPr lang="en-US" b="1" dirty="0" smtClean="0"/>
              <a:t>.</a:t>
            </a:r>
          </a:p>
          <a:p>
            <a:r>
              <a:rPr lang="en-US" dirty="0" smtClean="0"/>
              <a:t>He also implemented constitution of 1962</a:t>
            </a:r>
            <a:endParaRPr lang="en-US" dirty="0"/>
          </a:p>
          <a:p>
            <a:endParaRPr lang="en-US" dirty="0"/>
          </a:p>
        </p:txBody>
      </p:sp>
    </p:spTree>
    <p:extLst>
      <p:ext uri="{BB962C8B-B14F-4D97-AF65-F5344CB8AC3E}">
        <p14:creationId xmlns="" xmlns:p14="http://schemas.microsoft.com/office/powerpoint/2010/main" val="24518229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0782"/>
            <a:ext cx="9130145" cy="665018"/>
          </a:xfrm>
        </p:spPr>
        <p:txBody>
          <a:bodyPr>
            <a:normAutofit/>
          </a:bodyPr>
          <a:lstStyle/>
          <a:p>
            <a:pPr algn="l"/>
            <a:r>
              <a:rPr lang="en-US" sz="3200" b="1" dirty="0" smtClean="0"/>
              <a:t>Presidential Republic </a:t>
            </a:r>
            <a:r>
              <a:rPr lang="en-US" sz="3200" b="1" dirty="0"/>
              <a:t>(1962-1969)</a:t>
            </a:r>
          </a:p>
        </p:txBody>
      </p:sp>
      <p:sp>
        <p:nvSpPr>
          <p:cNvPr id="3" name="Content Placeholder 2"/>
          <p:cNvSpPr>
            <a:spLocks noGrp="1"/>
          </p:cNvSpPr>
          <p:nvPr>
            <p:ph idx="1"/>
          </p:nvPr>
        </p:nvSpPr>
        <p:spPr>
          <a:xfrm>
            <a:off x="0" y="838200"/>
            <a:ext cx="9067800" cy="4525963"/>
          </a:xfrm>
        </p:spPr>
        <p:txBody>
          <a:bodyPr>
            <a:normAutofit fontScale="92500" lnSpcReduction="10000"/>
          </a:bodyPr>
          <a:lstStyle/>
          <a:p>
            <a:r>
              <a:rPr lang="en-US" dirty="0" smtClean="0"/>
              <a:t>In 1959, soon after taking office, </a:t>
            </a:r>
            <a:r>
              <a:rPr lang="en-US" dirty="0" err="1" smtClean="0"/>
              <a:t>Ayub</a:t>
            </a:r>
            <a:r>
              <a:rPr lang="en-US" dirty="0" smtClean="0"/>
              <a:t> ordered the planning and construction of a </a:t>
            </a:r>
            <a:r>
              <a:rPr lang="en-US" b="1" dirty="0" smtClean="0"/>
              <a:t>new national capital</a:t>
            </a:r>
            <a:r>
              <a:rPr lang="en-US" dirty="0" smtClean="0"/>
              <a:t>, to replace Karachi. The chosen location of the new capital in the province of Punjab was close to the military headquarters of Rawalpindi which served as an interim capital. </a:t>
            </a:r>
            <a:r>
              <a:rPr lang="en-US" b="1" dirty="0" smtClean="0"/>
              <a:t>Islamabad </a:t>
            </a:r>
            <a:r>
              <a:rPr lang="en-US" dirty="0" smtClean="0"/>
              <a:t>officially became the new capital in 1967, although construction continued into the 1970s.</a:t>
            </a:r>
          </a:p>
          <a:p>
            <a:r>
              <a:rPr lang="en-US" dirty="0" smtClean="0"/>
              <a:t>Perhaps the most important of </a:t>
            </a:r>
            <a:r>
              <a:rPr lang="en-US" dirty="0" err="1" smtClean="0"/>
              <a:t>Ayub’s</a:t>
            </a:r>
            <a:r>
              <a:rPr lang="en-US" dirty="0" smtClean="0"/>
              <a:t> changes, was his introduction of a new political system, known as the </a:t>
            </a:r>
            <a:r>
              <a:rPr lang="en-US" b="1" dirty="0" smtClean="0"/>
              <a:t>Basic Democracies, in 1959</a:t>
            </a:r>
            <a:endParaRPr lang="en-US" b="1" dirty="0"/>
          </a:p>
        </p:txBody>
      </p:sp>
    </p:spTree>
    <p:extLst>
      <p:ext uri="{BB962C8B-B14F-4D97-AF65-F5344CB8AC3E}">
        <p14:creationId xmlns="" xmlns:p14="http://schemas.microsoft.com/office/powerpoint/2010/main" val="37525174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724400"/>
          </a:xfrm>
        </p:spPr>
        <p:txBody>
          <a:bodyPr>
            <a:normAutofit fontScale="85000" lnSpcReduction="10000"/>
          </a:bodyPr>
          <a:lstStyle/>
          <a:p>
            <a:pPr algn="just"/>
            <a:r>
              <a:rPr lang="en-US" sz="3300" dirty="0" smtClean="0"/>
              <a:t>A new constitution promulgated by </a:t>
            </a:r>
            <a:r>
              <a:rPr lang="en-US" sz="3300" dirty="0" err="1" smtClean="0"/>
              <a:t>Ayub</a:t>
            </a:r>
            <a:r>
              <a:rPr lang="en-US" sz="3300" dirty="0" smtClean="0"/>
              <a:t> in 1962 ended the period of martial law. The new, 156-member National Assembly was elected that year by an electoral college of 120,000 Basic Democrats from the union councils.</a:t>
            </a:r>
          </a:p>
          <a:p>
            <a:pPr algn="just"/>
            <a:r>
              <a:rPr lang="en-US" sz="3300" dirty="0" smtClean="0"/>
              <a:t>The presidential election of January 1965, also determined by electoral college rather than direct vote, resulted in a victory for </a:t>
            </a:r>
            <a:r>
              <a:rPr lang="en-US" sz="3300" dirty="0" err="1" smtClean="0"/>
              <a:t>Ayub</a:t>
            </a:r>
            <a:r>
              <a:rPr lang="en-US" sz="3300" dirty="0" smtClean="0"/>
              <a:t>, although opposition parties were allowed to participate.</a:t>
            </a:r>
          </a:p>
          <a:p>
            <a:pPr algn="just"/>
            <a:r>
              <a:rPr lang="en-US" sz="3300" dirty="0"/>
              <a:t> </a:t>
            </a:r>
            <a:r>
              <a:rPr lang="en-US" sz="3300" dirty="0" err="1"/>
              <a:t>Ayub</a:t>
            </a:r>
            <a:r>
              <a:rPr lang="en-US" sz="3300" dirty="0"/>
              <a:t> was skillful in maintaining cordial relations with the United States, stimulating substantial economic and military aid to Pakistan. </a:t>
            </a:r>
          </a:p>
          <a:p>
            <a:pPr algn="just"/>
            <a:endParaRPr lang="en-US" dirty="0"/>
          </a:p>
        </p:txBody>
      </p:sp>
    </p:spTree>
    <p:extLst>
      <p:ext uri="{BB962C8B-B14F-4D97-AF65-F5344CB8AC3E}">
        <p14:creationId xmlns="" xmlns:p14="http://schemas.microsoft.com/office/powerpoint/2010/main" val="7984069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267200"/>
          </a:xfrm>
        </p:spPr>
        <p:txBody>
          <a:bodyPr>
            <a:noAutofit/>
          </a:bodyPr>
          <a:lstStyle/>
          <a:p>
            <a:r>
              <a:rPr lang="en-US" sz="3000" dirty="0" smtClean="0"/>
              <a:t>This relationship declined in </a:t>
            </a:r>
            <a:r>
              <a:rPr lang="en-US" sz="3000" b="1" dirty="0" smtClean="0"/>
              <a:t>1965</a:t>
            </a:r>
            <a:r>
              <a:rPr lang="en-US" sz="3000" dirty="0" smtClean="0"/>
              <a:t>, when another war with India broke out over Kashmīr. The United States then suspended military and economic aid to both countries. </a:t>
            </a:r>
          </a:p>
          <a:p>
            <a:r>
              <a:rPr lang="en-US" sz="3000" dirty="0" smtClean="0"/>
              <a:t>The USSR interfered to mediate the conflict, inviting </a:t>
            </a:r>
            <a:r>
              <a:rPr lang="en-US" sz="3000" dirty="0" err="1" smtClean="0"/>
              <a:t>Ayub</a:t>
            </a:r>
            <a:r>
              <a:rPr lang="en-US" sz="3000" dirty="0" smtClean="0"/>
              <a:t> Khan and Prime Minister </a:t>
            </a:r>
            <a:r>
              <a:rPr lang="en-US" sz="3000" dirty="0" err="1" smtClean="0"/>
              <a:t>Lal</a:t>
            </a:r>
            <a:r>
              <a:rPr lang="en-US" sz="3000" dirty="0" smtClean="0"/>
              <a:t> </a:t>
            </a:r>
            <a:r>
              <a:rPr lang="en-US" sz="3000" dirty="0" err="1" smtClean="0"/>
              <a:t>Bahadur</a:t>
            </a:r>
            <a:r>
              <a:rPr lang="en-US" sz="3000" dirty="0" smtClean="0"/>
              <a:t> </a:t>
            </a:r>
            <a:r>
              <a:rPr lang="en-US" sz="3000" dirty="0" err="1" smtClean="0"/>
              <a:t>Shastri</a:t>
            </a:r>
            <a:r>
              <a:rPr lang="en-US" sz="3000" dirty="0" smtClean="0"/>
              <a:t> of India to meet in Tashkent. By the terms of the so-called Tashkent Agreement of January 1966, the two countries pull out their forces to prewar positions and restored diplomatic, economic, and trade relations. </a:t>
            </a:r>
          </a:p>
        </p:txBody>
      </p:sp>
    </p:spTree>
    <p:extLst>
      <p:ext uri="{BB962C8B-B14F-4D97-AF65-F5344CB8AC3E}">
        <p14:creationId xmlns="" xmlns:p14="http://schemas.microsoft.com/office/powerpoint/2010/main" val="2475127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10000"/>
          </a:bodyPr>
          <a:lstStyle/>
          <a:p>
            <a:pPr algn="just"/>
            <a:r>
              <a:rPr lang="en-US" dirty="0" smtClean="0"/>
              <a:t>The Tashkent Agreement and the Kashmīr war, however, generated frustration among the people and resentment against President </a:t>
            </a:r>
            <a:r>
              <a:rPr lang="en-US" dirty="0" err="1" smtClean="0"/>
              <a:t>Ayub</a:t>
            </a:r>
            <a:r>
              <a:rPr lang="en-US" dirty="0" smtClean="0"/>
              <a:t>. </a:t>
            </a:r>
          </a:p>
          <a:p>
            <a:pPr algn="just"/>
            <a:r>
              <a:rPr lang="en-US" dirty="0" smtClean="0"/>
              <a:t>Foreign Minister </a:t>
            </a:r>
            <a:r>
              <a:rPr lang="en-US" dirty="0" err="1" smtClean="0"/>
              <a:t>Zulfikar</a:t>
            </a:r>
            <a:r>
              <a:rPr lang="en-US" dirty="0" smtClean="0"/>
              <a:t> Ali Bhutto, who opposed Pakistan’s </a:t>
            </a:r>
            <a:r>
              <a:rPr lang="en-US" smtClean="0"/>
              <a:t>policy regarding war, </a:t>
            </a:r>
            <a:r>
              <a:rPr lang="en-US" dirty="0" smtClean="0"/>
              <a:t>resigned his position and founded the Pakistan People’s Party (PPP) in opposition to the </a:t>
            </a:r>
            <a:r>
              <a:rPr lang="en-US" dirty="0" err="1" smtClean="0"/>
              <a:t>Ayub</a:t>
            </a:r>
            <a:r>
              <a:rPr lang="en-US" dirty="0" smtClean="0"/>
              <a:t> regime. </a:t>
            </a:r>
          </a:p>
          <a:p>
            <a:pPr algn="just"/>
            <a:r>
              <a:rPr lang="en-US" dirty="0" err="1" smtClean="0"/>
              <a:t>Ayub</a:t>
            </a:r>
            <a:r>
              <a:rPr lang="en-US" dirty="0" smtClean="0"/>
              <a:t> tried unsuccessfully to make compensations, But public protests started and he declared martial law and resigned in March 1969. </a:t>
            </a:r>
          </a:p>
        </p:txBody>
      </p:sp>
    </p:spTree>
    <p:extLst>
      <p:ext uri="{BB962C8B-B14F-4D97-AF65-F5344CB8AC3E}">
        <p14:creationId xmlns="" xmlns:p14="http://schemas.microsoft.com/office/powerpoint/2010/main" val="9202978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fontScale="90000"/>
          </a:bodyPr>
          <a:lstStyle/>
          <a:p>
            <a:pPr algn="l"/>
            <a:r>
              <a:rPr lang="en-US" sz="3200" b="1" dirty="0" smtClean="0"/>
              <a:t>Martial </a:t>
            </a:r>
            <a:r>
              <a:rPr lang="en-US" sz="3200" b="1" dirty="0"/>
              <a:t>law in </a:t>
            </a:r>
            <a:r>
              <a:rPr lang="en-US" sz="3200" b="1" dirty="0" smtClean="0"/>
              <a:t>Pakistan : </a:t>
            </a:r>
            <a:r>
              <a:rPr lang="en-US" sz="3200" b="1" dirty="0" err="1" smtClean="0"/>
              <a:t>Yahya</a:t>
            </a:r>
            <a:r>
              <a:rPr lang="en-US" sz="3200" b="1" dirty="0" smtClean="0"/>
              <a:t> Regime from 1969 -1971</a:t>
            </a:r>
            <a:endParaRPr lang="en-US" sz="3200" b="1" dirty="0"/>
          </a:p>
        </p:txBody>
      </p:sp>
      <p:sp>
        <p:nvSpPr>
          <p:cNvPr id="3" name="Content Placeholder 2"/>
          <p:cNvSpPr>
            <a:spLocks noGrp="1"/>
          </p:cNvSpPr>
          <p:nvPr>
            <p:ph idx="1"/>
          </p:nvPr>
        </p:nvSpPr>
        <p:spPr>
          <a:xfrm>
            <a:off x="0" y="762000"/>
            <a:ext cx="9144000" cy="4525963"/>
          </a:xfrm>
        </p:spPr>
        <p:txBody>
          <a:bodyPr/>
          <a:lstStyle/>
          <a:p>
            <a:r>
              <a:rPr lang="en-US" dirty="0"/>
              <a:t>Instead of transferring power to the speaker of the National Assembly, as the constitution dictated, he handed it over to the commander in chief of the army, </a:t>
            </a:r>
            <a:r>
              <a:rPr lang="en-US" b="1" dirty="0"/>
              <a:t>General Agha Muhammad </a:t>
            </a:r>
            <a:r>
              <a:rPr lang="en-US" b="1" dirty="0" err="1"/>
              <a:t>Yahya</a:t>
            </a:r>
            <a:r>
              <a:rPr lang="en-US" b="1" dirty="0"/>
              <a:t> Khan</a:t>
            </a:r>
            <a:r>
              <a:rPr lang="en-US" dirty="0"/>
              <a:t>, who was the designated martial-law administrator. </a:t>
            </a:r>
            <a:r>
              <a:rPr lang="en-US" dirty="0" err="1"/>
              <a:t>Yahya</a:t>
            </a:r>
            <a:r>
              <a:rPr lang="en-US" dirty="0"/>
              <a:t> then assumed the presidency</a:t>
            </a:r>
            <a:r>
              <a:rPr lang="en-US" dirty="0" smtClean="0"/>
              <a:t>.</a:t>
            </a:r>
          </a:p>
          <a:p>
            <a:r>
              <a:rPr lang="en-US" dirty="0" smtClean="0"/>
              <a:t>This way </a:t>
            </a:r>
            <a:r>
              <a:rPr lang="en-US" dirty="0" err="1" smtClean="0"/>
              <a:t>Ayub</a:t>
            </a:r>
            <a:r>
              <a:rPr lang="en-US" dirty="0" smtClean="0"/>
              <a:t> period ended and </a:t>
            </a:r>
            <a:r>
              <a:rPr lang="en-US" dirty="0" err="1" smtClean="0"/>
              <a:t>Yahya</a:t>
            </a:r>
            <a:r>
              <a:rPr lang="en-US" dirty="0" smtClean="0"/>
              <a:t> regime started in 1969</a:t>
            </a:r>
            <a:endParaRPr lang="en-US" dirty="0"/>
          </a:p>
          <a:p>
            <a:endParaRPr lang="en-US" dirty="0"/>
          </a:p>
          <a:p>
            <a:endParaRPr lang="en-US" dirty="0"/>
          </a:p>
        </p:txBody>
      </p:sp>
    </p:spTree>
    <p:extLst>
      <p:ext uri="{BB962C8B-B14F-4D97-AF65-F5344CB8AC3E}">
        <p14:creationId xmlns="" xmlns:p14="http://schemas.microsoft.com/office/powerpoint/2010/main" val="41640490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pPr algn="just"/>
            <a:r>
              <a:rPr lang="en-US" dirty="0" smtClean="0"/>
              <a:t>In an attempt to make his martial-law regime more acceptable, </a:t>
            </a:r>
            <a:r>
              <a:rPr lang="en-US" dirty="0" err="1" smtClean="0"/>
              <a:t>Yahya</a:t>
            </a:r>
            <a:r>
              <a:rPr lang="en-US" dirty="0" smtClean="0"/>
              <a:t> dismissed almost 300 senior civil servants and identified 32 families that were said to control about half of Pakistan’s gross national product. </a:t>
            </a:r>
          </a:p>
          <a:p>
            <a:pPr algn="just"/>
            <a:r>
              <a:rPr lang="en-US" dirty="0" smtClean="0"/>
              <a:t>To control their power </a:t>
            </a:r>
            <a:r>
              <a:rPr lang="en-US" dirty="0" err="1" smtClean="0"/>
              <a:t>Yahya</a:t>
            </a:r>
            <a:r>
              <a:rPr lang="en-US" dirty="0" smtClean="0"/>
              <a:t> issued an ordinance against monopolies and restrictive trade practices in 1970. He also committed to the return of constitutional government and announced the country would hold its first general election on the basis of universal adult franchise in late 1970</a:t>
            </a:r>
            <a:r>
              <a:rPr lang="en-US" dirty="0"/>
              <a:t>.(</a:t>
            </a:r>
            <a:r>
              <a:rPr lang="en-US" sz="2400" dirty="0"/>
              <a:t>Every adult rich or poor irrespective of their religion caste or education , religion , color , race , economic conditions is free to vote</a:t>
            </a:r>
            <a:r>
              <a:rPr lang="en-US" sz="2400" dirty="0" smtClean="0"/>
              <a:t>. Universal </a:t>
            </a:r>
            <a:r>
              <a:rPr lang="en-US" sz="2400" dirty="0"/>
              <a:t>Adult Franchise is based on the concept of equality</a:t>
            </a:r>
            <a:r>
              <a:rPr lang="en-US" sz="2400" dirty="0" smtClean="0"/>
              <a:t>.)</a:t>
            </a:r>
          </a:p>
          <a:p>
            <a:endParaRPr lang="en-US" dirty="0" smtClean="0"/>
          </a:p>
        </p:txBody>
      </p:sp>
    </p:spTree>
    <p:extLst>
      <p:ext uri="{BB962C8B-B14F-4D97-AF65-F5344CB8AC3E}">
        <p14:creationId xmlns="" xmlns:p14="http://schemas.microsoft.com/office/powerpoint/2010/main" val="20444981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0782" y="609600"/>
            <a:ext cx="9164782" cy="4525963"/>
          </a:xfrm>
        </p:spPr>
        <p:txBody>
          <a:bodyPr>
            <a:normAutofit fontScale="92500" lnSpcReduction="10000"/>
          </a:bodyPr>
          <a:lstStyle/>
          <a:p>
            <a:pPr algn="just"/>
            <a:r>
              <a:rPr lang="en-US" dirty="0" err="1"/>
              <a:t>Yahya</a:t>
            </a:r>
            <a:r>
              <a:rPr lang="en-US" dirty="0"/>
              <a:t> determined that representation in the National Assembly would be based on population. In July 1970 he abolished the One Unit, thereby restoring the original four provinces in West Pakistan</a:t>
            </a:r>
            <a:r>
              <a:rPr lang="en-US" dirty="0" smtClean="0"/>
              <a:t>.</a:t>
            </a:r>
          </a:p>
          <a:p>
            <a:pPr algn="just"/>
            <a:r>
              <a:rPr lang="en-US" dirty="0" smtClean="0"/>
              <a:t>As </a:t>
            </a:r>
            <a:r>
              <a:rPr lang="en-US" dirty="0"/>
              <a:t>a result, East Pakistan emerged as the largest province of the country, while in West Pakistan the province of Punjab emerged as the dominant province. East Pakistan was allocated 162 seats in the 300-seat National Assembly, and the provinces of West Pakistan were allocated a total of 138.</a:t>
            </a:r>
          </a:p>
          <a:p>
            <a:endParaRPr lang="en-US" dirty="0"/>
          </a:p>
          <a:p>
            <a:endParaRPr lang="en-US" dirty="0"/>
          </a:p>
        </p:txBody>
      </p:sp>
    </p:spTree>
    <p:extLst>
      <p:ext uri="{BB962C8B-B14F-4D97-AF65-F5344CB8AC3E}">
        <p14:creationId xmlns="" xmlns:p14="http://schemas.microsoft.com/office/powerpoint/2010/main" val="5479696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Civil War</a:t>
            </a:r>
            <a:endParaRPr lang="en-US" sz="3200" b="1" dirty="0"/>
          </a:p>
        </p:txBody>
      </p:sp>
      <p:sp>
        <p:nvSpPr>
          <p:cNvPr id="3" name="Content Placeholder 2"/>
          <p:cNvSpPr>
            <a:spLocks noGrp="1"/>
          </p:cNvSpPr>
          <p:nvPr>
            <p:ph idx="1"/>
          </p:nvPr>
        </p:nvSpPr>
        <p:spPr>
          <a:xfrm>
            <a:off x="-6928" y="762000"/>
            <a:ext cx="9150927" cy="4525963"/>
          </a:xfrm>
        </p:spPr>
        <p:txBody>
          <a:bodyPr>
            <a:normAutofit fontScale="92500" lnSpcReduction="10000"/>
          </a:bodyPr>
          <a:lstStyle/>
          <a:p>
            <a:r>
              <a:rPr lang="en-US" dirty="0" err="1" smtClean="0"/>
              <a:t>Yahya</a:t>
            </a:r>
            <a:r>
              <a:rPr lang="en-US" dirty="0" smtClean="0"/>
              <a:t> opened negotiations with </a:t>
            </a:r>
            <a:r>
              <a:rPr lang="en-US" dirty="0" err="1" smtClean="0"/>
              <a:t>Mujib</a:t>
            </a:r>
            <a:r>
              <a:rPr lang="en-US" dirty="0" smtClean="0"/>
              <a:t> in Dhaka in mid-March, but the effort soon failed. Meanwhile Pakistan’s army went into action against </a:t>
            </a:r>
            <a:r>
              <a:rPr lang="en-US" dirty="0" err="1" smtClean="0"/>
              <a:t>Mujib’s</a:t>
            </a:r>
            <a:r>
              <a:rPr lang="en-US" dirty="0" smtClean="0"/>
              <a:t> civilian followers, who demanded that East Pakistan become independent as the nation of Bangladesh.</a:t>
            </a:r>
          </a:p>
          <a:p>
            <a:r>
              <a:rPr lang="en-US" dirty="0" smtClean="0"/>
              <a:t>The </a:t>
            </a:r>
            <a:r>
              <a:rPr lang="en-US" dirty="0" err="1" smtClean="0"/>
              <a:t>Awami</a:t>
            </a:r>
            <a:r>
              <a:rPr lang="en-US" dirty="0" smtClean="0"/>
              <a:t> League leaders took refuge in Calcutta (now Kolkata) and established a government in exile. India finally intervened on December 3, 1971, and the Pakistani army surrendered 13 days later. East Pakistan declared its independence as Bangladesh. </a:t>
            </a:r>
          </a:p>
          <a:p>
            <a:endParaRPr lang="en-US" dirty="0"/>
          </a:p>
        </p:txBody>
      </p:sp>
    </p:spTree>
    <p:extLst>
      <p:ext uri="{BB962C8B-B14F-4D97-AF65-F5344CB8AC3E}">
        <p14:creationId xmlns="" xmlns:p14="http://schemas.microsoft.com/office/powerpoint/2010/main" val="25695568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r>
              <a:rPr lang="en-US" sz="3200" b="1" dirty="0" smtClean="0"/>
              <a:t>Summary</a:t>
            </a:r>
            <a:endParaRPr lang="en-US" sz="3200" b="1" dirty="0"/>
          </a:p>
        </p:txBody>
      </p:sp>
      <p:sp>
        <p:nvSpPr>
          <p:cNvPr id="3" name="Content Placeholder 2"/>
          <p:cNvSpPr>
            <a:spLocks noGrp="1"/>
          </p:cNvSpPr>
          <p:nvPr>
            <p:ph idx="1"/>
          </p:nvPr>
        </p:nvSpPr>
        <p:spPr>
          <a:xfrm>
            <a:off x="13854" y="762000"/>
            <a:ext cx="9130145" cy="4525963"/>
          </a:xfrm>
        </p:spPr>
        <p:txBody>
          <a:bodyPr>
            <a:normAutofit fontScale="92500" lnSpcReduction="20000"/>
          </a:bodyPr>
          <a:lstStyle/>
          <a:p>
            <a:r>
              <a:rPr lang="en-US" dirty="0"/>
              <a:t>Early Problems of Pakistan</a:t>
            </a:r>
          </a:p>
          <a:p>
            <a:r>
              <a:rPr lang="en-US" dirty="0"/>
              <a:t>Choice of Capital and Establishment of Government </a:t>
            </a:r>
          </a:p>
          <a:p>
            <a:r>
              <a:rPr lang="en-US" dirty="0"/>
              <a:t>Unfair Boundary Distribution</a:t>
            </a:r>
          </a:p>
          <a:p>
            <a:r>
              <a:rPr lang="en-US" dirty="0"/>
              <a:t>The Massacre of Muslim Refugees in India</a:t>
            </a:r>
          </a:p>
          <a:p>
            <a:r>
              <a:rPr lang="en-US" dirty="0"/>
              <a:t>Division of Military and Financial Assets</a:t>
            </a:r>
          </a:p>
          <a:p>
            <a:r>
              <a:rPr lang="en-US" dirty="0"/>
              <a:t>Canal Water Dispute</a:t>
            </a:r>
          </a:p>
          <a:p>
            <a:r>
              <a:rPr lang="en-US" dirty="0"/>
              <a:t>Kashmir Dispute</a:t>
            </a:r>
          </a:p>
          <a:p>
            <a:r>
              <a:rPr lang="en-US" dirty="0"/>
              <a:t>Annexation of Princely States</a:t>
            </a:r>
          </a:p>
          <a:p>
            <a:r>
              <a:rPr lang="en-US" dirty="0"/>
              <a:t>Economic </a:t>
            </a:r>
            <a:r>
              <a:rPr lang="en-US" dirty="0" smtClean="0"/>
              <a:t>Problems</a:t>
            </a:r>
            <a:endParaRPr lang="en-US" dirty="0"/>
          </a:p>
        </p:txBody>
      </p:sp>
    </p:spTree>
    <p:extLst>
      <p:ext uri="{BB962C8B-B14F-4D97-AF65-F5344CB8AC3E}">
        <p14:creationId xmlns="" xmlns:p14="http://schemas.microsoft.com/office/powerpoint/2010/main" val="30576699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0782" y="762000"/>
            <a:ext cx="9123218" cy="4525963"/>
          </a:xfrm>
        </p:spPr>
        <p:txBody>
          <a:bodyPr>
            <a:normAutofit fontScale="92500" lnSpcReduction="20000"/>
          </a:bodyPr>
          <a:lstStyle/>
          <a:p>
            <a:r>
              <a:rPr lang="en-US" dirty="0"/>
              <a:t>Administrative Problems</a:t>
            </a:r>
          </a:p>
          <a:p>
            <a:r>
              <a:rPr lang="en-US" dirty="0"/>
              <a:t>Constitutional Problem </a:t>
            </a:r>
          </a:p>
          <a:p>
            <a:r>
              <a:rPr lang="en-US" dirty="0"/>
              <a:t>Power Problem</a:t>
            </a:r>
          </a:p>
          <a:p>
            <a:r>
              <a:rPr lang="en-US" dirty="0"/>
              <a:t>First democratic era </a:t>
            </a:r>
            <a:r>
              <a:rPr lang="en-US" dirty="0" smtClean="0"/>
              <a:t>1947–1958</a:t>
            </a:r>
          </a:p>
          <a:p>
            <a:r>
              <a:rPr lang="en-US" dirty="0" smtClean="0"/>
              <a:t>History </a:t>
            </a:r>
            <a:r>
              <a:rPr lang="en-US" dirty="0"/>
              <a:t>From </a:t>
            </a:r>
            <a:r>
              <a:rPr lang="en-US" dirty="0" smtClean="0"/>
              <a:t>1947-48</a:t>
            </a:r>
          </a:p>
          <a:p>
            <a:r>
              <a:rPr lang="en-US" dirty="0" smtClean="0"/>
              <a:t>From 1948-54</a:t>
            </a:r>
          </a:p>
          <a:p>
            <a:r>
              <a:rPr lang="en-US" dirty="0"/>
              <a:t>First military </a:t>
            </a:r>
            <a:r>
              <a:rPr lang="en-US" dirty="0" err="1"/>
              <a:t>era:The</a:t>
            </a:r>
            <a:r>
              <a:rPr lang="en-US" dirty="0"/>
              <a:t> </a:t>
            </a:r>
            <a:r>
              <a:rPr lang="en-US" dirty="0" err="1"/>
              <a:t>Ayub</a:t>
            </a:r>
            <a:r>
              <a:rPr lang="en-US" dirty="0"/>
              <a:t> Years </a:t>
            </a:r>
            <a:r>
              <a:rPr lang="en-US" dirty="0" smtClean="0"/>
              <a:t>1958-69</a:t>
            </a:r>
          </a:p>
          <a:p>
            <a:r>
              <a:rPr lang="en-US" dirty="0"/>
              <a:t>Presidential republic (1962-1969)</a:t>
            </a:r>
          </a:p>
          <a:p>
            <a:r>
              <a:rPr lang="en-US" dirty="0" err="1" smtClean="0"/>
              <a:t>Yahya</a:t>
            </a:r>
            <a:r>
              <a:rPr lang="en-US" dirty="0" smtClean="0"/>
              <a:t> </a:t>
            </a:r>
            <a:r>
              <a:rPr lang="en-US" dirty="0"/>
              <a:t>Regime From </a:t>
            </a:r>
            <a:r>
              <a:rPr lang="en-US" dirty="0" smtClean="0"/>
              <a:t>1969-71</a:t>
            </a:r>
            <a:endParaRPr lang="en-US" dirty="0"/>
          </a:p>
          <a:p>
            <a:pPr marL="0" indent="0">
              <a:buNone/>
            </a:pPr>
            <a:endParaRPr lang="en-US" dirty="0"/>
          </a:p>
        </p:txBody>
      </p:sp>
    </p:spTree>
    <p:extLst>
      <p:ext uri="{BB962C8B-B14F-4D97-AF65-F5344CB8AC3E}">
        <p14:creationId xmlns="" xmlns:p14="http://schemas.microsoft.com/office/powerpoint/2010/main" val="1497741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838200"/>
          </a:xfrm>
        </p:spPr>
        <p:txBody>
          <a:bodyPr>
            <a:normAutofit/>
          </a:bodyPr>
          <a:lstStyle/>
          <a:p>
            <a:r>
              <a:rPr lang="en-US" sz="3200" b="1" dirty="0" smtClean="0"/>
              <a:t>Quotation </a:t>
            </a:r>
            <a:endParaRPr lang="en-US" sz="3200" b="1" dirty="0"/>
          </a:p>
        </p:txBody>
      </p:sp>
      <p:sp>
        <p:nvSpPr>
          <p:cNvPr id="3" name="Content Placeholder 2"/>
          <p:cNvSpPr>
            <a:spLocks noGrp="1"/>
          </p:cNvSpPr>
          <p:nvPr>
            <p:ph idx="1"/>
          </p:nvPr>
        </p:nvSpPr>
        <p:spPr>
          <a:xfrm>
            <a:off x="0" y="838200"/>
            <a:ext cx="9144000" cy="4525963"/>
          </a:xfrm>
        </p:spPr>
        <p:txBody>
          <a:bodyPr/>
          <a:lstStyle/>
          <a:p>
            <a:pPr marL="0" indent="0" algn="ctr">
              <a:buNone/>
            </a:pPr>
            <a:r>
              <a:rPr lang="en-US" dirty="0"/>
              <a:t>All that is valuable in human society depends upon the opportunity for development accorded the </a:t>
            </a:r>
            <a:r>
              <a:rPr lang="en-US" dirty="0" smtClean="0"/>
              <a:t>individual.</a:t>
            </a:r>
          </a:p>
          <a:p>
            <a:pPr marL="0" indent="0" algn="ctr">
              <a:buNone/>
            </a:pPr>
            <a:r>
              <a:rPr lang="en-US" sz="1800" b="1" dirty="0"/>
              <a:t> </a:t>
            </a:r>
            <a:r>
              <a:rPr lang="en-US" sz="1800" b="1" dirty="0" smtClean="0"/>
              <a:t>                                                                                                     Albert Einstein</a:t>
            </a:r>
          </a:p>
          <a:p>
            <a:pPr marL="0" indent="0">
              <a:buNone/>
            </a:pPr>
            <a:endParaRPr lang="en-US" b="1" dirty="0"/>
          </a:p>
          <a:p>
            <a:pPr marL="0" indent="0" algn="ctr">
              <a:buNone/>
            </a:pPr>
            <a:r>
              <a:rPr lang="en-US" b="1" smtClean="0"/>
              <a:t>Thank you</a:t>
            </a:r>
            <a:endParaRPr lang="en-US" b="1" dirty="0"/>
          </a:p>
          <a:p>
            <a:pPr marL="0" indent="0">
              <a:buNone/>
            </a:pPr>
            <a:endParaRPr lang="en-US" dirty="0"/>
          </a:p>
        </p:txBody>
      </p:sp>
    </p:spTree>
    <p:extLst>
      <p:ext uri="{BB962C8B-B14F-4D97-AF65-F5344CB8AC3E}">
        <p14:creationId xmlns="" xmlns:p14="http://schemas.microsoft.com/office/powerpoint/2010/main" val="12820884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471</TotalTime>
  <Words>2975</Words>
  <Application>Microsoft Office PowerPoint</Application>
  <PresentationFormat>On-screen Show (4:3)</PresentationFormat>
  <Paragraphs>148</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  Lecture # 14 Establishment of Pakistan I from 1947-71  </vt:lpstr>
      <vt:lpstr>Early Problems of Pakistan</vt:lpstr>
      <vt:lpstr> Choice of Capital and Establishment of Government  </vt:lpstr>
      <vt:lpstr>Unfair Boundary Distribution </vt:lpstr>
      <vt:lpstr>The Massacre of Muslim Refugees in India </vt:lpstr>
      <vt:lpstr>Division of Military and Financial Assets </vt:lpstr>
      <vt:lpstr>Canal Water Dispute </vt:lpstr>
      <vt:lpstr>Kashmir Dispute </vt:lpstr>
      <vt:lpstr>Annexation of Princely States </vt:lpstr>
      <vt:lpstr>Economic Problems </vt:lpstr>
      <vt:lpstr>Cont.</vt:lpstr>
      <vt:lpstr>Cont.</vt:lpstr>
      <vt:lpstr> Administrative Problems </vt:lpstr>
      <vt:lpstr>Cont.</vt:lpstr>
      <vt:lpstr> Constitutional Problem  </vt:lpstr>
      <vt:lpstr>CONT.</vt:lpstr>
      <vt:lpstr> Power Problem  </vt:lpstr>
      <vt:lpstr>First democratic era (1947–1958)</vt:lpstr>
      <vt:lpstr>Cont.</vt:lpstr>
      <vt:lpstr>From 1948-54</vt:lpstr>
      <vt:lpstr>Cont.</vt:lpstr>
      <vt:lpstr>From 1955-58</vt:lpstr>
      <vt:lpstr>Cont.</vt:lpstr>
      <vt:lpstr>Cont.</vt:lpstr>
      <vt:lpstr>Cont.</vt:lpstr>
      <vt:lpstr>Cont.</vt:lpstr>
      <vt:lpstr>Cont.</vt:lpstr>
      <vt:lpstr> First military era (1958–1971):The Ayub Years 1958-69 </vt:lpstr>
      <vt:lpstr>Cont.</vt:lpstr>
      <vt:lpstr>Presidential Republic (1962-1969)</vt:lpstr>
      <vt:lpstr>Cont.</vt:lpstr>
      <vt:lpstr>Cont.</vt:lpstr>
      <vt:lpstr>Cont.</vt:lpstr>
      <vt:lpstr>Martial law in Pakistan : Yahya Regime from 1969 -1971</vt:lpstr>
      <vt:lpstr>Cont.</vt:lpstr>
      <vt:lpstr>Cont.</vt:lpstr>
      <vt:lpstr>Civil War</vt:lpstr>
      <vt:lpstr>Summary</vt:lpstr>
      <vt:lpstr>Cont.</vt:lpstr>
      <vt:lpstr>Quotation </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MyUserName</dc:creator>
  <cp:lastModifiedBy>NTS</cp:lastModifiedBy>
  <cp:revision>98</cp:revision>
  <dcterms:created xsi:type="dcterms:W3CDTF">2012-08-03T09:27:25Z</dcterms:created>
  <dcterms:modified xsi:type="dcterms:W3CDTF">2012-08-07T04:33:42Z</dcterms:modified>
</cp:coreProperties>
</file>