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66" r:id="rId5"/>
    <p:sldId id="265" r:id="rId6"/>
    <p:sldId id="262" r:id="rId7"/>
    <p:sldId id="263" r:id="rId8"/>
    <p:sldId id="264" r:id="rId9"/>
    <p:sldId id="267" r:id="rId10"/>
    <p:sldId id="268" r:id="rId11"/>
    <p:sldId id="269" r:id="rId12"/>
    <p:sldId id="270" r:id="rId13"/>
    <p:sldId id="258" r:id="rId14"/>
    <p:sldId id="271" r:id="rId15"/>
    <p:sldId id="260" r:id="rId16"/>
    <p:sldId id="273" r:id="rId17"/>
    <p:sldId id="274" r:id="rId18"/>
    <p:sldId id="295" r:id="rId19"/>
    <p:sldId id="275" r:id="rId20"/>
    <p:sldId id="276" r:id="rId21"/>
    <p:sldId id="277" r:id="rId22"/>
    <p:sldId id="278" r:id="rId23"/>
    <p:sldId id="279" r:id="rId24"/>
    <p:sldId id="280" r:id="rId25"/>
    <p:sldId id="281" r:id="rId26"/>
    <p:sldId id="282" r:id="rId27"/>
    <p:sldId id="283" r:id="rId28"/>
    <p:sldId id="290" r:id="rId29"/>
    <p:sldId id="289" r:id="rId30"/>
    <p:sldId id="287" r:id="rId31"/>
    <p:sldId id="285" r:id="rId32"/>
    <p:sldId id="288" r:id="rId33"/>
    <p:sldId id="291" r:id="rId34"/>
    <p:sldId id="292" r:id="rId35"/>
    <p:sldId id="293" r:id="rId36"/>
    <p:sldId id="294"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9655" autoAdjust="0"/>
    <p:restoredTop sz="94660"/>
  </p:normalViewPr>
  <p:slideViewPr>
    <p:cSldViewPr>
      <p:cViewPr varScale="1">
        <p:scale>
          <a:sx n="61" d="100"/>
          <a:sy n="61" d="100"/>
        </p:scale>
        <p:origin x="-1374"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A694ED3-CCEF-4D0A-A6F2-F6608E73BAF5}" type="datetimeFigureOut">
              <a:rPr lang="en-US" smtClean="0"/>
              <a:pPr/>
              <a:t>8/4/2012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7AE43F-2C9D-400D-8179-A08269C513BE}" type="slidenum">
              <a:rPr lang="en-US" smtClean="0"/>
              <a:pPr/>
              <a:t>‹#›</a:t>
            </a:fld>
            <a:endParaRPr lang="en-US"/>
          </a:p>
        </p:txBody>
      </p:sp>
    </p:spTree>
    <p:extLst>
      <p:ext uri="{BB962C8B-B14F-4D97-AF65-F5344CB8AC3E}">
        <p14:creationId xmlns:p14="http://schemas.microsoft.com/office/powerpoint/2010/main" xmlns="" val="489037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694ED3-CCEF-4D0A-A6F2-F6608E73BAF5}" type="datetimeFigureOut">
              <a:rPr lang="en-US" smtClean="0"/>
              <a:pPr/>
              <a:t>8/4/2012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7AE43F-2C9D-400D-8179-A08269C513BE}" type="slidenum">
              <a:rPr lang="en-US" smtClean="0"/>
              <a:pPr/>
              <a:t>‹#›</a:t>
            </a:fld>
            <a:endParaRPr lang="en-US"/>
          </a:p>
        </p:txBody>
      </p:sp>
    </p:spTree>
    <p:extLst>
      <p:ext uri="{BB962C8B-B14F-4D97-AF65-F5344CB8AC3E}">
        <p14:creationId xmlns:p14="http://schemas.microsoft.com/office/powerpoint/2010/main" xmlns="" val="2804684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694ED3-CCEF-4D0A-A6F2-F6608E73BAF5}" type="datetimeFigureOut">
              <a:rPr lang="en-US" smtClean="0"/>
              <a:pPr/>
              <a:t>8/4/2012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7AE43F-2C9D-400D-8179-A08269C513BE}" type="slidenum">
              <a:rPr lang="en-US" smtClean="0"/>
              <a:pPr/>
              <a:t>‹#›</a:t>
            </a:fld>
            <a:endParaRPr lang="en-US"/>
          </a:p>
        </p:txBody>
      </p:sp>
    </p:spTree>
    <p:extLst>
      <p:ext uri="{BB962C8B-B14F-4D97-AF65-F5344CB8AC3E}">
        <p14:creationId xmlns:p14="http://schemas.microsoft.com/office/powerpoint/2010/main" xmlns="" val="3752565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A694ED3-CCEF-4D0A-A6F2-F6608E73BAF5}" type="datetimeFigureOut">
              <a:rPr lang="en-US" smtClean="0"/>
              <a:pPr/>
              <a:t>8/4/2012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7AE43F-2C9D-400D-8179-A08269C513BE}" type="slidenum">
              <a:rPr lang="en-US" smtClean="0"/>
              <a:pPr/>
              <a:t>‹#›</a:t>
            </a:fld>
            <a:endParaRPr lang="en-US"/>
          </a:p>
        </p:txBody>
      </p:sp>
    </p:spTree>
    <p:extLst>
      <p:ext uri="{BB962C8B-B14F-4D97-AF65-F5344CB8AC3E}">
        <p14:creationId xmlns:p14="http://schemas.microsoft.com/office/powerpoint/2010/main" xmlns="" val="1594867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A694ED3-CCEF-4D0A-A6F2-F6608E73BAF5}" type="datetimeFigureOut">
              <a:rPr lang="en-US" smtClean="0"/>
              <a:pPr/>
              <a:t>8/4/2012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7AE43F-2C9D-400D-8179-A08269C513BE}" type="slidenum">
              <a:rPr lang="en-US" smtClean="0"/>
              <a:pPr/>
              <a:t>‹#›</a:t>
            </a:fld>
            <a:endParaRPr lang="en-US"/>
          </a:p>
        </p:txBody>
      </p:sp>
    </p:spTree>
    <p:extLst>
      <p:ext uri="{BB962C8B-B14F-4D97-AF65-F5344CB8AC3E}">
        <p14:creationId xmlns:p14="http://schemas.microsoft.com/office/powerpoint/2010/main" xmlns="" val="551294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A694ED3-CCEF-4D0A-A6F2-F6608E73BAF5}" type="datetimeFigureOut">
              <a:rPr lang="en-US" smtClean="0"/>
              <a:pPr/>
              <a:t>8/4/2012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7AE43F-2C9D-400D-8179-A08269C513BE}" type="slidenum">
              <a:rPr lang="en-US" smtClean="0"/>
              <a:pPr/>
              <a:t>‹#›</a:t>
            </a:fld>
            <a:endParaRPr lang="en-US"/>
          </a:p>
        </p:txBody>
      </p:sp>
    </p:spTree>
    <p:extLst>
      <p:ext uri="{BB962C8B-B14F-4D97-AF65-F5344CB8AC3E}">
        <p14:creationId xmlns:p14="http://schemas.microsoft.com/office/powerpoint/2010/main" xmlns="" val="3814074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694ED3-CCEF-4D0A-A6F2-F6608E73BAF5}" type="datetimeFigureOut">
              <a:rPr lang="en-US" smtClean="0"/>
              <a:pPr/>
              <a:t>8/4/2012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7AE43F-2C9D-400D-8179-A08269C513BE}" type="slidenum">
              <a:rPr lang="en-US" smtClean="0"/>
              <a:pPr/>
              <a:t>‹#›</a:t>
            </a:fld>
            <a:endParaRPr lang="en-US"/>
          </a:p>
        </p:txBody>
      </p:sp>
    </p:spTree>
    <p:extLst>
      <p:ext uri="{BB962C8B-B14F-4D97-AF65-F5344CB8AC3E}">
        <p14:creationId xmlns:p14="http://schemas.microsoft.com/office/powerpoint/2010/main" xmlns="" val="1959074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694ED3-CCEF-4D0A-A6F2-F6608E73BAF5}" type="datetimeFigureOut">
              <a:rPr lang="en-US" smtClean="0"/>
              <a:pPr/>
              <a:t>8/4/2012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7AE43F-2C9D-400D-8179-A08269C513BE}" type="slidenum">
              <a:rPr lang="en-US" smtClean="0"/>
              <a:pPr/>
              <a:t>‹#›</a:t>
            </a:fld>
            <a:endParaRPr lang="en-US"/>
          </a:p>
        </p:txBody>
      </p:sp>
    </p:spTree>
    <p:extLst>
      <p:ext uri="{BB962C8B-B14F-4D97-AF65-F5344CB8AC3E}">
        <p14:creationId xmlns:p14="http://schemas.microsoft.com/office/powerpoint/2010/main" xmlns="" val="8132358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694ED3-CCEF-4D0A-A6F2-F6608E73BAF5}" type="datetimeFigureOut">
              <a:rPr lang="en-US" smtClean="0"/>
              <a:pPr/>
              <a:t>8/4/2012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7AE43F-2C9D-400D-8179-A08269C513BE}" type="slidenum">
              <a:rPr lang="en-US" smtClean="0"/>
              <a:pPr/>
              <a:t>‹#›</a:t>
            </a:fld>
            <a:endParaRPr lang="en-US"/>
          </a:p>
        </p:txBody>
      </p:sp>
    </p:spTree>
    <p:extLst>
      <p:ext uri="{BB962C8B-B14F-4D97-AF65-F5344CB8AC3E}">
        <p14:creationId xmlns:p14="http://schemas.microsoft.com/office/powerpoint/2010/main" xmlns="" val="255500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694ED3-CCEF-4D0A-A6F2-F6608E73BAF5}" type="datetimeFigureOut">
              <a:rPr lang="en-US" smtClean="0"/>
              <a:pPr/>
              <a:t>8/4/2012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7AE43F-2C9D-400D-8179-A08269C513BE}" type="slidenum">
              <a:rPr lang="en-US" smtClean="0"/>
              <a:pPr/>
              <a:t>‹#›</a:t>
            </a:fld>
            <a:endParaRPr lang="en-US"/>
          </a:p>
        </p:txBody>
      </p:sp>
    </p:spTree>
    <p:extLst>
      <p:ext uri="{BB962C8B-B14F-4D97-AF65-F5344CB8AC3E}">
        <p14:creationId xmlns:p14="http://schemas.microsoft.com/office/powerpoint/2010/main" xmlns="" val="2494188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694ED3-CCEF-4D0A-A6F2-F6608E73BAF5}" type="datetimeFigureOut">
              <a:rPr lang="en-US" smtClean="0"/>
              <a:pPr/>
              <a:t>8/4/2012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7AE43F-2C9D-400D-8179-A08269C513BE}" type="slidenum">
              <a:rPr lang="en-US" smtClean="0"/>
              <a:pPr/>
              <a:t>‹#›</a:t>
            </a:fld>
            <a:endParaRPr lang="en-US"/>
          </a:p>
        </p:txBody>
      </p:sp>
    </p:spTree>
    <p:extLst>
      <p:ext uri="{BB962C8B-B14F-4D97-AF65-F5344CB8AC3E}">
        <p14:creationId xmlns:p14="http://schemas.microsoft.com/office/powerpoint/2010/main" xmlns="" val="28702417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694ED3-CCEF-4D0A-A6F2-F6608E73BAF5}" type="datetimeFigureOut">
              <a:rPr lang="en-US" smtClean="0"/>
              <a:pPr/>
              <a:t>8/4/2012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7AE43F-2C9D-400D-8179-A08269C513BE}" type="slidenum">
              <a:rPr lang="en-US" smtClean="0"/>
              <a:pPr/>
              <a:t>‹#›</a:t>
            </a:fld>
            <a:endParaRPr lang="en-US"/>
          </a:p>
        </p:txBody>
      </p:sp>
    </p:spTree>
    <p:extLst>
      <p:ext uri="{BB962C8B-B14F-4D97-AF65-F5344CB8AC3E}">
        <p14:creationId xmlns:p14="http://schemas.microsoft.com/office/powerpoint/2010/main" xmlns="" val="14590550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914399"/>
          </a:xfrm>
        </p:spPr>
        <p:txBody>
          <a:bodyPr>
            <a:normAutofit fontScale="90000"/>
          </a:bodyPr>
          <a:lstStyle/>
          <a:p>
            <a:r>
              <a:rPr lang="en-US" sz="3600" b="1" dirty="0" smtClean="0"/>
              <a:t>Lecture # 13</a:t>
            </a:r>
            <a:br>
              <a:rPr lang="en-US" sz="3600" b="1" dirty="0" smtClean="0"/>
            </a:br>
            <a:r>
              <a:rPr lang="en-US" sz="3600" b="1" dirty="0" smtClean="0"/>
              <a:t>Creation of Pakistan and Role of Muslim Leadership</a:t>
            </a:r>
            <a:endParaRPr lang="en-US" sz="3600" b="1" dirty="0"/>
          </a:p>
        </p:txBody>
      </p:sp>
      <p:sp>
        <p:nvSpPr>
          <p:cNvPr id="3" name="Subtitle 2"/>
          <p:cNvSpPr>
            <a:spLocks noGrp="1"/>
          </p:cNvSpPr>
          <p:nvPr>
            <p:ph type="subTitle" idx="1"/>
          </p:nvPr>
        </p:nvSpPr>
        <p:spPr>
          <a:xfrm>
            <a:off x="0" y="1066800"/>
            <a:ext cx="9144000" cy="4648200"/>
          </a:xfrm>
        </p:spPr>
        <p:txBody>
          <a:bodyPr>
            <a:normAutofit/>
          </a:bodyPr>
          <a:lstStyle/>
          <a:p>
            <a:pPr algn="l"/>
            <a:r>
              <a:rPr lang="en-US" dirty="0" smtClean="0">
                <a:solidFill>
                  <a:schemeClr val="tx1"/>
                </a:solidFill>
              </a:rPr>
              <a:t>Recap of lecture # 12</a:t>
            </a:r>
          </a:p>
          <a:p>
            <a:pPr algn="l"/>
            <a:r>
              <a:rPr lang="en-US" dirty="0" smtClean="0">
                <a:solidFill>
                  <a:schemeClr val="tx1"/>
                </a:solidFill>
              </a:rPr>
              <a:t>Topic: Pakistan </a:t>
            </a:r>
            <a:r>
              <a:rPr lang="en-US" smtClean="0">
                <a:solidFill>
                  <a:schemeClr val="tx1"/>
                </a:solidFill>
              </a:rPr>
              <a:t>Movement Important </a:t>
            </a:r>
            <a:r>
              <a:rPr lang="en-US" dirty="0" smtClean="0">
                <a:solidFill>
                  <a:schemeClr val="tx1"/>
                </a:solidFill>
              </a:rPr>
              <a:t>events </a:t>
            </a:r>
          </a:p>
          <a:p>
            <a:pPr marL="457200" indent="-457200" algn="l">
              <a:buFont typeface="Arial" pitchFamily="34" charset="0"/>
              <a:buChar char="•"/>
            </a:pPr>
            <a:r>
              <a:rPr lang="en-US" dirty="0" smtClean="0">
                <a:solidFill>
                  <a:schemeClr val="tx1"/>
                </a:solidFill>
              </a:rPr>
              <a:t>Analysis of Radcliffe Award</a:t>
            </a:r>
          </a:p>
          <a:p>
            <a:pPr marL="457200" indent="-457200" algn="l">
              <a:buFont typeface="Arial" pitchFamily="34" charset="0"/>
              <a:buChar char="•"/>
            </a:pPr>
            <a:r>
              <a:rPr lang="en-US" dirty="0" smtClean="0">
                <a:solidFill>
                  <a:schemeClr val="tx1"/>
                </a:solidFill>
              </a:rPr>
              <a:t>Major Issues due to unfair partition</a:t>
            </a:r>
          </a:p>
          <a:p>
            <a:pPr marL="457200" indent="-457200" algn="l">
              <a:buFont typeface="Arial" pitchFamily="34" charset="0"/>
              <a:buChar char="•"/>
            </a:pPr>
            <a:r>
              <a:rPr lang="en-US" dirty="0" smtClean="0">
                <a:solidFill>
                  <a:schemeClr val="tx1"/>
                </a:solidFill>
              </a:rPr>
              <a:t>Migration/Refugees</a:t>
            </a:r>
          </a:p>
          <a:p>
            <a:pPr marL="457200" indent="-457200" algn="l">
              <a:buFont typeface="Arial" pitchFamily="34" charset="0"/>
              <a:buChar char="•"/>
            </a:pPr>
            <a:r>
              <a:rPr lang="en-US" dirty="0" smtClean="0">
                <a:solidFill>
                  <a:schemeClr val="tx1"/>
                </a:solidFill>
              </a:rPr>
              <a:t>Refugees settled in Pakistan</a:t>
            </a:r>
          </a:p>
        </p:txBody>
      </p:sp>
    </p:spTree>
    <p:extLst>
      <p:ext uri="{BB962C8B-B14F-4D97-AF65-F5344CB8AC3E}">
        <p14:creationId xmlns:p14="http://schemas.microsoft.com/office/powerpoint/2010/main" xmlns="" val="18952973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36" y="20782"/>
            <a:ext cx="9109364" cy="741218"/>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normAutofit fontScale="92500" lnSpcReduction="10000"/>
          </a:bodyPr>
          <a:lstStyle/>
          <a:p>
            <a:r>
              <a:rPr lang="en-US" dirty="0" smtClean="0"/>
              <a:t>Issues of Princely States</a:t>
            </a:r>
          </a:p>
          <a:p>
            <a:r>
              <a:rPr lang="en-US" dirty="0" smtClean="0"/>
              <a:t>Jammu &amp; Kashmir</a:t>
            </a:r>
          </a:p>
          <a:p>
            <a:r>
              <a:rPr lang="en-US" dirty="0" smtClean="0"/>
              <a:t>Issue of Hyderabad</a:t>
            </a:r>
          </a:p>
          <a:p>
            <a:r>
              <a:rPr lang="en-US" dirty="0" smtClean="0"/>
              <a:t>Issue of </a:t>
            </a:r>
            <a:r>
              <a:rPr lang="en-US" dirty="0" err="1" smtClean="0"/>
              <a:t>Junagadh</a:t>
            </a:r>
            <a:endParaRPr lang="en-US" dirty="0" smtClean="0"/>
          </a:p>
          <a:p>
            <a:r>
              <a:rPr lang="en-US" dirty="0" smtClean="0"/>
              <a:t>Issue of Jodhpur</a:t>
            </a:r>
          </a:p>
          <a:p>
            <a:r>
              <a:rPr lang="en-US" dirty="0" smtClean="0"/>
              <a:t>Ten other states</a:t>
            </a:r>
          </a:p>
          <a:p>
            <a:r>
              <a:rPr lang="en-US" dirty="0" smtClean="0"/>
              <a:t>The Indus Water</a:t>
            </a:r>
          </a:p>
          <a:p>
            <a:r>
              <a:rPr lang="en-US" dirty="0" smtClean="0"/>
              <a:t>And now today’s topic :</a:t>
            </a:r>
            <a:r>
              <a:rPr lang="en-US" b="1" dirty="0" smtClean="0"/>
              <a:t>Creation of Pakistan and Role of Muslim Leadership</a:t>
            </a:r>
            <a:endParaRPr lang="en-US" b="1" dirty="0"/>
          </a:p>
        </p:txBody>
      </p:sp>
    </p:spTree>
    <p:extLst>
      <p:ext uri="{BB962C8B-B14F-4D97-AF65-F5344CB8AC3E}">
        <p14:creationId xmlns:p14="http://schemas.microsoft.com/office/powerpoint/2010/main" xmlns="" val="20514764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pPr algn="l"/>
            <a:r>
              <a:rPr lang="en-US" sz="3200" b="1" dirty="0"/>
              <a:t>Creation of Pakistan and Role of Muslim </a:t>
            </a:r>
            <a:r>
              <a:rPr lang="en-US" sz="3200" b="1" dirty="0" smtClean="0"/>
              <a:t>Leadership</a:t>
            </a:r>
            <a:br>
              <a:rPr lang="en-US" sz="3200" b="1" dirty="0" smtClean="0"/>
            </a:br>
            <a:endParaRPr lang="en-US" sz="3200" b="1" dirty="0"/>
          </a:p>
        </p:txBody>
      </p:sp>
      <p:sp>
        <p:nvSpPr>
          <p:cNvPr id="3" name="Content Placeholder 2"/>
          <p:cNvSpPr>
            <a:spLocks noGrp="1"/>
          </p:cNvSpPr>
          <p:nvPr>
            <p:ph idx="1"/>
          </p:nvPr>
        </p:nvSpPr>
        <p:spPr>
          <a:xfrm>
            <a:off x="27708" y="1066800"/>
            <a:ext cx="9116291" cy="4571999"/>
          </a:xfrm>
        </p:spPr>
        <p:txBody>
          <a:bodyPr>
            <a:noAutofit/>
          </a:bodyPr>
          <a:lstStyle/>
          <a:p>
            <a:r>
              <a:rPr lang="en-US" sz="3000" dirty="0" smtClean="0"/>
              <a:t>Pakistan </a:t>
            </a:r>
            <a:r>
              <a:rPr lang="en-US" sz="3000" dirty="0"/>
              <a:t>emerged in 1947 as a homeland of the Muslim Nation of the South Asian subcontinent, a nation which was denied the right of respectable existence by the Hindu majority under the British Raj. </a:t>
            </a:r>
            <a:endParaRPr lang="en-US" sz="3000" dirty="0" smtClean="0"/>
          </a:p>
          <a:p>
            <a:r>
              <a:rPr lang="en-US" sz="3000" dirty="0" smtClean="0"/>
              <a:t>This </a:t>
            </a:r>
            <a:r>
              <a:rPr lang="en-US" sz="3000" dirty="0"/>
              <a:t>emergence took place through division of the subcontinent under </a:t>
            </a:r>
            <a:r>
              <a:rPr lang="en-US" sz="3000" dirty="0" smtClean="0"/>
              <a:t>unique </a:t>
            </a:r>
            <a:r>
              <a:rPr lang="en-US" sz="3000" dirty="0"/>
              <a:t>circumstances. </a:t>
            </a:r>
            <a:endParaRPr lang="en-US" sz="3000" dirty="0" smtClean="0"/>
          </a:p>
        </p:txBody>
      </p:sp>
    </p:spTree>
    <p:extLst>
      <p:ext uri="{BB962C8B-B14F-4D97-AF65-F5344CB8AC3E}">
        <p14:creationId xmlns:p14="http://schemas.microsoft.com/office/powerpoint/2010/main" xmlns="" val="9403257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34636"/>
            <a:ext cx="9130145" cy="651164"/>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27708" y="838200"/>
            <a:ext cx="9116291" cy="4525963"/>
          </a:xfrm>
        </p:spPr>
        <p:txBody>
          <a:bodyPr>
            <a:normAutofit lnSpcReduction="10000"/>
          </a:bodyPr>
          <a:lstStyle/>
          <a:p>
            <a:pPr algn="just"/>
            <a:r>
              <a:rPr lang="en-US" sz="3000" dirty="0" smtClean="0"/>
              <a:t>The Congress leaders were initially opposed to this division but they had to acknowledged under pressure from the united political demand of the Muslims, skillfully guided by Quaid-</a:t>
            </a:r>
            <a:r>
              <a:rPr lang="en-US" sz="3000" dirty="0" err="1" smtClean="0"/>
              <a:t>i</a:t>
            </a:r>
            <a:r>
              <a:rPr lang="en-US" sz="3000" dirty="0" smtClean="0"/>
              <a:t>-</a:t>
            </a:r>
            <a:r>
              <a:rPr lang="en-US" sz="3000" dirty="0" err="1" smtClean="0"/>
              <a:t>Azam</a:t>
            </a:r>
            <a:r>
              <a:rPr lang="en-US" sz="3000" dirty="0" smtClean="0"/>
              <a:t> Muhammad Ali Jinnah. </a:t>
            </a:r>
            <a:r>
              <a:rPr lang="en-US" sz="3000" dirty="0"/>
              <a:t>Although they agreed to the establishment of Pakistan, yet they had a hope that the partition would soon be undone. </a:t>
            </a:r>
            <a:endParaRPr lang="en-US" sz="3000" dirty="0" smtClean="0"/>
          </a:p>
          <a:p>
            <a:pPr algn="just"/>
            <a:r>
              <a:rPr lang="en-US" sz="3000" dirty="0"/>
              <a:t>With this start, the Congress leaders could never accept the existence of Pakistan from the core of their hearts.</a:t>
            </a:r>
          </a:p>
          <a:p>
            <a:pPr marL="0" indent="0" algn="just">
              <a:buNone/>
            </a:pPr>
            <a:r>
              <a:rPr lang="en-US" dirty="0"/>
              <a:t> </a:t>
            </a:r>
          </a:p>
          <a:p>
            <a:endParaRPr lang="en-US" dirty="0"/>
          </a:p>
        </p:txBody>
      </p:sp>
    </p:spTree>
    <p:extLst>
      <p:ext uri="{BB962C8B-B14F-4D97-AF65-F5344CB8AC3E}">
        <p14:creationId xmlns:p14="http://schemas.microsoft.com/office/powerpoint/2010/main" xmlns="" val="22799810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3200" b="1" dirty="0"/>
              <a:t>Role of Quaid-</a:t>
            </a:r>
            <a:r>
              <a:rPr lang="en-US" sz="3200" b="1" dirty="0" err="1"/>
              <a:t>i</a:t>
            </a:r>
            <a:r>
              <a:rPr lang="en-US" sz="3200" b="1" dirty="0"/>
              <a:t>-</a:t>
            </a:r>
            <a:r>
              <a:rPr lang="en-US" sz="3200" b="1" dirty="0" err="1"/>
              <a:t>Azam</a:t>
            </a:r>
            <a:endParaRPr lang="en-US" sz="3200" b="1" dirty="0"/>
          </a:p>
        </p:txBody>
      </p:sp>
      <p:sp>
        <p:nvSpPr>
          <p:cNvPr id="3" name="Content Placeholder 2"/>
          <p:cNvSpPr>
            <a:spLocks noGrp="1"/>
          </p:cNvSpPr>
          <p:nvPr>
            <p:ph idx="1"/>
          </p:nvPr>
        </p:nvSpPr>
        <p:spPr>
          <a:xfrm>
            <a:off x="-13856" y="762000"/>
            <a:ext cx="9157855" cy="4525963"/>
          </a:xfrm>
        </p:spPr>
        <p:txBody>
          <a:bodyPr>
            <a:normAutofit fontScale="92500"/>
          </a:bodyPr>
          <a:lstStyle/>
          <a:p>
            <a:pPr algn="just"/>
            <a:r>
              <a:rPr lang="en-US" sz="3000" dirty="0" smtClean="0"/>
              <a:t>This </a:t>
            </a:r>
            <a:r>
              <a:rPr lang="en-US" sz="3000" dirty="0"/>
              <a:t>legacy continued even after Independence; rather, the Indian leaders were bent upon creating hurdles in the way of proper functioning of the new state. The best example of this is the Indian intervention in East Pakistan in 1971, which led to the establishment of Bangladesh</a:t>
            </a:r>
            <a:r>
              <a:rPr lang="en-US" sz="3000" dirty="0" smtClean="0"/>
              <a:t>.</a:t>
            </a:r>
          </a:p>
          <a:p>
            <a:pPr algn="just"/>
            <a:r>
              <a:rPr lang="en-US" sz="3000" dirty="0"/>
              <a:t>The Quaid demanded that India should recognize the reality of Pakistan’s existence. This was not a new thing in his view, the Muslim in South Asia always had “a place in India”. Explaining this he said on 19 February 1948.</a:t>
            </a:r>
          </a:p>
        </p:txBody>
      </p:sp>
    </p:spTree>
    <p:extLst>
      <p:ext uri="{BB962C8B-B14F-4D97-AF65-F5344CB8AC3E}">
        <p14:creationId xmlns:p14="http://schemas.microsoft.com/office/powerpoint/2010/main" xmlns="" val="11954378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34636"/>
            <a:ext cx="9130145" cy="651164"/>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13856" y="685800"/>
            <a:ext cx="9157855" cy="4525963"/>
          </a:xfrm>
        </p:spPr>
        <p:txBody>
          <a:bodyPr>
            <a:normAutofit/>
          </a:bodyPr>
          <a:lstStyle/>
          <a:p>
            <a:pPr algn="just"/>
            <a:r>
              <a:rPr lang="en-US" dirty="0" smtClean="0"/>
              <a:t>‘We </a:t>
            </a:r>
            <a:r>
              <a:rPr lang="en-US" dirty="0"/>
              <a:t>have had a place in India for many centuries. At one time it was supreme place. This was when the edict of the Mughals ran from shore to shore. We look back on that period </a:t>
            </a:r>
            <a:r>
              <a:rPr lang="en-US" dirty="0" smtClean="0"/>
              <a:t>simply </a:t>
            </a:r>
            <a:r>
              <a:rPr lang="en-US" dirty="0"/>
              <a:t>from historical point of view. Now we have got a comparatively small place – comparatively small although four times the size of England. It is ours and we are </a:t>
            </a:r>
            <a:r>
              <a:rPr lang="en-US" dirty="0" smtClean="0"/>
              <a:t>contented </a:t>
            </a:r>
            <a:r>
              <a:rPr lang="en-US" dirty="0"/>
              <a:t>with it</a:t>
            </a:r>
            <a:r>
              <a:rPr lang="en-US" dirty="0" smtClean="0"/>
              <a:t>.’ </a:t>
            </a:r>
            <a:endParaRPr lang="en-US" dirty="0"/>
          </a:p>
        </p:txBody>
      </p:sp>
    </p:spTree>
    <p:extLst>
      <p:ext uri="{BB962C8B-B14F-4D97-AF65-F5344CB8AC3E}">
        <p14:creationId xmlns:p14="http://schemas.microsoft.com/office/powerpoint/2010/main" xmlns="" val="4595561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6" y="0"/>
            <a:ext cx="9137073"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normAutofit fontScale="92500" lnSpcReduction="10000"/>
          </a:bodyPr>
          <a:lstStyle/>
          <a:p>
            <a:pPr algn="just"/>
            <a:r>
              <a:rPr lang="en-US" dirty="0"/>
              <a:t>Pakistan had emerged against the background of tussle between the Hindus and the Muslims. After its creation there was strong probability of the continuity of the same rivalry between them as two countries. </a:t>
            </a:r>
            <a:endParaRPr lang="en-US" dirty="0" smtClean="0"/>
          </a:p>
          <a:p>
            <a:pPr algn="just"/>
            <a:r>
              <a:rPr lang="en-US" dirty="0" smtClean="0"/>
              <a:t>He </a:t>
            </a:r>
            <a:r>
              <a:rPr lang="en-US" dirty="0"/>
              <a:t>desired that the Muslims of Hindustan should try to live in India by developing close </a:t>
            </a:r>
            <a:r>
              <a:rPr lang="en-US" dirty="0" smtClean="0"/>
              <a:t>and </a:t>
            </a:r>
            <a:r>
              <a:rPr lang="en-US" dirty="0"/>
              <a:t>harmonious relations with the Hindus and other non-Muslim communities. “My advice to my Muslim brethren in India is”, said the Quaid, “to give unflinching loyalty to the State in which they happen to be.”</a:t>
            </a:r>
          </a:p>
        </p:txBody>
      </p:sp>
    </p:spTree>
    <p:extLst>
      <p:ext uri="{BB962C8B-B14F-4D97-AF65-F5344CB8AC3E}">
        <p14:creationId xmlns:p14="http://schemas.microsoft.com/office/powerpoint/2010/main" xmlns="" val="11242247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09600"/>
            <a:ext cx="9144000" cy="4876800"/>
          </a:xfrm>
        </p:spPr>
        <p:txBody>
          <a:bodyPr>
            <a:noAutofit/>
          </a:bodyPr>
          <a:lstStyle/>
          <a:p>
            <a:pPr algn="just"/>
            <a:r>
              <a:rPr lang="en-US" sz="2900" dirty="0"/>
              <a:t>As the Indian Muslims had supported that cause of Pakistan, the Indian Government ‘</a:t>
            </a:r>
            <a:r>
              <a:rPr lang="en-US" sz="2900" dirty="0" err="1"/>
              <a:t>victimised</a:t>
            </a:r>
            <a:r>
              <a:rPr lang="en-US" sz="2900" dirty="0"/>
              <a:t> and oppressed’ them. The Quaid called upon the Indian Government not to penalize them “for their help and sympathy for the establishment of Pakistan.” </a:t>
            </a:r>
            <a:endParaRPr lang="en-US" sz="2900" dirty="0" smtClean="0"/>
          </a:p>
          <a:p>
            <a:pPr algn="just"/>
            <a:r>
              <a:rPr lang="en-US" sz="2900" dirty="0"/>
              <a:t>The same attitude of cordiality towards the Hindu and other non-Muslim population in Pakistan was expected by him from the Government of Pakistan, which he himself was heading. In this policy he sought cooperation from both the Muslims and the </a:t>
            </a:r>
            <a:r>
              <a:rPr lang="en-US" sz="2900" dirty="0" smtClean="0"/>
              <a:t>Hindus </a:t>
            </a:r>
            <a:r>
              <a:rPr lang="en-US" sz="2900" dirty="0"/>
              <a:t>of Pakistan</a:t>
            </a:r>
            <a:r>
              <a:rPr lang="en-US" sz="2900" dirty="0" smtClean="0"/>
              <a:t>.</a:t>
            </a:r>
          </a:p>
        </p:txBody>
      </p:sp>
    </p:spTree>
    <p:extLst>
      <p:ext uri="{BB962C8B-B14F-4D97-AF65-F5344CB8AC3E}">
        <p14:creationId xmlns:p14="http://schemas.microsoft.com/office/powerpoint/2010/main" xmlns="" val="15867638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574964"/>
          </a:xfrm>
        </p:spPr>
        <p:txBody>
          <a:bodyPr>
            <a:noAutofit/>
          </a:bodyPr>
          <a:lstStyle/>
          <a:p>
            <a:pPr algn="l"/>
            <a:r>
              <a:rPr lang="en-US" sz="3200" b="1" dirty="0" smtClean="0"/>
              <a:t>Cont.</a:t>
            </a:r>
            <a:endParaRPr lang="en-US" sz="3200" b="1" dirty="0"/>
          </a:p>
        </p:txBody>
      </p:sp>
      <p:sp>
        <p:nvSpPr>
          <p:cNvPr id="3" name="Content Placeholder 2"/>
          <p:cNvSpPr>
            <a:spLocks noGrp="1"/>
          </p:cNvSpPr>
          <p:nvPr>
            <p:ph idx="1"/>
          </p:nvPr>
        </p:nvSpPr>
        <p:spPr>
          <a:xfrm>
            <a:off x="6926" y="533400"/>
            <a:ext cx="9137073" cy="4876800"/>
          </a:xfrm>
        </p:spPr>
        <p:txBody>
          <a:bodyPr>
            <a:noAutofit/>
          </a:bodyPr>
          <a:lstStyle/>
          <a:p>
            <a:r>
              <a:rPr lang="en-US" sz="3000" dirty="0"/>
              <a:t>In a message, he called upon both communities to forget their past of mutual rivalry and try to build good relations with each </a:t>
            </a:r>
            <a:r>
              <a:rPr lang="en-US" sz="3000" dirty="0" smtClean="0"/>
              <a:t>other</a:t>
            </a:r>
          </a:p>
          <a:p>
            <a:r>
              <a:rPr lang="en-US" sz="3000" dirty="0" smtClean="0"/>
              <a:t>‘On </a:t>
            </a:r>
            <a:r>
              <a:rPr lang="en-US" sz="3000" dirty="0"/>
              <a:t>can quite understand the feeling that exists between the two communities wherever one community is in majority and the other is in minority. But the question is whether it is possible or practicable to act otherwise than what has been </a:t>
            </a:r>
            <a:r>
              <a:rPr lang="en-US" sz="3000" dirty="0" smtClean="0"/>
              <a:t>done’.</a:t>
            </a:r>
          </a:p>
        </p:txBody>
      </p:sp>
    </p:spTree>
    <p:extLst>
      <p:ext uri="{BB962C8B-B14F-4D97-AF65-F5344CB8AC3E}">
        <p14:creationId xmlns:p14="http://schemas.microsoft.com/office/powerpoint/2010/main" xmlns="" val="39341199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09"/>
            <a:ext cx="9144000" cy="713509"/>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lstStyle/>
          <a:p>
            <a:pPr algn="just"/>
            <a:r>
              <a:rPr lang="en-US" dirty="0"/>
              <a:t>‘ A division had to take place. On both sides, in Hindustan and Pakistan, there are sections of people who may not agree with it, who may not like it, but in my judgment there was no other solution and I am sure future history will record its verdict in favor of it. And what is more it will be proved by actual experience as we go on that was the only solution of India’s constitutional problem.’</a:t>
            </a:r>
          </a:p>
          <a:p>
            <a:endParaRPr lang="en-US" dirty="0"/>
          </a:p>
        </p:txBody>
      </p:sp>
    </p:spTree>
    <p:extLst>
      <p:ext uri="{BB962C8B-B14F-4D97-AF65-F5344CB8AC3E}">
        <p14:creationId xmlns:p14="http://schemas.microsoft.com/office/powerpoint/2010/main" xmlns="" val="41615581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20782"/>
            <a:ext cx="9130145" cy="741218"/>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5029200"/>
          </a:xfrm>
        </p:spPr>
        <p:txBody>
          <a:bodyPr>
            <a:normAutofit fontScale="92500" lnSpcReduction="20000"/>
          </a:bodyPr>
          <a:lstStyle/>
          <a:p>
            <a:r>
              <a:rPr lang="en-US" dirty="0" smtClean="0"/>
              <a:t>Quaid </a:t>
            </a:r>
            <a:r>
              <a:rPr lang="en-US" dirty="0" err="1" smtClean="0"/>
              <a:t>i</a:t>
            </a:r>
            <a:r>
              <a:rPr lang="en-US" dirty="0" smtClean="0"/>
              <a:t> </a:t>
            </a:r>
            <a:r>
              <a:rPr lang="en-US" dirty="0" err="1" smtClean="0"/>
              <a:t>Azam</a:t>
            </a:r>
            <a:r>
              <a:rPr lang="en-US" dirty="0" smtClean="0"/>
              <a:t> said:</a:t>
            </a:r>
          </a:p>
          <a:p>
            <a:r>
              <a:rPr lang="en-US" dirty="0" smtClean="0"/>
              <a:t>‘Any </a:t>
            </a:r>
            <a:r>
              <a:rPr lang="en-US" dirty="0"/>
              <a:t>idea of a United India could never have worked and in my </a:t>
            </a:r>
            <a:r>
              <a:rPr lang="en-US" dirty="0" smtClean="0"/>
              <a:t>judgment </a:t>
            </a:r>
            <a:r>
              <a:rPr lang="en-US" dirty="0"/>
              <a:t>it would have led us to terrific disaster. May be that view is correct; may be it is not; that remains to be seen</a:t>
            </a:r>
            <a:r>
              <a:rPr lang="en-US" dirty="0" smtClean="0"/>
              <a:t>.’</a:t>
            </a:r>
          </a:p>
          <a:p>
            <a:r>
              <a:rPr lang="en-US" dirty="0" smtClean="0"/>
              <a:t>‘ </a:t>
            </a:r>
            <a:r>
              <a:rPr lang="en-US" dirty="0"/>
              <a:t>All the same, in this division it was impossible to avoid the question of minorities being in one Dominion or their other. Now that was unavoidable There is no other solution. Now what shall we do? Now, if we want to make this great State of Pakistan happy and prosperous we should wholly and solely concentrate on the well-being of the people, and especially of the masses and the poor</a:t>
            </a:r>
            <a:r>
              <a:rPr lang="en-US" dirty="0" smtClean="0"/>
              <a:t>.’</a:t>
            </a:r>
            <a:endParaRPr lang="en-US" dirty="0"/>
          </a:p>
        </p:txBody>
      </p:sp>
    </p:spTree>
    <p:extLst>
      <p:ext uri="{BB962C8B-B14F-4D97-AF65-F5344CB8AC3E}">
        <p14:creationId xmlns:p14="http://schemas.microsoft.com/office/powerpoint/2010/main" xmlns="" val="26833995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665018"/>
          </a:xfrm>
        </p:spPr>
        <p:txBody>
          <a:bodyPr>
            <a:normAutofit/>
          </a:bodyPr>
          <a:lstStyle/>
          <a:p>
            <a:pPr algn="l"/>
            <a:r>
              <a:rPr lang="en-US" sz="2800" b="1" dirty="0" smtClean="0"/>
              <a:t>Cont.</a:t>
            </a:r>
            <a:endParaRPr lang="en-US" sz="2800" b="1" dirty="0"/>
          </a:p>
        </p:txBody>
      </p:sp>
      <p:sp>
        <p:nvSpPr>
          <p:cNvPr id="3" name="Content Placeholder 2"/>
          <p:cNvSpPr>
            <a:spLocks noGrp="1"/>
          </p:cNvSpPr>
          <p:nvPr>
            <p:ph idx="1"/>
          </p:nvPr>
        </p:nvSpPr>
        <p:spPr>
          <a:xfrm>
            <a:off x="0" y="609600"/>
            <a:ext cx="9144000" cy="4648200"/>
          </a:xfrm>
        </p:spPr>
        <p:txBody>
          <a:bodyPr>
            <a:normAutofit fontScale="92500" lnSpcReduction="20000"/>
          </a:bodyPr>
          <a:lstStyle/>
          <a:p>
            <a:pPr algn="just"/>
            <a:r>
              <a:rPr lang="en-US" dirty="0"/>
              <a:t>That is what was desired by the Quaid, who was keenly interested in strengthening human relations between the peoples of both countries. </a:t>
            </a:r>
          </a:p>
          <a:p>
            <a:pPr algn="just"/>
            <a:r>
              <a:rPr lang="en-US" dirty="0"/>
              <a:t>Thus Quaid-</a:t>
            </a:r>
            <a:r>
              <a:rPr lang="en-US" dirty="0" err="1"/>
              <a:t>i</a:t>
            </a:r>
            <a:r>
              <a:rPr lang="en-US" dirty="0"/>
              <a:t>-</a:t>
            </a:r>
            <a:r>
              <a:rPr lang="en-US" dirty="0" err="1"/>
              <a:t>Azam</a:t>
            </a:r>
            <a:r>
              <a:rPr lang="en-US" dirty="0"/>
              <a:t> </a:t>
            </a:r>
            <a:r>
              <a:rPr lang="en-US" dirty="0" smtClean="0"/>
              <a:t>guided </a:t>
            </a:r>
            <a:r>
              <a:rPr lang="en-US" dirty="0"/>
              <a:t>Pakistan, both in terms of framing powers in various </a:t>
            </a:r>
            <a:r>
              <a:rPr lang="en-US" dirty="0" smtClean="0"/>
              <a:t>fields. </a:t>
            </a:r>
            <a:r>
              <a:rPr lang="en-US" dirty="0"/>
              <a:t>Though Quaid live for a short period, but it was his guidance that made Pakistan as a living state, despite its weakness. It strengthened Pakistan in all of its spheres.  </a:t>
            </a:r>
          </a:p>
          <a:p>
            <a:pPr marL="0" indent="0" algn="just">
              <a:buNone/>
            </a:pPr>
            <a:endParaRPr lang="en-US" dirty="0" smtClean="0"/>
          </a:p>
          <a:p>
            <a:pPr marL="0" indent="0">
              <a:buNone/>
            </a:pPr>
            <a:endParaRPr lang="en-US" dirty="0"/>
          </a:p>
          <a:p>
            <a:pPr algn="r"/>
            <a:r>
              <a:rPr lang="en-US" sz="1900" dirty="0"/>
              <a:t>Reference:     Pakistan Journal of History &amp; Culture (Quaid-</a:t>
            </a:r>
            <a:r>
              <a:rPr lang="en-US" sz="1900" dirty="0" err="1"/>
              <a:t>i</a:t>
            </a:r>
            <a:r>
              <a:rPr lang="en-US" sz="1900" dirty="0"/>
              <a:t>-</a:t>
            </a:r>
            <a:r>
              <a:rPr lang="en-US" sz="1900" dirty="0" err="1"/>
              <a:t>Azam</a:t>
            </a:r>
            <a:r>
              <a:rPr lang="en-US" sz="1900" dirty="0"/>
              <a:t> Number) </a:t>
            </a:r>
          </a:p>
          <a:p>
            <a:pPr marL="0" indent="0" algn="r">
              <a:buNone/>
            </a:pPr>
            <a:r>
              <a:rPr lang="en-US" sz="1900" dirty="0"/>
              <a:t>                      Vol. XXII, No. 2          July - Dec, 2001</a:t>
            </a:r>
          </a:p>
        </p:txBody>
      </p:sp>
    </p:spTree>
    <p:extLst>
      <p:ext uri="{BB962C8B-B14F-4D97-AF65-F5344CB8AC3E}">
        <p14:creationId xmlns:p14="http://schemas.microsoft.com/office/powerpoint/2010/main" xmlns="" val="3384918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3855"/>
            <a:ext cx="9067800" cy="671945"/>
          </a:xfrm>
        </p:spPr>
        <p:txBody>
          <a:bodyPr>
            <a:normAutofit fontScale="90000"/>
          </a:bodyPr>
          <a:lstStyle/>
          <a:p>
            <a:pPr algn="l"/>
            <a:r>
              <a:rPr lang="en-US" dirty="0" smtClean="0"/>
              <a:t/>
            </a:r>
            <a:br>
              <a:rPr lang="en-US" dirty="0" smtClean="0"/>
            </a:br>
            <a:r>
              <a:rPr lang="en-US" sz="3600" b="1" dirty="0" err="1" smtClean="0"/>
              <a:t>Iqbal</a:t>
            </a:r>
            <a:r>
              <a:rPr lang="en-US" sz="3600" b="1" dirty="0" smtClean="0"/>
              <a:t> and Pakistan Movement</a:t>
            </a:r>
            <a:r>
              <a:rPr lang="en-US" dirty="0" smtClean="0"/>
              <a:t/>
            </a:r>
            <a:br>
              <a:rPr lang="en-US" dirty="0" smtClean="0"/>
            </a:br>
            <a:endParaRPr lang="en-US" dirty="0"/>
          </a:p>
        </p:txBody>
      </p:sp>
      <p:sp>
        <p:nvSpPr>
          <p:cNvPr id="3" name="Content Placeholder 2"/>
          <p:cNvSpPr>
            <a:spLocks noGrp="1"/>
          </p:cNvSpPr>
          <p:nvPr>
            <p:ph idx="1"/>
          </p:nvPr>
        </p:nvSpPr>
        <p:spPr>
          <a:xfrm>
            <a:off x="13854" y="685800"/>
            <a:ext cx="9130145" cy="5029200"/>
          </a:xfrm>
        </p:spPr>
        <p:txBody>
          <a:bodyPr>
            <a:normAutofit lnSpcReduction="10000"/>
          </a:bodyPr>
          <a:lstStyle/>
          <a:p>
            <a:pPr algn="just"/>
            <a:r>
              <a:rPr lang="en-US" sz="3000" dirty="0" err="1" smtClean="0"/>
              <a:t>Allama</a:t>
            </a:r>
            <a:r>
              <a:rPr lang="en-US" sz="3000" dirty="0" smtClean="0"/>
              <a:t> Muhammad </a:t>
            </a:r>
            <a:r>
              <a:rPr lang="en-US" sz="3000" dirty="0" err="1" smtClean="0"/>
              <a:t>Iqbal</a:t>
            </a:r>
            <a:r>
              <a:rPr lang="en-US" sz="3000" dirty="0" smtClean="0"/>
              <a:t> was one of the greatest thinkers and poets of the Muslim world. He was not only a learned leader, a revolutionary poet-philosopher, an extraordinary scholar and harbinger of Islamic revival but also a political thinker and a sincere leader of Pakistan. </a:t>
            </a:r>
          </a:p>
          <a:p>
            <a:pPr algn="just"/>
            <a:r>
              <a:rPr lang="en-US" sz="3000" dirty="0"/>
              <a:t>From the outset he took keen interest in the political situation of India and in 1908 while he was still in England, he was selected as a member of the executive council of the newly-established British branch of the Indian Muslim League. </a:t>
            </a:r>
          </a:p>
          <a:p>
            <a:pPr marL="0" indent="0" algn="just">
              <a:buNone/>
            </a:pPr>
            <a:endParaRPr lang="en-US" sz="3000" dirty="0" smtClean="0"/>
          </a:p>
        </p:txBody>
      </p:sp>
    </p:spTree>
    <p:extLst>
      <p:ext uri="{BB962C8B-B14F-4D97-AF65-F5344CB8AC3E}">
        <p14:creationId xmlns:p14="http://schemas.microsoft.com/office/powerpoint/2010/main" xmlns="" val="37329026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6926" y="838200"/>
            <a:ext cx="9137073" cy="4525963"/>
          </a:xfrm>
        </p:spPr>
        <p:txBody>
          <a:bodyPr>
            <a:normAutofit fontScale="92500" lnSpcReduction="20000"/>
          </a:bodyPr>
          <a:lstStyle/>
          <a:p>
            <a:pPr algn="just"/>
            <a:r>
              <a:rPr lang="en-US" dirty="0" smtClean="0"/>
              <a:t>In </a:t>
            </a:r>
            <a:r>
              <a:rPr lang="en-US" dirty="0"/>
              <a:t>1931 and 1932 he represented the Muslims of India in the Round Table Conferences held in England to discuss the issue of the political future of the Indian </a:t>
            </a:r>
            <a:r>
              <a:rPr lang="en-US" dirty="0" smtClean="0"/>
              <a:t>Muslims.</a:t>
            </a:r>
          </a:p>
          <a:p>
            <a:pPr algn="just"/>
            <a:r>
              <a:rPr lang="en-US" dirty="0" err="1"/>
              <a:t>Iqbal</a:t>
            </a:r>
            <a:r>
              <a:rPr lang="en-US" dirty="0"/>
              <a:t> was greatly inspired with political wisdom and divinely insight. He was deadly against atheism and materialism and discarded the European concept of religion as the private faith of an individual having nothing to do with his temporal life. In his view, the biggest blunder made by Europe was the separation of Church and State.</a:t>
            </a:r>
          </a:p>
          <a:p>
            <a:pPr algn="just"/>
            <a:endParaRPr lang="en-US" dirty="0"/>
          </a:p>
        </p:txBody>
      </p:sp>
    </p:spTree>
    <p:extLst>
      <p:ext uri="{BB962C8B-B14F-4D97-AF65-F5344CB8AC3E}">
        <p14:creationId xmlns:p14="http://schemas.microsoft.com/office/powerpoint/2010/main" xmlns="" val="7498002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727364"/>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13854" y="762000"/>
            <a:ext cx="9130145" cy="4525963"/>
          </a:xfrm>
        </p:spPr>
        <p:txBody>
          <a:bodyPr>
            <a:normAutofit/>
          </a:bodyPr>
          <a:lstStyle/>
          <a:p>
            <a:pPr algn="just"/>
            <a:r>
              <a:rPr lang="en-US" sz="3000" dirty="0" smtClean="0"/>
              <a:t>This proved to be a wonderful foresight as in a Presidential Address delivered at the annual session of the All-India Muslim League on December 29, 1930, </a:t>
            </a:r>
            <a:r>
              <a:rPr lang="en-US" sz="3000" dirty="0" err="1" smtClean="0"/>
              <a:t>Iqbal</a:t>
            </a:r>
            <a:r>
              <a:rPr lang="en-US" sz="3000" dirty="0" smtClean="0"/>
              <a:t> demanded in the best interests of India as well as Islam the creation of a separate homeland for the Indian Muslims. </a:t>
            </a:r>
          </a:p>
          <a:p>
            <a:pPr algn="just"/>
            <a:r>
              <a:rPr lang="en-US" sz="3000" dirty="0" smtClean="0"/>
              <a:t>He </a:t>
            </a:r>
            <a:r>
              <a:rPr lang="en-US" sz="3000" dirty="0"/>
              <a:t>maintained: Islam does not bifurcate the unity of man into an irreconcilable duality of spirit and matter. </a:t>
            </a:r>
          </a:p>
        </p:txBody>
      </p:sp>
    </p:spTree>
    <p:extLst>
      <p:ext uri="{BB962C8B-B14F-4D97-AF65-F5344CB8AC3E}">
        <p14:creationId xmlns:p14="http://schemas.microsoft.com/office/powerpoint/2010/main" xmlns="" val="23329687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600" b="1" dirty="0" smtClean="0"/>
              <a:t>Cont.</a:t>
            </a:r>
            <a:endParaRPr lang="en-US" sz="3600" b="1" dirty="0"/>
          </a:p>
        </p:txBody>
      </p:sp>
      <p:sp>
        <p:nvSpPr>
          <p:cNvPr id="3" name="Content Placeholder 2"/>
          <p:cNvSpPr>
            <a:spLocks noGrp="1"/>
          </p:cNvSpPr>
          <p:nvPr>
            <p:ph idx="1"/>
          </p:nvPr>
        </p:nvSpPr>
        <p:spPr>
          <a:xfrm>
            <a:off x="0" y="533400"/>
            <a:ext cx="9144000" cy="5257800"/>
          </a:xfrm>
        </p:spPr>
        <p:txBody>
          <a:bodyPr>
            <a:noAutofit/>
          </a:bodyPr>
          <a:lstStyle/>
          <a:p>
            <a:pPr algn="just"/>
            <a:r>
              <a:rPr lang="en-US" sz="2800" dirty="0" smtClean="0"/>
              <a:t>In </a:t>
            </a:r>
            <a:r>
              <a:rPr lang="en-US" sz="2800" dirty="0"/>
              <a:t>Islam, God and the Universe, spirit and matter, church and state are organic to each other. For such a group of people, the concept of an Indian nationhood and the construction of a </a:t>
            </a:r>
            <a:r>
              <a:rPr lang="en-US" sz="2800" dirty="0" smtClean="0"/>
              <a:t>state </a:t>
            </a:r>
            <a:r>
              <a:rPr lang="en-US" sz="2800" dirty="0"/>
              <a:t>on national lines amounted to a negation of the Islamic principles of solidarity and, therefore, not acceptable to Muslims. </a:t>
            </a:r>
            <a:endParaRPr lang="en-US" sz="2800" dirty="0" smtClean="0"/>
          </a:p>
          <a:p>
            <a:pPr algn="just"/>
            <a:r>
              <a:rPr lang="en-US" sz="2800" dirty="0" err="1"/>
              <a:t>Iqbal</a:t>
            </a:r>
            <a:r>
              <a:rPr lang="en-US" sz="2800" dirty="0"/>
              <a:t> had no hesitation in saying if the principle that the Indian Muslims is entitled to full and free development on the lines of his own culture and tradition in his own Indian homeland is recognized as the basis of a permanent communal settlement, he will be ready to stake all for the freedom of India..</a:t>
            </a:r>
          </a:p>
          <a:p>
            <a:pPr algn="just"/>
            <a:endParaRPr lang="en-US" sz="3000" dirty="0"/>
          </a:p>
          <a:p>
            <a:pPr algn="just"/>
            <a:endParaRPr lang="en-US" sz="3000" dirty="0"/>
          </a:p>
        </p:txBody>
      </p:sp>
    </p:spTree>
    <p:extLst>
      <p:ext uri="{BB962C8B-B14F-4D97-AF65-F5344CB8AC3E}">
        <p14:creationId xmlns:p14="http://schemas.microsoft.com/office/powerpoint/2010/main" xmlns="" val="19904924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6" y="20782"/>
            <a:ext cx="9157855" cy="817418"/>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normAutofit/>
          </a:bodyPr>
          <a:lstStyle/>
          <a:p>
            <a:r>
              <a:rPr lang="en-US" dirty="0"/>
              <a:t>He added: The life of Islam in this country very largely depends on its centralization in a specific territory and thereby posed a question: Is it possible to retain Islam as an ethical ideal and reject it as a </a:t>
            </a:r>
            <a:r>
              <a:rPr lang="en-US" dirty="0" smtClean="0"/>
              <a:t>state </a:t>
            </a:r>
            <a:r>
              <a:rPr lang="en-US" dirty="0"/>
              <a:t>in favor of national politics in which religious attitude is not permitted to play any part. If the answer to this question was in the negative, it was impossible for the Muslims of India to stay within a secularized and unified political </a:t>
            </a:r>
            <a:r>
              <a:rPr lang="en-US" dirty="0" smtClean="0"/>
              <a:t>structure.</a:t>
            </a:r>
            <a:endParaRPr lang="en-US" dirty="0"/>
          </a:p>
        </p:txBody>
      </p:sp>
    </p:spTree>
    <p:extLst>
      <p:ext uri="{BB962C8B-B14F-4D97-AF65-F5344CB8AC3E}">
        <p14:creationId xmlns:p14="http://schemas.microsoft.com/office/powerpoint/2010/main" xmlns="" val="7874942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067800" cy="685800"/>
          </a:xfrm>
        </p:spPr>
        <p:txBody>
          <a:bodyPr>
            <a:normAutofit/>
          </a:bodyPr>
          <a:lstStyle/>
          <a:p>
            <a:pPr algn="l"/>
            <a:r>
              <a:rPr lang="en-US" sz="2800" b="1" dirty="0" smtClean="0"/>
              <a:t>Cont.</a:t>
            </a:r>
            <a:endParaRPr lang="en-US" sz="2800" b="1" dirty="0"/>
          </a:p>
        </p:txBody>
      </p:sp>
      <p:sp>
        <p:nvSpPr>
          <p:cNvPr id="3" name="Content Placeholder 2"/>
          <p:cNvSpPr>
            <a:spLocks noGrp="1"/>
          </p:cNvSpPr>
          <p:nvPr>
            <p:ph idx="1"/>
          </p:nvPr>
        </p:nvSpPr>
        <p:spPr>
          <a:xfrm>
            <a:off x="0" y="762000"/>
            <a:ext cx="9144000" cy="4525963"/>
          </a:xfrm>
        </p:spPr>
        <p:txBody>
          <a:bodyPr/>
          <a:lstStyle/>
          <a:p>
            <a:pPr marL="0" indent="0">
              <a:buNone/>
            </a:pPr>
            <a:r>
              <a:rPr lang="en-US" dirty="0" smtClean="0"/>
              <a:t>‘</a:t>
            </a:r>
            <a:r>
              <a:rPr lang="en-US" dirty="0" err="1" smtClean="0"/>
              <a:t>jalal</a:t>
            </a:r>
            <a:r>
              <a:rPr lang="en-US" dirty="0" smtClean="0"/>
              <a:t>-E-</a:t>
            </a:r>
            <a:r>
              <a:rPr lang="en-US" dirty="0" err="1" smtClean="0"/>
              <a:t>Padshahi</a:t>
            </a:r>
            <a:r>
              <a:rPr lang="en-US" dirty="0" smtClean="0"/>
              <a:t> </a:t>
            </a:r>
            <a:r>
              <a:rPr lang="en-US" dirty="0"/>
              <a:t>Ho K </a:t>
            </a:r>
            <a:r>
              <a:rPr lang="en-US" dirty="0" err="1"/>
              <a:t>Jamhoori</a:t>
            </a:r>
            <a:r>
              <a:rPr lang="en-US" dirty="0"/>
              <a:t> </a:t>
            </a:r>
            <a:r>
              <a:rPr lang="en-US" dirty="0" err="1"/>
              <a:t>Tamasha</a:t>
            </a:r>
            <a:r>
              <a:rPr lang="en-US" dirty="0"/>
              <a:t> Ho</a:t>
            </a:r>
          </a:p>
          <a:p>
            <a:pPr marL="0" indent="0">
              <a:buNone/>
            </a:pPr>
            <a:r>
              <a:rPr lang="en-US" dirty="0" err="1"/>
              <a:t>Juda</a:t>
            </a:r>
            <a:r>
              <a:rPr lang="en-US" dirty="0"/>
              <a:t> Ho </a:t>
            </a:r>
            <a:r>
              <a:rPr lang="en-US" dirty="0" err="1"/>
              <a:t>Deen</a:t>
            </a:r>
            <a:r>
              <a:rPr lang="en-US" dirty="0"/>
              <a:t> </a:t>
            </a:r>
            <a:r>
              <a:rPr lang="en-US" dirty="0" err="1"/>
              <a:t>Siasat</a:t>
            </a:r>
            <a:r>
              <a:rPr lang="en-US" dirty="0"/>
              <a:t> Se To </a:t>
            </a:r>
            <a:r>
              <a:rPr lang="en-US" dirty="0" err="1"/>
              <a:t>Reh</a:t>
            </a:r>
            <a:r>
              <a:rPr lang="en-US" dirty="0"/>
              <a:t> </a:t>
            </a:r>
            <a:r>
              <a:rPr lang="en-US" dirty="0" err="1"/>
              <a:t>Jati</a:t>
            </a:r>
            <a:r>
              <a:rPr lang="en-US" dirty="0"/>
              <a:t> </a:t>
            </a:r>
            <a:r>
              <a:rPr lang="en-US" dirty="0" err="1"/>
              <a:t>Hai</a:t>
            </a:r>
            <a:r>
              <a:rPr lang="en-US" dirty="0"/>
              <a:t> </a:t>
            </a:r>
            <a:r>
              <a:rPr lang="en-US" dirty="0" err="1" smtClean="0"/>
              <a:t>Changaizi</a:t>
            </a:r>
            <a:r>
              <a:rPr lang="en-US" dirty="0" smtClean="0"/>
              <a:t>’</a:t>
            </a:r>
          </a:p>
          <a:p>
            <a:pPr marL="0" indent="0">
              <a:buNone/>
            </a:pPr>
            <a:r>
              <a:rPr lang="en-US" dirty="0" smtClean="0"/>
              <a:t>Translation:</a:t>
            </a:r>
            <a:endParaRPr lang="en-US" dirty="0"/>
          </a:p>
          <a:p>
            <a:pPr marL="0" indent="0">
              <a:buNone/>
            </a:pPr>
            <a:r>
              <a:rPr lang="en-US" dirty="0" smtClean="0"/>
              <a:t>‘Statecraft </a:t>
            </a:r>
            <a:r>
              <a:rPr lang="en-US" dirty="0"/>
              <a:t>divorced from Faith to reign of terror leads,</a:t>
            </a:r>
          </a:p>
          <a:p>
            <a:pPr marL="0" indent="0">
              <a:buNone/>
            </a:pPr>
            <a:r>
              <a:rPr lang="en-US" dirty="0"/>
              <a:t>Though it be a monarch’s rule or Commoners’ Show</a:t>
            </a:r>
            <a:r>
              <a:rPr lang="en-US" dirty="0" smtClean="0"/>
              <a:t>.’</a:t>
            </a:r>
            <a:endParaRPr lang="en-US" dirty="0"/>
          </a:p>
        </p:txBody>
      </p:sp>
    </p:spTree>
    <p:extLst>
      <p:ext uri="{BB962C8B-B14F-4D97-AF65-F5344CB8AC3E}">
        <p14:creationId xmlns:p14="http://schemas.microsoft.com/office/powerpoint/2010/main" xmlns="" val="39328592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741218"/>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normAutofit fontScale="92500" lnSpcReduction="20000"/>
          </a:bodyPr>
          <a:lstStyle/>
          <a:p>
            <a:r>
              <a:rPr lang="en-US" dirty="0"/>
              <a:t>It is apparent from the above that the purpose for the creation of a separate Muslim state was two-fold. It was to end the Hindu-Muslim conflict and also to enable Islam to play its vital role as a cultural force. In the context of the Indian sub-continent commitment to Islam could only be fulfilled by the creation of a separate Muslim state</a:t>
            </a:r>
            <a:r>
              <a:rPr lang="en-US" dirty="0" smtClean="0"/>
              <a:t>.</a:t>
            </a:r>
          </a:p>
          <a:p>
            <a:r>
              <a:rPr lang="en-US" dirty="0"/>
              <a:t>Therefore, according to </a:t>
            </a:r>
            <a:r>
              <a:rPr lang="en-US" dirty="0" err="1"/>
              <a:t>Allama</a:t>
            </a:r>
            <a:r>
              <a:rPr lang="en-US" dirty="0"/>
              <a:t> </a:t>
            </a:r>
            <a:r>
              <a:rPr lang="en-US" dirty="0" err="1"/>
              <a:t>Iqbal</a:t>
            </a:r>
            <a:r>
              <a:rPr lang="en-US" dirty="0"/>
              <a:t> the future of Islam as a moral and political force not only in India but in the whole of Asia </a:t>
            </a:r>
            <a:r>
              <a:rPr lang="en-US" dirty="0" smtClean="0"/>
              <a:t>restored </a:t>
            </a:r>
            <a:r>
              <a:rPr lang="en-US" dirty="0"/>
              <a:t>on the organization of the Muslims of India led by the Quaid-</a:t>
            </a:r>
            <a:r>
              <a:rPr lang="en-US" dirty="0" err="1"/>
              <a:t>i</a:t>
            </a:r>
            <a:r>
              <a:rPr lang="en-US" dirty="0"/>
              <a:t> </a:t>
            </a:r>
            <a:r>
              <a:rPr lang="en-US" dirty="0" err="1"/>
              <a:t>Azam</a:t>
            </a:r>
            <a:r>
              <a:rPr lang="en-US" dirty="0"/>
              <a:t>.</a:t>
            </a:r>
          </a:p>
        </p:txBody>
      </p:sp>
    </p:spTree>
    <p:extLst>
      <p:ext uri="{BB962C8B-B14F-4D97-AF65-F5344CB8AC3E}">
        <p14:creationId xmlns:p14="http://schemas.microsoft.com/office/powerpoint/2010/main" xmlns="" val="35230324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82" y="0"/>
            <a:ext cx="9164782"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34636" y="762000"/>
            <a:ext cx="9109364" cy="4525963"/>
          </a:xfrm>
        </p:spPr>
        <p:txBody>
          <a:bodyPr>
            <a:normAutofit fontScale="92500" lnSpcReduction="10000"/>
          </a:bodyPr>
          <a:lstStyle/>
          <a:p>
            <a:r>
              <a:rPr lang="en-US" dirty="0"/>
              <a:t> </a:t>
            </a:r>
            <a:r>
              <a:rPr lang="en-US" dirty="0" err="1"/>
              <a:t>Iqbal</a:t>
            </a:r>
            <a:r>
              <a:rPr lang="en-US" dirty="0"/>
              <a:t> was singularly the major influence in sharpening and </a:t>
            </a:r>
            <a:r>
              <a:rPr lang="en-US" dirty="0" smtClean="0"/>
              <a:t>defining </a:t>
            </a:r>
            <a:r>
              <a:rPr lang="en-US" dirty="0"/>
              <a:t>the feeling of Muslim identity and separateness on the basis of religion, history, tradition and culture</a:t>
            </a:r>
            <a:r>
              <a:rPr lang="en-US" dirty="0" smtClean="0"/>
              <a:t>.</a:t>
            </a:r>
          </a:p>
          <a:p>
            <a:r>
              <a:rPr lang="en-US" dirty="0" smtClean="0"/>
              <a:t> </a:t>
            </a:r>
            <a:r>
              <a:rPr lang="en-US" dirty="0"/>
              <a:t>He gave his community a message of faith, hope and struggle. He believed in a dynamic rather than static view of life. Self-awareness, which was the corner stone of </a:t>
            </a:r>
            <a:r>
              <a:rPr lang="en-US" dirty="0" err="1"/>
              <a:t>Iqbal’s</a:t>
            </a:r>
            <a:r>
              <a:rPr lang="en-US" dirty="0"/>
              <a:t> philosophical thinking, profoundly motivated the rising middle class of the Muslim Community</a:t>
            </a:r>
          </a:p>
        </p:txBody>
      </p:sp>
    </p:spTree>
    <p:extLst>
      <p:ext uri="{BB962C8B-B14F-4D97-AF65-F5344CB8AC3E}">
        <p14:creationId xmlns:p14="http://schemas.microsoft.com/office/powerpoint/2010/main" xmlns="" val="16883154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34636"/>
            <a:ext cx="9130145" cy="651164"/>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525963"/>
          </a:xfrm>
        </p:spPr>
        <p:txBody>
          <a:bodyPr>
            <a:normAutofit/>
          </a:bodyPr>
          <a:lstStyle/>
          <a:p>
            <a:pPr algn="just"/>
            <a:r>
              <a:rPr lang="en-US" sz="3000" dirty="0"/>
              <a:t>In </a:t>
            </a:r>
            <a:r>
              <a:rPr lang="en-US" sz="3000" dirty="0" err="1" smtClean="0"/>
              <a:t>Iqbal’s</a:t>
            </a:r>
            <a:r>
              <a:rPr lang="en-US" sz="3000" dirty="0" smtClean="0"/>
              <a:t> </a:t>
            </a:r>
            <a:r>
              <a:rPr lang="en-US" sz="3000" dirty="0"/>
              <a:t>poetry, we find a significant symbol, “</a:t>
            </a:r>
            <a:r>
              <a:rPr lang="en-US" sz="3000" dirty="0" err="1"/>
              <a:t>Deeda</a:t>
            </a:r>
            <a:r>
              <a:rPr lang="en-US" sz="3000" dirty="0"/>
              <a:t>-war” (visionary), who may be deemed as </a:t>
            </a:r>
            <a:r>
              <a:rPr lang="en-US" sz="3000" dirty="0" err="1"/>
              <a:t>Iqbal</a:t>
            </a:r>
            <a:r>
              <a:rPr lang="en-US" sz="3000" dirty="0"/>
              <a:t> himself. He could foresee what others could not. </a:t>
            </a:r>
            <a:endParaRPr lang="en-US" sz="3000" dirty="0" smtClean="0"/>
          </a:p>
          <a:p>
            <a:pPr algn="just"/>
            <a:r>
              <a:rPr lang="en-US" sz="3000" dirty="0" smtClean="0"/>
              <a:t>A </a:t>
            </a:r>
            <a:r>
              <a:rPr lang="en-US" sz="3000" dirty="0"/>
              <a:t>visionary sees the problems or critical phenomena in a long term perspective and develops some sort of cosmic sense. Such individuals, although very rare, change the course of history forever, as indeed </a:t>
            </a:r>
            <a:r>
              <a:rPr lang="en-US" sz="3000" dirty="0" err="1"/>
              <a:t>Iqbal</a:t>
            </a:r>
            <a:r>
              <a:rPr lang="en-US" sz="3000" dirty="0"/>
              <a:t> did</a:t>
            </a:r>
            <a:r>
              <a:rPr lang="en-US" sz="3000" dirty="0" smtClean="0"/>
              <a:t>.</a:t>
            </a:r>
          </a:p>
        </p:txBody>
      </p:sp>
    </p:spTree>
    <p:extLst>
      <p:ext uri="{BB962C8B-B14F-4D97-AF65-F5344CB8AC3E}">
        <p14:creationId xmlns:p14="http://schemas.microsoft.com/office/powerpoint/2010/main" xmlns="" val="6190074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727364"/>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6928" y="762000"/>
            <a:ext cx="9150927" cy="4525963"/>
          </a:xfrm>
        </p:spPr>
        <p:txBody>
          <a:bodyPr>
            <a:normAutofit fontScale="92500" lnSpcReduction="10000"/>
          </a:bodyPr>
          <a:lstStyle/>
          <a:p>
            <a:r>
              <a:rPr lang="en-US" dirty="0"/>
              <a:t>Pakistan owes its existence to </a:t>
            </a:r>
            <a:r>
              <a:rPr lang="en-US" dirty="0" err="1"/>
              <a:t>Allama</a:t>
            </a:r>
            <a:r>
              <a:rPr lang="en-US" dirty="0"/>
              <a:t> </a:t>
            </a:r>
            <a:r>
              <a:rPr lang="en-US" dirty="0" err="1"/>
              <a:t>Iqbal</a:t>
            </a:r>
            <a:r>
              <a:rPr lang="en-US" dirty="0"/>
              <a:t> and the people of Pakistan owe a great deal of gratitude to his extraordinary vision. After the disaster following the Balkan War of 1912, the fall of the caliphate in Turkey, and many anti-Muslim nonstop actions against Muslims in India and elsewhere by the intellectuals and so called secular minded leaders, </a:t>
            </a:r>
            <a:r>
              <a:rPr lang="en-US" dirty="0" err="1"/>
              <a:t>Allama</a:t>
            </a:r>
            <a:r>
              <a:rPr lang="en-US" dirty="0"/>
              <a:t> </a:t>
            </a:r>
            <a:r>
              <a:rPr lang="en-US" dirty="0" err="1"/>
              <a:t>Iqbal</a:t>
            </a:r>
            <a:r>
              <a:rPr lang="en-US" dirty="0"/>
              <a:t> suggested a separate state for the Muslims of the Indian subcontinent so that they can express the strength and truth of Islam to the utmost.</a:t>
            </a:r>
          </a:p>
          <a:p>
            <a:endParaRPr lang="en-US" dirty="0"/>
          </a:p>
        </p:txBody>
      </p:sp>
    </p:spTree>
    <p:extLst>
      <p:ext uri="{BB962C8B-B14F-4D97-AF65-F5344CB8AC3E}">
        <p14:creationId xmlns:p14="http://schemas.microsoft.com/office/powerpoint/2010/main" xmlns="" val="26627875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6" y="6927"/>
            <a:ext cx="9157855" cy="755073"/>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27708" y="838200"/>
            <a:ext cx="9116291" cy="4525963"/>
          </a:xfrm>
        </p:spPr>
        <p:txBody>
          <a:bodyPr>
            <a:normAutofit fontScale="92500" lnSpcReduction="20000"/>
          </a:bodyPr>
          <a:lstStyle/>
          <a:p>
            <a:r>
              <a:rPr lang="en-US" dirty="0"/>
              <a:t> </a:t>
            </a:r>
            <a:r>
              <a:rPr lang="en-US" dirty="0" smtClean="0"/>
              <a:t>He </a:t>
            </a:r>
            <a:r>
              <a:rPr lang="en-US" dirty="0"/>
              <a:t>was keenly aware of the deep-seated Hindu and Sikh prejudice and unaccommodating attitude. He had observed the mind of the British Government. Hence he reiterated his apprehensions and suggested safeguards in respect of the Indian </a:t>
            </a:r>
            <a:r>
              <a:rPr lang="en-US" dirty="0" smtClean="0"/>
              <a:t>Muslims.</a:t>
            </a:r>
          </a:p>
          <a:p>
            <a:r>
              <a:rPr lang="en-US" dirty="0" smtClean="0"/>
              <a:t>During </a:t>
            </a:r>
            <a:r>
              <a:rPr lang="en-US" dirty="0"/>
              <a:t>the final stages of the Round-Table Conference. </a:t>
            </a:r>
            <a:r>
              <a:rPr lang="en-US" dirty="0" smtClean="0"/>
              <a:t>He said ‘ </a:t>
            </a:r>
            <a:r>
              <a:rPr lang="en-US" dirty="0"/>
              <a:t>I shall try, according to my lights to show how far it is desirable to construct a fresh policy now that the Premier’s announcement at the last London Conference has again necessitated a careful survey of the whole situation</a:t>
            </a:r>
            <a:r>
              <a:rPr lang="en-US" dirty="0" smtClean="0"/>
              <a:t>.’</a:t>
            </a:r>
            <a:endParaRPr lang="en-US" dirty="0"/>
          </a:p>
        </p:txBody>
      </p:sp>
    </p:spTree>
    <p:extLst>
      <p:ext uri="{BB962C8B-B14F-4D97-AF65-F5344CB8AC3E}">
        <p14:creationId xmlns:p14="http://schemas.microsoft.com/office/powerpoint/2010/main" xmlns="" val="39017026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13856" y="762000"/>
            <a:ext cx="9157855" cy="4525963"/>
          </a:xfrm>
        </p:spPr>
        <p:txBody>
          <a:bodyPr>
            <a:normAutofit fontScale="85000" lnSpcReduction="20000"/>
          </a:bodyPr>
          <a:lstStyle/>
          <a:p>
            <a:r>
              <a:rPr lang="en-US" dirty="0"/>
              <a:t>It was </a:t>
            </a:r>
            <a:r>
              <a:rPr lang="en-US" dirty="0" err="1"/>
              <a:t>Allama</a:t>
            </a:r>
            <a:r>
              <a:rPr lang="en-US" dirty="0"/>
              <a:t> </a:t>
            </a:r>
            <a:r>
              <a:rPr lang="en-US" dirty="0" err="1"/>
              <a:t>Iqbal</a:t>
            </a:r>
            <a:r>
              <a:rPr lang="en-US" dirty="0"/>
              <a:t> who called upon Quaid-</a:t>
            </a:r>
            <a:r>
              <a:rPr lang="en-US" dirty="0" err="1"/>
              <a:t>i</a:t>
            </a:r>
            <a:r>
              <a:rPr lang="en-US" dirty="0"/>
              <a:t> </a:t>
            </a:r>
            <a:r>
              <a:rPr lang="en-US" dirty="0" err="1"/>
              <a:t>Azam</a:t>
            </a:r>
            <a:r>
              <a:rPr lang="en-US" dirty="0"/>
              <a:t> Muhammad Ali Jinnah to lead the Muslims of India to their </a:t>
            </a:r>
            <a:r>
              <a:rPr lang="en-US" dirty="0" smtClean="0"/>
              <a:t>memorable </a:t>
            </a:r>
            <a:r>
              <a:rPr lang="en-US" dirty="0"/>
              <a:t>goal. He preferred the Quaid to other more experienced and well-known Muslim leaders such as Sir Aga Khan, </a:t>
            </a:r>
            <a:r>
              <a:rPr lang="en-US" dirty="0" err="1"/>
              <a:t>Maulana</a:t>
            </a:r>
            <a:r>
              <a:rPr lang="en-US" dirty="0"/>
              <a:t> </a:t>
            </a:r>
            <a:r>
              <a:rPr lang="en-US" dirty="0" err="1"/>
              <a:t>Hasrat</a:t>
            </a:r>
            <a:r>
              <a:rPr lang="en-US" dirty="0"/>
              <a:t> </a:t>
            </a:r>
            <a:r>
              <a:rPr lang="en-US" dirty="0" err="1"/>
              <a:t>Mohani</a:t>
            </a:r>
            <a:r>
              <a:rPr lang="en-US" dirty="0"/>
              <a:t>, </a:t>
            </a:r>
            <a:r>
              <a:rPr lang="en-US" dirty="0" err="1"/>
              <a:t>Nawab</a:t>
            </a:r>
            <a:r>
              <a:rPr lang="en-US" dirty="0"/>
              <a:t> Muhammad Ismail Khan, </a:t>
            </a:r>
            <a:r>
              <a:rPr lang="en-US" dirty="0" err="1"/>
              <a:t>Maulana</a:t>
            </a:r>
            <a:r>
              <a:rPr lang="en-US" dirty="0"/>
              <a:t> </a:t>
            </a:r>
            <a:r>
              <a:rPr lang="en-US" dirty="0" err="1"/>
              <a:t>Shaukat</a:t>
            </a:r>
            <a:r>
              <a:rPr lang="en-US" dirty="0"/>
              <a:t> Ali, </a:t>
            </a:r>
            <a:r>
              <a:rPr lang="en-US" dirty="0" err="1"/>
              <a:t>Nawab</a:t>
            </a:r>
            <a:r>
              <a:rPr lang="en-US" dirty="0"/>
              <a:t> Hamid </a:t>
            </a:r>
            <a:r>
              <a:rPr lang="en-US" dirty="0" err="1"/>
              <a:t>Ullah</a:t>
            </a:r>
            <a:r>
              <a:rPr lang="en-US" dirty="0"/>
              <a:t> Khan of Bhopal, Sir Ali Imam, </a:t>
            </a:r>
            <a:r>
              <a:rPr lang="en-US" dirty="0" err="1"/>
              <a:t>Maulvi</a:t>
            </a:r>
            <a:r>
              <a:rPr lang="en-US" dirty="0"/>
              <a:t> </a:t>
            </a:r>
            <a:r>
              <a:rPr lang="en-US" dirty="0" err="1"/>
              <a:t>Tameez</a:t>
            </a:r>
            <a:r>
              <a:rPr lang="en-US" dirty="0"/>
              <a:t> </a:t>
            </a:r>
            <a:r>
              <a:rPr lang="en-US" dirty="0" err="1"/>
              <a:t>ud</a:t>
            </a:r>
            <a:r>
              <a:rPr lang="en-US" dirty="0"/>
              <a:t>-Din Khan, </a:t>
            </a:r>
            <a:r>
              <a:rPr lang="en-US" dirty="0" err="1"/>
              <a:t>Allama</a:t>
            </a:r>
            <a:r>
              <a:rPr lang="en-US" dirty="0"/>
              <a:t> al-</a:t>
            </a:r>
            <a:r>
              <a:rPr lang="en-US" dirty="0" err="1"/>
              <a:t>Mashriqi</a:t>
            </a:r>
            <a:r>
              <a:rPr lang="en-US" dirty="0"/>
              <a:t> and others. </a:t>
            </a:r>
            <a:endParaRPr lang="en-US" dirty="0" smtClean="0"/>
          </a:p>
          <a:p>
            <a:r>
              <a:rPr lang="en-US" dirty="0"/>
              <a:t>A</a:t>
            </a:r>
            <a:r>
              <a:rPr lang="en-US" dirty="0" smtClean="0"/>
              <a:t>fter </a:t>
            </a:r>
            <a:r>
              <a:rPr lang="en-US" dirty="0"/>
              <a:t>the Lahore Resolution was passed on March 23, 1940, the Quaid-</a:t>
            </a:r>
            <a:r>
              <a:rPr lang="en-US" dirty="0" err="1"/>
              <a:t>i</a:t>
            </a:r>
            <a:r>
              <a:rPr lang="en-US" dirty="0"/>
              <a:t> </a:t>
            </a:r>
            <a:r>
              <a:rPr lang="en-US" dirty="0" err="1"/>
              <a:t>Azam</a:t>
            </a:r>
            <a:r>
              <a:rPr lang="en-US" dirty="0"/>
              <a:t> said to </a:t>
            </a:r>
            <a:r>
              <a:rPr lang="en-US" dirty="0" smtClean="0"/>
              <a:t>him: ‘</a:t>
            </a:r>
            <a:r>
              <a:rPr lang="en-US" dirty="0" err="1" smtClean="0"/>
              <a:t>Iqbal</a:t>
            </a:r>
            <a:r>
              <a:rPr lang="en-US" dirty="0" smtClean="0"/>
              <a:t> </a:t>
            </a:r>
            <a:r>
              <a:rPr lang="en-US" dirty="0"/>
              <a:t>is no more amongst us, but had he been alive he would have been happy to know that we did exactly what he wanted us to do</a:t>
            </a:r>
            <a:r>
              <a:rPr lang="en-US" dirty="0" smtClean="0"/>
              <a:t>.’</a:t>
            </a:r>
            <a:endParaRPr lang="en-US" dirty="0"/>
          </a:p>
        </p:txBody>
      </p:sp>
    </p:spTree>
    <p:extLst>
      <p:ext uri="{BB962C8B-B14F-4D97-AF65-F5344CB8AC3E}">
        <p14:creationId xmlns:p14="http://schemas.microsoft.com/office/powerpoint/2010/main" xmlns="" val="41835773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648201"/>
          </a:xfrm>
        </p:spPr>
        <p:txBody>
          <a:bodyPr>
            <a:normAutofit fontScale="92500"/>
          </a:bodyPr>
          <a:lstStyle/>
          <a:p>
            <a:r>
              <a:rPr lang="en-US" sz="3000" dirty="0"/>
              <a:t>In short, </a:t>
            </a:r>
            <a:r>
              <a:rPr lang="en-US" sz="3000" dirty="0" err="1"/>
              <a:t>Iqbal</a:t>
            </a:r>
            <a:r>
              <a:rPr lang="en-US" sz="3000" dirty="0"/>
              <a:t> was the man behind the idea of Pakistan. His contributions to the Muslim world as one of the greatest thinkers of Islam also stand unparalleled</a:t>
            </a:r>
            <a:r>
              <a:rPr lang="en-US" sz="3000" dirty="0" smtClean="0"/>
              <a:t>.</a:t>
            </a:r>
          </a:p>
          <a:p>
            <a:r>
              <a:rPr lang="en-US" sz="3000" dirty="0" smtClean="0"/>
              <a:t>In </a:t>
            </a:r>
            <a:r>
              <a:rPr lang="en-US" sz="3000" dirty="0"/>
              <a:t>his writings, he </a:t>
            </a:r>
            <a:r>
              <a:rPr lang="en-US" sz="3000" dirty="0" smtClean="0"/>
              <a:t>urged </a:t>
            </a:r>
            <a:r>
              <a:rPr lang="en-US" sz="3000" dirty="0"/>
              <a:t>people, particularly the youth, to stand up and face the various challenges bravely like an eagle. The central theme and main source of his message was the Qur’an that is a source of foundational principles upon which the infrastructure of an organization must be built as a </a:t>
            </a:r>
            <a:r>
              <a:rPr lang="en-US" sz="3000" dirty="0" smtClean="0"/>
              <a:t>logical </a:t>
            </a:r>
            <a:r>
              <a:rPr lang="en-US" sz="3000" dirty="0"/>
              <a:t>system of life. It will remain an inspiration for us and for generations after us.</a:t>
            </a:r>
            <a:endParaRPr lang="en-US" sz="3000" dirty="0" smtClean="0"/>
          </a:p>
        </p:txBody>
      </p:sp>
    </p:spTree>
    <p:extLst>
      <p:ext uri="{BB962C8B-B14F-4D97-AF65-F5344CB8AC3E}">
        <p14:creationId xmlns:p14="http://schemas.microsoft.com/office/powerpoint/2010/main" xmlns="" val="203027453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685800"/>
          </a:xfrm>
        </p:spPr>
        <p:txBody>
          <a:bodyPr>
            <a:normAutofit fontScale="90000"/>
          </a:bodyPr>
          <a:lstStyle/>
          <a:p>
            <a:pPr algn="l"/>
            <a:r>
              <a:rPr lang="en-US" sz="3200" b="1" dirty="0" smtClean="0"/>
              <a:t/>
            </a:r>
            <a:br>
              <a:rPr lang="en-US" sz="3200" b="1" dirty="0" smtClean="0"/>
            </a:br>
            <a:r>
              <a:rPr lang="en-US" sz="3200" b="1" dirty="0" smtClean="0"/>
              <a:t>Choudhry </a:t>
            </a:r>
            <a:r>
              <a:rPr lang="en-US" sz="3200" b="1" dirty="0" err="1"/>
              <a:t>Rahmat</a:t>
            </a:r>
            <a:r>
              <a:rPr lang="en-US" sz="3200" b="1" dirty="0"/>
              <a:t> Ali</a:t>
            </a:r>
            <a:br>
              <a:rPr lang="en-US" sz="3200" b="1" dirty="0"/>
            </a:br>
            <a:endParaRPr lang="en-US" sz="3200" b="1" dirty="0"/>
          </a:p>
        </p:txBody>
      </p:sp>
      <p:sp>
        <p:nvSpPr>
          <p:cNvPr id="3" name="Content Placeholder 2"/>
          <p:cNvSpPr>
            <a:spLocks noGrp="1"/>
          </p:cNvSpPr>
          <p:nvPr>
            <p:ph idx="1"/>
          </p:nvPr>
        </p:nvSpPr>
        <p:spPr>
          <a:xfrm>
            <a:off x="0" y="609600"/>
            <a:ext cx="9144000" cy="4525963"/>
          </a:xfrm>
        </p:spPr>
        <p:txBody>
          <a:bodyPr>
            <a:normAutofit fontScale="92500" lnSpcReduction="20000"/>
          </a:bodyPr>
          <a:lstStyle/>
          <a:p>
            <a:pPr marL="0" indent="0">
              <a:buNone/>
            </a:pPr>
            <a:r>
              <a:rPr lang="en-US" dirty="0" smtClean="0"/>
              <a:t>Introduction:</a:t>
            </a:r>
          </a:p>
          <a:p>
            <a:r>
              <a:rPr lang="en-US" dirty="0" smtClean="0"/>
              <a:t> Born</a:t>
            </a:r>
            <a:r>
              <a:rPr lang="en-US" dirty="0"/>
              <a:t>	November 16, 1895</a:t>
            </a:r>
          </a:p>
          <a:p>
            <a:r>
              <a:rPr lang="en-US" dirty="0" err="1"/>
              <a:t>Balachaur</a:t>
            </a:r>
            <a:r>
              <a:rPr lang="en-US" dirty="0"/>
              <a:t>, Punjab, British India</a:t>
            </a:r>
          </a:p>
          <a:p>
            <a:r>
              <a:rPr lang="en-US" dirty="0"/>
              <a:t>Died	12 February 1951</a:t>
            </a:r>
          </a:p>
          <a:p>
            <a:r>
              <a:rPr lang="en-US" dirty="0"/>
              <a:t>Cambridge, </a:t>
            </a:r>
            <a:r>
              <a:rPr lang="en-US" dirty="0" err="1"/>
              <a:t>Cambridgeshire</a:t>
            </a:r>
            <a:r>
              <a:rPr lang="en-US" dirty="0"/>
              <a:t>, United </a:t>
            </a:r>
            <a:r>
              <a:rPr lang="en-US" dirty="0" smtClean="0"/>
              <a:t>Kingdom</a:t>
            </a:r>
            <a:endParaRPr lang="en-US" dirty="0"/>
          </a:p>
          <a:p>
            <a:r>
              <a:rPr lang="en-US" dirty="0"/>
              <a:t>Notable work(s)	Now or Never</a:t>
            </a:r>
          </a:p>
          <a:p>
            <a:pPr marL="0" indent="0">
              <a:buNone/>
            </a:pPr>
            <a:r>
              <a:rPr lang="en-US" dirty="0" smtClean="0"/>
              <a:t>Participated in:</a:t>
            </a:r>
            <a:r>
              <a:rPr lang="en-US" dirty="0"/>
              <a:t>	</a:t>
            </a:r>
          </a:p>
          <a:p>
            <a:r>
              <a:rPr lang="en-US" dirty="0"/>
              <a:t>Pakistan Movement</a:t>
            </a:r>
          </a:p>
          <a:p>
            <a:r>
              <a:rPr lang="en-US" dirty="0"/>
              <a:t>Pakistan National </a:t>
            </a:r>
            <a:r>
              <a:rPr lang="en-US" dirty="0" smtClean="0"/>
              <a:t>Movement</a:t>
            </a:r>
            <a:endParaRPr lang="en-US" dirty="0"/>
          </a:p>
        </p:txBody>
      </p:sp>
    </p:spTree>
    <p:extLst>
      <p:ext uri="{BB962C8B-B14F-4D97-AF65-F5344CB8AC3E}">
        <p14:creationId xmlns:p14="http://schemas.microsoft.com/office/powerpoint/2010/main" xmlns="" val="10843052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678873"/>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normAutofit fontScale="85000" lnSpcReduction="10000"/>
          </a:bodyPr>
          <a:lstStyle/>
          <a:p>
            <a:pPr algn="just"/>
            <a:r>
              <a:rPr lang="en-US" dirty="0" smtClean="0"/>
              <a:t>He was </a:t>
            </a:r>
            <a:r>
              <a:rPr lang="en-US" dirty="0"/>
              <a:t>Muslim nationalist </a:t>
            </a:r>
            <a:r>
              <a:rPr lang="en-US" dirty="0" smtClean="0"/>
              <a:t>and </a:t>
            </a:r>
            <a:r>
              <a:rPr lang="en-US" dirty="0"/>
              <a:t>one of the earliest </a:t>
            </a:r>
            <a:r>
              <a:rPr lang="en-US" dirty="0" smtClean="0"/>
              <a:t>followers </a:t>
            </a:r>
            <a:r>
              <a:rPr lang="en-US" dirty="0"/>
              <a:t>of the creation of the state of Pakistan. He </a:t>
            </a:r>
            <a:r>
              <a:rPr lang="en-US" dirty="0" smtClean="0"/>
              <a:t>got recognition </a:t>
            </a:r>
            <a:r>
              <a:rPr lang="en-US" dirty="0"/>
              <a:t>with creating the name "Pakistan" for a separate Muslim homeland in South Asia and is generally known as the founder of the movement for its creation. </a:t>
            </a:r>
            <a:endParaRPr lang="en-US" dirty="0" smtClean="0"/>
          </a:p>
          <a:p>
            <a:pPr algn="just"/>
            <a:r>
              <a:rPr lang="en-US" dirty="0"/>
              <a:t>Ali discussed the etymology in further </a:t>
            </a:r>
            <a:r>
              <a:rPr lang="en-US" dirty="0" smtClean="0"/>
              <a:t>detail: 'Pakistan</a:t>
            </a:r>
            <a:r>
              <a:rPr lang="en-US" dirty="0"/>
              <a:t>' is both a Persian and an Urdu word. It is composed of </a:t>
            </a:r>
            <a:r>
              <a:rPr lang="en-US" dirty="0" smtClean="0"/>
              <a:t> letters </a:t>
            </a:r>
            <a:r>
              <a:rPr lang="en-US" dirty="0"/>
              <a:t>taken from the names of all our South Asia homelands; that is, Punjab, </a:t>
            </a:r>
            <a:r>
              <a:rPr lang="en-US" dirty="0" err="1"/>
              <a:t>Afghania</a:t>
            </a:r>
            <a:r>
              <a:rPr lang="en-US" dirty="0"/>
              <a:t>, Kashmir, Sindh and </a:t>
            </a:r>
            <a:r>
              <a:rPr lang="en-US" dirty="0" err="1"/>
              <a:t>Balochistan</a:t>
            </a:r>
            <a:r>
              <a:rPr lang="en-US" dirty="0"/>
              <a:t>. It means the land of the </a:t>
            </a:r>
            <a:r>
              <a:rPr lang="en-US" dirty="0" err="1"/>
              <a:t>Paks</a:t>
            </a:r>
            <a:r>
              <a:rPr lang="en-US" dirty="0"/>
              <a:t> - the spiritually pure and clean</a:t>
            </a:r>
            <a:r>
              <a:rPr lang="en-US" dirty="0" smtClean="0"/>
              <a:t>.’</a:t>
            </a:r>
          </a:p>
        </p:txBody>
      </p:sp>
    </p:spTree>
    <p:extLst>
      <p:ext uri="{BB962C8B-B14F-4D97-AF65-F5344CB8AC3E}">
        <p14:creationId xmlns:p14="http://schemas.microsoft.com/office/powerpoint/2010/main" xmlns="" val="18983449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727364"/>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067800" cy="4525963"/>
          </a:xfrm>
        </p:spPr>
        <p:txBody>
          <a:bodyPr>
            <a:normAutofit/>
          </a:bodyPr>
          <a:lstStyle/>
          <a:p>
            <a:r>
              <a:rPr lang="en-US" dirty="0"/>
              <a:t>"At this solemn hour in the history of India, when British and Indian statesmen are laying the foundations of a Federal Constitution for that land, we address this appeal to you, in the name of our common heritage, on behalf of our thirty million Muslim brethren who live in PAKSTAN - by which we mean the five Northern units of India, </a:t>
            </a:r>
            <a:r>
              <a:rPr lang="en-US" dirty="0" err="1"/>
              <a:t>Viz</a:t>
            </a:r>
            <a:r>
              <a:rPr lang="en-US" dirty="0"/>
              <a:t>: Punjab, North-West Frontier Province (Afghan Province), Kashmir, Sind and Baluchistan."</a:t>
            </a:r>
          </a:p>
          <a:p>
            <a:endParaRPr lang="en-US" dirty="0"/>
          </a:p>
        </p:txBody>
      </p:sp>
    </p:spTree>
    <p:extLst>
      <p:ext uri="{BB962C8B-B14F-4D97-AF65-F5344CB8AC3E}">
        <p14:creationId xmlns:p14="http://schemas.microsoft.com/office/powerpoint/2010/main" xmlns="" val="375156787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13856" y="762000"/>
            <a:ext cx="9081655" cy="4525963"/>
          </a:xfrm>
        </p:spPr>
        <p:txBody>
          <a:bodyPr>
            <a:normAutofit fontScale="92500" lnSpcReduction="10000"/>
          </a:bodyPr>
          <a:lstStyle/>
          <a:p>
            <a:r>
              <a:rPr lang="en-US" dirty="0"/>
              <a:t>In 1934, Choudhry </a:t>
            </a:r>
            <a:r>
              <a:rPr lang="en-US" dirty="0" err="1"/>
              <a:t>Rahmat</a:t>
            </a:r>
            <a:r>
              <a:rPr lang="en-US" dirty="0"/>
              <a:t> Ali and his friends met Muhammad Ali Jinnah and appealed for his support of the Pakistan idea. He replied; "My dear boys, don’t be in a hurry; let the waters flow and they will find their own level.”</a:t>
            </a:r>
          </a:p>
          <a:p>
            <a:r>
              <a:rPr lang="en-US" dirty="0"/>
              <a:t>After the creation of Pakistan: Choudhry </a:t>
            </a:r>
            <a:r>
              <a:rPr lang="en-US" dirty="0" err="1"/>
              <a:t>Rahmat</a:t>
            </a:r>
            <a:r>
              <a:rPr lang="en-US" dirty="0"/>
              <a:t> Ali was a leading figure for the conception of Pakistan, he lived most of his life in England. He had been voicing his dissatisfaction with the creation of Pakistan ever since his arrival in Lahore on April 6, 1948. </a:t>
            </a:r>
          </a:p>
          <a:p>
            <a:endParaRPr lang="en-US" dirty="0"/>
          </a:p>
        </p:txBody>
      </p:sp>
    </p:spTree>
    <p:extLst>
      <p:ext uri="{BB962C8B-B14F-4D97-AF65-F5344CB8AC3E}">
        <p14:creationId xmlns:p14="http://schemas.microsoft.com/office/powerpoint/2010/main" xmlns="" val="12705434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20782"/>
            <a:ext cx="9116291" cy="588818"/>
          </a:xfrm>
        </p:spPr>
        <p:txBody>
          <a:bodyPr>
            <a:noAutofit/>
          </a:bodyPr>
          <a:lstStyle/>
          <a:p>
            <a:pPr algn="l"/>
            <a:r>
              <a:rPr lang="en-US" sz="2400" b="1" dirty="0"/>
              <a:t>The Continent of DINIA by Choudhry </a:t>
            </a:r>
            <a:r>
              <a:rPr lang="en-US" sz="2400" b="1" dirty="0" err="1"/>
              <a:t>Rahmat</a:t>
            </a:r>
            <a:r>
              <a:rPr lang="en-US" sz="2400" b="1" dirty="0"/>
              <a:t> Ali, </a:t>
            </a:r>
          </a:p>
        </p:txBody>
      </p:sp>
      <p:sp>
        <p:nvSpPr>
          <p:cNvPr id="3" name="Content Placeholder 2"/>
          <p:cNvSpPr>
            <a:spLocks noGrp="1"/>
          </p:cNvSpPr>
          <p:nvPr>
            <p:ph idx="1"/>
          </p:nvPr>
        </p:nvSpPr>
        <p:spPr>
          <a:xfrm>
            <a:off x="0" y="838200"/>
            <a:ext cx="9144000" cy="4525963"/>
          </a:xfrm>
        </p:spPr>
        <p:txBody>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762000"/>
            <a:ext cx="9144000" cy="5105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75447642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678873"/>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09600"/>
            <a:ext cx="9144000" cy="4525963"/>
          </a:xfrm>
        </p:spPr>
        <p:txBody>
          <a:bodyPr>
            <a:normAutofit/>
          </a:bodyPr>
          <a:lstStyle/>
          <a:p>
            <a:r>
              <a:rPr lang="en-US" dirty="0" smtClean="0"/>
              <a:t>Since he </a:t>
            </a:r>
            <a:r>
              <a:rPr lang="en-US" dirty="0"/>
              <a:t>was unhappy over a </a:t>
            </a:r>
            <a:r>
              <a:rPr lang="en-US" dirty="0" smtClean="0"/>
              <a:t>smaller </a:t>
            </a:r>
            <a:r>
              <a:rPr lang="en-US" dirty="0"/>
              <a:t>Pakistan than the one he had conceived in his 1933 pamphlet Now Or Never.</a:t>
            </a:r>
          </a:p>
          <a:p>
            <a:r>
              <a:rPr lang="en-US" dirty="0" smtClean="0"/>
              <a:t> Because of political difference with other leaders of that time he did not stay in Pakistan and left for </a:t>
            </a:r>
            <a:r>
              <a:rPr lang="en-US" dirty="0"/>
              <a:t>England in October 1948</a:t>
            </a:r>
            <a:r>
              <a:rPr lang="en-US" dirty="0" smtClean="0"/>
              <a:t>.</a:t>
            </a:r>
            <a:endParaRPr lang="en-US" dirty="0"/>
          </a:p>
          <a:p>
            <a:r>
              <a:rPr lang="en-US" dirty="0"/>
              <a:t>He died in February 1951 and was </a:t>
            </a:r>
            <a:r>
              <a:rPr lang="en-US" dirty="0" smtClean="0"/>
              <a:t>buried </a:t>
            </a:r>
            <a:r>
              <a:rPr lang="en-US" dirty="0"/>
              <a:t>in </a:t>
            </a:r>
            <a:r>
              <a:rPr lang="en-US" dirty="0" smtClean="0"/>
              <a:t>Cambridge, UK.</a:t>
            </a:r>
            <a:endParaRPr lang="en-US" dirty="0"/>
          </a:p>
        </p:txBody>
      </p:sp>
    </p:spTree>
    <p:extLst>
      <p:ext uri="{BB962C8B-B14F-4D97-AF65-F5344CB8AC3E}">
        <p14:creationId xmlns:p14="http://schemas.microsoft.com/office/powerpoint/2010/main" xmlns="" val="3186166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755073"/>
          </a:xfrm>
        </p:spPr>
        <p:txBody>
          <a:bodyPr>
            <a:normAutofit/>
          </a:bodyPr>
          <a:lstStyle/>
          <a:p>
            <a:pPr algn="l"/>
            <a:r>
              <a:rPr lang="en-US" sz="2800" b="1" dirty="0" smtClean="0"/>
              <a:t>Prominent Leaders </a:t>
            </a:r>
            <a:r>
              <a:rPr lang="en-US" sz="2800" b="1" dirty="0"/>
              <a:t>of the Pakistan Movement</a:t>
            </a:r>
          </a:p>
        </p:txBody>
      </p:sp>
      <p:sp>
        <p:nvSpPr>
          <p:cNvPr id="3" name="Content Placeholder 2"/>
          <p:cNvSpPr>
            <a:spLocks noGrp="1"/>
          </p:cNvSpPr>
          <p:nvPr>
            <p:ph idx="1"/>
          </p:nvPr>
        </p:nvSpPr>
        <p:spPr>
          <a:xfrm>
            <a:off x="13854" y="762000"/>
            <a:ext cx="9130145" cy="5105400"/>
          </a:xfrm>
        </p:spPr>
        <p:txBody>
          <a:bodyPr>
            <a:noAutofit/>
          </a:bodyPr>
          <a:lstStyle/>
          <a:p>
            <a:r>
              <a:rPr lang="en-US" sz="2500" dirty="0"/>
              <a:t>Mohammad Ali </a:t>
            </a:r>
            <a:r>
              <a:rPr lang="en-US" sz="2500" dirty="0" err="1"/>
              <a:t>Jouhar</a:t>
            </a:r>
            <a:endParaRPr lang="en-US" sz="2500" dirty="0"/>
          </a:p>
          <a:p>
            <a:r>
              <a:rPr lang="en-US" sz="2500" dirty="0"/>
              <a:t>Ibrahim Ismail </a:t>
            </a:r>
            <a:r>
              <a:rPr lang="en-US" sz="2500" dirty="0" err="1"/>
              <a:t>Chundrigar</a:t>
            </a:r>
            <a:endParaRPr lang="en-US" sz="2500" dirty="0"/>
          </a:p>
          <a:p>
            <a:r>
              <a:rPr lang="en-US" sz="2500" dirty="0"/>
              <a:t>Syed </a:t>
            </a:r>
            <a:r>
              <a:rPr lang="en-US" sz="2500" dirty="0" err="1"/>
              <a:t>Shamsul</a:t>
            </a:r>
            <a:r>
              <a:rPr lang="en-US" sz="2500" dirty="0"/>
              <a:t> </a:t>
            </a:r>
            <a:r>
              <a:rPr lang="en-US" sz="2500" dirty="0" err="1" smtClean="0"/>
              <a:t>Hasan</a:t>
            </a:r>
            <a:endParaRPr lang="en-US" sz="2500" dirty="0"/>
          </a:p>
          <a:p>
            <a:r>
              <a:rPr lang="en-US" sz="2500" dirty="0" smtClean="0"/>
              <a:t>Jan </a:t>
            </a:r>
            <a:r>
              <a:rPr lang="en-US" sz="2500" dirty="0"/>
              <a:t>Muhammad </a:t>
            </a:r>
            <a:r>
              <a:rPr lang="en-US" sz="2500" dirty="0" err="1"/>
              <a:t>Junejo</a:t>
            </a:r>
            <a:endParaRPr lang="en-US" sz="2500" dirty="0"/>
          </a:p>
          <a:p>
            <a:r>
              <a:rPr lang="en-US" sz="2500" dirty="0" err="1"/>
              <a:t>Chaudhry</a:t>
            </a:r>
            <a:r>
              <a:rPr lang="en-US" sz="2500" dirty="0"/>
              <a:t> </a:t>
            </a:r>
            <a:r>
              <a:rPr lang="en-US" sz="2500" dirty="0" err="1"/>
              <a:t>Khaliquzzaman</a:t>
            </a:r>
            <a:endParaRPr lang="en-US" sz="2500" dirty="0"/>
          </a:p>
          <a:p>
            <a:r>
              <a:rPr lang="en-US" sz="2500" dirty="0"/>
              <a:t>Abdul </a:t>
            </a:r>
            <a:r>
              <a:rPr lang="en-US" sz="2500" dirty="0" err="1"/>
              <a:t>Qayyum</a:t>
            </a:r>
            <a:r>
              <a:rPr lang="en-US" sz="2500" dirty="0"/>
              <a:t> Khan</a:t>
            </a:r>
          </a:p>
          <a:p>
            <a:r>
              <a:rPr lang="en-US" sz="2500" dirty="0" err="1"/>
              <a:t>Shaukat</a:t>
            </a:r>
            <a:r>
              <a:rPr lang="en-US" sz="2500" dirty="0"/>
              <a:t> Hayat Khan</a:t>
            </a:r>
          </a:p>
          <a:p>
            <a:r>
              <a:rPr lang="en-US" sz="2500" dirty="0" err="1"/>
              <a:t>Liaquat</a:t>
            </a:r>
            <a:r>
              <a:rPr lang="en-US" sz="2500" dirty="0"/>
              <a:t> Ali Khan</a:t>
            </a:r>
          </a:p>
          <a:p>
            <a:r>
              <a:rPr lang="en-US" sz="2500" dirty="0"/>
              <a:t>Muhammad </a:t>
            </a:r>
            <a:r>
              <a:rPr lang="en-US" sz="2500" dirty="0" err="1"/>
              <a:t>Zafarullah</a:t>
            </a:r>
            <a:r>
              <a:rPr lang="en-US" sz="2500" dirty="0"/>
              <a:t> Khan</a:t>
            </a:r>
          </a:p>
          <a:p>
            <a:r>
              <a:rPr lang="en-US" sz="2500" dirty="0" err="1"/>
              <a:t>Sikandar</a:t>
            </a:r>
            <a:r>
              <a:rPr lang="en-US" sz="2500" dirty="0"/>
              <a:t> Hayat Khan </a:t>
            </a:r>
            <a:endParaRPr lang="en-US" sz="2500" dirty="0" smtClean="0"/>
          </a:p>
          <a:p>
            <a:r>
              <a:rPr lang="en-US" sz="2500" dirty="0" err="1"/>
              <a:t>Nawab</a:t>
            </a:r>
            <a:r>
              <a:rPr lang="en-US" sz="2500" dirty="0"/>
              <a:t> </a:t>
            </a:r>
            <a:r>
              <a:rPr lang="en-US" sz="2500" dirty="0" err="1"/>
              <a:t>Waqar-ul-Mulk</a:t>
            </a:r>
            <a:r>
              <a:rPr lang="en-US" sz="2500" dirty="0"/>
              <a:t> </a:t>
            </a:r>
          </a:p>
          <a:p>
            <a:endParaRPr lang="en-US" sz="2500" dirty="0"/>
          </a:p>
        </p:txBody>
      </p:sp>
      <p:sp>
        <p:nvSpPr>
          <p:cNvPr id="8" name="TextBox 7"/>
          <p:cNvSpPr txBox="1"/>
          <p:nvPr/>
        </p:nvSpPr>
        <p:spPr>
          <a:xfrm>
            <a:off x="5084619" y="685800"/>
            <a:ext cx="4017817" cy="5093702"/>
          </a:xfrm>
          <a:prstGeom prst="rect">
            <a:avLst/>
          </a:prstGeom>
          <a:noFill/>
        </p:spPr>
        <p:txBody>
          <a:bodyPr wrap="square" rtlCol="0">
            <a:spAutoFit/>
          </a:bodyPr>
          <a:lstStyle/>
          <a:p>
            <a:pPr marL="342900" indent="-342900">
              <a:buFont typeface="Arial" pitchFamily="34" charset="0"/>
              <a:buChar char="•"/>
            </a:pPr>
            <a:r>
              <a:rPr lang="en-US" sz="2500" dirty="0" err="1" smtClean="0"/>
              <a:t>Hasrat</a:t>
            </a:r>
            <a:r>
              <a:rPr lang="en-US" sz="2500" dirty="0" smtClean="0"/>
              <a:t> </a:t>
            </a:r>
            <a:r>
              <a:rPr lang="en-US" sz="2500" dirty="0" err="1"/>
              <a:t>Mohani</a:t>
            </a:r>
            <a:endParaRPr lang="en-US" sz="2500" dirty="0"/>
          </a:p>
          <a:p>
            <a:pPr marL="342900" indent="-342900">
              <a:buFont typeface="Arial" pitchFamily="34" charset="0"/>
              <a:buChar char="•"/>
            </a:pPr>
            <a:r>
              <a:rPr lang="en-US" sz="2500" dirty="0" err="1" smtClean="0"/>
              <a:t>Mohsin-ul-Mulk</a:t>
            </a:r>
            <a:endParaRPr lang="en-US" sz="2500" dirty="0" smtClean="0"/>
          </a:p>
          <a:p>
            <a:pPr marL="342900" indent="-342900">
              <a:buFont typeface="Arial" pitchFamily="34" charset="0"/>
              <a:buChar char="•"/>
            </a:pPr>
            <a:r>
              <a:rPr lang="en-US" sz="2500" dirty="0" err="1" smtClean="0"/>
              <a:t>Khawaja</a:t>
            </a:r>
            <a:r>
              <a:rPr lang="en-US" sz="2500" dirty="0" smtClean="0"/>
              <a:t> </a:t>
            </a:r>
            <a:r>
              <a:rPr lang="en-US" sz="2500" dirty="0" err="1" smtClean="0"/>
              <a:t>Nazimuddin</a:t>
            </a:r>
            <a:endParaRPr lang="en-US" sz="2500" dirty="0"/>
          </a:p>
          <a:p>
            <a:pPr marL="342900" indent="-342900">
              <a:buFont typeface="Arial" pitchFamily="34" charset="0"/>
              <a:buChar char="•"/>
            </a:pPr>
            <a:r>
              <a:rPr lang="en-US" sz="2500" dirty="0" err="1"/>
              <a:t>Abdur</a:t>
            </a:r>
            <a:r>
              <a:rPr lang="en-US" sz="2500" dirty="0"/>
              <a:t> </a:t>
            </a:r>
            <a:r>
              <a:rPr lang="en-US" sz="2500" dirty="0" err="1"/>
              <a:t>Rab</a:t>
            </a:r>
            <a:r>
              <a:rPr lang="en-US" sz="2500" dirty="0"/>
              <a:t> </a:t>
            </a:r>
            <a:r>
              <a:rPr lang="en-US" sz="2500" dirty="0" err="1"/>
              <a:t>Nishtar</a:t>
            </a:r>
            <a:endParaRPr lang="en-US" sz="2500" dirty="0"/>
          </a:p>
          <a:p>
            <a:pPr marL="342900" indent="-342900">
              <a:buFont typeface="Arial" pitchFamily="34" charset="0"/>
              <a:buChar char="•"/>
            </a:pPr>
            <a:r>
              <a:rPr lang="en-US" sz="2500" dirty="0" err="1"/>
              <a:t>Ghulam</a:t>
            </a:r>
            <a:r>
              <a:rPr lang="en-US" sz="2500" dirty="0"/>
              <a:t> Ahmed Pervez</a:t>
            </a:r>
          </a:p>
          <a:p>
            <a:pPr marL="342900" indent="-342900">
              <a:buFont typeface="Arial" pitchFamily="34" charset="0"/>
              <a:buChar char="•"/>
            </a:pPr>
            <a:r>
              <a:rPr lang="en-US" sz="2500" dirty="0" err="1"/>
              <a:t>Qazi</a:t>
            </a:r>
            <a:r>
              <a:rPr lang="en-US" sz="2500" dirty="0"/>
              <a:t> Muhammad </a:t>
            </a:r>
            <a:r>
              <a:rPr lang="en-US" sz="2500" dirty="0" err="1"/>
              <a:t>Essa</a:t>
            </a:r>
            <a:endParaRPr lang="en-US" sz="2500" dirty="0"/>
          </a:p>
          <a:p>
            <a:pPr marL="342900" indent="-342900">
              <a:buFont typeface="Arial" pitchFamily="34" charset="0"/>
              <a:buChar char="•"/>
            </a:pPr>
            <a:r>
              <a:rPr lang="en-US" sz="2500" dirty="0"/>
              <a:t>Noor-</a:t>
            </a:r>
            <a:r>
              <a:rPr lang="en-US" sz="2500" dirty="0" err="1"/>
              <a:t>ud</a:t>
            </a:r>
            <a:r>
              <a:rPr lang="en-US" sz="2500" dirty="0"/>
              <a:t>-din </a:t>
            </a:r>
            <a:r>
              <a:rPr lang="en-US" sz="2500" dirty="0" err="1" smtClean="0"/>
              <a:t>Qureshi</a:t>
            </a:r>
            <a:endParaRPr lang="en-US" sz="2500" dirty="0"/>
          </a:p>
          <a:p>
            <a:pPr marL="342900" indent="-342900">
              <a:buFont typeface="Arial" pitchFamily="34" charset="0"/>
              <a:buChar char="•"/>
            </a:pPr>
            <a:r>
              <a:rPr lang="en-US" sz="2500" dirty="0" err="1"/>
              <a:t>Maulana</a:t>
            </a:r>
            <a:r>
              <a:rPr lang="en-US" sz="2500" dirty="0"/>
              <a:t> </a:t>
            </a:r>
            <a:r>
              <a:rPr lang="en-US" sz="2500" dirty="0" err="1"/>
              <a:t>Shaukat</a:t>
            </a:r>
            <a:r>
              <a:rPr lang="en-US" sz="2500" dirty="0"/>
              <a:t> Ali</a:t>
            </a:r>
          </a:p>
          <a:p>
            <a:pPr marL="342900" indent="-342900">
              <a:buFont typeface="Arial" pitchFamily="34" charset="0"/>
              <a:buChar char="•"/>
            </a:pPr>
            <a:r>
              <a:rPr lang="en-US" sz="2500" dirty="0" err="1"/>
              <a:t>Huseyn</a:t>
            </a:r>
            <a:r>
              <a:rPr lang="en-US" sz="2500" dirty="0"/>
              <a:t> </a:t>
            </a:r>
            <a:r>
              <a:rPr lang="en-US" sz="2500" dirty="0" err="1"/>
              <a:t>Shaheed</a:t>
            </a:r>
            <a:r>
              <a:rPr lang="en-US" sz="2500" dirty="0"/>
              <a:t> </a:t>
            </a:r>
            <a:r>
              <a:rPr lang="en-US" sz="2500" dirty="0" err="1"/>
              <a:t>Suhrawardy</a:t>
            </a:r>
            <a:endParaRPr lang="en-US" sz="2500" dirty="0"/>
          </a:p>
          <a:p>
            <a:pPr marL="342900" indent="-342900">
              <a:buFont typeface="Arial" pitchFamily="34" charset="0"/>
              <a:buChar char="•"/>
            </a:pPr>
            <a:r>
              <a:rPr lang="en-US" sz="2500" dirty="0"/>
              <a:t>Syed Mir </a:t>
            </a:r>
            <a:r>
              <a:rPr lang="en-US" sz="2500" dirty="0" smtClean="0"/>
              <a:t>Hassan</a:t>
            </a:r>
          </a:p>
          <a:p>
            <a:pPr marL="342900" indent="-342900">
              <a:buFont typeface="Arial" pitchFamily="34" charset="0"/>
              <a:buChar char="•"/>
            </a:pPr>
            <a:r>
              <a:rPr lang="en-US" sz="2500" dirty="0" err="1"/>
              <a:t>Bahadur</a:t>
            </a:r>
            <a:r>
              <a:rPr lang="en-US" sz="2500" dirty="0"/>
              <a:t> </a:t>
            </a:r>
            <a:r>
              <a:rPr lang="en-US" sz="2500" dirty="0" err="1"/>
              <a:t>Yar</a:t>
            </a:r>
            <a:r>
              <a:rPr lang="en-US" sz="2500" dirty="0"/>
              <a:t> Jung</a:t>
            </a:r>
          </a:p>
          <a:p>
            <a:endParaRPr lang="en-US" sz="2500" dirty="0"/>
          </a:p>
        </p:txBody>
      </p:sp>
    </p:spTree>
    <p:extLst>
      <p:ext uri="{BB962C8B-B14F-4D97-AF65-F5344CB8AC3E}">
        <p14:creationId xmlns:p14="http://schemas.microsoft.com/office/powerpoint/2010/main" xmlns="" val="370030382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678873"/>
          </a:xfrm>
        </p:spPr>
        <p:txBody>
          <a:bodyPr>
            <a:normAutofit/>
          </a:bodyPr>
          <a:lstStyle/>
          <a:p>
            <a:pPr algn="l"/>
            <a:r>
              <a:rPr lang="en-US" sz="3200" b="1" dirty="0"/>
              <a:t>Prominent </a:t>
            </a:r>
            <a:r>
              <a:rPr lang="en-US" sz="3200" b="1" dirty="0" smtClean="0"/>
              <a:t>Women </a:t>
            </a:r>
            <a:r>
              <a:rPr lang="en-US" sz="3200" b="1" dirty="0"/>
              <a:t>of the Pakistan Movement</a:t>
            </a:r>
          </a:p>
        </p:txBody>
      </p:sp>
      <p:sp>
        <p:nvSpPr>
          <p:cNvPr id="3" name="Content Placeholder 2"/>
          <p:cNvSpPr>
            <a:spLocks noGrp="1"/>
          </p:cNvSpPr>
          <p:nvPr>
            <p:ph idx="1"/>
          </p:nvPr>
        </p:nvSpPr>
        <p:spPr>
          <a:xfrm>
            <a:off x="0" y="762000"/>
            <a:ext cx="9144000" cy="4525963"/>
          </a:xfrm>
        </p:spPr>
        <p:txBody>
          <a:bodyPr>
            <a:normAutofit lnSpcReduction="10000"/>
          </a:bodyPr>
          <a:lstStyle/>
          <a:p>
            <a:r>
              <a:rPr lang="en-US" dirty="0" smtClean="0"/>
              <a:t>Bi Amman</a:t>
            </a:r>
          </a:p>
          <a:p>
            <a:r>
              <a:rPr lang="en-US" dirty="0" smtClean="0"/>
              <a:t>Begum </a:t>
            </a:r>
            <a:r>
              <a:rPr lang="en-US" dirty="0" err="1" smtClean="0"/>
              <a:t>Maulana</a:t>
            </a:r>
            <a:r>
              <a:rPr lang="en-US" dirty="0" smtClean="0"/>
              <a:t> Muhammad Ali </a:t>
            </a:r>
            <a:r>
              <a:rPr lang="en-US" dirty="0" err="1" smtClean="0"/>
              <a:t>Jauhar</a:t>
            </a:r>
            <a:endParaRPr lang="en-US" dirty="0" smtClean="0"/>
          </a:p>
          <a:p>
            <a:r>
              <a:rPr lang="en-US" dirty="0" smtClean="0"/>
              <a:t>Ms. Fatima Jinnah</a:t>
            </a:r>
          </a:p>
          <a:p>
            <a:r>
              <a:rPr lang="en-US" dirty="0" err="1" smtClean="0"/>
              <a:t>LadyNusrat</a:t>
            </a:r>
            <a:r>
              <a:rPr lang="en-US" dirty="0" smtClean="0"/>
              <a:t> Abdullah </a:t>
            </a:r>
            <a:r>
              <a:rPr lang="en-US" dirty="0" err="1" smtClean="0"/>
              <a:t>Haroon</a:t>
            </a:r>
            <a:endParaRPr lang="en-US" dirty="0" smtClean="0"/>
          </a:p>
          <a:p>
            <a:r>
              <a:rPr lang="en-US" dirty="0" smtClean="0"/>
              <a:t>Begum </a:t>
            </a:r>
            <a:r>
              <a:rPr lang="en-US" dirty="0" err="1" smtClean="0"/>
              <a:t>Jahan</a:t>
            </a:r>
            <a:r>
              <a:rPr lang="en-US" dirty="0" smtClean="0"/>
              <a:t> </a:t>
            </a:r>
            <a:r>
              <a:rPr lang="en-US" dirty="0" err="1" smtClean="0"/>
              <a:t>Ara</a:t>
            </a:r>
            <a:r>
              <a:rPr lang="en-US" dirty="0" smtClean="0"/>
              <a:t> Shah Nawaz</a:t>
            </a:r>
          </a:p>
          <a:p>
            <a:r>
              <a:rPr lang="en-US" dirty="0" smtClean="0"/>
              <a:t>Begum </a:t>
            </a:r>
            <a:r>
              <a:rPr lang="en-US" dirty="0" err="1" smtClean="0"/>
              <a:t>Rana</a:t>
            </a:r>
            <a:r>
              <a:rPr lang="en-US" dirty="0" smtClean="0"/>
              <a:t> </a:t>
            </a:r>
            <a:r>
              <a:rPr lang="en-US" dirty="0" err="1" smtClean="0"/>
              <a:t>Liaqat</a:t>
            </a:r>
            <a:r>
              <a:rPr lang="en-US" dirty="0" smtClean="0"/>
              <a:t> Ali Khan</a:t>
            </a:r>
          </a:p>
          <a:p>
            <a:r>
              <a:rPr lang="en-US" dirty="0" smtClean="0"/>
              <a:t>Begum Salma </a:t>
            </a:r>
            <a:r>
              <a:rPr lang="en-US" dirty="0" err="1" smtClean="0"/>
              <a:t>Tasadduque</a:t>
            </a:r>
            <a:r>
              <a:rPr lang="en-US" dirty="0" smtClean="0"/>
              <a:t> </a:t>
            </a:r>
            <a:r>
              <a:rPr lang="en-US" dirty="0" err="1" smtClean="0"/>
              <a:t>Hussain</a:t>
            </a:r>
            <a:endParaRPr lang="en-US" dirty="0" smtClean="0"/>
          </a:p>
          <a:p>
            <a:r>
              <a:rPr lang="en-US" dirty="0" smtClean="0"/>
              <a:t>Begum </a:t>
            </a:r>
            <a:r>
              <a:rPr lang="en-US" dirty="0" err="1" smtClean="0"/>
              <a:t>Shista</a:t>
            </a:r>
            <a:r>
              <a:rPr lang="en-US" dirty="0" smtClean="0"/>
              <a:t> </a:t>
            </a:r>
            <a:r>
              <a:rPr lang="en-US" dirty="0" err="1" smtClean="0"/>
              <a:t>Ikram</a:t>
            </a:r>
            <a:r>
              <a:rPr lang="en-US" dirty="0" smtClean="0"/>
              <a:t> </a:t>
            </a:r>
            <a:r>
              <a:rPr lang="en-US" dirty="0" err="1" smtClean="0"/>
              <a:t>Ullah</a:t>
            </a:r>
            <a:endParaRPr lang="en-US" dirty="0"/>
          </a:p>
        </p:txBody>
      </p:sp>
    </p:spTree>
    <p:extLst>
      <p:ext uri="{BB962C8B-B14F-4D97-AF65-F5344CB8AC3E}">
        <p14:creationId xmlns:p14="http://schemas.microsoft.com/office/powerpoint/2010/main" xmlns="" val="405134380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27709"/>
            <a:ext cx="9130145" cy="658091"/>
          </a:xfrm>
        </p:spPr>
        <p:txBody>
          <a:bodyPr>
            <a:normAutofit/>
          </a:bodyPr>
          <a:lstStyle/>
          <a:p>
            <a:pPr algn="l"/>
            <a:r>
              <a:rPr lang="en-US" sz="3200" b="1" dirty="0"/>
              <a:t>Prominent </a:t>
            </a:r>
            <a:r>
              <a:rPr lang="en-US" sz="3200" b="1" dirty="0" err="1" smtClean="0"/>
              <a:t>Ulema</a:t>
            </a:r>
            <a:r>
              <a:rPr lang="en-US" sz="3200" b="1" dirty="0" smtClean="0"/>
              <a:t> and </a:t>
            </a:r>
            <a:r>
              <a:rPr lang="en-US" sz="3200" b="1" dirty="0" err="1" smtClean="0"/>
              <a:t>Mushaikh</a:t>
            </a:r>
            <a:r>
              <a:rPr lang="en-US" sz="3200" b="1" dirty="0" smtClean="0"/>
              <a:t> </a:t>
            </a:r>
            <a:endParaRPr lang="en-US" sz="3200" b="1" dirty="0"/>
          </a:p>
        </p:txBody>
      </p:sp>
      <p:sp>
        <p:nvSpPr>
          <p:cNvPr id="3" name="Content Placeholder 2"/>
          <p:cNvSpPr>
            <a:spLocks noGrp="1"/>
          </p:cNvSpPr>
          <p:nvPr>
            <p:ph idx="1"/>
          </p:nvPr>
        </p:nvSpPr>
        <p:spPr>
          <a:xfrm>
            <a:off x="13854" y="685801"/>
            <a:ext cx="9130145" cy="4191000"/>
          </a:xfrm>
        </p:spPr>
        <p:txBody>
          <a:bodyPr/>
          <a:lstStyle/>
          <a:p>
            <a:r>
              <a:rPr lang="en-US" dirty="0" err="1" smtClean="0"/>
              <a:t>Allama</a:t>
            </a:r>
            <a:r>
              <a:rPr lang="en-US" dirty="0" smtClean="0"/>
              <a:t> </a:t>
            </a:r>
            <a:r>
              <a:rPr lang="en-US" dirty="0" err="1" smtClean="0"/>
              <a:t>Shabbir</a:t>
            </a:r>
            <a:r>
              <a:rPr lang="en-US" dirty="0" smtClean="0"/>
              <a:t> Ahmed </a:t>
            </a:r>
            <a:r>
              <a:rPr lang="en-US" dirty="0" err="1" smtClean="0"/>
              <a:t>Usmani</a:t>
            </a:r>
            <a:endParaRPr lang="en-US" dirty="0" smtClean="0"/>
          </a:p>
          <a:p>
            <a:r>
              <a:rPr lang="en-US" dirty="0" err="1" smtClean="0"/>
              <a:t>Mulana</a:t>
            </a:r>
            <a:r>
              <a:rPr lang="en-US" dirty="0" smtClean="0"/>
              <a:t> </a:t>
            </a:r>
            <a:r>
              <a:rPr lang="en-US" dirty="0" err="1" smtClean="0"/>
              <a:t>Ashrah</a:t>
            </a:r>
            <a:r>
              <a:rPr lang="en-US" dirty="0" smtClean="0"/>
              <a:t> Ali </a:t>
            </a:r>
            <a:r>
              <a:rPr lang="en-US" dirty="0" err="1" smtClean="0"/>
              <a:t>Thanvi</a:t>
            </a:r>
            <a:endParaRPr lang="en-US" dirty="0" smtClean="0"/>
          </a:p>
          <a:p>
            <a:r>
              <a:rPr lang="en-US" dirty="0" err="1" smtClean="0"/>
              <a:t>Pir</a:t>
            </a:r>
            <a:r>
              <a:rPr lang="en-US" dirty="0" smtClean="0"/>
              <a:t> Syed </a:t>
            </a:r>
            <a:r>
              <a:rPr lang="en-US" dirty="0" err="1" smtClean="0"/>
              <a:t>Jammat</a:t>
            </a:r>
            <a:r>
              <a:rPr lang="en-US" dirty="0" smtClean="0"/>
              <a:t> Ali Shah</a:t>
            </a:r>
          </a:p>
          <a:p>
            <a:r>
              <a:rPr lang="en-US" dirty="0" err="1" smtClean="0"/>
              <a:t>Pir</a:t>
            </a:r>
            <a:r>
              <a:rPr lang="en-US" dirty="0" smtClean="0"/>
              <a:t> Shah </a:t>
            </a:r>
            <a:r>
              <a:rPr lang="en-US" dirty="0" err="1" smtClean="0"/>
              <a:t>Manki</a:t>
            </a:r>
            <a:r>
              <a:rPr lang="en-US" dirty="0" smtClean="0"/>
              <a:t> Sharif</a:t>
            </a:r>
          </a:p>
          <a:p>
            <a:r>
              <a:rPr lang="en-US" dirty="0" err="1" smtClean="0"/>
              <a:t>Mulana</a:t>
            </a:r>
            <a:r>
              <a:rPr lang="en-US" dirty="0" smtClean="0"/>
              <a:t> Abdul Hamid </a:t>
            </a:r>
            <a:r>
              <a:rPr lang="en-US" dirty="0" err="1" smtClean="0"/>
              <a:t>Badayuni</a:t>
            </a:r>
            <a:endParaRPr lang="en-US" dirty="0" smtClean="0"/>
          </a:p>
          <a:p>
            <a:pPr marL="0" indent="0">
              <a:buNone/>
            </a:pPr>
            <a:endParaRPr lang="en-US" dirty="0"/>
          </a:p>
        </p:txBody>
      </p:sp>
    </p:spTree>
    <p:extLst>
      <p:ext uri="{BB962C8B-B14F-4D97-AF65-F5344CB8AC3E}">
        <p14:creationId xmlns:p14="http://schemas.microsoft.com/office/powerpoint/2010/main" xmlns="" val="14021890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8686800" cy="533400"/>
          </a:xfrm>
        </p:spPr>
        <p:txBody>
          <a:bodyPr>
            <a:normAutofit fontScale="90000"/>
          </a:bodyPr>
          <a:lstStyle/>
          <a:p>
            <a:r>
              <a:rPr lang="en-US" sz="3200" b="1" dirty="0" smtClean="0"/>
              <a:t>Summary</a:t>
            </a:r>
            <a:endParaRPr lang="en-US" sz="3200" b="1" dirty="0"/>
          </a:p>
        </p:txBody>
      </p:sp>
      <p:sp>
        <p:nvSpPr>
          <p:cNvPr id="3" name="Content Placeholder 2"/>
          <p:cNvSpPr>
            <a:spLocks noGrp="1"/>
          </p:cNvSpPr>
          <p:nvPr>
            <p:ph idx="1"/>
          </p:nvPr>
        </p:nvSpPr>
        <p:spPr>
          <a:xfrm>
            <a:off x="0" y="838200"/>
            <a:ext cx="9144000" cy="4525963"/>
          </a:xfrm>
        </p:spPr>
        <p:txBody>
          <a:bodyPr>
            <a:normAutofit lnSpcReduction="10000"/>
          </a:bodyPr>
          <a:lstStyle/>
          <a:p>
            <a:pPr marL="0" indent="0">
              <a:buNone/>
            </a:pPr>
            <a:r>
              <a:rPr lang="en-US" dirty="0" smtClean="0"/>
              <a:t>Topic: Creation </a:t>
            </a:r>
            <a:r>
              <a:rPr lang="en-US" dirty="0"/>
              <a:t>of Pakistan and Role of Muslim Leadership</a:t>
            </a:r>
          </a:p>
          <a:p>
            <a:r>
              <a:rPr lang="en-US" dirty="0"/>
              <a:t>Role of Quaid-</a:t>
            </a:r>
            <a:r>
              <a:rPr lang="en-US" dirty="0" err="1"/>
              <a:t>i</a:t>
            </a:r>
            <a:r>
              <a:rPr lang="en-US" dirty="0"/>
              <a:t>-</a:t>
            </a:r>
            <a:r>
              <a:rPr lang="en-US" dirty="0" err="1"/>
              <a:t>Azam</a:t>
            </a:r>
            <a:endParaRPr lang="en-US" dirty="0"/>
          </a:p>
          <a:p>
            <a:r>
              <a:rPr lang="en-US" dirty="0" err="1"/>
              <a:t>Iqbal</a:t>
            </a:r>
            <a:r>
              <a:rPr lang="en-US" dirty="0"/>
              <a:t> and Pakistan Movement</a:t>
            </a:r>
          </a:p>
          <a:p>
            <a:r>
              <a:rPr lang="en-US" dirty="0"/>
              <a:t>Choudhry </a:t>
            </a:r>
            <a:r>
              <a:rPr lang="en-US" dirty="0" err="1"/>
              <a:t>Rahmat</a:t>
            </a:r>
            <a:r>
              <a:rPr lang="en-US" dirty="0"/>
              <a:t> Ali</a:t>
            </a:r>
          </a:p>
          <a:p>
            <a:r>
              <a:rPr lang="en-US" dirty="0"/>
              <a:t>Prominent Leaders of the Pakistan Movement</a:t>
            </a:r>
          </a:p>
          <a:p>
            <a:r>
              <a:rPr lang="en-US" dirty="0" smtClean="0"/>
              <a:t>Role of Women </a:t>
            </a:r>
            <a:r>
              <a:rPr lang="en-US" dirty="0"/>
              <a:t>of the Pakistan Movement</a:t>
            </a:r>
          </a:p>
          <a:p>
            <a:r>
              <a:rPr lang="en-US" dirty="0" smtClean="0"/>
              <a:t>Role of  </a:t>
            </a:r>
            <a:r>
              <a:rPr lang="en-US" dirty="0" err="1"/>
              <a:t>Ulema</a:t>
            </a:r>
            <a:r>
              <a:rPr lang="en-US" dirty="0"/>
              <a:t> and </a:t>
            </a:r>
            <a:r>
              <a:rPr lang="en-US" dirty="0" err="1"/>
              <a:t>Mushaikh</a:t>
            </a:r>
            <a:endParaRPr lang="en-US" dirty="0"/>
          </a:p>
          <a:p>
            <a:endParaRPr lang="en-US" dirty="0"/>
          </a:p>
        </p:txBody>
      </p:sp>
    </p:spTree>
    <p:extLst>
      <p:ext uri="{BB962C8B-B14F-4D97-AF65-F5344CB8AC3E}">
        <p14:creationId xmlns:p14="http://schemas.microsoft.com/office/powerpoint/2010/main" xmlns="" val="206154268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665018"/>
          </a:xfrm>
        </p:spPr>
        <p:txBody>
          <a:bodyPr>
            <a:normAutofit/>
          </a:bodyPr>
          <a:lstStyle/>
          <a:p>
            <a:r>
              <a:rPr lang="en-US" sz="3200" b="1" dirty="0" smtClean="0"/>
              <a:t>Quotation</a:t>
            </a:r>
            <a:endParaRPr lang="en-US" sz="3200" b="1" dirty="0"/>
          </a:p>
        </p:txBody>
      </p:sp>
      <p:sp>
        <p:nvSpPr>
          <p:cNvPr id="3" name="Content Placeholder 2"/>
          <p:cNvSpPr>
            <a:spLocks noGrp="1"/>
          </p:cNvSpPr>
          <p:nvPr>
            <p:ph idx="1"/>
          </p:nvPr>
        </p:nvSpPr>
        <p:spPr>
          <a:xfrm>
            <a:off x="-13856" y="609600"/>
            <a:ext cx="9157855" cy="4678363"/>
          </a:xfrm>
        </p:spPr>
        <p:txBody>
          <a:bodyPr>
            <a:normAutofit/>
          </a:bodyPr>
          <a:lstStyle/>
          <a:p>
            <a:pPr marL="0" indent="0" algn="ctr">
              <a:buNone/>
            </a:pPr>
            <a:r>
              <a:rPr lang="en-US" sz="2800" dirty="0"/>
              <a:t>Thou </a:t>
            </a:r>
            <a:r>
              <a:rPr lang="en-US" sz="2800" dirty="0" err="1" smtClean="0"/>
              <a:t>did’t</a:t>
            </a:r>
            <a:r>
              <a:rPr lang="en-US" sz="2800" dirty="0" smtClean="0"/>
              <a:t> </a:t>
            </a:r>
            <a:r>
              <a:rPr lang="en-US" sz="2800" dirty="0"/>
              <a:t>create the night, but I made the lamp.</a:t>
            </a:r>
          </a:p>
          <a:p>
            <a:pPr marL="0" indent="0" algn="ctr">
              <a:buNone/>
            </a:pPr>
            <a:r>
              <a:rPr lang="en-US" sz="2800" dirty="0"/>
              <a:t>Thou </a:t>
            </a:r>
            <a:r>
              <a:rPr lang="en-US" sz="2800" dirty="0" err="1" smtClean="0"/>
              <a:t>did’t</a:t>
            </a:r>
            <a:r>
              <a:rPr lang="en-US" sz="2800" dirty="0" smtClean="0"/>
              <a:t> </a:t>
            </a:r>
            <a:r>
              <a:rPr lang="en-US" sz="2800" dirty="0"/>
              <a:t>create clay, but I made the cup.</a:t>
            </a:r>
          </a:p>
          <a:p>
            <a:pPr marL="0" indent="0" algn="ctr">
              <a:buNone/>
            </a:pPr>
            <a:r>
              <a:rPr lang="en-US" sz="2800" dirty="0"/>
              <a:t>Thou </a:t>
            </a:r>
            <a:r>
              <a:rPr lang="en-US" sz="2800" dirty="0" err="1" smtClean="0"/>
              <a:t>did’t</a:t>
            </a:r>
            <a:r>
              <a:rPr lang="en-US" sz="2800" dirty="0" smtClean="0"/>
              <a:t> </a:t>
            </a:r>
            <a:r>
              <a:rPr lang="en-US" sz="2800" dirty="0"/>
              <a:t>create the deserts, mountains and forests,</a:t>
            </a:r>
          </a:p>
          <a:p>
            <a:pPr marL="0" indent="0" algn="ctr">
              <a:buNone/>
            </a:pPr>
            <a:r>
              <a:rPr lang="en-US" sz="2800" dirty="0"/>
              <a:t>I produced the orchards, gardens and </a:t>
            </a:r>
            <a:r>
              <a:rPr lang="en-US" sz="2800" dirty="0" smtClean="0"/>
              <a:t>groves</a:t>
            </a:r>
            <a:endParaRPr lang="en-US" sz="2800" dirty="0"/>
          </a:p>
          <a:p>
            <a:pPr marL="0" indent="0" algn="ctr">
              <a:buNone/>
            </a:pPr>
            <a:r>
              <a:rPr lang="en-US" sz="2800" dirty="0"/>
              <a:t>It is I who made the glass out of stone,</a:t>
            </a:r>
          </a:p>
          <a:p>
            <a:pPr marL="0" indent="0" algn="ctr">
              <a:buNone/>
            </a:pPr>
            <a:r>
              <a:rPr lang="en-US" sz="2800" dirty="0"/>
              <a:t>And it is I who turn </a:t>
            </a:r>
            <a:r>
              <a:rPr lang="en-US" sz="2800" dirty="0" smtClean="0"/>
              <a:t>a </a:t>
            </a:r>
            <a:r>
              <a:rPr lang="en-US" sz="2800" dirty="0"/>
              <a:t>poison into an </a:t>
            </a:r>
            <a:r>
              <a:rPr lang="en-US" sz="2800" dirty="0" smtClean="0"/>
              <a:t>antidote</a:t>
            </a:r>
          </a:p>
          <a:p>
            <a:pPr marL="0" indent="0" algn="r">
              <a:buNone/>
            </a:pPr>
            <a:r>
              <a:rPr lang="en-US" sz="1600" dirty="0" err="1" smtClean="0"/>
              <a:t>Allama</a:t>
            </a:r>
            <a:r>
              <a:rPr lang="en-US" sz="1600" dirty="0" smtClean="0"/>
              <a:t> Muhammad </a:t>
            </a:r>
            <a:r>
              <a:rPr lang="en-US" sz="1600" dirty="0" err="1" smtClean="0"/>
              <a:t>Iqbal</a:t>
            </a:r>
            <a:endParaRPr lang="en-US" sz="1600" dirty="0" smtClean="0"/>
          </a:p>
          <a:p>
            <a:pPr marL="0" indent="0" algn="ctr">
              <a:buNone/>
            </a:pPr>
            <a:r>
              <a:rPr lang="en-US" b="1" dirty="0" smtClean="0"/>
              <a:t>Thank you</a:t>
            </a:r>
            <a:endParaRPr lang="en-US" b="1" dirty="0"/>
          </a:p>
        </p:txBody>
      </p:sp>
    </p:spTree>
    <p:extLst>
      <p:ext uri="{BB962C8B-B14F-4D97-AF65-F5344CB8AC3E}">
        <p14:creationId xmlns:p14="http://schemas.microsoft.com/office/powerpoint/2010/main" xmlns="" val="361958333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570</TotalTime>
  <Words>2766</Words>
  <Application>Microsoft Office PowerPoint</Application>
  <PresentationFormat>On-screen Show (4:3)</PresentationFormat>
  <Paragraphs>168</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Lecture # 13 Creation of Pakistan and Role of Muslim Leadership</vt:lpstr>
      <vt:lpstr>Cont.</vt:lpstr>
      <vt:lpstr>Creation of Pakistan and Role of Muslim Leadership </vt:lpstr>
      <vt:lpstr>Cont.</vt:lpstr>
      <vt:lpstr>Role of Quaid-i-Azam</vt:lpstr>
      <vt:lpstr>Cont.</vt:lpstr>
      <vt:lpstr>Cont.</vt:lpstr>
      <vt:lpstr>Cont.</vt:lpstr>
      <vt:lpstr>Cont.</vt:lpstr>
      <vt:lpstr>Cont.</vt:lpstr>
      <vt:lpstr>Cont.</vt:lpstr>
      <vt:lpstr>Cont.</vt:lpstr>
      <vt:lpstr> Iqbal and Pakistan Movement </vt:lpstr>
      <vt:lpstr>Cont.</vt:lpstr>
      <vt:lpstr>Cont.</vt:lpstr>
      <vt:lpstr>Cont.</vt:lpstr>
      <vt:lpstr>Cont.</vt:lpstr>
      <vt:lpstr>Cont.</vt:lpstr>
      <vt:lpstr>Cont.</vt:lpstr>
      <vt:lpstr>Cont.</vt:lpstr>
      <vt:lpstr>Cont.</vt:lpstr>
      <vt:lpstr>Cont.</vt:lpstr>
      <vt:lpstr>Cont.</vt:lpstr>
      <vt:lpstr>Cont.</vt:lpstr>
      <vt:lpstr>Cont.</vt:lpstr>
      <vt:lpstr> Choudhry Rahmat Ali </vt:lpstr>
      <vt:lpstr>Cont.</vt:lpstr>
      <vt:lpstr>Cont.</vt:lpstr>
      <vt:lpstr>Cont.</vt:lpstr>
      <vt:lpstr>The Continent of DINIA by Choudhry Rahmat Ali, </vt:lpstr>
      <vt:lpstr>Cont.</vt:lpstr>
      <vt:lpstr>Prominent Leaders of the Pakistan Movement</vt:lpstr>
      <vt:lpstr>Prominent Women of the Pakistan Movement</vt:lpstr>
      <vt:lpstr>Prominent Ulema and Mushaikh </vt:lpstr>
      <vt:lpstr>Summary</vt:lpstr>
      <vt:lpstr>Quotation</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 13 Creation of Pakistan and Role of Muslim Leadership</dc:title>
  <dc:creator>MyUserName</dc:creator>
  <cp:lastModifiedBy>NTS</cp:lastModifiedBy>
  <cp:revision>64</cp:revision>
  <dcterms:created xsi:type="dcterms:W3CDTF">2012-08-02T16:34:00Z</dcterms:created>
  <dcterms:modified xsi:type="dcterms:W3CDTF">2012-08-04T05:59:40Z</dcterms:modified>
</cp:coreProperties>
</file>