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68" r:id="rId4"/>
    <p:sldId id="275" r:id="rId5"/>
    <p:sldId id="270" r:id="rId6"/>
    <p:sldId id="276" r:id="rId7"/>
    <p:sldId id="277" r:id="rId8"/>
    <p:sldId id="292" r:id="rId9"/>
    <p:sldId id="289" r:id="rId10"/>
    <p:sldId id="298" r:id="rId11"/>
    <p:sldId id="299" r:id="rId12"/>
    <p:sldId id="300" r:id="rId13"/>
    <p:sldId id="293" r:id="rId14"/>
    <p:sldId id="287" r:id="rId15"/>
    <p:sldId id="288" r:id="rId16"/>
    <p:sldId id="285" r:id="rId17"/>
    <p:sldId id="286" r:id="rId18"/>
    <p:sldId id="303" r:id="rId19"/>
    <p:sldId id="297" r:id="rId20"/>
    <p:sldId id="279" r:id="rId21"/>
    <p:sldId id="280" r:id="rId22"/>
    <p:sldId id="281" r:id="rId23"/>
    <p:sldId id="294" r:id="rId24"/>
    <p:sldId id="282" r:id="rId25"/>
    <p:sldId id="295" r:id="rId26"/>
    <p:sldId id="296" r:id="rId27"/>
    <p:sldId id="305" r:id="rId28"/>
    <p:sldId id="306" r:id="rId29"/>
    <p:sldId id="301" r:id="rId30"/>
    <p:sldId id="302" r:id="rId31"/>
    <p:sldId id="291" r:id="rId32"/>
    <p:sldId id="304" r:id="rId33"/>
    <p:sldId id="27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796" autoAdjust="0"/>
    <p:restoredTop sz="94660"/>
  </p:normalViewPr>
  <p:slideViewPr>
    <p:cSldViewPr>
      <p:cViewPr varScale="1">
        <p:scale>
          <a:sx n="61" d="100"/>
          <a:sy n="61" d="100"/>
        </p:scale>
        <p:origin x="-132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08FE30-FA4A-432F-93D9-57761CB2C21A}"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1929801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08FE30-FA4A-432F-93D9-57761CB2C21A}"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1501564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08FE30-FA4A-432F-93D9-57761CB2C21A}"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3356491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08FE30-FA4A-432F-93D9-57761CB2C21A}" type="datetimeFigureOut">
              <a:rPr lang="en-US" smtClean="0"/>
              <a:pPr/>
              <a:t>8/4/2012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1672143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08FE30-FA4A-432F-93D9-57761CB2C21A}" type="datetimeFigureOut">
              <a:rPr lang="en-US" smtClean="0"/>
              <a:pPr/>
              <a:t>8/4/2012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1218199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08FE30-FA4A-432F-93D9-57761CB2C21A}" type="datetimeFigureOut">
              <a:rPr lang="en-US" smtClean="0"/>
              <a:pPr/>
              <a:t>8/4/2012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1257306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08FE30-FA4A-432F-93D9-57761CB2C21A}" type="datetimeFigureOut">
              <a:rPr lang="en-US" smtClean="0"/>
              <a:pPr/>
              <a:t>8/4/2012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2588971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08FE30-FA4A-432F-93D9-57761CB2C21A}" type="datetimeFigureOut">
              <a:rPr lang="en-US" smtClean="0"/>
              <a:pPr/>
              <a:t>8/4/2012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3217202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08FE30-FA4A-432F-93D9-57761CB2C21A}" type="datetimeFigureOut">
              <a:rPr lang="en-US" smtClean="0"/>
              <a:pPr/>
              <a:t>8/4/2012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3221193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08FE30-FA4A-432F-93D9-57761CB2C21A}"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2117030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08FE30-FA4A-432F-93D9-57761CB2C21A}"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713248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08FE30-FA4A-432F-93D9-57761CB2C21A}" type="datetimeFigureOut">
              <a:rPr lang="en-US" smtClean="0"/>
              <a:pPr/>
              <a:t>8/4/2012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F20BD-9822-453A-859B-1CF1029C6252}" type="slidenum">
              <a:rPr lang="en-US" smtClean="0"/>
              <a:pPr/>
              <a:t>‹#›</a:t>
            </a:fld>
            <a:endParaRPr lang="en-US"/>
          </a:p>
        </p:txBody>
      </p:sp>
    </p:spTree>
    <p:extLst>
      <p:ext uri="{BB962C8B-B14F-4D97-AF65-F5344CB8AC3E}">
        <p14:creationId xmlns:p14="http://schemas.microsoft.com/office/powerpoint/2010/main" xmlns="" val="457450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927"/>
            <a:ext cx="9144000" cy="1136073"/>
          </a:xfrm>
        </p:spPr>
        <p:txBody>
          <a:bodyPr>
            <a:normAutofit/>
          </a:bodyPr>
          <a:lstStyle/>
          <a:p>
            <a:r>
              <a:rPr lang="en-US" sz="3200" b="1" dirty="0" smtClean="0"/>
              <a:t>Lecture # 12</a:t>
            </a:r>
            <a:r>
              <a:rPr lang="en-US" sz="3600" b="1" dirty="0" smtClean="0"/>
              <a:t>	 </a:t>
            </a:r>
            <a:br>
              <a:rPr lang="en-US" sz="3600" b="1" dirty="0" smtClean="0"/>
            </a:br>
            <a:r>
              <a:rPr lang="en-US" sz="3000" b="1" dirty="0" smtClean="0"/>
              <a:t>Topic: Pakistan </a:t>
            </a:r>
            <a:r>
              <a:rPr lang="en-US" sz="3000" b="1" smtClean="0"/>
              <a:t>Movement Important </a:t>
            </a:r>
            <a:r>
              <a:rPr lang="en-US" sz="3000" b="1" dirty="0" smtClean="0"/>
              <a:t>events </a:t>
            </a:r>
            <a:endParaRPr lang="en-US" sz="3000" b="1" dirty="0"/>
          </a:p>
        </p:txBody>
      </p:sp>
      <p:sp>
        <p:nvSpPr>
          <p:cNvPr id="3" name="Subtitle 2"/>
          <p:cNvSpPr>
            <a:spLocks noGrp="1"/>
          </p:cNvSpPr>
          <p:nvPr>
            <p:ph type="subTitle" idx="1"/>
          </p:nvPr>
        </p:nvSpPr>
        <p:spPr>
          <a:xfrm>
            <a:off x="0" y="1447800"/>
            <a:ext cx="9171709" cy="4114800"/>
          </a:xfrm>
        </p:spPr>
        <p:txBody>
          <a:bodyPr>
            <a:normAutofit fontScale="92500" lnSpcReduction="20000"/>
          </a:bodyPr>
          <a:lstStyle/>
          <a:p>
            <a:pPr algn="l"/>
            <a:r>
              <a:rPr lang="en-US" dirty="0" smtClean="0">
                <a:solidFill>
                  <a:schemeClr val="tx1"/>
                </a:solidFill>
              </a:rPr>
              <a:t>Recap of lecture # 11</a:t>
            </a:r>
          </a:p>
          <a:p>
            <a:pPr algn="l"/>
            <a:r>
              <a:rPr lang="en-US" dirty="0" smtClean="0">
                <a:solidFill>
                  <a:schemeClr val="tx1"/>
                </a:solidFill>
              </a:rPr>
              <a:t>Topic :Emergence of Pakistan Movement</a:t>
            </a:r>
          </a:p>
          <a:p>
            <a:pPr marL="457200" indent="-457200" algn="l">
              <a:buFont typeface="Arial" pitchFamily="34" charset="0"/>
              <a:buChar char="•"/>
            </a:pPr>
            <a:r>
              <a:rPr lang="en-US" dirty="0" smtClean="0">
                <a:solidFill>
                  <a:schemeClr val="tx1"/>
                </a:solidFill>
              </a:rPr>
              <a:t>Round Table Conferences</a:t>
            </a:r>
          </a:p>
          <a:p>
            <a:pPr marL="457200" indent="-457200" algn="l">
              <a:buFont typeface="Arial" pitchFamily="34" charset="0"/>
              <a:buChar char="•"/>
            </a:pPr>
            <a:r>
              <a:rPr lang="en-US" dirty="0" err="1" smtClean="0">
                <a:solidFill>
                  <a:schemeClr val="tx1"/>
                </a:solidFill>
              </a:rPr>
              <a:t>Allama</a:t>
            </a:r>
            <a:r>
              <a:rPr lang="en-US" dirty="0" smtClean="0">
                <a:solidFill>
                  <a:schemeClr val="tx1"/>
                </a:solidFill>
              </a:rPr>
              <a:t> </a:t>
            </a:r>
            <a:r>
              <a:rPr lang="en-US" dirty="0" err="1" smtClean="0">
                <a:solidFill>
                  <a:schemeClr val="tx1"/>
                </a:solidFill>
              </a:rPr>
              <a:t>Iqbal’s</a:t>
            </a:r>
            <a:r>
              <a:rPr lang="en-US" dirty="0" smtClean="0">
                <a:solidFill>
                  <a:schemeClr val="tx1"/>
                </a:solidFill>
              </a:rPr>
              <a:t> presidential address </a:t>
            </a:r>
          </a:p>
          <a:p>
            <a:pPr marL="457200" indent="-457200" algn="l">
              <a:buFont typeface="Arial" pitchFamily="34" charset="0"/>
              <a:buChar char="•"/>
            </a:pPr>
            <a:r>
              <a:rPr lang="en-US" dirty="0" smtClean="0">
                <a:solidFill>
                  <a:schemeClr val="tx1"/>
                </a:solidFill>
              </a:rPr>
              <a:t>Government of India Act 1935</a:t>
            </a:r>
          </a:p>
          <a:p>
            <a:pPr marL="457200" indent="-457200" algn="l">
              <a:buFont typeface="Arial" pitchFamily="34" charset="0"/>
              <a:buChar char="•"/>
            </a:pPr>
            <a:r>
              <a:rPr lang="en-US" dirty="0" smtClean="0">
                <a:solidFill>
                  <a:schemeClr val="tx1"/>
                </a:solidFill>
              </a:rPr>
              <a:t>Elections 1935-36</a:t>
            </a:r>
          </a:p>
          <a:p>
            <a:pPr marL="457200" indent="-457200" algn="l">
              <a:buFont typeface="Arial" pitchFamily="34" charset="0"/>
              <a:buChar char="•"/>
            </a:pPr>
            <a:r>
              <a:rPr lang="en-US" dirty="0" smtClean="0">
                <a:solidFill>
                  <a:schemeClr val="tx1"/>
                </a:solidFill>
              </a:rPr>
              <a:t>Congress Ministries</a:t>
            </a:r>
          </a:p>
          <a:p>
            <a:pPr marL="457200" indent="-457200" algn="l">
              <a:buFont typeface="Arial" pitchFamily="34" charset="0"/>
              <a:buChar char="•"/>
            </a:pPr>
            <a:r>
              <a:rPr lang="en-US" dirty="0" smtClean="0">
                <a:solidFill>
                  <a:schemeClr val="tx1"/>
                </a:solidFill>
              </a:rPr>
              <a:t>Pakistan Resolution 1940</a:t>
            </a:r>
          </a:p>
          <a:p>
            <a:pPr marL="457200" indent="-457200" algn="l">
              <a:buFont typeface="Arial" pitchFamily="34" charset="0"/>
              <a:buChar char="•"/>
            </a:pPr>
            <a:r>
              <a:rPr lang="en-US" dirty="0" smtClean="0">
                <a:solidFill>
                  <a:schemeClr val="tx1"/>
                </a:solidFill>
              </a:rPr>
              <a:t>Cripps Mission</a:t>
            </a:r>
            <a:endParaRPr lang="en-US" dirty="0">
              <a:solidFill>
                <a:schemeClr val="tx1"/>
              </a:solidFill>
            </a:endParaRPr>
          </a:p>
        </p:txBody>
      </p:sp>
    </p:spTree>
    <p:extLst>
      <p:ext uri="{BB962C8B-B14F-4D97-AF65-F5344CB8AC3E}">
        <p14:creationId xmlns:p14="http://schemas.microsoft.com/office/powerpoint/2010/main" xmlns="" val="1489510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78636" cy="685800"/>
          </a:xfrm>
        </p:spPr>
        <p:txBody>
          <a:bodyPr>
            <a:normAutofit/>
          </a:bodyPr>
          <a:lstStyle/>
          <a:p>
            <a:pPr algn="l"/>
            <a:r>
              <a:rPr lang="en-US" sz="3600" b="1" dirty="0" smtClean="0"/>
              <a:t>Cont.</a:t>
            </a:r>
            <a:endParaRPr lang="en-US" sz="3600" b="1" dirty="0"/>
          </a:p>
        </p:txBody>
      </p:sp>
      <p:sp>
        <p:nvSpPr>
          <p:cNvPr id="3" name="Content Placeholder 2"/>
          <p:cNvSpPr>
            <a:spLocks noGrp="1"/>
          </p:cNvSpPr>
          <p:nvPr>
            <p:ph idx="1"/>
          </p:nvPr>
        </p:nvSpPr>
        <p:spPr>
          <a:xfrm>
            <a:off x="-13856" y="838200"/>
            <a:ext cx="9081655" cy="4525963"/>
          </a:xfrm>
        </p:spPr>
        <p:txBody>
          <a:bodyPr>
            <a:normAutofit lnSpcReduction="10000"/>
          </a:bodyPr>
          <a:lstStyle/>
          <a:p>
            <a:r>
              <a:rPr lang="en-US" dirty="0" smtClean="0"/>
              <a:t>Wavell Plan and </a:t>
            </a:r>
            <a:r>
              <a:rPr lang="en-US" dirty="0" err="1" smtClean="0"/>
              <a:t>Simla</a:t>
            </a:r>
            <a:r>
              <a:rPr lang="en-US" dirty="0" smtClean="0"/>
              <a:t> Conference</a:t>
            </a:r>
          </a:p>
          <a:p>
            <a:r>
              <a:rPr lang="en-US" dirty="0" smtClean="0"/>
              <a:t>Elections 1945</a:t>
            </a:r>
          </a:p>
          <a:p>
            <a:r>
              <a:rPr lang="en-US" dirty="0" smtClean="0"/>
              <a:t>Cabinet Mission Plan</a:t>
            </a:r>
          </a:p>
          <a:p>
            <a:r>
              <a:rPr lang="en-US" dirty="0" smtClean="0"/>
              <a:t>Arrival of Lord Mountbatten &amp; Partition Plan</a:t>
            </a:r>
          </a:p>
          <a:p>
            <a:r>
              <a:rPr lang="en-US" dirty="0" smtClean="0"/>
              <a:t>June 3rd Plan</a:t>
            </a:r>
          </a:p>
          <a:p>
            <a:r>
              <a:rPr lang="en-US" dirty="0" smtClean="0"/>
              <a:t>Radcliffe Award</a:t>
            </a:r>
          </a:p>
          <a:p>
            <a:r>
              <a:rPr lang="en-US" dirty="0" smtClean="0"/>
              <a:t>And today’s topic is :Pakistan Movement – </a:t>
            </a:r>
            <a:r>
              <a:rPr lang="en-US" dirty="0"/>
              <a:t>Post  Independence </a:t>
            </a:r>
            <a:r>
              <a:rPr lang="en-US" dirty="0" smtClean="0"/>
              <a:t>events</a:t>
            </a:r>
          </a:p>
          <a:p>
            <a:endParaRPr lang="en-US" dirty="0"/>
          </a:p>
        </p:txBody>
      </p:sp>
    </p:spTree>
    <p:extLst>
      <p:ext uri="{BB962C8B-B14F-4D97-AF65-F5344CB8AC3E}">
        <p14:creationId xmlns:p14="http://schemas.microsoft.com/office/powerpoint/2010/main" xmlns="" val="20696209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87362"/>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685800"/>
            <a:ext cx="4419600" cy="472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67200" y="685800"/>
            <a:ext cx="4876800"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3679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78636" cy="762000"/>
          </a:xfrm>
        </p:spPr>
        <p:txBody>
          <a:bodyPr>
            <a:normAutofit fontScale="90000"/>
          </a:bodyPr>
          <a:lstStyle/>
          <a:p>
            <a:pPr algn="l"/>
            <a:r>
              <a:rPr lang="en-US" sz="3200" b="1" dirty="0"/>
              <a:t> </a:t>
            </a:r>
            <a:r>
              <a:rPr lang="en-US" sz="3200" b="1" dirty="0" smtClean="0"/>
              <a:t>Analysis :Radcliffe </a:t>
            </a:r>
            <a:r>
              <a:rPr lang="en-US" sz="3200" b="1" dirty="0"/>
              <a:t>Award</a:t>
            </a:r>
            <a:br>
              <a:rPr lang="en-US" sz="3200" b="1" dirty="0"/>
            </a:br>
            <a:endParaRPr lang="en-US" sz="3200" b="1" dirty="0"/>
          </a:p>
        </p:txBody>
      </p:sp>
      <p:sp>
        <p:nvSpPr>
          <p:cNvPr id="3" name="Content Placeholder 2"/>
          <p:cNvSpPr>
            <a:spLocks noGrp="1"/>
          </p:cNvSpPr>
          <p:nvPr>
            <p:ph idx="1"/>
          </p:nvPr>
        </p:nvSpPr>
        <p:spPr>
          <a:xfrm>
            <a:off x="-27710" y="762000"/>
            <a:ext cx="9095509" cy="4525963"/>
          </a:xfrm>
        </p:spPr>
        <p:txBody>
          <a:bodyPr/>
          <a:lstStyle/>
          <a:p>
            <a:r>
              <a:rPr lang="en-US" dirty="0" smtClean="0"/>
              <a:t>Jinnah told the people of Pakistan that the awards were ‘</a:t>
            </a:r>
            <a:r>
              <a:rPr lang="en-US" i="1" dirty="0" smtClean="0"/>
              <a:t>Wrong, unjust and perverse</a:t>
            </a:r>
            <a:r>
              <a:rPr lang="en-US" dirty="0" smtClean="0"/>
              <a:t>’.</a:t>
            </a:r>
          </a:p>
          <a:p>
            <a:r>
              <a:rPr lang="en-US" dirty="0" smtClean="0"/>
              <a:t>However partition had taken place two days earlier and there was little to be done. Besides there were many other problems which were pressing for the new country. It was time to establish Pakistan as a viable member of the world community. </a:t>
            </a:r>
            <a:endParaRPr lang="en-US" dirty="0"/>
          </a:p>
        </p:txBody>
      </p:sp>
    </p:spTree>
    <p:extLst>
      <p:ext uri="{BB962C8B-B14F-4D97-AF65-F5344CB8AC3E}">
        <p14:creationId xmlns:p14="http://schemas.microsoft.com/office/powerpoint/2010/main" xmlns="" val="472591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9" y="762000"/>
            <a:ext cx="9040091" cy="4495800"/>
          </a:xfrm>
        </p:spPr>
        <p:txBody>
          <a:bodyPr>
            <a:normAutofit fontScale="92500" lnSpcReduction="10000"/>
          </a:bodyPr>
          <a:lstStyle/>
          <a:p>
            <a:pPr algn="just"/>
            <a:r>
              <a:rPr lang="en-US" dirty="0" smtClean="0"/>
              <a:t>The two self governing countries of India and Pakistan legally came into existence at the stroke of midnight on 15 August 1947. The ceremonies for the transfer of power were held a day earlier in Karachi, at the time the capital of the new state of Pakistan, so that the last British Viceroy, Lord Mountbatten of Burma, could attend both the ceremony in Karachi and the ceremony in Delhi.</a:t>
            </a:r>
          </a:p>
          <a:p>
            <a:pPr algn="just"/>
            <a:r>
              <a:rPr lang="en-US" dirty="0" smtClean="0"/>
              <a:t>This is why Pakistan's Independence Day is celebrated on 14 August and India's on 15 August.</a:t>
            </a:r>
            <a:endParaRPr lang="en-US" dirty="0"/>
          </a:p>
        </p:txBody>
      </p:sp>
    </p:spTree>
    <p:extLst>
      <p:ext uri="{BB962C8B-B14F-4D97-AF65-F5344CB8AC3E}">
        <p14:creationId xmlns:p14="http://schemas.microsoft.com/office/powerpoint/2010/main" xmlns="" val="15518676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85000" lnSpcReduction="10000"/>
          </a:bodyPr>
          <a:lstStyle/>
          <a:p>
            <a:pPr algn="just"/>
            <a:r>
              <a:rPr lang="en-US" dirty="0" smtClean="0"/>
              <a:t>The partition of India was set forth in the Indian Independence Act 1947 and resulted in the dissolution of the Indian Empire and the end of the British Raj.</a:t>
            </a:r>
          </a:p>
          <a:p>
            <a:pPr algn="just"/>
            <a:r>
              <a:rPr lang="en-US" dirty="0" smtClean="0"/>
              <a:t> It resulted in a struggle between the new states of India and Pakistan and displaced up to 12.5 million people in the former British Indian Empire, with estimates of loss of life varying from several hundred thousand to a million. </a:t>
            </a:r>
          </a:p>
          <a:p>
            <a:pPr algn="just"/>
            <a:r>
              <a:rPr lang="en-US" dirty="0" smtClean="0"/>
              <a:t>The violent nature of the partition created an atmosphere of mutual hostility and distrust between India and Pakistan that effects their relationship to this day.</a:t>
            </a:r>
            <a:endParaRPr lang="en-US" dirty="0"/>
          </a:p>
        </p:txBody>
      </p:sp>
    </p:spTree>
    <p:extLst>
      <p:ext uri="{BB962C8B-B14F-4D97-AF65-F5344CB8AC3E}">
        <p14:creationId xmlns:p14="http://schemas.microsoft.com/office/powerpoint/2010/main" xmlns="" val="1366533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27709"/>
            <a:ext cx="9157855" cy="8104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smtClean="0"/>
              <a:t>The partition included the geographical division of the Bengal province of British India into East Bengal, which became part of the State of Pakistan (from 1956, East Pakistan). People migrated from these areas to Pakistan and Hindus and Sikhs to India</a:t>
            </a:r>
          </a:p>
          <a:p>
            <a:r>
              <a:rPr lang="en-US" dirty="0" smtClean="0"/>
              <a:t>Same happened in West </a:t>
            </a:r>
            <a:r>
              <a:rPr lang="en-US" dirty="0"/>
              <a:t>Bengal </a:t>
            </a:r>
            <a:r>
              <a:rPr lang="en-US" dirty="0" smtClean="0"/>
              <a:t>which became </a:t>
            </a:r>
            <a:r>
              <a:rPr lang="en-US" dirty="0"/>
              <a:t>part of India, and a similar partition of the Punjab province became West Punjab (later the Pakistani Punjab and Islamabad Capital Territory) and East Punjab (later the Indian Punjab, as well as Haryana and Himachal Pradesh).</a:t>
            </a:r>
          </a:p>
          <a:p>
            <a:endParaRPr lang="en-US" dirty="0" smtClean="0"/>
          </a:p>
          <a:p>
            <a:endParaRPr lang="en-US" dirty="0"/>
          </a:p>
        </p:txBody>
      </p:sp>
    </p:spTree>
    <p:extLst>
      <p:ext uri="{BB962C8B-B14F-4D97-AF65-F5344CB8AC3E}">
        <p14:creationId xmlns:p14="http://schemas.microsoft.com/office/powerpoint/2010/main" xmlns="" val="35812180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6927"/>
            <a:ext cx="9130145" cy="831273"/>
          </a:xfrm>
        </p:spPr>
        <p:txBody>
          <a:bodyPr>
            <a:normAutofit/>
          </a:bodyPr>
          <a:lstStyle/>
          <a:p>
            <a:pPr algn="l"/>
            <a:r>
              <a:rPr lang="en-US" sz="3200" b="1" dirty="0" smtClean="0"/>
              <a:t>Major Issues due to unfair partition</a:t>
            </a:r>
            <a:endParaRPr lang="en-US" sz="3200" b="1" dirty="0"/>
          </a:p>
        </p:txBody>
      </p:sp>
      <p:sp>
        <p:nvSpPr>
          <p:cNvPr id="3" name="Content Placeholder 2"/>
          <p:cNvSpPr>
            <a:spLocks noGrp="1"/>
          </p:cNvSpPr>
          <p:nvPr>
            <p:ph idx="1"/>
          </p:nvPr>
        </p:nvSpPr>
        <p:spPr>
          <a:xfrm>
            <a:off x="0" y="685800"/>
            <a:ext cx="9067800" cy="4525963"/>
          </a:xfrm>
        </p:spPr>
        <p:txBody>
          <a:bodyPr/>
          <a:lstStyle/>
          <a:p>
            <a:pPr marL="0" indent="0">
              <a:buNone/>
            </a:pPr>
            <a:endParaRPr lang="en-US" dirty="0" smtClean="0"/>
          </a:p>
          <a:p>
            <a:pPr marL="0" indent="0">
              <a:buNone/>
            </a:pPr>
            <a:r>
              <a:rPr lang="en-US" dirty="0" smtClean="0"/>
              <a:t>The </a:t>
            </a:r>
            <a:r>
              <a:rPr lang="en-US" dirty="0"/>
              <a:t>main problems </a:t>
            </a:r>
            <a:r>
              <a:rPr lang="en-US" dirty="0" smtClean="0"/>
              <a:t>for Pakistan were</a:t>
            </a:r>
            <a:r>
              <a:rPr lang="en-US" dirty="0"/>
              <a:t>:</a:t>
            </a:r>
          </a:p>
          <a:p>
            <a:r>
              <a:rPr lang="en-US" dirty="0" smtClean="0"/>
              <a:t>Refugees</a:t>
            </a:r>
          </a:p>
          <a:p>
            <a:r>
              <a:rPr lang="en-US" dirty="0" smtClean="0"/>
              <a:t>Accession </a:t>
            </a:r>
            <a:r>
              <a:rPr lang="en-US" dirty="0"/>
              <a:t>of Princely </a:t>
            </a:r>
            <a:r>
              <a:rPr lang="en-US" dirty="0" smtClean="0"/>
              <a:t>States</a:t>
            </a:r>
          </a:p>
          <a:p>
            <a:r>
              <a:rPr lang="en-US" dirty="0" smtClean="0"/>
              <a:t>Indus </a:t>
            </a:r>
            <a:r>
              <a:rPr lang="en-US" dirty="0"/>
              <a:t>Water</a:t>
            </a:r>
          </a:p>
          <a:p>
            <a:endParaRPr lang="en-US" dirty="0"/>
          </a:p>
          <a:p>
            <a:pPr marL="0" indent="0">
              <a:buNone/>
            </a:pPr>
            <a:endParaRPr lang="en-US" dirty="0"/>
          </a:p>
        </p:txBody>
      </p:sp>
    </p:spTree>
    <p:extLst>
      <p:ext uri="{BB962C8B-B14F-4D97-AF65-F5344CB8AC3E}">
        <p14:creationId xmlns:p14="http://schemas.microsoft.com/office/powerpoint/2010/main" xmlns="" val="928445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a:t>Migration/Refugees</a:t>
            </a:r>
          </a:p>
        </p:txBody>
      </p:sp>
      <p:sp>
        <p:nvSpPr>
          <p:cNvPr id="3" name="Content Placeholder 2"/>
          <p:cNvSpPr>
            <a:spLocks noGrp="1"/>
          </p:cNvSpPr>
          <p:nvPr>
            <p:ph idx="1"/>
          </p:nvPr>
        </p:nvSpPr>
        <p:spPr>
          <a:xfrm>
            <a:off x="76200" y="838200"/>
            <a:ext cx="9067800" cy="4525963"/>
          </a:xfrm>
        </p:spPr>
        <p:txBody>
          <a:bodyPr>
            <a:noAutofit/>
          </a:bodyPr>
          <a:lstStyle/>
          <a:p>
            <a:r>
              <a:rPr lang="en-US" sz="3000" dirty="0" smtClean="0"/>
              <a:t>Pakistan </a:t>
            </a:r>
            <a:r>
              <a:rPr lang="en-US" sz="3000" dirty="0"/>
              <a:t>came into existence with horrible loss of life and property, and the migration of millions of </a:t>
            </a:r>
            <a:r>
              <a:rPr lang="en-US" sz="3000" dirty="0" smtClean="0"/>
              <a:t>stunned </a:t>
            </a:r>
            <a:r>
              <a:rPr lang="en-US" sz="3000" dirty="0"/>
              <a:t>and </a:t>
            </a:r>
            <a:r>
              <a:rPr lang="en-US" sz="3000" dirty="0" smtClean="0"/>
              <a:t>poor </a:t>
            </a:r>
            <a:r>
              <a:rPr lang="en-US" sz="3000" dirty="0"/>
              <a:t>men, women, and children. </a:t>
            </a:r>
            <a:endParaRPr lang="en-US" sz="3000" dirty="0" smtClean="0"/>
          </a:p>
          <a:p>
            <a:r>
              <a:rPr lang="en-US" sz="3000" dirty="0" smtClean="0"/>
              <a:t>The </a:t>
            </a:r>
            <a:r>
              <a:rPr lang="en-US" sz="3000" dirty="0"/>
              <a:t>cost was heavy in terms of human suffering. But what the Muslims wanted and what they achieved was a homeland of their own. </a:t>
            </a:r>
            <a:endParaRPr lang="en-US" sz="3000" dirty="0" smtClean="0"/>
          </a:p>
          <a:p>
            <a:r>
              <a:rPr lang="en-US" sz="3000" dirty="0" smtClean="0"/>
              <a:t>They </a:t>
            </a:r>
            <a:r>
              <a:rPr lang="en-US" sz="3000" dirty="0"/>
              <a:t>now had the freedom to worship, practice their religious faith and develop their culture. </a:t>
            </a:r>
          </a:p>
        </p:txBody>
      </p:sp>
    </p:spTree>
    <p:extLst>
      <p:ext uri="{BB962C8B-B14F-4D97-AF65-F5344CB8AC3E}">
        <p14:creationId xmlns:p14="http://schemas.microsoft.com/office/powerpoint/2010/main" xmlns="" val="9838188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671945"/>
          </a:xfrm>
        </p:spPr>
        <p:txBody>
          <a:bodyPr>
            <a:normAutofit fontScale="90000"/>
          </a:bodyPr>
          <a:lstStyle/>
          <a:p>
            <a:endParaRPr lang="en-US"/>
          </a:p>
        </p:txBody>
      </p:sp>
      <p:sp>
        <p:nvSpPr>
          <p:cNvPr id="3" name="Content Placeholder 2"/>
          <p:cNvSpPr>
            <a:spLocks noGrp="1"/>
          </p:cNvSpPr>
          <p:nvPr>
            <p:ph idx="1"/>
          </p:nvPr>
        </p:nvSpPr>
        <p:spPr>
          <a:xfrm>
            <a:off x="0" y="762000"/>
            <a:ext cx="9144000" cy="4525963"/>
          </a:xfrm>
        </p:spPr>
        <p:txBody>
          <a:bodyPr>
            <a:normAutofit fontScale="92500" lnSpcReduction="10000"/>
          </a:bodyPr>
          <a:lstStyle/>
          <a:p>
            <a:pPr algn="just"/>
            <a:r>
              <a:rPr lang="en-US" dirty="0"/>
              <a:t>The majority </a:t>
            </a:r>
            <a:r>
              <a:rPr lang="en-US" dirty="0" smtClean="0"/>
              <a:t>of </a:t>
            </a:r>
            <a:r>
              <a:rPr lang="en-US" dirty="0"/>
              <a:t>refugees who migrated after the independence were settled in the port city of Karachi in southern Sindh and in the cities of Hyderabad, </a:t>
            </a:r>
            <a:r>
              <a:rPr lang="en-US" dirty="0" err="1"/>
              <a:t>Sukkur</a:t>
            </a:r>
            <a:r>
              <a:rPr lang="en-US" dirty="0"/>
              <a:t>, </a:t>
            </a:r>
            <a:r>
              <a:rPr lang="en-US" dirty="0" err="1"/>
              <a:t>Nawabshah</a:t>
            </a:r>
            <a:r>
              <a:rPr lang="en-US" dirty="0"/>
              <a:t> and </a:t>
            </a:r>
            <a:r>
              <a:rPr lang="en-US" dirty="0" err="1"/>
              <a:t>Mirpurkhas</a:t>
            </a:r>
            <a:r>
              <a:rPr lang="en-US" dirty="0"/>
              <a:t>. </a:t>
            </a:r>
          </a:p>
          <a:p>
            <a:pPr algn="just"/>
            <a:r>
              <a:rPr lang="en-US" dirty="0" smtClean="0"/>
              <a:t>As </a:t>
            </a:r>
            <a:r>
              <a:rPr lang="en-US" dirty="0"/>
              <a:t>well the above many </a:t>
            </a:r>
            <a:r>
              <a:rPr lang="en-US" dirty="0" smtClean="0"/>
              <a:t>settled </a:t>
            </a:r>
            <a:r>
              <a:rPr lang="en-US" dirty="0"/>
              <a:t>in the cities of Punjab mainly in Lahore, Multan, Bahawalpur and Rawalpindi. The number of migrants in Sindh was placed at over 540,000 of whom two-third were urban. In case of Karachi, from a population of around 400,000 in 1947, it turned into more than 1.3 million in 1953.</a:t>
            </a:r>
          </a:p>
        </p:txBody>
      </p:sp>
    </p:spTree>
    <p:extLst>
      <p:ext uri="{BB962C8B-B14F-4D97-AF65-F5344CB8AC3E}">
        <p14:creationId xmlns:p14="http://schemas.microsoft.com/office/powerpoint/2010/main" xmlns="" val="31101497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7418"/>
          </a:xfrm>
        </p:spPr>
        <p:txBody>
          <a:bodyPr>
            <a:normAutofit/>
          </a:bodyPr>
          <a:lstStyle/>
          <a:p>
            <a:pPr algn="l"/>
            <a:r>
              <a:rPr lang="en-US" sz="3200" b="1" dirty="0"/>
              <a:t>Refugees settled in Pakistan</a:t>
            </a:r>
          </a:p>
        </p:txBody>
      </p:sp>
      <p:sp>
        <p:nvSpPr>
          <p:cNvPr id="3" name="Content Placeholder 2"/>
          <p:cNvSpPr>
            <a:spLocks noGrp="1"/>
          </p:cNvSpPr>
          <p:nvPr>
            <p:ph idx="1"/>
          </p:nvPr>
        </p:nvSpPr>
        <p:spPr>
          <a:xfrm>
            <a:off x="0" y="914400"/>
            <a:ext cx="9067800" cy="4525963"/>
          </a:xfrm>
        </p:spPr>
        <p:txBody>
          <a:bodyPr>
            <a:normAutofit/>
          </a:bodyPr>
          <a:lstStyle/>
          <a:p>
            <a:r>
              <a:rPr lang="en-US" dirty="0"/>
              <a:t>Former President of Pakistan, General Pervez Musharraf, was born in the </a:t>
            </a:r>
            <a:r>
              <a:rPr lang="en-US" dirty="0" err="1"/>
              <a:t>Nahar</a:t>
            </a:r>
            <a:r>
              <a:rPr lang="en-US" dirty="0"/>
              <a:t> </a:t>
            </a:r>
            <a:r>
              <a:rPr lang="en-US" dirty="0" err="1"/>
              <a:t>Vali</a:t>
            </a:r>
            <a:r>
              <a:rPr lang="en-US" dirty="0"/>
              <a:t> Haveli in </a:t>
            </a:r>
            <a:r>
              <a:rPr lang="en-US" dirty="0" err="1"/>
              <a:t>Daryaganj</a:t>
            </a:r>
            <a:r>
              <a:rPr lang="en-US" dirty="0"/>
              <a:t>, Delhi, India. </a:t>
            </a:r>
            <a:endParaRPr lang="en-US" dirty="0" smtClean="0"/>
          </a:p>
          <a:p>
            <a:r>
              <a:rPr lang="en-US" dirty="0" smtClean="0"/>
              <a:t>Several </a:t>
            </a:r>
            <a:r>
              <a:rPr lang="en-US" dirty="0"/>
              <a:t>previous Pakistani leaders were also born in </a:t>
            </a:r>
            <a:r>
              <a:rPr lang="en-US" dirty="0" smtClean="0"/>
              <a:t>different regions of </a:t>
            </a:r>
            <a:r>
              <a:rPr lang="en-US" dirty="0"/>
              <a:t>India. </a:t>
            </a:r>
            <a:endParaRPr lang="en-US" dirty="0" smtClean="0"/>
          </a:p>
          <a:p>
            <a:r>
              <a:rPr lang="en-US" dirty="0" smtClean="0"/>
              <a:t>Pakistan's </a:t>
            </a:r>
            <a:r>
              <a:rPr lang="en-US" dirty="0"/>
              <a:t>first prime minister, </a:t>
            </a:r>
            <a:r>
              <a:rPr lang="en-US" dirty="0" err="1"/>
              <a:t>Liaquat</a:t>
            </a:r>
            <a:r>
              <a:rPr lang="en-US" dirty="0"/>
              <a:t> Ali Khan was born in </a:t>
            </a:r>
            <a:r>
              <a:rPr lang="en-US" dirty="0" err="1"/>
              <a:t>Karnal</a:t>
            </a:r>
            <a:r>
              <a:rPr lang="en-US" dirty="0"/>
              <a:t> (now in Haryana). </a:t>
            </a:r>
            <a:endParaRPr lang="en-US" dirty="0" smtClean="0"/>
          </a:p>
        </p:txBody>
      </p:sp>
    </p:spTree>
    <p:extLst>
      <p:ext uri="{BB962C8B-B14F-4D97-AF65-F5344CB8AC3E}">
        <p14:creationId xmlns:p14="http://schemas.microsoft.com/office/powerpoint/2010/main" xmlns="" val="2307887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lstStyle/>
          <a:p>
            <a:r>
              <a:rPr lang="en-US" dirty="0"/>
              <a:t>The 7-year longest-serving Governor and martial law administrator of Pakistan's largest province, </a:t>
            </a:r>
            <a:r>
              <a:rPr lang="en-US" dirty="0" err="1"/>
              <a:t>Balochistan</a:t>
            </a:r>
            <a:r>
              <a:rPr lang="en-US" dirty="0"/>
              <a:t>, General </a:t>
            </a:r>
            <a:r>
              <a:rPr lang="en-US" dirty="0" err="1"/>
              <a:t>Rahimuddin</a:t>
            </a:r>
            <a:r>
              <a:rPr lang="en-US" dirty="0"/>
              <a:t> Khan, was born in the city near Uttar Pradesh. </a:t>
            </a:r>
          </a:p>
          <a:p>
            <a:r>
              <a:rPr lang="en-US" dirty="0"/>
              <a:t>General Muhammad Zia-</a:t>
            </a:r>
            <a:r>
              <a:rPr lang="en-US" dirty="0" err="1"/>
              <a:t>ul</a:t>
            </a:r>
            <a:r>
              <a:rPr lang="en-US" dirty="0"/>
              <a:t>-</a:t>
            </a:r>
            <a:r>
              <a:rPr lang="en-US" dirty="0" err="1"/>
              <a:t>Haq</a:t>
            </a:r>
            <a:r>
              <a:rPr lang="en-US" dirty="0"/>
              <a:t>, who came to power in a military coup in 1977, was born in Jalandhar, East Punjab. The families of all four men opted for Pakistan at the time of </a:t>
            </a:r>
            <a:r>
              <a:rPr lang="en-US" dirty="0" smtClean="0"/>
              <a:t>Partition.</a:t>
            </a:r>
            <a:endParaRPr lang="en-US" dirty="0"/>
          </a:p>
          <a:p>
            <a:endParaRPr lang="en-US" dirty="0"/>
          </a:p>
          <a:p>
            <a:endParaRPr lang="en-US" dirty="0"/>
          </a:p>
        </p:txBody>
      </p:sp>
    </p:spTree>
    <p:extLst>
      <p:ext uri="{BB962C8B-B14F-4D97-AF65-F5344CB8AC3E}">
        <p14:creationId xmlns:p14="http://schemas.microsoft.com/office/powerpoint/2010/main" xmlns="" val="1658158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normAutofit lnSpcReduction="10000"/>
          </a:bodyPr>
          <a:lstStyle/>
          <a:p>
            <a:pPr algn="just"/>
            <a:r>
              <a:rPr lang="en-US" dirty="0"/>
              <a:t>Moreover, independence had opened up a bright future for the Muslims, who hoped for a better standard of living, economic development, prosperity and a fuller life</a:t>
            </a:r>
            <a:r>
              <a:rPr lang="en-US" dirty="0" smtClean="0"/>
              <a:t>.</a:t>
            </a:r>
          </a:p>
          <a:p>
            <a:pPr algn="just"/>
            <a:r>
              <a:rPr lang="en-US" dirty="0"/>
              <a:t>The partition agreement also included the division of Indian government assets, including the Indian Civil Service, the Indian Army, the Royal Indian Navy, the Indian railways and the central treasury, and other administrative services.</a:t>
            </a:r>
          </a:p>
          <a:p>
            <a:endParaRPr lang="en-US" dirty="0"/>
          </a:p>
          <a:p>
            <a:endParaRPr lang="en-US" dirty="0"/>
          </a:p>
        </p:txBody>
      </p:sp>
    </p:spTree>
    <p:extLst>
      <p:ext uri="{BB962C8B-B14F-4D97-AF65-F5344CB8AC3E}">
        <p14:creationId xmlns:p14="http://schemas.microsoft.com/office/powerpoint/2010/main" xmlns="" val="11305699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27709"/>
            <a:ext cx="9137073" cy="734291"/>
          </a:xfrm>
        </p:spPr>
        <p:txBody>
          <a:bodyPr>
            <a:normAutofit/>
          </a:bodyPr>
          <a:lstStyle/>
          <a:p>
            <a:pPr algn="l"/>
            <a:r>
              <a:rPr lang="en-US" sz="3200" b="1" dirty="0" smtClean="0"/>
              <a:t>Issues of Princely States</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10000"/>
          </a:bodyPr>
          <a:lstStyle/>
          <a:p>
            <a:r>
              <a:rPr lang="en-US" dirty="0"/>
              <a:t>In the outcome of the partition, the princely states of India, that had been left alone by the Indian Independence Act 1947 to choose whether to join India or to Pakistan or to remain outside them</a:t>
            </a:r>
            <a:r>
              <a:rPr lang="en-US" dirty="0" smtClean="0"/>
              <a:t>.</a:t>
            </a:r>
          </a:p>
          <a:p>
            <a:r>
              <a:rPr lang="en-US" dirty="0"/>
              <a:t>The British ruled India with two administrative systems. One was ‘Provinces’ and the other ‘Princely States’. About 60% of the Indian sub-continent's territory were Provinces and 40% were Princely States. Provinces were British territories completely under British control. </a:t>
            </a:r>
          </a:p>
        </p:txBody>
      </p:sp>
    </p:spTree>
    <p:extLst>
      <p:ext uri="{BB962C8B-B14F-4D97-AF65-F5344CB8AC3E}">
        <p14:creationId xmlns:p14="http://schemas.microsoft.com/office/powerpoint/2010/main" xmlns="" val="34336219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85000" lnSpcReduction="10000"/>
          </a:bodyPr>
          <a:lstStyle/>
          <a:p>
            <a:r>
              <a:rPr lang="en-US" dirty="0"/>
              <a:t>Princely States were </a:t>
            </a:r>
            <a:r>
              <a:rPr lang="en-US" dirty="0" smtClean="0"/>
              <a:t>the states </a:t>
            </a:r>
            <a:r>
              <a:rPr lang="en-US" dirty="0"/>
              <a:t>in British India with local ruler or king with honorary titles like Maharaja, Raja, </a:t>
            </a:r>
            <a:r>
              <a:rPr lang="en-US" dirty="0" err="1"/>
              <a:t>Maharana</a:t>
            </a:r>
            <a:r>
              <a:rPr lang="en-US" dirty="0"/>
              <a:t>, </a:t>
            </a:r>
            <a:r>
              <a:rPr lang="en-US" dirty="0" err="1"/>
              <a:t>Rana</a:t>
            </a:r>
            <a:r>
              <a:rPr lang="en-US" dirty="0"/>
              <a:t>, </a:t>
            </a:r>
            <a:r>
              <a:rPr lang="en-US" dirty="0" err="1"/>
              <a:t>Nizam</a:t>
            </a:r>
            <a:r>
              <a:rPr lang="en-US" dirty="0"/>
              <a:t>, </a:t>
            </a:r>
            <a:r>
              <a:rPr lang="en-US" dirty="0" err="1"/>
              <a:t>Badshah</a:t>
            </a:r>
            <a:r>
              <a:rPr lang="en-US" dirty="0"/>
              <a:t> and other such titles meaning king or ruler in different Indian languages. </a:t>
            </a:r>
          </a:p>
          <a:p>
            <a:r>
              <a:rPr lang="en-US" dirty="0" smtClean="0"/>
              <a:t>These </a:t>
            </a:r>
            <a:r>
              <a:rPr lang="en-US" dirty="0"/>
              <a:t>rulers were subjected to the British Empire. These two types of administrative systems were the result of the British East India Company's attempt to annex the whole of Indian sub-continent and make it into a British territory.</a:t>
            </a:r>
          </a:p>
          <a:p>
            <a:r>
              <a:rPr lang="en-US" dirty="0"/>
              <a:t>When the British gave the Indian sub-continent independence in 1947 there were 562 Princely States. Some of them like Kashmir, Mysore and Hyderabad were as large as England.</a:t>
            </a:r>
          </a:p>
        </p:txBody>
      </p:sp>
    </p:spTree>
    <p:extLst>
      <p:ext uri="{BB962C8B-B14F-4D97-AF65-F5344CB8AC3E}">
        <p14:creationId xmlns:p14="http://schemas.microsoft.com/office/powerpoint/2010/main" xmlns="" val="29954695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71999"/>
          </a:xfrm>
        </p:spPr>
        <p:txBody>
          <a:bodyPr/>
          <a:lstStyle/>
          <a:p>
            <a:pPr marL="0" indent="0">
              <a:buNone/>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838200"/>
            <a:ext cx="91440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87572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741218"/>
          </a:xfrm>
        </p:spPr>
        <p:txBody>
          <a:bodyPr>
            <a:normAutofit fontScale="90000"/>
          </a:bodyPr>
          <a:lstStyle/>
          <a:p>
            <a:pPr algn="l"/>
            <a:r>
              <a:rPr lang="en-US" dirty="0" smtClean="0"/>
              <a:t/>
            </a:r>
            <a:br>
              <a:rPr lang="en-US" dirty="0" smtClean="0"/>
            </a:br>
            <a:r>
              <a:rPr lang="en-US" sz="3600" b="1" dirty="0" smtClean="0"/>
              <a:t>Jammu </a:t>
            </a:r>
            <a:r>
              <a:rPr lang="en-US" sz="3600" b="1" dirty="0"/>
              <a:t>&amp; Kashmir</a:t>
            </a:r>
            <a:br>
              <a:rPr lang="en-US" sz="3600" b="1" dirty="0"/>
            </a:br>
            <a:endParaRPr lang="en-US" sz="36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pPr algn="just"/>
            <a:r>
              <a:rPr lang="en-US" dirty="0" smtClean="0"/>
              <a:t>The </a:t>
            </a:r>
            <a:r>
              <a:rPr lang="en-US" dirty="0"/>
              <a:t>Princely state of Kashmir and Jammu had a majority of Muslim population; Muslims were 80 percent of the whole state</a:t>
            </a:r>
            <a:r>
              <a:rPr lang="en-US" dirty="0" smtClean="0"/>
              <a:t>.</a:t>
            </a:r>
          </a:p>
          <a:p>
            <a:pPr algn="just"/>
            <a:r>
              <a:rPr lang="en-US" dirty="0"/>
              <a:t>Kashmir</a:t>
            </a:r>
            <a:r>
              <a:rPr lang="en-US" dirty="0" smtClean="0"/>
              <a:t>, </a:t>
            </a:r>
            <a:r>
              <a:rPr lang="en-US" dirty="0"/>
              <a:t>the </a:t>
            </a:r>
            <a:r>
              <a:rPr lang="en-US" dirty="0" smtClean="0"/>
              <a:t>bold </a:t>
            </a:r>
            <a:r>
              <a:rPr lang="en-US" dirty="0"/>
              <a:t>states, was the reverse of Hyderabad. It had a Hindu ruler, Maharaja </a:t>
            </a:r>
            <a:r>
              <a:rPr lang="en-US" dirty="0" err="1"/>
              <a:t>Hari</a:t>
            </a:r>
            <a:r>
              <a:rPr lang="en-US" dirty="0"/>
              <a:t> Singh, but his subjects were mostly Muslims, accounting to 78 percent of the total population. </a:t>
            </a:r>
            <a:endParaRPr lang="en-US" dirty="0" smtClean="0"/>
          </a:p>
          <a:p>
            <a:pPr algn="just"/>
            <a:r>
              <a:rPr lang="en-US" dirty="0" smtClean="0"/>
              <a:t>The </a:t>
            </a:r>
            <a:r>
              <a:rPr lang="en-US" dirty="0"/>
              <a:t>Maharaja was reluctant to join either India or Pakistan. But Lord Mountbatten urged him to take a decision to join either of the states before August 15, 1947.</a:t>
            </a:r>
          </a:p>
          <a:p>
            <a:endParaRPr lang="en-US" dirty="0"/>
          </a:p>
        </p:txBody>
      </p:sp>
    </p:spTree>
    <p:extLst>
      <p:ext uri="{BB962C8B-B14F-4D97-AF65-F5344CB8AC3E}">
        <p14:creationId xmlns:p14="http://schemas.microsoft.com/office/powerpoint/2010/main" xmlns="" val="16419737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762000"/>
            <a:ext cx="9130145" cy="4800600"/>
          </a:xfrm>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0"/>
            <a:ext cx="9144000" cy="48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269854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34636"/>
            <a:ext cx="9116291"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067800" cy="4525963"/>
          </a:xfrm>
        </p:spPr>
        <p:txBody>
          <a:bodyPr>
            <a:normAutofit lnSpcReduction="10000"/>
          </a:bodyPr>
          <a:lstStyle/>
          <a:p>
            <a:pPr algn="just"/>
            <a:r>
              <a:rPr lang="en-US" dirty="0"/>
              <a:t>The Maharaja asked for more time to consider his decision. In the meantime he asked the Indian and the Pakistani government to sign a “standstill agreement” with him. Pakistan consented but India refused.</a:t>
            </a:r>
          </a:p>
          <a:p>
            <a:pPr algn="just"/>
            <a:r>
              <a:rPr lang="en-US" dirty="0"/>
              <a:t> The Maharaja of Jammu and Kashmir consented to India at the outbreak of violence. This Kashmir conflict led to the 1947 war between India and Pakistan in that region.</a:t>
            </a:r>
          </a:p>
          <a:p>
            <a:endParaRPr lang="en-US" dirty="0"/>
          </a:p>
        </p:txBody>
      </p:sp>
    </p:spTree>
    <p:extLst>
      <p:ext uri="{BB962C8B-B14F-4D97-AF65-F5344CB8AC3E}">
        <p14:creationId xmlns:p14="http://schemas.microsoft.com/office/powerpoint/2010/main" xmlns="" val="20405633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600" b="1" dirty="0" smtClean="0"/>
              <a:t>Cont.</a:t>
            </a:r>
            <a:endParaRPr lang="en-US" sz="3600" b="1" dirty="0"/>
          </a:p>
        </p:txBody>
      </p:sp>
      <p:sp>
        <p:nvSpPr>
          <p:cNvPr id="3" name="Content Placeholder 2"/>
          <p:cNvSpPr>
            <a:spLocks noGrp="1"/>
          </p:cNvSpPr>
          <p:nvPr>
            <p:ph idx="1"/>
          </p:nvPr>
        </p:nvSpPr>
        <p:spPr>
          <a:xfrm>
            <a:off x="0" y="609600"/>
            <a:ext cx="9144000" cy="4525963"/>
          </a:xfrm>
        </p:spPr>
        <p:txBody>
          <a:bodyPr>
            <a:normAutofit/>
          </a:bodyPr>
          <a:lstStyle/>
          <a:p>
            <a:r>
              <a:rPr lang="en-US" dirty="0" smtClean="0"/>
              <a:t>The choice between India and Pakistan made by the ruler of Jammu and Kashmir led to the Indo-Pakistani War of 1947 some two months after the partition and they became disputed territory. </a:t>
            </a:r>
          </a:p>
          <a:p>
            <a:r>
              <a:rPr lang="en-US" dirty="0"/>
              <a:t>All </a:t>
            </a:r>
            <a:r>
              <a:rPr lang="en-US" dirty="0" smtClean="0"/>
              <a:t>states were </a:t>
            </a:r>
            <a:r>
              <a:rPr lang="en-US" dirty="0"/>
              <a:t>merged into one or another of the new states, whether voluntarily or by force, in all cases by the ruler signing an agreement. </a:t>
            </a:r>
          </a:p>
          <a:p>
            <a:endParaRPr lang="en-US" dirty="0"/>
          </a:p>
        </p:txBody>
      </p:sp>
    </p:spTree>
    <p:extLst>
      <p:ext uri="{BB962C8B-B14F-4D97-AF65-F5344CB8AC3E}">
        <p14:creationId xmlns:p14="http://schemas.microsoft.com/office/powerpoint/2010/main" xmlns="" val="22682365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1"/>
            <a:ext cx="9144000" cy="4495800"/>
          </a:xfrm>
        </p:spPr>
        <p:txBody>
          <a:bodyPr/>
          <a:lstStyle/>
          <a:p>
            <a:r>
              <a:rPr lang="en-US" dirty="0" smtClean="0"/>
              <a:t>Other wars and conflicts between India and Pakistan have continued since then. As a result of the Bangladesh Liberation War and the Indo-Pakistani War of 1971, East Pakistan became the independent state of Bangladesh in 1971.</a:t>
            </a:r>
          </a:p>
          <a:p>
            <a:endParaRPr lang="en-US" dirty="0"/>
          </a:p>
        </p:txBody>
      </p:sp>
    </p:spTree>
    <p:extLst>
      <p:ext uri="{BB962C8B-B14F-4D97-AF65-F5344CB8AC3E}">
        <p14:creationId xmlns:p14="http://schemas.microsoft.com/office/powerpoint/2010/main" xmlns="" val="42924216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Issue of </a:t>
            </a:r>
            <a:r>
              <a:rPr lang="en-US" sz="3200" b="1" dirty="0"/>
              <a:t>Hyderabad</a:t>
            </a:r>
          </a:p>
        </p:txBody>
      </p:sp>
      <p:sp>
        <p:nvSpPr>
          <p:cNvPr id="3" name="Content Placeholder 2"/>
          <p:cNvSpPr>
            <a:spLocks noGrp="1"/>
          </p:cNvSpPr>
          <p:nvPr>
            <p:ph idx="1"/>
          </p:nvPr>
        </p:nvSpPr>
        <p:spPr>
          <a:xfrm>
            <a:off x="0" y="609600"/>
            <a:ext cx="9144000" cy="4525963"/>
          </a:xfrm>
        </p:spPr>
        <p:txBody>
          <a:bodyPr>
            <a:normAutofit lnSpcReduction="10000"/>
          </a:bodyPr>
          <a:lstStyle/>
          <a:p>
            <a:pPr algn="just"/>
            <a:r>
              <a:rPr lang="en-US" dirty="0" smtClean="0"/>
              <a:t>Hyderabad</a:t>
            </a:r>
            <a:r>
              <a:rPr lang="en-US" dirty="0"/>
              <a:t>, the second of the </a:t>
            </a:r>
            <a:r>
              <a:rPr lang="en-US" dirty="0" smtClean="0"/>
              <a:t>bold </a:t>
            </a:r>
            <a:r>
              <a:rPr lang="en-US" dirty="0"/>
              <a:t>states was the largest and richest in India. Its population was 85 percent Hindu but the ruler (</a:t>
            </a:r>
            <a:r>
              <a:rPr lang="en-US" dirty="0" err="1"/>
              <a:t>Nizam</a:t>
            </a:r>
            <a:r>
              <a:rPr lang="en-US" dirty="0"/>
              <a:t>) was a Muslim. </a:t>
            </a:r>
            <a:endParaRPr lang="en-US" dirty="0" smtClean="0"/>
          </a:p>
          <a:p>
            <a:pPr algn="just"/>
            <a:r>
              <a:rPr lang="en-US" dirty="0" smtClean="0"/>
              <a:t>He </a:t>
            </a:r>
            <a:r>
              <a:rPr lang="en-US" dirty="0"/>
              <a:t>was reluctant to accede either to India or Pakistan but was dismissed by Mountbatten for adopting this course. The </a:t>
            </a:r>
            <a:r>
              <a:rPr lang="en-US" dirty="0" err="1"/>
              <a:t>Nizam</a:t>
            </a:r>
            <a:r>
              <a:rPr lang="en-US" dirty="0"/>
              <a:t> was forced by the Indian government and Lord Mountbatten to join India. A standstill agreement was concluded between India and Hyderabad. </a:t>
            </a:r>
            <a:endParaRPr lang="en-US" dirty="0" smtClean="0"/>
          </a:p>
        </p:txBody>
      </p:sp>
    </p:spTree>
    <p:extLst>
      <p:ext uri="{BB962C8B-B14F-4D97-AF65-F5344CB8AC3E}">
        <p14:creationId xmlns:p14="http://schemas.microsoft.com/office/powerpoint/2010/main" xmlns="" val="35711756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6"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8" y="838200"/>
            <a:ext cx="9074727" cy="4572000"/>
          </a:xfrm>
        </p:spPr>
        <p:txBody>
          <a:bodyPr>
            <a:normAutofit fontScale="92500" lnSpcReduction="20000"/>
          </a:bodyPr>
          <a:lstStyle/>
          <a:p>
            <a:pPr algn="just"/>
            <a:r>
              <a:rPr lang="en-US" dirty="0"/>
              <a:t>The Hindu subjects were encouraged to revolt against the </a:t>
            </a:r>
            <a:r>
              <a:rPr lang="en-US" dirty="0" err="1"/>
              <a:t>Nizam’s</a:t>
            </a:r>
            <a:r>
              <a:rPr lang="en-US" dirty="0"/>
              <a:t> desire to be independent. The whole province suffered chaos and violence. Hyderabad filed a compliant with the Security Council of the United Nations. </a:t>
            </a:r>
            <a:endParaRPr lang="en-US" dirty="0" smtClean="0"/>
          </a:p>
          <a:p>
            <a:pPr algn="just"/>
            <a:r>
              <a:rPr lang="en-US" dirty="0" smtClean="0"/>
              <a:t>Before </a:t>
            </a:r>
            <a:r>
              <a:rPr lang="en-US" dirty="0"/>
              <a:t>the hearing could be started, Indian troops entered Hyderabad to “restore order”, and under the pretext of “police action” Hyderabad was forced to join India. The Hyderabad army surrendered on September 17, 1948, and finally Hyderabad was annexed into the Indian Union.</a:t>
            </a:r>
          </a:p>
          <a:p>
            <a:pPr marL="0" indent="0">
              <a:buNone/>
            </a:pPr>
            <a:endParaRPr lang="en-US" dirty="0"/>
          </a:p>
        </p:txBody>
      </p:sp>
    </p:spTree>
    <p:extLst>
      <p:ext uri="{BB962C8B-B14F-4D97-AF65-F5344CB8AC3E}">
        <p14:creationId xmlns:p14="http://schemas.microsoft.com/office/powerpoint/2010/main" xmlns="" val="14149354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762000"/>
          </a:xfrm>
        </p:spPr>
        <p:txBody>
          <a:bodyPr>
            <a:normAutofit/>
          </a:bodyPr>
          <a:lstStyle/>
          <a:p>
            <a:pPr algn="l"/>
            <a:r>
              <a:rPr lang="en-US" sz="3200" b="1" dirty="0" smtClean="0"/>
              <a:t>Issue of </a:t>
            </a:r>
            <a:r>
              <a:rPr lang="en-US" sz="3200" b="1" dirty="0" err="1" smtClean="0"/>
              <a:t>Junagadh</a:t>
            </a:r>
            <a:endParaRPr lang="en-US" sz="3200" b="1" dirty="0"/>
          </a:p>
        </p:txBody>
      </p:sp>
      <p:sp>
        <p:nvSpPr>
          <p:cNvPr id="3" name="Content Placeholder 2"/>
          <p:cNvSpPr>
            <a:spLocks noGrp="1"/>
          </p:cNvSpPr>
          <p:nvPr>
            <p:ph idx="1"/>
          </p:nvPr>
        </p:nvSpPr>
        <p:spPr>
          <a:xfrm>
            <a:off x="0" y="914400"/>
            <a:ext cx="9144000" cy="4525963"/>
          </a:xfrm>
        </p:spPr>
        <p:txBody>
          <a:bodyPr>
            <a:normAutofit fontScale="92500" lnSpcReduction="10000"/>
          </a:bodyPr>
          <a:lstStyle/>
          <a:p>
            <a:r>
              <a:rPr lang="en-US" dirty="0" err="1" smtClean="0"/>
              <a:t>Nawab</a:t>
            </a:r>
            <a:r>
              <a:rPr lang="en-US" dirty="0" smtClean="0"/>
              <a:t> Mohammad </a:t>
            </a:r>
            <a:r>
              <a:rPr lang="en-US" dirty="0" err="1" smtClean="0"/>
              <a:t>Mahabat</a:t>
            </a:r>
            <a:r>
              <a:rPr lang="en-US" dirty="0" smtClean="0"/>
              <a:t> of </a:t>
            </a:r>
            <a:r>
              <a:rPr lang="en-US" dirty="0" err="1" smtClean="0"/>
              <a:t>Junagadh</a:t>
            </a:r>
            <a:r>
              <a:rPr lang="en-US" dirty="0" smtClean="0"/>
              <a:t>, a princely state located on the south-western end of India decided to join Pakistan. India stated that </a:t>
            </a:r>
            <a:r>
              <a:rPr lang="en-US" dirty="0" err="1" smtClean="0"/>
              <a:t>Junagadh</a:t>
            </a:r>
            <a:r>
              <a:rPr lang="en-US" dirty="0" smtClean="0"/>
              <a:t> was not nearby to Pakistan and refused to accept the </a:t>
            </a:r>
            <a:r>
              <a:rPr lang="en-US" dirty="0" err="1" smtClean="0"/>
              <a:t>Nawab's</a:t>
            </a:r>
            <a:r>
              <a:rPr lang="en-US" dirty="0" smtClean="0"/>
              <a:t> choice of accession to Pakistan.</a:t>
            </a:r>
          </a:p>
          <a:p>
            <a:r>
              <a:rPr lang="en-US" dirty="0" err="1" smtClean="0"/>
              <a:t>Nawab</a:t>
            </a:r>
            <a:r>
              <a:rPr lang="en-US" dirty="0" smtClean="0"/>
              <a:t> argued that </a:t>
            </a:r>
            <a:r>
              <a:rPr lang="en-US" dirty="0" err="1" smtClean="0"/>
              <a:t>Junagadh</a:t>
            </a:r>
            <a:r>
              <a:rPr lang="en-US" dirty="0" smtClean="0"/>
              <a:t> could access Pakistan by sea. India cut off supplies of fuel and coal to </a:t>
            </a:r>
            <a:r>
              <a:rPr lang="en-US" dirty="0" err="1" smtClean="0"/>
              <a:t>Junagadh</a:t>
            </a:r>
            <a:r>
              <a:rPr lang="en-US" dirty="0" smtClean="0"/>
              <a:t>, detached air and postal links, sent troops to the frontier, and occupied the principalities and acceded to India. </a:t>
            </a:r>
          </a:p>
          <a:p>
            <a:endParaRPr lang="en-US" dirty="0"/>
          </a:p>
        </p:txBody>
      </p:sp>
    </p:spTree>
    <p:extLst>
      <p:ext uri="{BB962C8B-B14F-4D97-AF65-F5344CB8AC3E}">
        <p14:creationId xmlns:p14="http://schemas.microsoft.com/office/powerpoint/2010/main" xmlns="" val="32994160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8104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990600"/>
            <a:ext cx="9144000" cy="4525963"/>
          </a:xfrm>
        </p:spPr>
        <p:txBody>
          <a:bodyPr/>
          <a:lstStyle/>
          <a:p>
            <a:pPr algn="just"/>
            <a:r>
              <a:rPr lang="en-US" dirty="0"/>
              <a:t>Pakistan agreed to discuss a referendum, subject to the withdrawal of Indian troops, </a:t>
            </a:r>
            <a:r>
              <a:rPr lang="en-US" dirty="0" smtClean="0"/>
              <a:t>that </a:t>
            </a:r>
            <a:r>
              <a:rPr lang="en-US" dirty="0"/>
              <a:t>condition India rejected and occupied rest of </a:t>
            </a:r>
            <a:r>
              <a:rPr lang="en-US" dirty="0" err="1"/>
              <a:t>Junagadh</a:t>
            </a:r>
            <a:r>
              <a:rPr lang="en-US" dirty="0"/>
              <a:t> by 9 Nov 1947. The </a:t>
            </a:r>
            <a:r>
              <a:rPr lang="en-US" dirty="0" err="1"/>
              <a:t>Nawab</a:t>
            </a:r>
            <a:r>
              <a:rPr lang="en-US" dirty="0"/>
              <a:t> and his family fled to Pakistan and appealed United </a:t>
            </a:r>
            <a:r>
              <a:rPr lang="en-US" dirty="0" smtClean="0"/>
              <a:t>Nations.</a:t>
            </a:r>
            <a:endParaRPr lang="en-US" dirty="0"/>
          </a:p>
        </p:txBody>
      </p:sp>
    </p:spTree>
    <p:extLst>
      <p:ext uri="{BB962C8B-B14F-4D97-AF65-F5344CB8AC3E}">
        <p14:creationId xmlns:p14="http://schemas.microsoft.com/office/powerpoint/2010/main" xmlns="" val="3963624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fontScale="90000"/>
          </a:bodyPr>
          <a:lstStyle/>
          <a:p>
            <a:pPr algn="l"/>
            <a:r>
              <a:rPr lang="en-US" dirty="0" smtClean="0"/>
              <a:t> </a:t>
            </a:r>
            <a:r>
              <a:rPr lang="en-US" sz="3600" b="1" dirty="0" smtClean="0"/>
              <a:t>Issue of Jodhpur </a:t>
            </a:r>
            <a:endParaRPr lang="en-US" sz="3600" b="1" dirty="0"/>
          </a:p>
        </p:txBody>
      </p:sp>
      <p:sp>
        <p:nvSpPr>
          <p:cNvPr id="3" name="Content Placeholder 2"/>
          <p:cNvSpPr>
            <a:spLocks noGrp="1"/>
          </p:cNvSpPr>
          <p:nvPr>
            <p:ph idx="1"/>
          </p:nvPr>
        </p:nvSpPr>
        <p:spPr>
          <a:xfrm>
            <a:off x="0" y="914400"/>
            <a:ext cx="9144000" cy="4525963"/>
          </a:xfrm>
        </p:spPr>
        <p:txBody>
          <a:bodyPr/>
          <a:lstStyle/>
          <a:p>
            <a:r>
              <a:rPr lang="en-US" dirty="0"/>
              <a:t> Yet another prince, the Maharaja of Jodhpur, expressed a wish to join Pakistan but Mountbatten warned him that his subjects were mostly Hindus and his accession to Pakistan would create problems. As a result Jodhpur, too, acceded to India.</a:t>
            </a:r>
          </a:p>
        </p:txBody>
      </p:sp>
    </p:spTree>
    <p:extLst>
      <p:ext uri="{BB962C8B-B14F-4D97-AF65-F5344CB8AC3E}">
        <p14:creationId xmlns:p14="http://schemas.microsoft.com/office/powerpoint/2010/main" xmlns="" val="5873866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600" b="1" dirty="0" smtClean="0"/>
              <a:t>10 other states</a:t>
            </a:r>
            <a:endParaRPr lang="en-US" sz="3600" b="1" dirty="0"/>
          </a:p>
        </p:txBody>
      </p:sp>
      <p:sp>
        <p:nvSpPr>
          <p:cNvPr id="3" name="Content Placeholder 2"/>
          <p:cNvSpPr>
            <a:spLocks noGrp="1"/>
          </p:cNvSpPr>
          <p:nvPr>
            <p:ph idx="1"/>
          </p:nvPr>
        </p:nvSpPr>
        <p:spPr>
          <a:xfrm>
            <a:off x="0" y="838201"/>
            <a:ext cx="9144000" cy="4038600"/>
          </a:xfrm>
        </p:spPr>
        <p:txBody>
          <a:bodyPr>
            <a:normAutofit/>
          </a:bodyPr>
          <a:lstStyle/>
          <a:p>
            <a:r>
              <a:rPr lang="en-US" dirty="0"/>
              <a:t>Apart from the Kashmir issue, the issue of accession of 10 states within the boundaries of Pakistan was causing tension especially the Khan of </a:t>
            </a:r>
            <a:r>
              <a:rPr lang="en-US" dirty="0" err="1"/>
              <a:t>Kalat</a:t>
            </a:r>
            <a:r>
              <a:rPr lang="en-US" dirty="0"/>
              <a:t>. They needed to be convinced about the details of joining. These states were: </a:t>
            </a:r>
            <a:r>
              <a:rPr lang="en-US" dirty="0" err="1"/>
              <a:t>Chitral</a:t>
            </a:r>
            <a:r>
              <a:rPr lang="en-US" dirty="0"/>
              <a:t>, </a:t>
            </a:r>
            <a:r>
              <a:rPr lang="en-US" dirty="0" err="1"/>
              <a:t>Amb</a:t>
            </a:r>
            <a:r>
              <a:rPr lang="en-US" dirty="0"/>
              <a:t>, Swat, </a:t>
            </a:r>
            <a:r>
              <a:rPr lang="en-US" dirty="0" err="1"/>
              <a:t>Dir</a:t>
            </a:r>
            <a:r>
              <a:rPr lang="en-US" dirty="0"/>
              <a:t>, </a:t>
            </a:r>
            <a:r>
              <a:rPr lang="en-US" dirty="0" err="1"/>
              <a:t>Makran</a:t>
            </a:r>
            <a:r>
              <a:rPr lang="en-US" dirty="0"/>
              <a:t>, </a:t>
            </a:r>
            <a:r>
              <a:rPr lang="en-US" dirty="0" err="1"/>
              <a:t>Kharan</a:t>
            </a:r>
            <a:r>
              <a:rPr lang="en-US" dirty="0"/>
              <a:t>, </a:t>
            </a:r>
            <a:r>
              <a:rPr lang="en-US" dirty="0" err="1"/>
              <a:t>Lasbella</a:t>
            </a:r>
            <a:r>
              <a:rPr lang="en-US" dirty="0"/>
              <a:t>, </a:t>
            </a:r>
            <a:r>
              <a:rPr lang="en-US" dirty="0" err="1"/>
              <a:t>Kalat</a:t>
            </a:r>
            <a:r>
              <a:rPr lang="en-US" dirty="0"/>
              <a:t>, </a:t>
            </a:r>
            <a:r>
              <a:rPr lang="en-US" dirty="0" err="1"/>
              <a:t>Khairpur</a:t>
            </a:r>
            <a:r>
              <a:rPr lang="en-US" dirty="0"/>
              <a:t>, and Bahawalpur. Largest of these states was Bahawalpur. </a:t>
            </a:r>
          </a:p>
        </p:txBody>
      </p:sp>
    </p:spTree>
    <p:extLst>
      <p:ext uri="{BB962C8B-B14F-4D97-AF65-F5344CB8AC3E}">
        <p14:creationId xmlns:p14="http://schemas.microsoft.com/office/powerpoint/2010/main" xmlns="" val="27901312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27709"/>
            <a:ext cx="9137073" cy="734291"/>
          </a:xfrm>
        </p:spPr>
        <p:txBody>
          <a:bodyPr>
            <a:normAutofit/>
          </a:bodyPr>
          <a:lstStyle/>
          <a:p>
            <a:pPr algn="l"/>
            <a:r>
              <a:rPr lang="en-US" sz="3600" b="1" dirty="0" smtClean="0"/>
              <a:t>Cont.</a:t>
            </a:r>
            <a:endParaRPr lang="en-US" sz="3600" b="1" dirty="0"/>
          </a:p>
        </p:txBody>
      </p:sp>
      <p:sp>
        <p:nvSpPr>
          <p:cNvPr id="3" name="Content Placeholder 2"/>
          <p:cNvSpPr>
            <a:spLocks noGrp="1"/>
          </p:cNvSpPr>
          <p:nvPr>
            <p:ph idx="1"/>
          </p:nvPr>
        </p:nvSpPr>
        <p:spPr>
          <a:xfrm>
            <a:off x="0" y="762000"/>
            <a:ext cx="9144000" cy="4525963"/>
          </a:xfrm>
        </p:spPr>
        <p:txBody>
          <a:bodyPr/>
          <a:lstStyle/>
          <a:p>
            <a:r>
              <a:rPr lang="en-US" dirty="0"/>
              <a:t>The Quaid played very important role in convincing the Rulers of these states to accede to Pakistan. These states acceded to </a:t>
            </a:r>
            <a:r>
              <a:rPr lang="en-US" dirty="0" err="1"/>
              <a:t>Pakisan</a:t>
            </a:r>
            <a:r>
              <a:rPr lang="en-US" dirty="0"/>
              <a:t> between 3 October 1947 and 31 March 1948. Thus this issue of great importance was settled during the life-time of Quaid-</a:t>
            </a:r>
            <a:r>
              <a:rPr lang="en-US" dirty="0" err="1"/>
              <a:t>i</a:t>
            </a:r>
            <a:r>
              <a:rPr lang="en-US" dirty="0"/>
              <a:t>-</a:t>
            </a:r>
            <a:r>
              <a:rPr lang="en-US" dirty="0" err="1"/>
              <a:t>Azam</a:t>
            </a:r>
            <a:r>
              <a:rPr lang="en-US" dirty="0"/>
              <a:t>. </a:t>
            </a:r>
          </a:p>
        </p:txBody>
      </p:sp>
    </p:spTree>
    <p:extLst>
      <p:ext uri="{BB962C8B-B14F-4D97-AF65-F5344CB8AC3E}">
        <p14:creationId xmlns:p14="http://schemas.microsoft.com/office/powerpoint/2010/main" xmlns="" val="4616965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762000"/>
          </a:xfrm>
        </p:spPr>
        <p:txBody>
          <a:bodyPr>
            <a:normAutofit fontScale="90000"/>
          </a:bodyPr>
          <a:lstStyle/>
          <a:p>
            <a:pPr algn="l"/>
            <a:r>
              <a:rPr lang="en-US" sz="3200" b="1" dirty="0" smtClean="0"/>
              <a:t/>
            </a:r>
            <a:br>
              <a:rPr lang="en-US" sz="3200" b="1" dirty="0" smtClean="0"/>
            </a:br>
            <a:r>
              <a:rPr lang="en-US" sz="3200" b="1" dirty="0" smtClean="0"/>
              <a:t>The Indus </a:t>
            </a:r>
            <a:r>
              <a:rPr lang="en-US" sz="3200" b="1" dirty="0"/>
              <a:t>Water</a:t>
            </a:r>
            <a:br>
              <a:rPr lang="en-US" sz="3200" b="1" dirty="0"/>
            </a:br>
            <a:endParaRPr lang="en-US" sz="3200" b="1" dirty="0"/>
          </a:p>
        </p:txBody>
      </p:sp>
      <p:sp>
        <p:nvSpPr>
          <p:cNvPr id="3" name="Content Placeholder 2"/>
          <p:cNvSpPr>
            <a:spLocks noGrp="1"/>
          </p:cNvSpPr>
          <p:nvPr>
            <p:ph idx="1"/>
          </p:nvPr>
        </p:nvSpPr>
        <p:spPr>
          <a:xfrm>
            <a:off x="20782" y="838200"/>
            <a:ext cx="9123218" cy="4525963"/>
          </a:xfrm>
        </p:spPr>
        <p:txBody>
          <a:bodyPr>
            <a:normAutofit lnSpcReduction="10000"/>
          </a:bodyPr>
          <a:lstStyle/>
          <a:p>
            <a:r>
              <a:rPr lang="en-US" dirty="0" smtClean="0"/>
              <a:t>The </a:t>
            </a:r>
            <a:r>
              <a:rPr lang="en-US" dirty="0"/>
              <a:t>most explosive of Indo-Pakistan disputes was the question of sharing the waters of the Indus basin.</a:t>
            </a:r>
          </a:p>
          <a:p>
            <a:r>
              <a:rPr lang="en-US" dirty="0"/>
              <a:t>On April 1, 1948, India cut off the supply of water from the two </a:t>
            </a:r>
            <a:r>
              <a:rPr lang="en-US" dirty="0" err="1"/>
              <a:t>headworks</a:t>
            </a:r>
            <a:r>
              <a:rPr lang="en-US" dirty="0"/>
              <a:t> under her control. </a:t>
            </a:r>
            <a:endParaRPr lang="en-US" dirty="0" smtClean="0"/>
          </a:p>
          <a:p>
            <a:r>
              <a:rPr lang="en-US" dirty="0" smtClean="0"/>
              <a:t>Fortunately</a:t>
            </a:r>
            <a:r>
              <a:rPr lang="en-US" dirty="0"/>
              <a:t>, </a:t>
            </a:r>
            <a:r>
              <a:rPr lang="en-US" dirty="0" err="1" smtClean="0"/>
              <a:t>Mr.E</a:t>
            </a:r>
            <a:r>
              <a:rPr lang="en-US" dirty="0" smtClean="0"/>
              <a:t>. </a:t>
            </a:r>
            <a:r>
              <a:rPr lang="en-US" dirty="0"/>
              <a:t>Black, President of the International Bank for Reconstruction and Development offered the offices of the Bank for the solution of the water problem in 1952. </a:t>
            </a:r>
            <a:endParaRPr lang="en-US" dirty="0" smtClean="0"/>
          </a:p>
          <a:p>
            <a:endParaRPr lang="en-US" dirty="0"/>
          </a:p>
        </p:txBody>
      </p:sp>
    </p:spTree>
    <p:extLst>
      <p:ext uri="{BB962C8B-B14F-4D97-AF65-F5344CB8AC3E}">
        <p14:creationId xmlns:p14="http://schemas.microsoft.com/office/powerpoint/2010/main" xmlns="" val="8567510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8035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914400"/>
            <a:ext cx="9109364" cy="4525963"/>
          </a:xfrm>
        </p:spPr>
        <p:txBody>
          <a:bodyPr>
            <a:normAutofit lnSpcReduction="10000"/>
          </a:bodyPr>
          <a:lstStyle/>
          <a:p>
            <a:pPr algn="just"/>
            <a:r>
              <a:rPr lang="en-US" dirty="0"/>
              <a:t>A solution acceptable to both governments was agreed upon in 1960 at the Indus Basin Development Fund Agreement at Karachi. This treaty is commonly known as the “Indus Water Treaty</a:t>
            </a:r>
            <a:r>
              <a:rPr lang="en-US" dirty="0" smtClean="0"/>
              <a:t>”.</a:t>
            </a:r>
          </a:p>
          <a:p>
            <a:pPr algn="just"/>
            <a:r>
              <a:rPr lang="en-US" dirty="0"/>
              <a:t>The treaty allowed for a </a:t>
            </a:r>
            <a:r>
              <a:rPr lang="en-US" dirty="0" smtClean="0"/>
              <a:t>provisional </a:t>
            </a:r>
            <a:r>
              <a:rPr lang="en-US" dirty="0"/>
              <a:t>period of 10 to 13 years, after which the three eastern rivers would fall exclusively to India’s share and the three western rivers to Pakistan. </a:t>
            </a:r>
          </a:p>
        </p:txBody>
      </p:sp>
    </p:spTree>
    <p:extLst>
      <p:ext uri="{BB962C8B-B14F-4D97-AF65-F5344CB8AC3E}">
        <p14:creationId xmlns:p14="http://schemas.microsoft.com/office/powerpoint/2010/main" xmlns="" val="2125256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13855"/>
            <a:ext cx="9130145" cy="824345"/>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762000"/>
            <a:ext cx="9137074" cy="4525963"/>
          </a:xfrm>
        </p:spPr>
        <p:txBody>
          <a:bodyPr>
            <a:normAutofit/>
          </a:bodyPr>
          <a:lstStyle/>
          <a:p>
            <a:pPr algn="just"/>
            <a:r>
              <a:rPr lang="en-US" dirty="0"/>
              <a:t>During the </a:t>
            </a:r>
            <a:r>
              <a:rPr lang="en-US" dirty="0" smtClean="0"/>
              <a:t>provisional </a:t>
            </a:r>
            <a:r>
              <a:rPr lang="en-US" dirty="0"/>
              <a:t>period, Pakistan would construct a system of replacement works consisting of two dams, five barrages and seven link canals financed by the Indus Development Fund.</a:t>
            </a:r>
          </a:p>
        </p:txBody>
      </p:sp>
    </p:spTree>
    <p:extLst>
      <p:ext uri="{BB962C8B-B14F-4D97-AF65-F5344CB8AC3E}">
        <p14:creationId xmlns:p14="http://schemas.microsoft.com/office/powerpoint/2010/main" xmlns="" val="34398081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810491"/>
          </a:xfrm>
        </p:spPr>
        <p:txBody>
          <a:bodyPr>
            <a:normAutofit/>
          </a:bodyPr>
          <a:lstStyle/>
          <a:p>
            <a:r>
              <a:rPr lang="en-US" sz="3600" b="1" dirty="0" smtClean="0"/>
              <a:t>Summary</a:t>
            </a:r>
            <a:endParaRPr lang="en-US" sz="3600" b="1" dirty="0"/>
          </a:p>
        </p:txBody>
      </p:sp>
      <p:sp>
        <p:nvSpPr>
          <p:cNvPr id="3" name="Content Placeholder 2"/>
          <p:cNvSpPr>
            <a:spLocks noGrp="1"/>
          </p:cNvSpPr>
          <p:nvPr>
            <p:ph idx="1"/>
          </p:nvPr>
        </p:nvSpPr>
        <p:spPr>
          <a:xfrm>
            <a:off x="0" y="990600"/>
            <a:ext cx="9144000" cy="4724400"/>
          </a:xfrm>
        </p:spPr>
        <p:txBody>
          <a:bodyPr>
            <a:normAutofit fontScale="85000" lnSpcReduction="20000"/>
          </a:bodyPr>
          <a:lstStyle/>
          <a:p>
            <a:r>
              <a:rPr lang="en-US" dirty="0"/>
              <a:t>Analysis of Radcliffe Award</a:t>
            </a:r>
          </a:p>
          <a:p>
            <a:r>
              <a:rPr lang="en-US" dirty="0"/>
              <a:t>Major Issues due to unfair partition</a:t>
            </a:r>
          </a:p>
          <a:p>
            <a:r>
              <a:rPr lang="en-US" dirty="0"/>
              <a:t>Migration/Refugees</a:t>
            </a:r>
          </a:p>
          <a:p>
            <a:r>
              <a:rPr lang="en-US" dirty="0"/>
              <a:t>Refugees settled in Pakistan</a:t>
            </a:r>
          </a:p>
          <a:p>
            <a:r>
              <a:rPr lang="en-US" dirty="0"/>
              <a:t>Issues of Princely States</a:t>
            </a:r>
          </a:p>
          <a:p>
            <a:r>
              <a:rPr lang="en-US" dirty="0"/>
              <a:t>Jammu &amp; Kashmir</a:t>
            </a:r>
          </a:p>
          <a:p>
            <a:r>
              <a:rPr lang="en-US" dirty="0"/>
              <a:t>Issue of Hyderabad</a:t>
            </a:r>
          </a:p>
          <a:p>
            <a:r>
              <a:rPr lang="en-US" dirty="0"/>
              <a:t>Issue of </a:t>
            </a:r>
            <a:r>
              <a:rPr lang="en-US" dirty="0" err="1" smtClean="0"/>
              <a:t>Junagadh</a:t>
            </a:r>
            <a:endParaRPr lang="en-US" dirty="0" smtClean="0"/>
          </a:p>
          <a:p>
            <a:r>
              <a:rPr lang="en-US" dirty="0"/>
              <a:t>Issue </a:t>
            </a:r>
            <a:r>
              <a:rPr lang="en-US" smtClean="0"/>
              <a:t>of Jodhpur</a:t>
            </a:r>
            <a:endParaRPr lang="en-US" dirty="0"/>
          </a:p>
          <a:p>
            <a:r>
              <a:rPr lang="en-US" dirty="0"/>
              <a:t>10 other </a:t>
            </a:r>
            <a:r>
              <a:rPr lang="en-US" dirty="0" smtClean="0"/>
              <a:t>states </a:t>
            </a:r>
          </a:p>
          <a:p>
            <a:r>
              <a:rPr lang="en-US" dirty="0" smtClean="0"/>
              <a:t>The Indus Water</a:t>
            </a:r>
            <a:endParaRPr lang="en-US" dirty="0"/>
          </a:p>
          <a:p>
            <a:endParaRPr lang="en-US" dirty="0"/>
          </a:p>
          <a:p>
            <a:endParaRPr lang="en-US" dirty="0"/>
          </a:p>
        </p:txBody>
      </p:sp>
    </p:spTree>
    <p:extLst>
      <p:ext uri="{BB962C8B-B14F-4D97-AF65-F5344CB8AC3E}">
        <p14:creationId xmlns:p14="http://schemas.microsoft.com/office/powerpoint/2010/main" xmlns="" val="15095927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588818"/>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34636" y="838200"/>
            <a:ext cx="9109364" cy="4525963"/>
          </a:xfrm>
        </p:spPr>
        <p:txBody>
          <a:bodyPr/>
          <a:lstStyle/>
          <a:p>
            <a:pPr marL="0" indent="0" algn="ctr">
              <a:buNone/>
            </a:pPr>
            <a:r>
              <a:rPr lang="en-US" sz="3000" dirty="0"/>
              <a:t>The only way in which these people can be put on their feet again is the rapid industrialization of the country which would provide new avenues of employment for them. Nature has blessed us with plenty of raw materials and it is now up to us to harness our resources to the best advantage of our State and its </a:t>
            </a:r>
            <a:r>
              <a:rPr lang="en-US" sz="3000" dirty="0" smtClean="0"/>
              <a:t>people.</a:t>
            </a:r>
          </a:p>
          <a:p>
            <a:pPr marL="0" indent="0" algn="ctr">
              <a:buNone/>
            </a:pPr>
            <a:r>
              <a:rPr lang="en-US" sz="1600" b="1" dirty="0" smtClean="0"/>
              <a:t>						Quaid-</a:t>
            </a:r>
            <a:r>
              <a:rPr lang="en-US" sz="1600" b="1" dirty="0" err="1" smtClean="0"/>
              <a:t>i</a:t>
            </a:r>
            <a:r>
              <a:rPr lang="en-US" sz="1600" b="1" dirty="0" smtClean="0"/>
              <a:t>-</a:t>
            </a:r>
            <a:r>
              <a:rPr lang="en-US" sz="1600" b="1" dirty="0" err="1" smtClean="0"/>
              <a:t>Azam</a:t>
            </a:r>
            <a:r>
              <a:rPr lang="en-US" sz="1600" b="1" dirty="0" smtClean="0"/>
              <a:t>  </a:t>
            </a:r>
          </a:p>
          <a:p>
            <a:pPr marL="0" indent="0" algn="r">
              <a:buNone/>
            </a:pPr>
            <a:r>
              <a:rPr lang="en-US" sz="1600" b="1" dirty="0" smtClean="0"/>
              <a:t>Speech on </a:t>
            </a:r>
            <a:r>
              <a:rPr lang="en-US" sz="1600" b="1" dirty="0"/>
              <a:t>the Opening Ceremony of the Bengal Oil Mills on 2nd February, 1948</a:t>
            </a:r>
            <a:r>
              <a:rPr lang="en-US" sz="1600" b="1" dirty="0" smtClean="0"/>
              <a:t>.</a:t>
            </a:r>
          </a:p>
          <a:p>
            <a:pPr marL="0" indent="0" algn="ctr">
              <a:buNone/>
            </a:pPr>
            <a:endParaRPr lang="en-US" sz="1600" b="1" dirty="0"/>
          </a:p>
          <a:p>
            <a:pPr marL="0" indent="0" algn="ctr">
              <a:buNone/>
            </a:pPr>
            <a:r>
              <a:rPr lang="en-US" sz="3600" b="1" dirty="0" smtClean="0"/>
              <a:t>Thank you</a:t>
            </a:r>
            <a:endParaRPr lang="en-US" sz="3600" b="1" dirty="0"/>
          </a:p>
        </p:txBody>
      </p:sp>
    </p:spTree>
    <p:extLst>
      <p:ext uri="{BB962C8B-B14F-4D97-AF65-F5344CB8AC3E}">
        <p14:creationId xmlns:p14="http://schemas.microsoft.com/office/powerpoint/2010/main" xmlns="" val="39489005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578</TotalTime>
  <Words>2037</Words>
  <Application>Microsoft Office PowerPoint</Application>
  <PresentationFormat>On-screen Show (4:3)</PresentationFormat>
  <Paragraphs>119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Lecture # 12   Topic: Pakistan Movement Important events </vt:lpstr>
      <vt:lpstr>Cont.</vt:lpstr>
      <vt:lpstr>Cont.</vt:lpstr>
      <vt:lpstr> Analysis :Radcliffe Award </vt:lpstr>
      <vt:lpstr>Cont.</vt:lpstr>
      <vt:lpstr>Cont.</vt:lpstr>
      <vt:lpstr>Cont.</vt:lpstr>
      <vt:lpstr>Major Issues due to unfair partition</vt:lpstr>
      <vt:lpstr>Migration/Refugees</vt:lpstr>
      <vt:lpstr>Slide 10</vt:lpstr>
      <vt:lpstr>Refugees settled in Pakistan</vt:lpstr>
      <vt:lpstr>Cont.</vt:lpstr>
      <vt:lpstr>Cont.</vt:lpstr>
      <vt:lpstr>Issues of Princely States</vt:lpstr>
      <vt:lpstr>Cont.</vt:lpstr>
      <vt:lpstr>Cont.</vt:lpstr>
      <vt:lpstr> Jammu &amp; Kashmir </vt:lpstr>
      <vt:lpstr>Cont.</vt:lpstr>
      <vt:lpstr>Cont.</vt:lpstr>
      <vt:lpstr>Cont.</vt:lpstr>
      <vt:lpstr>Cont.</vt:lpstr>
      <vt:lpstr>Issue of Hyderabad</vt:lpstr>
      <vt:lpstr>Cont.</vt:lpstr>
      <vt:lpstr>Issue of Junagadh</vt:lpstr>
      <vt:lpstr>Cont.</vt:lpstr>
      <vt:lpstr> Issue of Jodhpur </vt:lpstr>
      <vt:lpstr>10 other states</vt:lpstr>
      <vt:lpstr>Cont.</vt:lpstr>
      <vt:lpstr> The Indus Water </vt:lpstr>
      <vt:lpstr>Cont.</vt:lpstr>
      <vt:lpstr>Cont.</vt:lpstr>
      <vt:lpstr>Summary</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12  Pakistan Movement – Historical events</dc:title>
  <dc:creator>MyUserName</dc:creator>
  <cp:lastModifiedBy>NTS</cp:lastModifiedBy>
  <cp:revision>77</cp:revision>
  <dcterms:created xsi:type="dcterms:W3CDTF">2012-08-01T17:23:11Z</dcterms:created>
  <dcterms:modified xsi:type="dcterms:W3CDTF">2012-08-04T07:07:22Z</dcterms:modified>
</cp:coreProperties>
</file>