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9" r:id="rId32"/>
    <p:sldId id="287" r:id="rId33"/>
    <p:sldId id="288" r:id="rId34"/>
    <p:sldId id="290" r:id="rId35"/>
    <p:sldId id="29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ABC82C-8C51-4613-8E12-DAAD0DBA77F4}"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2695161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ABC82C-8C51-4613-8E12-DAAD0DBA77F4}"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2965005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ABC82C-8C51-4613-8E12-DAAD0DBA77F4}"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33826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ABC82C-8C51-4613-8E12-DAAD0DBA77F4}"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579518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ABC82C-8C51-4613-8E12-DAAD0DBA77F4}" type="datetimeFigureOut">
              <a:rPr lang="en-US" smtClean="0"/>
              <a:pPr/>
              <a:t>8/2/2012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23832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ABC82C-8C51-4613-8E12-DAAD0DBA77F4}" type="datetimeFigureOut">
              <a:rPr lang="en-US" smtClean="0"/>
              <a:pPr/>
              <a:t>8/2/2012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3875756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ABC82C-8C51-4613-8E12-DAAD0DBA77F4}" type="datetimeFigureOut">
              <a:rPr lang="en-US" smtClean="0"/>
              <a:pPr/>
              <a:t>8/2/2012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302034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ABC82C-8C51-4613-8E12-DAAD0DBA77F4}"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3638889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ABC82C-8C51-4613-8E12-DAAD0DBA77F4}" type="datetimeFigureOut">
              <a:rPr lang="en-US" smtClean="0"/>
              <a:pPr/>
              <a:t>8/2/2012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825893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ABC82C-8C51-4613-8E12-DAAD0DBA77F4}"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1212866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ABC82C-8C51-4613-8E12-DAAD0DBA77F4}" type="datetimeFigureOut">
              <a:rPr lang="en-US" smtClean="0"/>
              <a:pPr/>
              <a:t>8/2/2012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1849783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BC82C-8C51-4613-8E12-DAAD0DBA77F4}" type="datetimeFigureOut">
              <a:rPr lang="en-US" smtClean="0"/>
              <a:pPr/>
              <a:t>8/2/2012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A49316-318B-4F21-A5BA-888BA2E99EEE}" type="slidenum">
              <a:rPr lang="en-US" smtClean="0"/>
              <a:pPr/>
              <a:t>‹#›</a:t>
            </a:fld>
            <a:endParaRPr lang="en-US"/>
          </a:p>
        </p:txBody>
      </p:sp>
    </p:spTree>
    <p:extLst>
      <p:ext uri="{BB962C8B-B14F-4D97-AF65-F5344CB8AC3E}">
        <p14:creationId xmlns:p14="http://schemas.microsoft.com/office/powerpoint/2010/main" xmlns="" val="3599604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76200"/>
            <a:ext cx="9144000" cy="990600"/>
          </a:xfrm>
        </p:spPr>
        <p:txBody>
          <a:bodyPr>
            <a:normAutofit fontScale="90000"/>
          </a:bodyPr>
          <a:lstStyle/>
          <a:p>
            <a:r>
              <a:rPr lang="en-US" sz="4000" dirty="0" smtClean="0"/>
              <a:t/>
            </a:r>
            <a:br>
              <a:rPr lang="en-US" sz="4000" dirty="0" smtClean="0"/>
            </a:br>
            <a:r>
              <a:rPr lang="en-US" sz="4000" b="1" dirty="0" smtClean="0"/>
              <a:t>Lecture # 11</a:t>
            </a:r>
            <a:br>
              <a:rPr lang="en-US" sz="4000" b="1" dirty="0" smtClean="0"/>
            </a:br>
            <a:r>
              <a:rPr lang="en-US" sz="4000" b="1" dirty="0" smtClean="0"/>
              <a:t>Emergence of Pakistan Movement </a:t>
            </a:r>
            <a:r>
              <a:rPr lang="en-US" dirty="0" smtClean="0"/>
              <a:t/>
            </a:r>
            <a:br>
              <a:rPr lang="en-US" dirty="0" smtClean="0"/>
            </a:br>
            <a:endParaRPr lang="en-US" dirty="0"/>
          </a:p>
        </p:txBody>
      </p:sp>
      <p:sp>
        <p:nvSpPr>
          <p:cNvPr id="3" name="Subtitle 2"/>
          <p:cNvSpPr>
            <a:spLocks noGrp="1"/>
          </p:cNvSpPr>
          <p:nvPr>
            <p:ph type="subTitle" idx="1"/>
          </p:nvPr>
        </p:nvSpPr>
        <p:spPr>
          <a:xfrm>
            <a:off x="0" y="1219200"/>
            <a:ext cx="9144000" cy="4495800"/>
          </a:xfrm>
        </p:spPr>
        <p:txBody>
          <a:bodyPr>
            <a:normAutofit fontScale="92500" lnSpcReduction="20000"/>
          </a:bodyPr>
          <a:lstStyle/>
          <a:p>
            <a:pPr algn="l"/>
            <a:r>
              <a:rPr lang="en-US" dirty="0" smtClean="0">
                <a:solidFill>
                  <a:schemeClr val="tx1"/>
                </a:solidFill>
              </a:rPr>
              <a:t>Topic of lecture # 10:Evolution </a:t>
            </a:r>
            <a:r>
              <a:rPr lang="en-US" dirty="0">
                <a:solidFill>
                  <a:schemeClr val="tx1"/>
                </a:solidFill>
              </a:rPr>
              <a:t>of Muslim Nationalism in India</a:t>
            </a:r>
          </a:p>
          <a:p>
            <a:pPr marL="457200" indent="-457200" algn="l">
              <a:buFont typeface="Arial" pitchFamily="34" charset="0"/>
              <a:buChar char="•"/>
            </a:pPr>
            <a:r>
              <a:rPr lang="en-US" dirty="0">
                <a:solidFill>
                  <a:schemeClr val="tx1"/>
                </a:solidFill>
              </a:rPr>
              <a:t>Indian Councils Act of 1861 &amp; The Indian Councils Act of 1892</a:t>
            </a:r>
          </a:p>
          <a:p>
            <a:pPr marL="457200" indent="-457200" algn="l">
              <a:buFont typeface="Arial" pitchFamily="34" charset="0"/>
              <a:buChar char="•"/>
            </a:pPr>
            <a:r>
              <a:rPr lang="en-US" dirty="0">
                <a:solidFill>
                  <a:schemeClr val="tx1"/>
                </a:solidFill>
              </a:rPr>
              <a:t>Urdu-Hindi Controversy</a:t>
            </a:r>
          </a:p>
          <a:p>
            <a:pPr marL="457200" indent="-457200" algn="l">
              <a:buFont typeface="Arial" pitchFamily="34" charset="0"/>
              <a:buChar char="•"/>
            </a:pPr>
            <a:r>
              <a:rPr lang="en-US" dirty="0">
                <a:solidFill>
                  <a:schemeClr val="tx1"/>
                </a:solidFill>
              </a:rPr>
              <a:t>Partition of Bengal</a:t>
            </a:r>
          </a:p>
          <a:p>
            <a:pPr marL="457200" indent="-457200" algn="l">
              <a:buFont typeface="Arial" pitchFamily="34" charset="0"/>
              <a:buChar char="•"/>
            </a:pPr>
            <a:r>
              <a:rPr lang="en-US" dirty="0">
                <a:solidFill>
                  <a:schemeClr val="tx1"/>
                </a:solidFill>
              </a:rPr>
              <a:t>Formation of All India Muslim League</a:t>
            </a:r>
          </a:p>
          <a:p>
            <a:pPr marL="457200" indent="-457200" algn="l">
              <a:buFont typeface="Arial" pitchFamily="34" charset="0"/>
              <a:buChar char="•"/>
            </a:pPr>
            <a:r>
              <a:rPr lang="en-US" dirty="0">
                <a:solidFill>
                  <a:schemeClr val="tx1"/>
                </a:solidFill>
              </a:rPr>
              <a:t>Minto-Morley Reforms 1909</a:t>
            </a:r>
          </a:p>
          <a:p>
            <a:pPr marL="457200" indent="-457200" algn="l">
              <a:buFont typeface="Arial" pitchFamily="34" charset="0"/>
              <a:buChar char="•"/>
            </a:pPr>
            <a:r>
              <a:rPr lang="en-US" dirty="0">
                <a:solidFill>
                  <a:schemeClr val="tx1"/>
                </a:solidFill>
              </a:rPr>
              <a:t>The </a:t>
            </a:r>
            <a:r>
              <a:rPr lang="en-US" dirty="0" err="1" smtClean="0">
                <a:solidFill>
                  <a:schemeClr val="tx1"/>
                </a:solidFill>
              </a:rPr>
              <a:t>Lucknow</a:t>
            </a:r>
            <a:r>
              <a:rPr lang="en-US" dirty="0" smtClean="0">
                <a:solidFill>
                  <a:schemeClr val="tx1"/>
                </a:solidFill>
              </a:rPr>
              <a:t> </a:t>
            </a:r>
            <a:r>
              <a:rPr lang="en-US" dirty="0">
                <a:solidFill>
                  <a:schemeClr val="tx1"/>
                </a:solidFill>
              </a:rPr>
              <a:t>Pact</a:t>
            </a:r>
          </a:p>
          <a:p>
            <a:pPr marL="457200" indent="-457200" algn="l">
              <a:buFont typeface="Arial" pitchFamily="34" charset="0"/>
              <a:buChar char="•"/>
            </a:pPr>
            <a:r>
              <a:rPr lang="en-US" dirty="0" err="1">
                <a:solidFill>
                  <a:schemeClr val="tx1"/>
                </a:solidFill>
              </a:rPr>
              <a:t>Khalafat</a:t>
            </a:r>
            <a:r>
              <a:rPr lang="en-US" dirty="0">
                <a:solidFill>
                  <a:schemeClr val="tx1"/>
                </a:solidFill>
              </a:rPr>
              <a:t> Movement</a:t>
            </a:r>
          </a:p>
        </p:txBody>
      </p:sp>
    </p:spTree>
    <p:extLst>
      <p:ext uri="{BB962C8B-B14F-4D97-AF65-F5344CB8AC3E}">
        <p14:creationId xmlns:p14="http://schemas.microsoft.com/office/powerpoint/2010/main" xmlns="" val="1101801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Analysis: Change in Muslim politics</a:t>
            </a:r>
          </a:p>
          <a:p>
            <a:r>
              <a:rPr lang="en-US" dirty="0"/>
              <a:t>Muslim Politics in British India: 1924-1935</a:t>
            </a:r>
          </a:p>
          <a:p>
            <a:r>
              <a:rPr lang="en-US" dirty="0" smtClean="0"/>
              <a:t>Delhi </a:t>
            </a:r>
            <a:r>
              <a:rPr lang="en-US" dirty="0"/>
              <a:t>Proposals</a:t>
            </a:r>
          </a:p>
          <a:p>
            <a:r>
              <a:rPr lang="en-US" dirty="0"/>
              <a:t>Simon Commission</a:t>
            </a:r>
          </a:p>
          <a:p>
            <a:r>
              <a:rPr lang="en-US" dirty="0"/>
              <a:t>Nehru Report</a:t>
            </a:r>
          </a:p>
          <a:p>
            <a:r>
              <a:rPr lang="en-US" dirty="0"/>
              <a:t>Quaid-e-</a:t>
            </a:r>
            <a:r>
              <a:rPr lang="en-US" dirty="0" err="1"/>
              <a:t>Azam,s</a:t>
            </a:r>
            <a:r>
              <a:rPr lang="en-US" dirty="0"/>
              <a:t> Fourteen Points</a:t>
            </a:r>
          </a:p>
          <a:p>
            <a:r>
              <a:rPr lang="en-US" dirty="0"/>
              <a:t>Round Table Conference</a:t>
            </a:r>
          </a:p>
          <a:p>
            <a:r>
              <a:rPr lang="en-US" dirty="0" err="1"/>
              <a:t>Allama</a:t>
            </a:r>
            <a:r>
              <a:rPr lang="en-US" dirty="0"/>
              <a:t> </a:t>
            </a:r>
            <a:r>
              <a:rPr lang="en-US" dirty="0" err="1"/>
              <a:t>Iqbal’s</a:t>
            </a:r>
            <a:r>
              <a:rPr lang="en-US" dirty="0"/>
              <a:t> Presidential </a:t>
            </a:r>
            <a:r>
              <a:rPr lang="en-US" dirty="0" smtClean="0"/>
              <a:t>address</a:t>
            </a:r>
          </a:p>
          <a:p>
            <a:r>
              <a:rPr lang="en-US" dirty="0" smtClean="0"/>
              <a:t>Now today’s topic</a:t>
            </a:r>
            <a:endParaRPr lang="en-US" dirty="0"/>
          </a:p>
          <a:p>
            <a:endParaRPr lang="en-US" dirty="0"/>
          </a:p>
        </p:txBody>
      </p:sp>
    </p:spTree>
    <p:extLst>
      <p:ext uri="{BB962C8B-B14F-4D97-AF65-F5344CB8AC3E}">
        <p14:creationId xmlns:p14="http://schemas.microsoft.com/office/powerpoint/2010/main" xmlns="" val="21530618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68927"/>
          </a:xfrm>
        </p:spPr>
        <p:txBody>
          <a:bodyPr>
            <a:normAutofit/>
          </a:bodyPr>
          <a:lstStyle/>
          <a:p>
            <a:pPr algn="l"/>
            <a:r>
              <a:rPr lang="en-US" sz="3600" b="1" dirty="0" smtClean="0"/>
              <a:t>Government of India Act 1935</a:t>
            </a:r>
            <a:endParaRPr lang="en-US" sz="3600" b="1" dirty="0"/>
          </a:p>
        </p:txBody>
      </p:sp>
      <p:sp>
        <p:nvSpPr>
          <p:cNvPr id="3" name="Content Placeholder 2"/>
          <p:cNvSpPr>
            <a:spLocks noGrp="1"/>
          </p:cNvSpPr>
          <p:nvPr>
            <p:ph idx="1"/>
          </p:nvPr>
        </p:nvSpPr>
        <p:spPr>
          <a:xfrm>
            <a:off x="0" y="762000"/>
            <a:ext cx="9144000" cy="4525963"/>
          </a:xfrm>
        </p:spPr>
        <p:txBody>
          <a:bodyPr/>
          <a:lstStyle/>
          <a:p>
            <a:r>
              <a:rPr lang="en-US" dirty="0"/>
              <a:t>After the failure of the Third Round Table Conference, the British government gave the Joint Select Committee the task of formulating the new Act for India</a:t>
            </a:r>
            <a:r>
              <a:rPr lang="en-US" dirty="0" smtClean="0"/>
              <a:t>.</a:t>
            </a:r>
          </a:p>
          <a:p>
            <a:r>
              <a:rPr lang="en-US" dirty="0" smtClean="0"/>
              <a:t> </a:t>
            </a:r>
            <a:r>
              <a:rPr lang="en-US" dirty="0"/>
              <a:t>The Committee comprised of 16 members each from the House of Commons and House of Lords, 20 representatives from British India and seven from the princely </a:t>
            </a:r>
            <a:r>
              <a:rPr lang="en-US" dirty="0" smtClean="0"/>
              <a:t>states</a:t>
            </a:r>
          </a:p>
          <a:p>
            <a:pPr marL="0" indent="0">
              <a:buNone/>
            </a:pPr>
            <a:endParaRPr lang="en-US" dirty="0"/>
          </a:p>
        </p:txBody>
      </p:sp>
    </p:spTree>
    <p:extLst>
      <p:ext uri="{BB962C8B-B14F-4D97-AF65-F5344CB8AC3E}">
        <p14:creationId xmlns:p14="http://schemas.microsoft.com/office/powerpoint/2010/main" xmlns="" val="3214150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0"/>
            <a:ext cx="9157855" cy="533400"/>
          </a:xfrm>
        </p:spPr>
        <p:txBody>
          <a:bodyPr>
            <a:noAutofit/>
          </a:bodyPr>
          <a:lstStyle/>
          <a:p>
            <a:pPr algn="l"/>
            <a:r>
              <a:rPr lang="en-US" sz="3600" b="1" dirty="0" smtClean="0"/>
              <a:t>Cont.</a:t>
            </a:r>
            <a:endParaRPr lang="en-US" sz="3600" b="1" dirty="0"/>
          </a:p>
        </p:txBody>
      </p:sp>
      <p:sp>
        <p:nvSpPr>
          <p:cNvPr id="3" name="Content Placeholder 2"/>
          <p:cNvSpPr>
            <a:spLocks noGrp="1"/>
          </p:cNvSpPr>
          <p:nvPr>
            <p:ph idx="1"/>
          </p:nvPr>
        </p:nvSpPr>
        <p:spPr>
          <a:xfrm>
            <a:off x="27708" y="609600"/>
            <a:ext cx="9116291" cy="4525963"/>
          </a:xfrm>
        </p:spPr>
        <p:txBody>
          <a:bodyPr>
            <a:normAutofit lnSpcReduction="10000"/>
          </a:bodyPr>
          <a:lstStyle/>
          <a:p>
            <a:r>
              <a:rPr lang="en-US" dirty="0"/>
              <a:t>The Bill was discussed in the House of Commons for 43 days and in the House of Lords for 13 days and finally, after being signed by the King, was enforced as the Government of India Act, 1935, in July 1935</a:t>
            </a:r>
            <a:r>
              <a:rPr lang="en-US" dirty="0" smtClean="0"/>
              <a:t>.</a:t>
            </a:r>
          </a:p>
          <a:p>
            <a:r>
              <a:rPr lang="en-US" dirty="0"/>
              <a:t>When Quaid-</a:t>
            </a:r>
            <a:r>
              <a:rPr lang="en-US" dirty="0" err="1"/>
              <a:t>i</a:t>
            </a:r>
            <a:r>
              <a:rPr lang="en-US" dirty="0"/>
              <a:t>-</a:t>
            </a:r>
            <a:r>
              <a:rPr lang="en-US" dirty="0" err="1"/>
              <a:t>Azam</a:t>
            </a:r>
            <a:r>
              <a:rPr lang="en-US" dirty="0"/>
              <a:t> Mohammad Ali Jinnah had returned from England in 1934-35, the Muslim League was almost dead and Muslims in India as a community </a:t>
            </a:r>
            <a:r>
              <a:rPr lang="en-US" dirty="0" smtClean="0"/>
              <a:t>lacked direction</a:t>
            </a:r>
            <a:r>
              <a:rPr lang="en-US" dirty="0"/>
              <a:t>,</a:t>
            </a:r>
            <a:r>
              <a:rPr lang="en-US" dirty="0" smtClean="0"/>
              <a:t> </a:t>
            </a:r>
            <a:r>
              <a:rPr lang="en-US" dirty="0"/>
              <a:t>objective, a leader and a </a:t>
            </a:r>
            <a:r>
              <a:rPr lang="en-US" dirty="0" smtClean="0"/>
              <a:t>platform.</a:t>
            </a:r>
            <a:endParaRPr lang="en-US" dirty="0"/>
          </a:p>
        </p:txBody>
      </p:sp>
    </p:spTree>
    <p:extLst>
      <p:ext uri="{BB962C8B-B14F-4D97-AF65-F5344CB8AC3E}">
        <p14:creationId xmlns:p14="http://schemas.microsoft.com/office/powerpoint/2010/main" xmlns="" val="1133040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Analysis</a:t>
            </a:r>
            <a:endParaRPr lang="en-US" sz="3200" b="1" dirty="0"/>
          </a:p>
        </p:txBody>
      </p:sp>
      <p:sp>
        <p:nvSpPr>
          <p:cNvPr id="3" name="Content Placeholder 2"/>
          <p:cNvSpPr>
            <a:spLocks noGrp="1"/>
          </p:cNvSpPr>
          <p:nvPr>
            <p:ph idx="1"/>
          </p:nvPr>
        </p:nvSpPr>
        <p:spPr>
          <a:xfrm>
            <a:off x="0" y="609601"/>
            <a:ext cx="9144000" cy="4191000"/>
          </a:xfrm>
        </p:spPr>
        <p:txBody>
          <a:bodyPr>
            <a:normAutofit fontScale="92500" lnSpcReduction="10000"/>
          </a:bodyPr>
          <a:lstStyle/>
          <a:p>
            <a:pPr algn="just"/>
            <a:r>
              <a:rPr lang="en-US" dirty="0"/>
              <a:t>Both the Indian National Congress and the Muslim League opposed the Act, but participated in the provincial elections of winter 1936-37, conducted under </a:t>
            </a:r>
            <a:r>
              <a:rPr lang="en-US" dirty="0" smtClean="0"/>
              <a:t>provisos </a:t>
            </a:r>
            <a:r>
              <a:rPr lang="en-US" dirty="0"/>
              <a:t>of the Act. </a:t>
            </a:r>
            <a:endParaRPr lang="en-US" dirty="0" smtClean="0"/>
          </a:p>
          <a:p>
            <a:pPr algn="just"/>
            <a:r>
              <a:rPr lang="en-US" dirty="0" smtClean="0"/>
              <a:t>At </a:t>
            </a:r>
            <a:r>
              <a:rPr lang="en-US" dirty="0"/>
              <a:t>the time of independence, </a:t>
            </a:r>
            <a:r>
              <a:rPr lang="en-US" dirty="0" smtClean="0"/>
              <a:t>both India </a:t>
            </a:r>
            <a:r>
              <a:rPr lang="en-US" dirty="0"/>
              <a:t>and Pakistan accepted the Act of 1935, with few amendments, as their provisional constitution</a:t>
            </a:r>
            <a:r>
              <a:rPr lang="en-US" dirty="0" smtClean="0"/>
              <a:t>.</a:t>
            </a:r>
            <a:endParaRPr lang="en-US" dirty="0"/>
          </a:p>
          <a:p>
            <a:pPr algn="just"/>
            <a:r>
              <a:rPr lang="en-US" dirty="0"/>
              <a:t>Government of India Act of 1935 was practically implemented in 1937. </a:t>
            </a:r>
          </a:p>
          <a:p>
            <a:pPr algn="just"/>
            <a:endParaRPr lang="en-US" dirty="0"/>
          </a:p>
        </p:txBody>
      </p:sp>
    </p:spTree>
    <p:extLst>
      <p:ext uri="{BB962C8B-B14F-4D97-AF65-F5344CB8AC3E}">
        <p14:creationId xmlns:p14="http://schemas.microsoft.com/office/powerpoint/2010/main" xmlns="" val="2068103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Elections 1935-36</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r>
              <a:rPr lang="en-US" dirty="0" smtClean="0"/>
              <a:t>There </a:t>
            </a:r>
            <a:r>
              <a:rPr lang="en-US" dirty="0"/>
              <a:t>were two major political parties in the Sub-continent </a:t>
            </a:r>
            <a:r>
              <a:rPr lang="en-US" dirty="0" smtClean="0"/>
              <a:t>, </a:t>
            </a:r>
            <a:r>
              <a:rPr lang="en-US" dirty="0"/>
              <a:t>the Congress and the Muslim League. </a:t>
            </a:r>
            <a:endParaRPr lang="en-US" dirty="0" smtClean="0"/>
          </a:p>
          <a:p>
            <a:r>
              <a:rPr lang="en-US" dirty="0" smtClean="0"/>
              <a:t>Both </a:t>
            </a:r>
            <a:r>
              <a:rPr lang="en-US" dirty="0"/>
              <a:t>parties did their best to </a:t>
            </a:r>
            <a:r>
              <a:rPr lang="en-US" dirty="0" smtClean="0"/>
              <a:t>motivate </a:t>
            </a:r>
            <a:r>
              <a:rPr lang="en-US" dirty="0"/>
              <a:t>the masses before these elections and put before them their manifesto. </a:t>
            </a:r>
            <a:endParaRPr lang="en-US" dirty="0" smtClean="0"/>
          </a:p>
          <a:p>
            <a:r>
              <a:rPr lang="en-US" dirty="0" smtClean="0"/>
              <a:t>The </a:t>
            </a:r>
            <a:r>
              <a:rPr lang="en-US" dirty="0"/>
              <a:t>political manifestos of both parties were almost identical, although there were two major differences. </a:t>
            </a:r>
            <a:endParaRPr lang="en-US" dirty="0" smtClean="0"/>
          </a:p>
          <a:p>
            <a:r>
              <a:rPr lang="en-US" dirty="0" smtClean="0"/>
              <a:t>Congress </a:t>
            </a:r>
            <a:r>
              <a:rPr lang="en-US" dirty="0"/>
              <a:t>stood for joint electorate and the League for separate electorates; Congress wanted Hindi as official language with Deva </a:t>
            </a:r>
            <a:r>
              <a:rPr lang="en-US" dirty="0" err="1"/>
              <a:t>Nagri</a:t>
            </a:r>
            <a:r>
              <a:rPr lang="en-US" dirty="0"/>
              <a:t> script of writing while the League wanted Urdu with Persian script.</a:t>
            </a:r>
          </a:p>
        </p:txBody>
      </p:sp>
    </p:spTree>
    <p:extLst>
      <p:ext uri="{BB962C8B-B14F-4D97-AF65-F5344CB8AC3E}">
        <p14:creationId xmlns:p14="http://schemas.microsoft.com/office/powerpoint/2010/main" xmlns="" val="31765124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1"/>
            <a:ext cx="9144000" cy="4114800"/>
          </a:xfrm>
        </p:spPr>
        <p:txBody>
          <a:bodyPr/>
          <a:lstStyle/>
          <a:p>
            <a:r>
              <a:rPr lang="en-US" dirty="0" smtClean="0"/>
              <a:t>The results of the elections were shocking for the Muslims of India and Muslim League as well, which could not get mentionable support from the voters. </a:t>
            </a:r>
          </a:p>
          <a:p>
            <a:r>
              <a:rPr lang="en-US" dirty="0" smtClean="0"/>
              <a:t>Congress achieved a big victory and managed to get clear majority in five provinces.</a:t>
            </a:r>
          </a:p>
          <a:p>
            <a:r>
              <a:rPr lang="en-US" dirty="0" smtClean="0"/>
              <a:t>After </a:t>
            </a:r>
            <a:r>
              <a:rPr lang="en-US" dirty="0"/>
              <a:t>four-month delay, Congress formed their ministries in July 1937.</a:t>
            </a:r>
          </a:p>
        </p:txBody>
      </p:sp>
    </p:spTree>
    <p:extLst>
      <p:ext uri="{BB962C8B-B14F-4D97-AF65-F5344CB8AC3E}">
        <p14:creationId xmlns:p14="http://schemas.microsoft.com/office/powerpoint/2010/main" xmlns="" val="35429781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7709"/>
            <a:ext cx="9116291" cy="658091"/>
          </a:xfrm>
        </p:spPr>
        <p:txBody>
          <a:bodyPr>
            <a:normAutofit/>
          </a:bodyPr>
          <a:lstStyle/>
          <a:p>
            <a:pPr algn="l"/>
            <a:r>
              <a:rPr lang="en-US" sz="3200" b="1" dirty="0" smtClean="0"/>
              <a:t>Congress Ministries </a:t>
            </a:r>
            <a:endParaRPr lang="en-US" sz="3200" b="1" dirty="0"/>
          </a:p>
        </p:txBody>
      </p:sp>
      <p:sp>
        <p:nvSpPr>
          <p:cNvPr id="3" name="Content Placeholder 2"/>
          <p:cNvSpPr>
            <a:spLocks noGrp="1"/>
          </p:cNvSpPr>
          <p:nvPr>
            <p:ph idx="1"/>
          </p:nvPr>
        </p:nvSpPr>
        <p:spPr>
          <a:xfrm>
            <a:off x="0" y="762001"/>
            <a:ext cx="9144000" cy="4191000"/>
          </a:xfrm>
        </p:spPr>
        <p:txBody>
          <a:bodyPr/>
          <a:lstStyle/>
          <a:p>
            <a:r>
              <a:rPr lang="en-US" dirty="0" smtClean="0"/>
              <a:t>The </a:t>
            </a:r>
            <a:r>
              <a:rPr lang="en-US" dirty="0"/>
              <a:t>Congress proved to be a pure Hindu party and worked during its </a:t>
            </a:r>
            <a:r>
              <a:rPr lang="en-US" dirty="0" smtClean="0"/>
              <a:t>rule </a:t>
            </a:r>
            <a:r>
              <a:rPr lang="en-US" dirty="0"/>
              <a:t>only for the betterment of the Hindus. </a:t>
            </a:r>
            <a:endParaRPr lang="en-US" dirty="0" smtClean="0"/>
          </a:p>
          <a:p>
            <a:r>
              <a:rPr lang="en-US" dirty="0" smtClean="0"/>
              <a:t>Twenty-seven </a:t>
            </a:r>
            <a:r>
              <a:rPr lang="en-US" dirty="0"/>
              <a:t>months of the Congress rule were like a nightmare for the Muslims of South Asia. Some of the Congress leaders even stated that they would take revenge from the Muslims for the last 700 years of their slavery</a:t>
            </a:r>
          </a:p>
        </p:txBody>
      </p:sp>
    </p:spTree>
    <p:extLst>
      <p:ext uri="{BB962C8B-B14F-4D97-AF65-F5344CB8AC3E}">
        <p14:creationId xmlns:p14="http://schemas.microsoft.com/office/powerpoint/2010/main" xmlns="" val="2045991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762000"/>
            <a:ext cx="9116291" cy="4648200"/>
          </a:xfrm>
        </p:spPr>
        <p:txBody>
          <a:bodyPr>
            <a:normAutofit fontScale="85000" lnSpcReduction="20000"/>
          </a:bodyPr>
          <a:lstStyle/>
          <a:p>
            <a:r>
              <a:rPr lang="en-US" dirty="0" err="1" smtClean="0"/>
              <a:t>Bande</a:t>
            </a:r>
            <a:r>
              <a:rPr lang="en-US" dirty="0" smtClean="0"/>
              <a:t> </a:t>
            </a:r>
            <a:r>
              <a:rPr lang="en-US" dirty="0" err="1" smtClean="0"/>
              <a:t>Matram</a:t>
            </a:r>
            <a:endParaRPr lang="en-US" dirty="0" smtClean="0"/>
          </a:p>
          <a:p>
            <a:r>
              <a:rPr lang="en-US" dirty="0" err="1" smtClean="0"/>
              <a:t>Wardha</a:t>
            </a:r>
            <a:r>
              <a:rPr lang="en-US" dirty="0" smtClean="0"/>
              <a:t> Scheme</a:t>
            </a:r>
          </a:p>
          <a:p>
            <a:r>
              <a:rPr lang="en-US" dirty="0" smtClean="0"/>
              <a:t>Raising of three- colored flag</a:t>
            </a:r>
          </a:p>
          <a:p>
            <a:r>
              <a:rPr lang="en-US" dirty="0" err="1" smtClean="0"/>
              <a:t>Widdia</a:t>
            </a:r>
            <a:r>
              <a:rPr lang="en-US" dirty="0" smtClean="0"/>
              <a:t> </a:t>
            </a:r>
            <a:r>
              <a:rPr lang="en-US" dirty="0" err="1" smtClean="0"/>
              <a:t>Mander</a:t>
            </a:r>
            <a:r>
              <a:rPr lang="en-US" dirty="0" smtClean="0"/>
              <a:t> Scheme</a:t>
            </a:r>
          </a:p>
          <a:p>
            <a:r>
              <a:rPr lang="en-US" dirty="0" smtClean="0"/>
              <a:t>Hindi Muslim riots Muslim Mass contract Campaign</a:t>
            </a:r>
          </a:p>
          <a:p>
            <a:r>
              <a:rPr lang="en-US" sz="3300" dirty="0"/>
              <a:t>At the outbreak of the World War II, the Viceroy proclaimed India’s involvement without prior consultations with the main political parties. When Congress demanded an immediate transfer of power in return for cooperation of the war efforts, the British government refused. As a result Congress resigned from power.</a:t>
            </a:r>
          </a:p>
        </p:txBody>
      </p:sp>
    </p:spTree>
    <p:extLst>
      <p:ext uri="{BB962C8B-B14F-4D97-AF65-F5344CB8AC3E}">
        <p14:creationId xmlns:p14="http://schemas.microsoft.com/office/powerpoint/2010/main" xmlns="" val="1197761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a:bodyPr>
          <a:lstStyle/>
          <a:p>
            <a:r>
              <a:rPr lang="en-US" sz="3000" dirty="0" smtClean="0"/>
              <a:t>Muslim League remained very active during the terrible rule of the Congress.</a:t>
            </a:r>
          </a:p>
          <a:p>
            <a:r>
              <a:rPr lang="en-US" sz="3000" dirty="0" smtClean="0"/>
              <a:t>It continued drawing attention of the masses, through it resolutions, to anti-</a:t>
            </a:r>
            <a:r>
              <a:rPr lang="en-US" sz="3000" dirty="0"/>
              <a:t>M</a:t>
            </a:r>
            <a:r>
              <a:rPr lang="en-US" sz="3000" dirty="0" smtClean="0"/>
              <a:t>uslim polices of the Congress.</a:t>
            </a:r>
          </a:p>
          <a:p>
            <a:r>
              <a:rPr lang="en-US" sz="3000" dirty="0" smtClean="0"/>
              <a:t> </a:t>
            </a:r>
            <a:r>
              <a:rPr lang="en-US" sz="3000" dirty="0"/>
              <a:t>A</a:t>
            </a:r>
            <a:r>
              <a:rPr lang="en-US" sz="3000" dirty="0" smtClean="0"/>
              <a:t>nd appealing to the congress to change its biased attitude towards the Muslims.</a:t>
            </a:r>
          </a:p>
          <a:p>
            <a:r>
              <a:rPr lang="en-US" sz="3000" dirty="0" smtClean="0"/>
              <a:t>With the resignation of the Congress ministers  the Muslims of India observed the Day of Deliverance on 22</a:t>
            </a:r>
            <a:r>
              <a:rPr lang="en-US" sz="3000" baseline="30000" dirty="0" smtClean="0"/>
              <a:t>nd</a:t>
            </a:r>
            <a:r>
              <a:rPr lang="en-US" sz="3000" dirty="0" smtClean="0"/>
              <a:t> December, 1939.</a:t>
            </a:r>
            <a:endParaRPr lang="en-US" sz="3000" dirty="0"/>
          </a:p>
        </p:txBody>
      </p:sp>
    </p:spTree>
    <p:extLst>
      <p:ext uri="{BB962C8B-B14F-4D97-AF65-F5344CB8AC3E}">
        <p14:creationId xmlns:p14="http://schemas.microsoft.com/office/powerpoint/2010/main" xmlns="" val="34766651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30145" cy="609600"/>
          </a:xfrm>
        </p:spPr>
        <p:txBody>
          <a:bodyPr>
            <a:normAutofit/>
          </a:bodyPr>
          <a:lstStyle/>
          <a:p>
            <a:pPr algn="l"/>
            <a:r>
              <a:rPr lang="en-US" sz="3200" b="1" dirty="0" smtClean="0"/>
              <a:t>Pakistan Resolution 1940</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r>
              <a:rPr lang="en-US" dirty="0"/>
              <a:t>From March </a:t>
            </a:r>
            <a:r>
              <a:rPr lang="en-US" dirty="0" smtClean="0"/>
              <a:t>22-24</a:t>
            </a:r>
            <a:r>
              <a:rPr lang="en-US" dirty="0"/>
              <a:t>, 1940, the All India Muslim League held its annual session at </a:t>
            </a:r>
            <a:r>
              <a:rPr lang="en-US" dirty="0" err="1"/>
              <a:t>Minto</a:t>
            </a:r>
            <a:r>
              <a:rPr lang="en-US" dirty="0"/>
              <a:t> Park, Lahore. This session proved to be historical.</a:t>
            </a:r>
          </a:p>
          <a:p>
            <a:r>
              <a:rPr lang="en-US" dirty="0" smtClean="0"/>
              <a:t>Having </a:t>
            </a:r>
            <a:r>
              <a:rPr lang="en-US" dirty="0"/>
              <a:t>passed the Pakistan Resolution, the Muslims of India changed their ultimate goal. </a:t>
            </a:r>
            <a:endParaRPr lang="en-US" dirty="0" smtClean="0"/>
          </a:p>
          <a:p>
            <a:r>
              <a:rPr lang="en-US" dirty="0" smtClean="0"/>
              <a:t>Instead </a:t>
            </a:r>
            <a:r>
              <a:rPr lang="en-US" dirty="0"/>
              <a:t>of seeking alliance with the Hindu community, they set out on a path whose destination was a separate homeland for the Muslims of India.</a:t>
            </a:r>
          </a:p>
        </p:txBody>
      </p:sp>
    </p:spTree>
    <p:extLst>
      <p:ext uri="{BB962C8B-B14F-4D97-AF65-F5344CB8AC3E}">
        <p14:creationId xmlns:p14="http://schemas.microsoft.com/office/powerpoint/2010/main" xmlns="" val="31951745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09364" cy="609600"/>
          </a:xfrm>
        </p:spPr>
        <p:txBody>
          <a:bodyPr>
            <a:normAutofit/>
          </a:bodyPr>
          <a:lstStyle/>
          <a:p>
            <a:pPr algn="l"/>
            <a:r>
              <a:rPr lang="en-US" sz="3200" b="1" dirty="0" smtClean="0"/>
              <a:t>Cripps Mission</a:t>
            </a:r>
            <a:endParaRPr lang="en-US" sz="3200" b="1" dirty="0"/>
          </a:p>
        </p:txBody>
      </p:sp>
      <p:sp>
        <p:nvSpPr>
          <p:cNvPr id="3" name="Content Placeholder 2"/>
          <p:cNvSpPr>
            <a:spLocks noGrp="1"/>
          </p:cNvSpPr>
          <p:nvPr>
            <p:ph idx="1"/>
          </p:nvPr>
        </p:nvSpPr>
        <p:spPr>
          <a:xfrm>
            <a:off x="34636" y="685800"/>
            <a:ext cx="9109364" cy="4525963"/>
          </a:xfrm>
        </p:spPr>
        <p:txBody>
          <a:bodyPr>
            <a:normAutofit lnSpcReduction="10000"/>
          </a:bodyPr>
          <a:lstStyle/>
          <a:p>
            <a:r>
              <a:rPr lang="en-US" dirty="0"/>
              <a:t>The British government wanted to get the cooperation of the Indian people in order to deal with the war situation. The divergence between the two major representative parties of the country harassed the British government. It found it difficult to make the war a success without the cooperation of both the Hindus and the Muslims.</a:t>
            </a:r>
          </a:p>
          <a:p>
            <a:r>
              <a:rPr lang="en-US" dirty="0"/>
              <a:t>On March 22, 1942, Britain sent Sir Stafford Cripps with constitutional proposals.</a:t>
            </a:r>
          </a:p>
        </p:txBody>
      </p:sp>
    </p:spTree>
    <p:extLst>
      <p:ext uri="{BB962C8B-B14F-4D97-AF65-F5344CB8AC3E}">
        <p14:creationId xmlns:p14="http://schemas.microsoft.com/office/powerpoint/2010/main" xmlns="" val="42939188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457200"/>
            <a:ext cx="9109364" cy="4571999"/>
          </a:xfrm>
        </p:spPr>
        <p:txBody>
          <a:bodyPr>
            <a:noAutofit/>
          </a:bodyPr>
          <a:lstStyle/>
          <a:p>
            <a:r>
              <a:rPr lang="en-US" sz="2800" dirty="0"/>
              <a:t>The important points of the declaration were as follows:</a:t>
            </a:r>
          </a:p>
          <a:p>
            <a:pPr marL="514350" indent="-514350">
              <a:buFont typeface="+mj-lt"/>
              <a:buAutoNum type="arabicPeriod"/>
            </a:pPr>
            <a:r>
              <a:rPr lang="en-US" sz="2800" dirty="0"/>
              <a:t>General elections in the provinces would be arranged as soon as the war </a:t>
            </a:r>
            <a:r>
              <a:rPr lang="en-US" sz="2800" dirty="0" smtClean="0"/>
              <a:t>ended.</a:t>
            </a:r>
          </a:p>
          <a:p>
            <a:pPr marL="514350" indent="-514350">
              <a:buFont typeface="+mj-lt"/>
              <a:buAutoNum type="arabicPeriod"/>
            </a:pPr>
            <a:r>
              <a:rPr lang="en-US" sz="2800" dirty="0" smtClean="0"/>
              <a:t>A </a:t>
            </a:r>
            <a:r>
              <a:rPr lang="en-US" sz="2800" dirty="0"/>
              <a:t>new Indian dominion, associated with the United Kingdom would be </a:t>
            </a:r>
            <a:r>
              <a:rPr lang="en-US" sz="2800" dirty="0" smtClean="0"/>
              <a:t>created.</a:t>
            </a:r>
          </a:p>
          <a:p>
            <a:pPr marL="514350" indent="-514350">
              <a:buFont typeface="+mj-lt"/>
              <a:buAutoNum type="arabicPeriod"/>
            </a:pPr>
            <a:r>
              <a:rPr lang="en-US" sz="2800" dirty="0" smtClean="0"/>
              <a:t>Those </a:t>
            </a:r>
            <a:r>
              <a:rPr lang="en-US" sz="2800" dirty="0"/>
              <a:t>provinces not joining the </a:t>
            </a:r>
            <a:r>
              <a:rPr lang="en-US" sz="2800" dirty="0" smtClean="0"/>
              <a:t>power </a:t>
            </a:r>
            <a:r>
              <a:rPr lang="en-US" sz="2800" dirty="0"/>
              <a:t>could form their own separate </a:t>
            </a:r>
            <a:r>
              <a:rPr lang="en-US" sz="2800" dirty="0" smtClean="0"/>
              <a:t>union.</a:t>
            </a:r>
          </a:p>
          <a:p>
            <a:pPr marL="514350" indent="-514350">
              <a:buFont typeface="+mj-lt"/>
              <a:buAutoNum type="arabicPeriod"/>
            </a:pPr>
            <a:r>
              <a:rPr lang="en-US" sz="2800" dirty="0" smtClean="0"/>
              <a:t>Minorities </a:t>
            </a:r>
            <a:r>
              <a:rPr lang="en-US" sz="2800" dirty="0"/>
              <a:t>were to be protected</a:t>
            </a:r>
            <a:r>
              <a:rPr lang="en-US" sz="2800" dirty="0" smtClean="0"/>
              <a:t>.</a:t>
            </a:r>
          </a:p>
          <a:p>
            <a:r>
              <a:rPr lang="en-US" sz="2800" dirty="0" smtClean="0"/>
              <a:t>However</a:t>
            </a:r>
            <a:r>
              <a:rPr lang="en-US" sz="2800" dirty="0"/>
              <a:t>, both the Congress and the Muslim League rejected these proposals. Jinnah opposed the plan, as it did not </a:t>
            </a:r>
            <a:r>
              <a:rPr lang="en-US" sz="2800" dirty="0" smtClean="0"/>
              <a:t>acknowledge </a:t>
            </a:r>
            <a:r>
              <a:rPr lang="en-US" sz="2800" dirty="0"/>
              <a:t>Pakistan. Thus the plan came to nothing.</a:t>
            </a:r>
          </a:p>
        </p:txBody>
      </p:sp>
    </p:spTree>
    <p:extLst>
      <p:ext uri="{BB962C8B-B14F-4D97-AF65-F5344CB8AC3E}">
        <p14:creationId xmlns:p14="http://schemas.microsoft.com/office/powerpoint/2010/main" xmlns="" val="498708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13855"/>
            <a:ext cx="9116291" cy="471055"/>
          </a:xfrm>
        </p:spPr>
        <p:txBody>
          <a:bodyPr>
            <a:noAutofit/>
          </a:bodyPr>
          <a:lstStyle/>
          <a:p>
            <a:pPr algn="l"/>
            <a:r>
              <a:rPr lang="en-US" sz="3200" b="1" dirty="0"/>
              <a:t>Wavell Plan and </a:t>
            </a:r>
            <a:r>
              <a:rPr lang="en-US" sz="3200" b="1" dirty="0" err="1"/>
              <a:t>Simla</a:t>
            </a:r>
            <a:r>
              <a:rPr lang="en-US" sz="3200" b="1" dirty="0"/>
              <a:t> Conference</a:t>
            </a:r>
          </a:p>
        </p:txBody>
      </p:sp>
      <p:sp>
        <p:nvSpPr>
          <p:cNvPr id="3" name="Content Placeholder 2"/>
          <p:cNvSpPr>
            <a:spLocks noGrp="1"/>
          </p:cNvSpPr>
          <p:nvPr>
            <p:ph idx="1"/>
          </p:nvPr>
        </p:nvSpPr>
        <p:spPr>
          <a:xfrm>
            <a:off x="0" y="457200"/>
            <a:ext cx="9144000" cy="4724400"/>
          </a:xfrm>
        </p:spPr>
        <p:txBody>
          <a:bodyPr>
            <a:noAutofit/>
          </a:bodyPr>
          <a:lstStyle/>
          <a:p>
            <a:r>
              <a:rPr lang="en-US" sz="2900" dirty="0"/>
              <a:t>However, both the Congress and the Muslim League rejected these proposals. Jinnah opposed the plan, as it did not acknowledge Pakistan. Thus the plan came to nothing</a:t>
            </a:r>
            <a:r>
              <a:rPr lang="en-US" sz="2900" dirty="0" smtClean="0"/>
              <a:t>.</a:t>
            </a:r>
          </a:p>
          <a:p>
            <a:r>
              <a:rPr lang="en-US" sz="2900" dirty="0"/>
              <a:t>In May 1945, Lord Wavell, the Viceroy of India, went to London and discussed his ideas about the future of India with the British </a:t>
            </a:r>
            <a:r>
              <a:rPr lang="en-US" sz="2900" dirty="0" smtClean="0"/>
              <a:t>administration</a:t>
            </a:r>
          </a:p>
          <a:p>
            <a:r>
              <a:rPr lang="en-US" sz="2900" dirty="0"/>
              <a:t>To discuss these proposals with the leadership of major Indian parties, Wavell called for a conference at </a:t>
            </a:r>
            <a:r>
              <a:rPr lang="en-US" sz="2900" dirty="0" err="1"/>
              <a:t>Simla</a:t>
            </a:r>
            <a:r>
              <a:rPr lang="en-US" sz="2900" dirty="0"/>
              <a:t> on June 25, 1945. </a:t>
            </a:r>
          </a:p>
        </p:txBody>
      </p:sp>
    </p:spTree>
    <p:extLst>
      <p:ext uri="{BB962C8B-B14F-4D97-AF65-F5344CB8AC3E}">
        <p14:creationId xmlns:p14="http://schemas.microsoft.com/office/powerpoint/2010/main" xmlns="" val="3574383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09600"/>
            <a:ext cx="9067800" cy="4525963"/>
          </a:xfrm>
        </p:spPr>
        <p:txBody>
          <a:bodyPr>
            <a:normAutofit fontScale="92500" lnSpcReduction="20000"/>
          </a:bodyPr>
          <a:lstStyle/>
          <a:p>
            <a:r>
              <a:rPr lang="en-US" dirty="0"/>
              <a:t>Leaders of both the Congress and the Muslim League attended the conference, which is known as the </a:t>
            </a:r>
            <a:r>
              <a:rPr lang="en-US" dirty="0" err="1"/>
              <a:t>Simla</a:t>
            </a:r>
            <a:r>
              <a:rPr lang="en-US" dirty="0"/>
              <a:t> Conference. </a:t>
            </a:r>
            <a:endParaRPr lang="en-US" dirty="0" smtClean="0"/>
          </a:p>
          <a:p>
            <a:r>
              <a:rPr lang="en-US" dirty="0"/>
              <a:t>However, differences arose between the leadership of the two parties on the issue of representation of the Muslim community. The Muslim League claimed that it was the only representative party of the Muslims in </a:t>
            </a:r>
            <a:r>
              <a:rPr lang="en-US" dirty="0" smtClean="0"/>
              <a:t>India</a:t>
            </a:r>
          </a:p>
          <a:p>
            <a:r>
              <a:rPr lang="en-US" dirty="0"/>
              <a:t> Congress, which had sent </a:t>
            </a:r>
            <a:r>
              <a:rPr lang="en-US" dirty="0" err="1"/>
              <a:t>Maulana</a:t>
            </a:r>
            <a:r>
              <a:rPr lang="en-US" dirty="0"/>
              <a:t> Azad as the leader of their delegation, tried to prove that their party represented all the communities living in India</a:t>
            </a:r>
          </a:p>
        </p:txBody>
      </p:sp>
    </p:spTree>
    <p:extLst>
      <p:ext uri="{BB962C8B-B14F-4D97-AF65-F5344CB8AC3E}">
        <p14:creationId xmlns:p14="http://schemas.microsoft.com/office/powerpoint/2010/main" xmlns="" val="77484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Autofit/>
          </a:bodyPr>
          <a:lstStyle/>
          <a:p>
            <a:pPr algn="l"/>
            <a:r>
              <a:rPr lang="en-US" sz="3200" b="1" dirty="0" smtClean="0"/>
              <a:t>Elections 1945</a:t>
            </a:r>
            <a:endParaRPr lang="en-US" sz="3200" b="1" dirty="0"/>
          </a:p>
        </p:txBody>
      </p:sp>
      <p:sp>
        <p:nvSpPr>
          <p:cNvPr id="3" name="Content Placeholder 2"/>
          <p:cNvSpPr>
            <a:spLocks noGrp="1"/>
          </p:cNvSpPr>
          <p:nvPr>
            <p:ph idx="1"/>
          </p:nvPr>
        </p:nvSpPr>
        <p:spPr>
          <a:xfrm>
            <a:off x="0" y="609600"/>
            <a:ext cx="9144000" cy="4525963"/>
          </a:xfrm>
        </p:spPr>
        <p:txBody>
          <a:bodyPr>
            <a:noAutofit/>
          </a:bodyPr>
          <a:lstStyle/>
          <a:p>
            <a:r>
              <a:rPr lang="en-US" sz="2800" dirty="0"/>
              <a:t>All this resulted in a deadlock. Finally, Wavell announced the failure of his efforts on July 14. Thus the </a:t>
            </a:r>
            <a:r>
              <a:rPr lang="en-US" sz="2800" dirty="0" err="1"/>
              <a:t>Simla</a:t>
            </a:r>
            <a:r>
              <a:rPr lang="en-US" sz="2800" dirty="0"/>
              <a:t> Conference couldn’t provide any hope of proceeding further</a:t>
            </a:r>
            <a:r>
              <a:rPr lang="en-US" sz="2800" dirty="0" smtClean="0"/>
              <a:t>.</a:t>
            </a:r>
          </a:p>
          <a:p>
            <a:r>
              <a:rPr lang="en-US" sz="2800" dirty="0"/>
              <a:t>Provincial and General Elections [1945-46] </a:t>
            </a:r>
          </a:p>
          <a:p>
            <a:r>
              <a:rPr lang="en-US" sz="2800" dirty="0"/>
              <a:t>With the failure of the </a:t>
            </a:r>
            <a:r>
              <a:rPr lang="en-US" sz="2800" dirty="0" err="1"/>
              <a:t>Simla</a:t>
            </a:r>
            <a:r>
              <a:rPr lang="en-US" sz="2800" dirty="0"/>
              <a:t> Conference, Lord Wavell announced that the Central and Provincial Legislature elections would be held in the winter of 1945, after which a constitution-making body would be set up. </a:t>
            </a:r>
          </a:p>
        </p:txBody>
      </p:sp>
    </p:spTree>
    <p:extLst>
      <p:ext uri="{BB962C8B-B14F-4D97-AF65-F5344CB8AC3E}">
        <p14:creationId xmlns:p14="http://schemas.microsoft.com/office/powerpoint/2010/main" xmlns="" val="3087540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0" y="0"/>
            <a:ext cx="9171709"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609600"/>
            <a:ext cx="9206345" cy="4525963"/>
          </a:xfrm>
        </p:spPr>
        <p:txBody>
          <a:bodyPr>
            <a:normAutofit/>
          </a:bodyPr>
          <a:lstStyle/>
          <a:p>
            <a:r>
              <a:rPr lang="en-US" dirty="0"/>
              <a:t>He also announced that after the elections, the Viceroy would set an Executive Council that would have the support of the main Indian political parties. Both the Muslim League and the Congress opposed the proposal. </a:t>
            </a:r>
          </a:p>
          <a:p>
            <a:r>
              <a:rPr lang="en-US" dirty="0" smtClean="0"/>
              <a:t>Quaid-</a:t>
            </a:r>
            <a:r>
              <a:rPr lang="en-US" dirty="0" err="1" smtClean="0"/>
              <a:t>i</a:t>
            </a:r>
            <a:r>
              <a:rPr lang="en-US" dirty="0" smtClean="0"/>
              <a:t>-</a:t>
            </a:r>
            <a:r>
              <a:rPr lang="en-US" dirty="0" err="1" smtClean="0"/>
              <a:t>Azam</a:t>
            </a:r>
            <a:r>
              <a:rPr lang="en-US" dirty="0" smtClean="0"/>
              <a:t> </a:t>
            </a:r>
            <a:r>
              <a:rPr lang="en-US" dirty="0"/>
              <a:t>declared that Muslims were not ready to accept any settlement less than a separate </a:t>
            </a:r>
            <a:r>
              <a:rPr lang="en-US" dirty="0" smtClean="0"/>
              <a:t>homeland.</a:t>
            </a:r>
            <a:endParaRPr lang="en-US" dirty="0"/>
          </a:p>
        </p:txBody>
      </p:sp>
    </p:spTree>
    <p:extLst>
      <p:ext uri="{BB962C8B-B14F-4D97-AF65-F5344CB8AC3E}">
        <p14:creationId xmlns:p14="http://schemas.microsoft.com/office/powerpoint/2010/main" xmlns="" val="3233708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5334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953000"/>
          </a:xfrm>
        </p:spPr>
        <p:txBody>
          <a:bodyPr/>
          <a:lstStyle/>
          <a:p>
            <a:r>
              <a:rPr lang="en-US" dirty="0" smtClean="0"/>
              <a:t>The WWII finally came to an end in1945.</a:t>
            </a:r>
          </a:p>
          <a:p>
            <a:r>
              <a:rPr lang="en-US" dirty="0"/>
              <a:t>Jinnah declared on behalf of the Muslim League that no settlement would be acceptable except on the basis of Pakistan</a:t>
            </a:r>
            <a:r>
              <a:rPr lang="en-US" dirty="0" smtClean="0"/>
              <a:t>.</a:t>
            </a:r>
          </a:p>
          <a:p>
            <a:r>
              <a:rPr lang="en-US" dirty="0" smtClean="0"/>
              <a:t>While the </a:t>
            </a:r>
            <a:r>
              <a:rPr lang="en-US" dirty="0"/>
              <a:t>All Indian Congress Committee </a:t>
            </a:r>
            <a:r>
              <a:rPr lang="en-US" dirty="0" smtClean="0"/>
              <a:t>considered </a:t>
            </a:r>
            <a:r>
              <a:rPr lang="en-US" dirty="0"/>
              <a:t>the proposals as </a:t>
            </a:r>
            <a:r>
              <a:rPr lang="en-US" dirty="0" smtClean="0"/>
              <a:t>" unsatisfactory“</a:t>
            </a:r>
          </a:p>
          <a:p>
            <a:r>
              <a:rPr lang="en-US" dirty="0"/>
              <a:t>The elections were held in two stages. In December 1945 the central legislative assembly was elected and Provincial elections were held in early </a:t>
            </a:r>
            <a:r>
              <a:rPr lang="en-US" dirty="0" smtClean="0"/>
              <a:t>1946.</a:t>
            </a:r>
            <a:endParaRPr lang="en-US" dirty="0"/>
          </a:p>
        </p:txBody>
      </p:sp>
    </p:spTree>
    <p:extLst>
      <p:ext uri="{BB962C8B-B14F-4D97-AF65-F5344CB8AC3E}">
        <p14:creationId xmlns:p14="http://schemas.microsoft.com/office/powerpoint/2010/main" xmlns="" val="3244062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4876800"/>
          </a:xfrm>
        </p:spPr>
        <p:txBody>
          <a:bodyPr/>
          <a:lstStyle/>
          <a:p>
            <a:r>
              <a:rPr lang="en-US" dirty="0"/>
              <a:t>Congress won a total of 930 seats, gaining an absolute majority in eight provinces</a:t>
            </a:r>
            <a:r>
              <a:rPr lang="en-US" dirty="0" smtClean="0"/>
              <a:t>.</a:t>
            </a:r>
          </a:p>
          <a:p>
            <a:r>
              <a:rPr lang="en-US" dirty="0" smtClean="0"/>
              <a:t>The </a:t>
            </a:r>
            <a:r>
              <a:rPr lang="en-US" dirty="0"/>
              <a:t>Muslim League captured 428 out of the possible 492 Muslim </a:t>
            </a:r>
            <a:r>
              <a:rPr lang="en-US" dirty="0" smtClean="0"/>
              <a:t>seats.</a:t>
            </a:r>
          </a:p>
          <a:p>
            <a:r>
              <a:rPr lang="en-US" dirty="0" smtClean="0"/>
              <a:t>The elections of 1945-46 proved that Muslim League alone represented the Muslims of India. The sweeping majority of ML increased Congress hostility towards the ML.</a:t>
            </a:r>
            <a:endParaRPr lang="en-US" dirty="0"/>
          </a:p>
        </p:txBody>
      </p:sp>
    </p:spTree>
    <p:extLst>
      <p:ext uri="{BB962C8B-B14F-4D97-AF65-F5344CB8AC3E}">
        <p14:creationId xmlns:p14="http://schemas.microsoft.com/office/powerpoint/2010/main" xmlns="" val="11723148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Cabinet Mission Plan</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r>
              <a:rPr lang="en-US" dirty="0"/>
              <a:t>All of the British Government’s attempts to establish peace between the Congress and the Muslim League had failed. </a:t>
            </a:r>
            <a:endParaRPr lang="en-US" dirty="0" smtClean="0"/>
          </a:p>
          <a:p>
            <a:r>
              <a:rPr lang="en-US" dirty="0" smtClean="0"/>
              <a:t>The </a:t>
            </a:r>
            <a:r>
              <a:rPr lang="en-US" dirty="0"/>
              <a:t>results of the general elections held in 1945-46 served to underline the urgency to find a solution to the political </a:t>
            </a:r>
            <a:r>
              <a:rPr lang="en-US" dirty="0" smtClean="0"/>
              <a:t>deadlock.</a:t>
            </a:r>
          </a:p>
          <a:p>
            <a:r>
              <a:rPr lang="en-US" dirty="0" smtClean="0"/>
              <a:t> </a:t>
            </a:r>
            <a:r>
              <a:rPr lang="en-US" dirty="0"/>
              <a:t>which was the result of non-cooperation between the two major parties. To end this, the British government sent a special mission of cabinet ministers to India.</a:t>
            </a:r>
          </a:p>
        </p:txBody>
      </p:sp>
    </p:spTree>
    <p:extLst>
      <p:ext uri="{BB962C8B-B14F-4D97-AF65-F5344CB8AC3E}">
        <p14:creationId xmlns:p14="http://schemas.microsoft.com/office/powerpoint/2010/main" xmlns="" val="11231205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6927"/>
            <a:ext cx="9053945" cy="526473"/>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09600"/>
            <a:ext cx="9144000" cy="5029199"/>
          </a:xfrm>
        </p:spPr>
        <p:txBody>
          <a:bodyPr>
            <a:normAutofit fontScale="92500" lnSpcReduction="20000"/>
          </a:bodyPr>
          <a:lstStyle/>
          <a:p>
            <a:r>
              <a:rPr lang="en-US" dirty="0"/>
              <a:t>The mission consisted of Lord </a:t>
            </a:r>
            <a:r>
              <a:rPr lang="en-US" dirty="0" err="1"/>
              <a:t>Pethic</a:t>
            </a:r>
            <a:r>
              <a:rPr lang="en-US" dirty="0"/>
              <a:t> Lawrence, the </a:t>
            </a:r>
            <a:r>
              <a:rPr lang="en-US" dirty="0" smtClean="0"/>
              <a:t>Secretary </a:t>
            </a:r>
            <a:r>
              <a:rPr lang="en-US" dirty="0"/>
              <a:t>of State for India, Sir Stafford Cripps, President of the Board of Trade, and A. V. Alexander, the First Lord of the Admiralty</a:t>
            </a:r>
            <a:r>
              <a:rPr lang="en-US" dirty="0" smtClean="0"/>
              <a:t>.</a:t>
            </a:r>
          </a:p>
          <a:p>
            <a:r>
              <a:rPr lang="en-US" dirty="0"/>
              <a:t>The purpose of the mission was:</a:t>
            </a:r>
          </a:p>
          <a:p>
            <a:r>
              <a:rPr lang="en-US" dirty="0"/>
              <a:t>Preparatory discussions with elected representatives of British India and the Indian states in order to secure agreement as to the method of framing the constitution.</a:t>
            </a:r>
          </a:p>
          <a:p>
            <a:r>
              <a:rPr lang="en-US" dirty="0"/>
              <a:t>Setting up of a constitution body.</a:t>
            </a:r>
          </a:p>
          <a:p>
            <a:r>
              <a:rPr lang="en-US" dirty="0"/>
              <a:t>Setting up an Executive Council with the support of the main Indian parties.</a:t>
            </a:r>
          </a:p>
        </p:txBody>
      </p:sp>
    </p:spTree>
    <p:extLst>
      <p:ext uri="{BB962C8B-B14F-4D97-AF65-F5344CB8AC3E}">
        <p14:creationId xmlns:p14="http://schemas.microsoft.com/office/powerpoint/2010/main" xmlns="" val="28967347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5888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a:t>The mission arrived on March 24, 1946. After extensive discussions with Congress and the Muslim League, the Cabinet Mission put forward its own proposals on May 16, 1946</a:t>
            </a:r>
            <a:r>
              <a:rPr lang="en-US" dirty="0" smtClean="0"/>
              <a:t>.</a:t>
            </a:r>
          </a:p>
          <a:p>
            <a:r>
              <a:rPr lang="en-US" dirty="0"/>
              <a:t>The Muslim League accepted the plan on June 6 1946. Earlier, the Congress had accepted the plan on May 24, 1946, though it rejected the interim setup</a:t>
            </a:r>
            <a:r>
              <a:rPr lang="en-US" dirty="0" smtClean="0"/>
              <a:t>.</a:t>
            </a:r>
          </a:p>
          <a:p>
            <a:r>
              <a:rPr lang="en-US" dirty="0"/>
              <a:t>The Viceroy should now have invited the Muslim League to form Government as it had accepted the interim setup; but he did not do so.</a:t>
            </a:r>
          </a:p>
        </p:txBody>
      </p:sp>
    </p:spTree>
    <p:extLst>
      <p:ext uri="{BB962C8B-B14F-4D97-AF65-F5344CB8AC3E}">
        <p14:creationId xmlns:p14="http://schemas.microsoft.com/office/powerpoint/2010/main" xmlns="" val="18256584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r>
              <a:rPr lang="en-US" dirty="0"/>
              <a:t>Meanwhile Jawaharlal Nehru, addressing a press conference on July 10, said that the Congress had agreed to join the constituent assembly, but saying it would be free to make changes in the Cabinet Mission Plan</a:t>
            </a:r>
            <a:r>
              <a:rPr lang="en-US" dirty="0" smtClean="0"/>
              <a:t>.</a:t>
            </a:r>
          </a:p>
          <a:p>
            <a:r>
              <a:rPr lang="en-US" dirty="0"/>
              <a:t>Under these circumstances, the Muslim League disassociated itself from the Cabinet Plan and resorted to “Direct Action” to achieve Pakistan. As a result, Viceroy Wavell invited the Congress to join the interim government, although it had practically rejected the plan.</a:t>
            </a:r>
          </a:p>
        </p:txBody>
      </p:sp>
    </p:spTree>
    <p:extLst>
      <p:ext uri="{BB962C8B-B14F-4D97-AF65-F5344CB8AC3E}">
        <p14:creationId xmlns:p14="http://schemas.microsoft.com/office/powerpoint/2010/main" xmlns="" val="40373001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818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r>
              <a:rPr lang="en-US" dirty="0"/>
              <a:t>However, the Viceroy soon realized the </a:t>
            </a:r>
            <a:r>
              <a:rPr lang="en-US" dirty="0" smtClean="0"/>
              <a:t>ineffectiveness </a:t>
            </a:r>
            <a:r>
              <a:rPr lang="en-US" dirty="0"/>
              <a:t>of the scheme without the participation of the League. Therefore, on October 14, 1946, he extended an invitation to them as well.</a:t>
            </a:r>
          </a:p>
          <a:p>
            <a:r>
              <a:rPr lang="en-US" dirty="0"/>
              <a:t>On March 22, 1947, Lord Mountbatten arrived as the last Viceroy. It was announced that power would be transferred from British to Indian hands by June 1948.</a:t>
            </a:r>
          </a:p>
        </p:txBody>
      </p:sp>
    </p:spTree>
    <p:extLst>
      <p:ext uri="{BB962C8B-B14F-4D97-AF65-F5344CB8AC3E}">
        <p14:creationId xmlns:p14="http://schemas.microsoft.com/office/powerpoint/2010/main" xmlns="" val="35652616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23455"/>
          </a:xfrm>
        </p:spPr>
        <p:txBody>
          <a:bodyPr>
            <a:normAutofit/>
          </a:bodyPr>
          <a:lstStyle/>
          <a:p>
            <a:pPr algn="l"/>
            <a:r>
              <a:rPr lang="en-US" sz="3200" b="1" dirty="0" smtClean="0"/>
              <a:t>Arrival of Lord Mountbatten &amp; Partition Plan</a:t>
            </a:r>
            <a:endParaRPr lang="en-US" sz="3200" b="1" dirty="0"/>
          </a:p>
        </p:txBody>
      </p:sp>
      <p:sp>
        <p:nvSpPr>
          <p:cNvPr id="3" name="Content Placeholder 2"/>
          <p:cNvSpPr>
            <a:spLocks noGrp="1"/>
          </p:cNvSpPr>
          <p:nvPr>
            <p:ph idx="1"/>
          </p:nvPr>
        </p:nvSpPr>
        <p:spPr>
          <a:xfrm>
            <a:off x="27708" y="685800"/>
            <a:ext cx="9116291" cy="4525963"/>
          </a:xfrm>
        </p:spPr>
        <p:txBody>
          <a:bodyPr>
            <a:normAutofit lnSpcReduction="10000"/>
          </a:bodyPr>
          <a:lstStyle/>
          <a:p>
            <a:r>
              <a:rPr lang="en-US" dirty="0"/>
              <a:t>Lord Mountbatten entered into a series of talks with the Congress and the Muslim League leaders. </a:t>
            </a:r>
            <a:endParaRPr lang="en-US" dirty="0" smtClean="0"/>
          </a:p>
          <a:p>
            <a:r>
              <a:rPr lang="en-US" dirty="0" smtClean="0"/>
              <a:t>Quaid-</a:t>
            </a:r>
            <a:r>
              <a:rPr lang="en-US" dirty="0" err="1" smtClean="0"/>
              <a:t>i</a:t>
            </a:r>
            <a:r>
              <a:rPr lang="en-US" dirty="0" smtClean="0"/>
              <a:t>-</a:t>
            </a:r>
            <a:r>
              <a:rPr lang="en-US" dirty="0" err="1" smtClean="0"/>
              <a:t>Azam</a:t>
            </a:r>
            <a:r>
              <a:rPr lang="en-US" dirty="0" smtClean="0"/>
              <a:t> </a:t>
            </a:r>
            <a:r>
              <a:rPr lang="en-US" dirty="0"/>
              <a:t>made it clear that the demand for Pakistan had the support of all the Muslims of India and that he could not withdraw from it. </a:t>
            </a:r>
            <a:endParaRPr lang="en-US" dirty="0" smtClean="0"/>
          </a:p>
          <a:p>
            <a:r>
              <a:rPr lang="en-US" dirty="0" smtClean="0"/>
              <a:t>With reliable activists </a:t>
            </a:r>
            <a:r>
              <a:rPr lang="en-US" dirty="0"/>
              <a:t>as Patel agreeing to the Muslim demand for a separate homeland, Mountbatten now prepared for the partition of the Sub-continent and announced it on June 3, 1947.</a:t>
            </a:r>
          </a:p>
        </p:txBody>
      </p:sp>
    </p:spTree>
    <p:extLst>
      <p:ext uri="{BB962C8B-B14F-4D97-AF65-F5344CB8AC3E}">
        <p14:creationId xmlns:p14="http://schemas.microsoft.com/office/powerpoint/2010/main" xmlns="" val="3650527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02673"/>
          </a:xfrm>
        </p:spPr>
        <p:txBody>
          <a:bodyPr>
            <a:normAutofit/>
          </a:bodyPr>
          <a:lstStyle/>
          <a:p>
            <a:pPr algn="l"/>
            <a:r>
              <a:rPr lang="en-US" sz="3200" b="1" dirty="0" smtClean="0"/>
              <a:t>June 3</a:t>
            </a:r>
            <a:r>
              <a:rPr lang="en-US" sz="3200" b="1" baseline="30000" dirty="0" smtClean="0"/>
              <a:t>rd</a:t>
            </a:r>
            <a:r>
              <a:rPr lang="en-US" sz="3200" b="1" dirty="0" smtClean="0"/>
              <a:t> Plan</a:t>
            </a:r>
            <a:endParaRPr lang="en-US" sz="3200" b="1" dirty="0"/>
          </a:p>
        </p:txBody>
      </p:sp>
      <p:sp>
        <p:nvSpPr>
          <p:cNvPr id="3" name="Content Placeholder 2"/>
          <p:cNvSpPr>
            <a:spLocks noGrp="1"/>
          </p:cNvSpPr>
          <p:nvPr>
            <p:ph idx="1"/>
          </p:nvPr>
        </p:nvSpPr>
        <p:spPr>
          <a:xfrm>
            <a:off x="0" y="685800"/>
            <a:ext cx="9144000" cy="4525963"/>
          </a:xfrm>
        </p:spPr>
        <p:txBody>
          <a:bodyPr/>
          <a:lstStyle/>
          <a:p>
            <a:r>
              <a:rPr lang="en-US" dirty="0"/>
              <a:t>When all of Mountbatten’s efforts to keep India united failed, he </a:t>
            </a:r>
            <a:r>
              <a:rPr lang="en-US" dirty="0" smtClean="0"/>
              <a:t>asked </a:t>
            </a:r>
            <a:r>
              <a:rPr lang="en-US" dirty="0"/>
              <a:t>to chalk out a plan for the transfer of power and the division of the country. It was decided that none of the Indian parties would view it before the plan was finalized</a:t>
            </a:r>
            <a:r>
              <a:rPr lang="en-US" dirty="0" smtClean="0"/>
              <a:t>.</a:t>
            </a:r>
          </a:p>
          <a:p>
            <a:r>
              <a:rPr lang="en-US" dirty="0"/>
              <a:t>The plan was finalized in the Governor’s Conference in April 1947, and was then sent to Britain in May where the British Government approved it.</a:t>
            </a:r>
          </a:p>
          <a:p>
            <a:endParaRPr lang="en-US" dirty="0"/>
          </a:p>
        </p:txBody>
      </p:sp>
    </p:spTree>
    <p:extLst>
      <p:ext uri="{BB962C8B-B14F-4D97-AF65-F5344CB8AC3E}">
        <p14:creationId xmlns:p14="http://schemas.microsoft.com/office/powerpoint/2010/main" xmlns="" val="13942148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0"/>
            <a:ext cx="9130145" cy="4525963"/>
          </a:xfrm>
        </p:spPr>
        <p:txBody>
          <a:bodyPr>
            <a:normAutofit fontScale="85000" lnSpcReduction="20000"/>
          </a:bodyPr>
          <a:lstStyle/>
          <a:p>
            <a:r>
              <a:rPr lang="en-US" dirty="0"/>
              <a:t>The plan was made public on June 3, and is thus known as the June 3rd Plan</a:t>
            </a:r>
            <a:r>
              <a:rPr lang="en-US" dirty="0" smtClean="0"/>
              <a:t>.</a:t>
            </a:r>
          </a:p>
          <a:p>
            <a:r>
              <a:rPr lang="en-US" dirty="0"/>
              <a:t>June 3 Plan (1947) was comprised of the following main points on the basis of which Britain, after dividing it, was to quit India:</a:t>
            </a:r>
          </a:p>
          <a:p>
            <a:endParaRPr lang="en-US" dirty="0"/>
          </a:p>
          <a:p>
            <a:r>
              <a:rPr lang="en-US" dirty="0"/>
              <a:t>1. Two separate states will be established in India.</a:t>
            </a:r>
          </a:p>
          <a:p>
            <a:endParaRPr lang="en-US" dirty="0"/>
          </a:p>
          <a:p>
            <a:r>
              <a:rPr lang="en-US" dirty="0"/>
              <a:t>2. The present constitution assembly will to act but its constitution will not be applicable on the areas which will not accept it.</a:t>
            </a:r>
          </a:p>
          <a:p>
            <a:pPr marL="0" indent="0">
              <a:buNone/>
            </a:pPr>
            <a:endParaRPr lang="en-US" dirty="0"/>
          </a:p>
        </p:txBody>
      </p:sp>
    </p:spTree>
    <p:extLst>
      <p:ext uri="{BB962C8B-B14F-4D97-AF65-F5344CB8AC3E}">
        <p14:creationId xmlns:p14="http://schemas.microsoft.com/office/powerpoint/2010/main" xmlns="" val="13047380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818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685800"/>
            <a:ext cx="9137073" cy="4525963"/>
          </a:xfrm>
        </p:spPr>
        <p:txBody>
          <a:bodyPr>
            <a:normAutofit fontScale="85000" lnSpcReduction="10000"/>
          </a:bodyPr>
          <a:lstStyle/>
          <a:p>
            <a:pPr marL="0" indent="0">
              <a:buNone/>
            </a:pPr>
            <a:r>
              <a:rPr lang="en-US" dirty="0"/>
              <a:t>3. The power will be transferred the same year (1947) to the representatives of India</a:t>
            </a:r>
            <a:r>
              <a:rPr lang="en-US" dirty="0" smtClean="0"/>
              <a:t>.</a:t>
            </a:r>
          </a:p>
          <a:p>
            <a:pPr marL="0" indent="0">
              <a:buNone/>
            </a:pPr>
            <a:endParaRPr lang="en-US" dirty="0"/>
          </a:p>
          <a:p>
            <a:pPr marL="0" indent="0">
              <a:buNone/>
            </a:pPr>
            <a:r>
              <a:rPr lang="en-US" dirty="0" smtClean="0"/>
              <a:t>4</a:t>
            </a:r>
            <a:r>
              <a:rPr lang="en-US" dirty="0"/>
              <a:t>. The Muslim majority areas and the Hindu majority distinct of Bengal and Punjab will decide in separate meeting to accept or not to accept the division of the provinces. If anyone of the two groups will opt division, the province will be divided.</a:t>
            </a:r>
          </a:p>
          <a:p>
            <a:endParaRPr lang="en-US" dirty="0"/>
          </a:p>
          <a:p>
            <a:pPr marL="0" indent="0">
              <a:buNone/>
            </a:pPr>
            <a:r>
              <a:rPr lang="en-US" dirty="0"/>
              <a:t>5. The Muslim majority areas which will not opt to join present constituent assembly, will create their separate constituent assembly.</a:t>
            </a:r>
          </a:p>
          <a:p>
            <a:endParaRPr lang="en-US" dirty="0"/>
          </a:p>
          <a:p>
            <a:endParaRPr lang="en-US" dirty="0"/>
          </a:p>
          <a:p>
            <a:endParaRPr lang="en-US" dirty="0"/>
          </a:p>
        </p:txBody>
      </p:sp>
    </p:spTree>
    <p:extLst>
      <p:ext uri="{BB962C8B-B14F-4D97-AF65-F5344CB8AC3E}">
        <p14:creationId xmlns:p14="http://schemas.microsoft.com/office/powerpoint/2010/main" xmlns="" val="32027439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05691"/>
          </a:xfrm>
        </p:spPr>
        <p:txBody>
          <a:bodyPr>
            <a:noAutofit/>
          </a:bodyPr>
          <a:lstStyle/>
          <a:p>
            <a:pPr algn="l"/>
            <a:r>
              <a:rPr lang="en-US" sz="3200" b="1" dirty="0" smtClean="0"/>
              <a:t>Radcliffe </a:t>
            </a:r>
            <a:r>
              <a:rPr lang="en-US" sz="3200" b="1" dirty="0"/>
              <a:t>A</a:t>
            </a:r>
            <a:r>
              <a:rPr lang="en-US" sz="3200" b="1" dirty="0" smtClean="0"/>
              <a:t>ward</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10000"/>
          </a:bodyPr>
          <a:lstStyle/>
          <a:p>
            <a:r>
              <a:rPr lang="en-US" dirty="0"/>
              <a:t>It was provided in the June 3 plan that as soon as the legislatures of Punjab and Bengal decided in </a:t>
            </a:r>
            <a:r>
              <a:rPr lang="en-US" dirty="0" smtClean="0"/>
              <a:t>favor </a:t>
            </a:r>
            <a:r>
              <a:rPr lang="en-US" dirty="0"/>
              <a:t>of partition, a boundary commission should be set up to demarcate the boundaries. </a:t>
            </a:r>
            <a:endParaRPr lang="en-US" dirty="0" smtClean="0"/>
          </a:p>
          <a:p>
            <a:r>
              <a:rPr lang="en-US" dirty="0" smtClean="0"/>
              <a:t>The </a:t>
            </a:r>
            <a:r>
              <a:rPr lang="en-US" dirty="0"/>
              <a:t>legislatures of Bengal and Punjab voted in </a:t>
            </a:r>
            <a:r>
              <a:rPr lang="en-US" dirty="0" smtClean="0"/>
              <a:t>favor </a:t>
            </a:r>
            <a:r>
              <a:rPr lang="en-US" dirty="0"/>
              <a:t>of partition. Boundary commissions were set up for Punjab and Bengal under the chairmanship of </a:t>
            </a:r>
            <a:r>
              <a:rPr lang="en-US" dirty="0" smtClean="0"/>
              <a:t>Sir </a:t>
            </a:r>
            <a:r>
              <a:rPr lang="en-US" dirty="0"/>
              <a:t>Radcliffe. Each commission was to consist of an equal number of representatives of India and Pakistan and one or more impartial members.</a:t>
            </a:r>
          </a:p>
        </p:txBody>
      </p:sp>
    </p:spTree>
    <p:extLst>
      <p:ext uri="{BB962C8B-B14F-4D97-AF65-F5344CB8AC3E}">
        <p14:creationId xmlns:p14="http://schemas.microsoft.com/office/powerpoint/2010/main" xmlns="" val="32249304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09364"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067800" cy="5105400"/>
          </a:xfrm>
        </p:spPr>
        <p:txBody>
          <a:bodyPr>
            <a:normAutofit fontScale="85000" lnSpcReduction="10000"/>
          </a:bodyPr>
          <a:lstStyle/>
          <a:p>
            <a:r>
              <a:rPr lang="en-US" dirty="0"/>
              <a:t>The final award was announced on 17 August, </a:t>
            </a:r>
            <a:r>
              <a:rPr lang="en-US" dirty="0" smtClean="0"/>
              <a:t>1947. </a:t>
            </a:r>
            <a:r>
              <a:rPr lang="en-US" dirty="0"/>
              <a:t>The Radcliffe Award was unfair to Pakistan because it awarded many Muslim majority areas in Punjab and Bengal to India. Calcutta was given to </a:t>
            </a:r>
            <a:r>
              <a:rPr lang="en-US" dirty="0" smtClean="0"/>
              <a:t>India</a:t>
            </a:r>
            <a:r>
              <a:rPr lang="en-US" dirty="0"/>
              <a:t>.</a:t>
            </a:r>
            <a:endParaRPr lang="en-US" dirty="0" smtClean="0"/>
          </a:p>
          <a:p>
            <a:r>
              <a:rPr lang="en-US" dirty="0"/>
              <a:t>Muslim majority tehsils of </a:t>
            </a:r>
            <a:r>
              <a:rPr lang="en-US" dirty="0" err="1"/>
              <a:t>Gurdaspur</a:t>
            </a:r>
            <a:r>
              <a:rPr lang="en-US" dirty="0"/>
              <a:t> and </a:t>
            </a:r>
            <a:r>
              <a:rPr lang="en-US" dirty="0" err="1"/>
              <a:t>Batala</a:t>
            </a:r>
            <a:r>
              <a:rPr lang="en-US" dirty="0"/>
              <a:t> were given to India along with </a:t>
            </a:r>
            <a:r>
              <a:rPr lang="en-US" dirty="0" err="1"/>
              <a:t>Pathankot</a:t>
            </a:r>
            <a:r>
              <a:rPr lang="en-US" dirty="0"/>
              <a:t> tehsil. The Muslim majority tehsil </a:t>
            </a:r>
            <a:r>
              <a:rPr lang="en-US" dirty="0" err="1"/>
              <a:t>Ajnalain</a:t>
            </a:r>
            <a:r>
              <a:rPr lang="en-US" dirty="0"/>
              <a:t> in Amritsar district was also handed over to India. </a:t>
            </a:r>
            <a:endParaRPr lang="en-US" dirty="0" smtClean="0"/>
          </a:p>
          <a:p>
            <a:r>
              <a:rPr lang="en-US" dirty="0" smtClean="0"/>
              <a:t>In </a:t>
            </a:r>
            <a:r>
              <a:rPr lang="en-US" dirty="0"/>
              <a:t>Jullundur district the Muslim majority </a:t>
            </a:r>
            <a:r>
              <a:rPr lang="en-US" dirty="0" smtClean="0"/>
              <a:t>areas </a:t>
            </a:r>
            <a:r>
              <a:rPr lang="en-US" dirty="0"/>
              <a:t>in </a:t>
            </a:r>
            <a:r>
              <a:rPr lang="en-US" dirty="0" err="1"/>
              <a:t>Ferozpur</a:t>
            </a:r>
            <a:r>
              <a:rPr lang="en-US" dirty="0"/>
              <a:t> district were also given to India. All of these areas were </a:t>
            </a:r>
            <a:r>
              <a:rPr lang="en-US" dirty="0" smtClean="0"/>
              <a:t>attached </a:t>
            </a:r>
            <a:r>
              <a:rPr lang="en-US" dirty="0"/>
              <a:t>to western Punjab. This unfair award resulted in India's occupation of Kashmir and snatching from Pakistan important </a:t>
            </a:r>
            <a:r>
              <a:rPr lang="en-US" dirty="0" smtClean="0"/>
              <a:t>head works </a:t>
            </a:r>
            <a:r>
              <a:rPr lang="en-US" dirty="0"/>
              <a:t>and giving them to India. </a:t>
            </a:r>
          </a:p>
        </p:txBody>
      </p:sp>
    </p:spTree>
    <p:extLst>
      <p:ext uri="{BB962C8B-B14F-4D97-AF65-F5344CB8AC3E}">
        <p14:creationId xmlns:p14="http://schemas.microsoft.com/office/powerpoint/2010/main" xmlns="" val="29000854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571500"/>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71500"/>
            <a:ext cx="9144000" cy="5715000"/>
          </a:xfrm>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571500"/>
            <a:ext cx="9144000" cy="571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723080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87362"/>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685800"/>
            <a:ext cx="4419600"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67200" y="685800"/>
            <a:ext cx="48768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10759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4"/>
            <a:ext cx="9144000" cy="519545"/>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609600"/>
            <a:ext cx="9178636" cy="5257800"/>
          </a:xfrm>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477982"/>
            <a:ext cx="9144000"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541846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r>
              <a:rPr lang="en-US" sz="3200" b="1" dirty="0" smtClean="0"/>
              <a:t>Summary </a:t>
            </a:r>
            <a:endParaRPr lang="en-US" sz="3200" b="1" dirty="0"/>
          </a:p>
        </p:txBody>
      </p:sp>
      <p:sp>
        <p:nvSpPr>
          <p:cNvPr id="3" name="Content Placeholder 2"/>
          <p:cNvSpPr>
            <a:spLocks noGrp="1"/>
          </p:cNvSpPr>
          <p:nvPr>
            <p:ph idx="1"/>
          </p:nvPr>
        </p:nvSpPr>
        <p:spPr>
          <a:xfrm>
            <a:off x="0" y="533400"/>
            <a:ext cx="9220200" cy="5562600"/>
          </a:xfrm>
        </p:spPr>
        <p:txBody>
          <a:bodyPr>
            <a:normAutofit fontScale="92500" lnSpcReduction="20000"/>
          </a:bodyPr>
          <a:lstStyle/>
          <a:p>
            <a:r>
              <a:rPr lang="en-US" dirty="0"/>
              <a:t>Emergence of Pakistan Movement</a:t>
            </a:r>
          </a:p>
          <a:p>
            <a:r>
              <a:rPr lang="en-US" dirty="0"/>
              <a:t>Government of India Act 1935</a:t>
            </a:r>
          </a:p>
          <a:p>
            <a:r>
              <a:rPr lang="en-US" dirty="0"/>
              <a:t>Elections 1935-36</a:t>
            </a:r>
          </a:p>
          <a:p>
            <a:r>
              <a:rPr lang="en-US" dirty="0"/>
              <a:t>Congress Ministries</a:t>
            </a:r>
          </a:p>
          <a:p>
            <a:r>
              <a:rPr lang="en-US" dirty="0"/>
              <a:t>Pakistan Resolution 1940</a:t>
            </a:r>
          </a:p>
          <a:p>
            <a:r>
              <a:rPr lang="en-US" dirty="0"/>
              <a:t>Cripps Mission</a:t>
            </a:r>
          </a:p>
          <a:p>
            <a:r>
              <a:rPr lang="en-US" dirty="0"/>
              <a:t>Wavell Plan and </a:t>
            </a:r>
            <a:r>
              <a:rPr lang="en-US" dirty="0" err="1"/>
              <a:t>Simla</a:t>
            </a:r>
            <a:r>
              <a:rPr lang="en-US" dirty="0"/>
              <a:t> Conference</a:t>
            </a:r>
          </a:p>
          <a:p>
            <a:r>
              <a:rPr lang="en-US" dirty="0"/>
              <a:t>Elections 1945</a:t>
            </a:r>
          </a:p>
          <a:p>
            <a:r>
              <a:rPr lang="en-US" dirty="0"/>
              <a:t>Cabinet Mission Plan</a:t>
            </a:r>
          </a:p>
          <a:p>
            <a:r>
              <a:rPr lang="en-US" dirty="0"/>
              <a:t>Arrival of Lord Mountbatten &amp; Partition Plan</a:t>
            </a:r>
          </a:p>
          <a:p>
            <a:r>
              <a:rPr lang="en-US" dirty="0"/>
              <a:t>June 3rd Plan</a:t>
            </a:r>
          </a:p>
          <a:p>
            <a:r>
              <a:rPr lang="en-US" dirty="0"/>
              <a:t>Radcliffe Award</a:t>
            </a:r>
          </a:p>
          <a:p>
            <a:endParaRPr lang="en-US" dirty="0"/>
          </a:p>
        </p:txBody>
      </p:sp>
    </p:spTree>
    <p:extLst>
      <p:ext uri="{BB962C8B-B14F-4D97-AF65-F5344CB8AC3E}">
        <p14:creationId xmlns:p14="http://schemas.microsoft.com/office/powerpoint/2010/main" xmlns="" val="1333340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588818"/>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34636" y="838200"/>
            <a:ext cx="9109364" cy="4525963"/>
          </a:xfrm>
        </p:spPr>
        <p:txBody>
          <a:bodyPr>
            <a:normAutofit lnSpcReduction="10000"/>
          </a:bodyPr>
          <a:lstStyle/>
          <a:p>
            <a:pPr marL="0" indent="0" algn="ctr">
              <a:buNone/>
            </a:pPr>
            <a:r>
              <a:rPr lang="en-US" b="1" dirty="0" smtClean="0"/>
              <a:t>“</a:t>
            </a:r>
            <a:r>
              <a:rPr lang="en-US" b="1" dirty="0"/>
              <a:t>Come forward as servants of Islam, </a:t>
            </a:r>
            <a:r>
              <a:rPr lang="en-US" b="1" dirty="0" smtClean="0"/>
              <a:t>organize </a:t>
            </a:r>
            <a:r>
              <a:rPr lang="en-US" b="1" dirty="0"/>
              <a:t>the people economically, socially, educationally and politically and I am sure that you will be a power that will be accepted by everybody.” </a:t>
            </a:r>
            <a:endParaRPr lang="en-US" b="1" dirty="0" smtClean="0"/>
          </a:p>
          <a:p>
            <a:pPr marL="0" indent="0" algn="r">
              <a:buNone/>
            </a:pPr>
            <a:r>
              <a:rPr lang="en-US" sz="2400" dirty="0" smtClean="0"/>
              <a:t>Quaid I </a:t>
            </a:r>
            <a:r>
              <a:rPr lang="en-US" sz="2400" dirty="0" err="1" smtClean="0"/>
              <a:t>Azam</a:t>
            </a:r>
            <a:endParaRPr lang="en-US" sz="2400" dirty="0"/>
          </a:p>
          <a:p>
            <a:pPr marL="0" indent="0" algn="r">
              <a:buNone/>
            </a:pPr>
            <a:r>
              <a:rPr lang="en-US" sz="2400" dirty="0" smtClean="0"/>
              <a:t>Presidential </a:t>
            </a:r>
            <a:r>
              <a:rPr lang="en-US" sz="2400" dirty="0"/>
              <a:t>Address at the All India Muslim League, Lahore </a:t>
            </a:r>
          </a:p>
          <a:p>
            <a:pPr marL="0" indent="0" algn="r">
              <a:buNone/>
            </a:pPr>
            <a:r>
              <a:rPr lang="en-US" sz="2400" dirty="0"/>
              <a:t>March 23, 1940</a:t>
            </a:r>
            <a:r>
              <a:rPr lang="en-US" sz="2800" dirty="0"/>
              <a:t> </a:t>
            </a:r>
          </a:p>
          <a:p>
            <a:pPr marL="0" indent="0">
              <a:buNone/>
            </a:pPr>
            <a:endParaRPr lang="en-US" dirty="0" smtClean="0"/>
          </a:p>
          <a:p>
            <a:pPr marL="0" indent="0" algn="ctr">
              <a:buNone/>
            </a:pPr>
            <a:r>
              <a:rPr lang="en-US" sz="3000" b="1" dirty="0" smtClean="0"/>
              <a:t>Thank you</a:t>
            </a:r>
            <a:endParaRPr lang="en-US" sz="3000" b="1" dirty="0"/>
          </a:p>
        </p:txBody>
      </p:sp>
    </p:spTree>
    <p:extLst>
      <p:ext uri="{BB962C8B-B14F-4D97-AF65-F5344CB8AC3E}">
        <p14:creationId xmlns:p14="http://schemas.microsoft.com/office/powerpoint/2010/main" xmlns="" val="14113812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2395</Words>
  <Application>Microsoft Office PowerPoint</Application>
  <PresentationFormat>On-screen Show (4:3)</PresentationFormat>
  <Paragraphs>162</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Lecture # 11 Emergence of Pakistan Movement  </vt:lpstr>
      <vt:lpstr>Cont.</vt:lpstr>
      <vt:lpstr>Government of India Act 1935</vt:lpstr>
      <vt:lpstr>Cont.</vt:lpstr>
      <vt:lpstr>Analysis</vt:lpstr>
      <vt:lpstr>Elections 1935-36</vt:lpstr>
      <vt:lpstr>Cont.</vt:lpstr>
      <vt:lpstr>Congress Ministries </vt:lpstr>
      <vt:lpstr>Cont.</vt:lpstr>
      <vt:lpstr>Cont.</vt:lpstr>
      <vt:lpstr>Pakistan Resolution 1940</vt:lpstr>
      <vt:lpstr>Cripps Mission</vt:lpstr>
      <vt:lpstr>Cont.</vt:lpstr>
      <vt:lpstr>Wavell Plan and Simla Conference</vt:lpstr>
      <vt:lpstr>Cont.</vt:lpstr>
      <vt:lpstr>Elections 1945</vt:lpstr>
      <vt:lpstr>Cont.</vt:lpstr>
      <vt:lpstr>Cont.</vt:lpstr>
      <vt:lpstr>Cont.</vt:lpstr>
      <vt:lpstr>Cabinet Mission Plan</vt:lpstr>
      <vt:lpstr>Cont.</vt:lpstr>
      <vt:lpstr>Cont.</vt:lpstr>
      <vt:lpstr>Cont.</vt:lpstr>
      <vt:lpstr>Cont.</vt:lpstr>
      <vt:lpstr>Arrival of Lord Mountbatten &amp; Partition Plan</vt:lpstr>
      <vt:lpstr>June 3rd Plan</vt:lpstr>
      <vt:lpstr>Cont.</vt:lpstr>
      <vt:lpstr>Cont.</vt:lpstr>
      <vt:lpstr>Radcliffe Award</vt:lpstr>
      <vt:lpstr>Cont.</vt:lpstr>
      <vt:lpstr>Cont.</vt:lpstr>
      <vt:lpstr>Cont.</vt:lpstr>
      <vt:lpstr>Cont.</vt:lpstr>
      <vt:lpstr>Summary </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 11 Emergence of Pakistan Movement  </dc:title>
  <dc:creator>MyUserName</dc:creator>
  <cp:lastModifiedBy>NTS</cp:lastModifiedBy>
  <cp:revision>61</cp:revision>
  <dcterms:created xsi:type="dcterms:W3CDTF">2012-07-31T05:02:46Z</dcterms:created>
  <dcterms:modified xsi:type="dcterms:W3CDTF">2012-08-02T08:11:22Z</dcterms:modified>
</cp:coreProperties>
</file>