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wma" ContentType="audio/x-ms-wm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6" r:id="rId2"/>
    <p:sldId id="267" r:id="rId3"/>
    <p:sldId id="268" r:id="rId4"/>
    <p:sldId id="257" r:id="rId5"/>
    <p:sldId id="258" r:id="rId6"/>
    <p:sldId id="259" r:id="rId7"/>
    <p:sldId id="260" r:id="rId8"/>
    <p:sldId id="261" r:id="rId9"/>
    <p:sldId id="262" r:id="rId10"/>
    <p:sldId id="263" r:id="rId11"/>
    <p:sldId id="264" r:id="rId12"/>
    <p:sldId id="265" r:id="rId13"/>
    <p:sldId id="269" r:id="rId14"/>
    <p:sldId id="270" r:id="rId15"/>
    <p:sldId id="274" r:id="rId16"/>
    <p:sldId id="275" r:id="rId17"/>
    <p:sldId id="276" r:id="rId18"/>
    <p:sldId id="277" r:id="rId19"/>
    <p:sldId id="278" r:id="rId20"/>
    <p:sldId id="279" r:id="rId21"/>
    <p:sldId id="271" r:id="rId22"/>
    <p:sldId id="27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8813D1-129E-4164-AC9C-EF1225065CBA}" type="datetimeFigureOut">
              <a:rPr lang="en-US" smtClean="0"/>
              <a:pPr/>
              <a:t>6/17/2014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EBF775-7659-4EAB-AB4E-132FE1B054C5}" type="slidenum">
              <a:rPr lang="en-US" smtClean="0"/>
              <a:pPr/>
              <a:t>‹#›</a:t>
            </a:fld>
            <a:endParaRPr lang="en-US"/>
          </a:p>
        </p:txBody>
      </p:sp>
    </p:spTree>
    <p:extLst>
      <p:ext uri="{BB962C8B-B14F-4D97-AF65-F5344CB8AC3E}">
        <p14:creationId xmlns:p14="http://schemas.microsoft.com/office/powerpoint/2010/main" xmlns="" val="3704875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Instructions are written to help the reader perform</a:t>
            </a:r>
            <a:r>
              <a:rPr lang="en-US" baseline="0" dirty="0" smtClean="0"/>
              <a:t> a task, so writing for the reader’s understanding is critical.</a:t>
            </a:r>
          </a:p>
          <a:p>
            <a:endParaRPr lang="en-US" baseline="0" dirty="0" smtClean="0"/>
          </a:p>
          <a:p>
            <a:r>
              <a:rPr lang="en-US" baseline="0" dirty="0" smtClean="0"/>
              <a:t>Readers can be novice, that is, a first-time user. Even a highly educated, specialized reader can be “novice” if they have never performed the task.</a:t>
            </a:r>
          </a:p>
          <a:p>
            <a:endParaRPr lang="en-US" baseline="0" dirty="0" smtClean="0"/>
          </a:p>
          <a:p>
            <a:r>
              <a:rPr lang="en-US" baseline="0" dirty="0" smtClean="0"/>
              <a:t>An experienced reader is one who has performed a similar task.</a:t>
            </a:r>
          </a:p>
          <a:p>
            <a:endParaRPr lang="en-US" baseline="0" dirty="0" smtClean="0"/>
          </a:p>
          <a:p>
            <a:r>
              <a:rPr lang="en-US" baseline="0" dirty="0" smtClean="0"/>
              <a:t>Sometimes you will need to write one set of instructions with a mixed audience in mind.</a:t>
            </a:r>
          </a:p>
          <a:p>
            <a:endParaRPr lang="en-US" baseline="0" dirty="0" smtClean="0"/>
          </a:p>
          <a:p>
            <a:r>
              <a:rPr lang="en-US" baseline="0" dirty="0" smtClean="0"/>
              <a:t>Each kind of audience will require different levels of explanation.</a:t>
            </a:r>
            <a:endParaRPr lang="en-US" dirty="0"/>
          </a:p>
        </p:txBody>
      </p:sp>
      <p:sp>
        <p:nvSpPr>
          <p:cNvPr id="4" name="Slide Number Placeholder 3"/>
          <p:cNvSpPr>
            <a:spLocks noGrp="1"/>
          </p:cNvSpPr>
          <p:nvPr>
            <p:ph type="sldNum" sz="quarter" idx="10"/>
          </p:nvPr>
        </p:nvSpPr>
        <p:spPr/>
        <p:txBody>
          <a:bodyPr/>
          <a:lstStyle/>
          <a:p>
            <a:fld id="{7539741C-33A5-4E1C-BB20-E19BE9EEECD6}" type="slidenum">
              <a:rPr lang="en-US" smtClean="0"/>
              <a:pPr/>
              <a:t>16</a:t>
            </a:fld>
            <a:endParaRPr lang="en-US"/>
          </a:p>
        </p:txBody>
      </p:sp>
    </p:spTree>
    <p:extLst>
      <p:ext uri="{BB962C8B-B14F-4D97-AF65-F5344CB8AC3E}">
        <p14:creationId xmlns:p14="http://schemas.microsoft.com/office/powerpoint/2010/main" xmlns="" val="3614451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you’ve considered</a:t>
            </a:r>
            <a:r>
              <a:rPr lang="en-US" baseline="0" dirty="0" smtClean="0"/>
              <a:t> who your audience is, keep in mind the kinds of questions they’ll be asking when they approach your instructions:</a:t>
            </a:r>
          </a:p>
          <a:p>
            <a:endParaRPr lang="en-US" baseline="0" dirty="0" smtClean="0"/>
          </a:p>
          <a:p>
            <a:r>
              <a:rPr lang="en-US" baseline="0" dirty="0" smtClean="0"/>
              <a:t>Why am I doing this?   They may not be questioning the overall process, but rather the steps of the process. For example, Why am I supposed to open this in Firefox instead of Internet Explorer? Why am I using this tool instead of a screwdriver?</a:t>
            </a:r>
          </a:p>
          <a:p>
            <a:endParaRPr lang="en-US" baseline="0" dirty="0" smtClean="0"/>
          </a:p>
          <a:p>
            <a:r>
              <a:rPr lang="en-US" baseline="0" dirty="0" smtClean="0"/>
              <a:t>Readers also ask “How do I do it?” How do I open Firefox? How do I use this tool?</a:t>
            </a:r>
          </a:p>
          <a:p>
            <a:endParaRPr lang="en-US" baseline="0" dirty="0" smtClean="0"/>
          </a:p>
          <a:p>
            <a:r>
              <a:rPr lang="en-US" baseline="0" dirty="0" smtClean="0"/>
              <a:t>Audiences need to know what material or equipment is necessary to complete the task.</a:t>
            </a:r>
          </a:p>
          <a:p>
            <a:endParaRPr lang="en-US" baseline="0" dirty="0" smtClean="0"/>
          </a:p>
          <a:p>
            <a:r>
              <a:rPr lang="en-US" baseline="0" dirty="0" smtClean="0"/>
              <a:t>Readers need to know the chronology of the process: Where do I begin? What do I do next?</a:t>
            </a:r>
          </a:p>
          <a:p>
            <a:endParaRPr lang="en-US" baseline="0" dirty="0" smtClean="0"/>
          </a:p>
          <a:p>
            <a:r>
              <a:rPr lang="en-US" baseline="0" dirty="0" smtClean="0"/>
              <a:t>They also need to know what could go wrong. Will I get an error message if I do it one way instead of another? Can I hurt myself if I use the screwdriver instead of the tool provided? Can I hurt the product?</a:t>
            </a:r>
            <a:endParaRPr lang="en-US" dirty="0"/>
          </a:p>
        </p:txBody>
      </p:sp>
      <p:sp>
        <p:nvSpPr>
          <p:cNvPr id="4" name="Slide Number Placeholder 3"/>
          <p:cNvSpPr>
            <a:spLocks noGrp="1"/>
          </p:cNvSpPr>
          <p:nvPr>
            <p:ph type="sldNum" sz="quarter" idx="10"/>
          </p:nvPr>
        </p:nvSpPr>
        <p:spPr/>
        <p:txBody>
          <a:bodyPr/>
          <a:lstStyle/>
          <a:p>
            <a:fld id="{7539741C-33A5-4E1C-BB20-E19BE9EEECD6}" type="slidenum">
              <a:rPr lang="en-US" smtClean="0"/>
              <a:pPr/>
              <a:t>17</a:t>
            </a:fld>
            <a:endParaRPr lang="en-US"/>
          </a:p>
        </p:txBody>
      </p:sp>
    </p:spTree>
    <p:extLst>
      <p:ext uri="{BB962C8B-B14F-4D97-AF65-F5344CB8AC3E}">
        <p14:creationId xmlns:p14="http://schemas.microsoft.com/office/powerpoint/2010/main" xmlns="" val="923791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a:t>
            </a:r>
            <a:r>
              <a:rPr lang="en-US" baseline="0" dirty="0" smtClean="0"/>
              <a:t> the purpose of instructions is to help someone perform a task successfully, there are high expectations for excellence.</a:t>
            </a:r>
          </a:p>
          <a:p>
            <a:endParaRPr lang="en-US" baseline="0" dirty="0" smtClean="0"/>
          </a:p>
          <a:p>
            <a:r>
              <a:rPr lang="en-US" baseline="0" dirty="0" smtClean="0"/>
              <a:t>These elements will help you create effective instructions, but you can also test them for effectiveness when you are finished. Don’t forget to revise and proofread your instructions as well. It’s unlikely you’ll get them perfect the first time.</a:t>
            </a:r>
            <a:endParaRPr lang="en-US" dirty="0"/>
          </a:p>
        </p:txBody>
      </p:sp>
      <p:sp>
        <p:nvSpPr>
          <p:cNvPr id="4" name="Slide Number Placeholder 3"/>
          <p:cNvSpPr>
            <a:spLocks noGrp="1"/>
          </p:cNvSpPr>
          <p:nvPr>
            <p:ph type="sldNum" sz="quarter" idx="10"/>
          </p:nvPr>
        </p:nvSpPr>
        <p:spPr/>
        <p:txBody>
          <a:bodyPr/>
          <a:lstStyle/>
          <a:p>
            <a:fld id="{7539741C-33A5-4E1C-BB20-E19BE9EEECD6}" type="slidenum">
              <a:rPr lang="en-US" smtClean="0"/>
              <a:pPr/>
              <a:t>18</a:t>
            </a:fld>
            <a:endParaRPr lang="en-US"/>
          </a:p>
        </p:txBody>
      </p:sp>
    </p:spTree>
    <p:extLst>
      <p:ext uri="{BB962C8B-B14F-4D97-AF65-F5344CB8AC3E}">
        <p14:creationId xmlns:p14="http://schemas.microsoft.com/office/powerpoint/2010/main" xmlns="" val="2575622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an example to</a:t>
            </a:r>
            <a:r>
              <a:rPr lang="en-US" baseline="0" dirty="0" smtClean="0"/>
              <a:t> see how some of these elements work.</a:t>
            </a:r>
          </a:p>
          <a:p>
            <a:endParaRPr lang="en-US" baseline="0" dirty="0" smtClean="0"/>
          </a:p>
          <a:p>
            <a:r>
              <a:rPr lang="en-US" baseline="0" dirty="0" smtClean="0"/>
              <a:t>This is an instruction manual for a Linksys brand cable modem with USB and </a:t>
            </a:r>
            <a:r>
              <a:rPr lang="en-US" baseline="0" dirty="0" err="1" smtClean="0"/>
              <a:t>ethernet</a:t>
            </a:r>
            <a:r>
              <a:rPr lang="en-US" baseline="0" dirty="0" smtClean="0"/>
              <a:t> connections.</a:t>
            </a:r>
          </a:p>
          <a:p>
            <a:endParaRPr lang="en-US" baseline="0" dirty="0" smtClean="0"/>
          </a:p>
          <a:p>
            <a:r>
              <a:rPr lang="en-US" baseline="0" dirty="0" smtClean="0"/>
              <a:t>Note the clear and limiting title -- “Connection.” It is easy to see and it stands out as bigger and more prominent than the other text, so we recognize it as a heading.</a:t>
            </a:r>
          </a:p>
          <a:p>
            <a:endParaRPr lang="en-US" baseline="0" dirty="0" smtClean="0"/>
          </a:p>
          <a:p>
            <a:r>
              <a:rPr lang="en-US" baseline="0" dirty="0" smtClean="0"/>
              <a:t>See how the visuals complement the text by illustrating what is explained? Each visual has a caption to clarify EXACTLY what it represents. For example, step C says to connect the included Ethernet cable. The picture shows how and where to connect it on the modem.</a:t>
            </a:r>
          </a:p>
          <a:p>
            <a:endParaRPr lang="en-US" baseline="0" dirty="0" smtClean="0"/>
          </a:p>
          <a:p>
            <a:r>
              <a:rPr lang="en-US" baseline="0" dirty="0" smtClean="0"/>
              <a:t>These instructions are written at the level of detail and technicality that a novice audience would need. Someone accustomed to working with computer parts knows to turn off the computer before adding or removing peripherals, but step A tells the reader to turn off the computer and disconnect the old modem (if there is one).</a:t>
            </a:r>
          </a:p>
          <a:p>
            <a:endParaRPr lang="en-US" baseline="0" dirty="0" smtClean="0"/>
          </a:p>
          <a:p>
            <a:r>
              <a:rPr lang="en-US" baseline="0" dirty="0" smtClean="0"/>
              <a:t>The steps are presented in a spatial and chronological sequence. First, step B has the reader connect the coaxial cable, the one connected to the cable outlet on the wall, to the modem, then connect the modem to the computer. Finally, step D has the reader connect the modem to electrical power. Because this is a simple instruction manual, it uses letters to </a:t>
            </a:r>
            <a:r>
              <a:rPr lang="en-US" baseline="0" dirty="0" err="1" smtClean="0"/>
              <a:t>differentation</a:t>
            </a:r>
            <a:r>
              <a:rPr lang="en-US" baseline="0" dirty="0" smtClean="0"/>
              <a:t> between sub-steps, but sub-steps in technical instructions often appear in decimal form such as step 3.1, 3.2, etc.</a:t>
            </a:r>
          </a:p>
          <a:p>
            <a:endParaRPr lang="en-US" baseline="0" dirty="0" smtClean="0"/>
          </a:p>
          <a:p>
            <a:r>
              <a:rPr lang="en-US" baseline="0" dirty="0" smtClean="0"/>
              <a:t>This page does not have any notes or hazard notices, but the final page, or “step 3” does. This note is marked by a visual symbol that indicates something special, but not necessarily danger, by the horizontal lines that sandwich it, and its indentation.</a:t>
            </a:r>
          </a:p>
          <a:p>
            <a:endParaRPr lang="en-US" baseline="0" dirty="0" smtClean="0"/>
          </a:p>
          <a:p>
            <a:r>
              <a:rPr lang="en-US" baseline="0" dirty="0" smtClean="0"/>
              <a:t>The design of the instruction manual follows these guidelines: use informative headings, arrange all steps in a numbered list (each step is numbered, but the sub-steps are listed by letter to avoid confusion), separate each step visually (note the white space surround each step), let the visual repeat, restate, or reinforce the prose, keep the visual and step close together, consider a multicolumn design, and keep it simple.</a:t>
            </a:r>
          </a:p>
          <a:p>
            <a:endParaRPr lang="en-US" dirty="0"/>
          </a:p>
        </p:txBody>
      </p:sp>
      <p:sp>
        <p:nvSpPr>
          <p:cNvPr id="4" name="Slide Number Placeholder 3"/>
          <p:cNvSpPr>
            <a:spLocks noGrp="1"/>
          </p:cNvSpPr>
          <p:nvPr>
            <p:ph type="sldNum" sz="quarter" idx="10"/>
          </p:nvPr>
        </p:nvSpPr>
        <p:spPr/>
        <p:txBody>
          <a:bodyPr/>
          <a:lstStyle/>
          <a:p>
            <a:fld id="{7539741C-33A5-4E1C-BB20-E19BE9EEECD6}" type="slidenum">
              <a:rPr lang="en-US" smtClean="0"/>
              <a:pPr/>
              <a:t>19</a:t>
            </a:fld>
            <a:endParaRPr lang="en-US"/>
          </a:p>
        </p:txBody>
      </p:sp>
    </p:spTree>
    <p:extLst>
      <p:ext uri="{BB962C8B-B14F-4D97-AF65-F5344CB8AC3E}">
        <p14:creationId xmlns:p14="http://schemas.microsoft.com/office/powerpoint/2010/main" xmlns="" val="3253765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is very important to highlight cautionary information in instructions. Notices need to appear immediately </a:t>
            </a:r>
            <a:r>
              <a:rPr lang="en-US" u="sng" baseline="0" dirty="0" smtClean="0"/>
              <a:t>before</a:t>
            </a:r>
            <a:r>
              <a:rPr lang="en-US" u="none" baseline="0" dirty="0" smtClean="0"/>
              <a:t> the step or steps in which a problem could occur. Sometimes you will also find warning and danger notifications listed at the beginning of the instructions as well.</a:t>
            </a:r>
            <a:endParaRPr lang="en-US" baseline="0" dirty="0" smtClean="0"/>
          </a:p>
          <a:p>
            <a:endParaRPr lang="en-US" baseline="0" dirty="0" smtClean="0"/>
          </a:p>
          <a:p>
            <a:r>
              <a:rPr lang="en-US" baseline="0" dirty="0" smtClean="0"/>
              <a:t>A </a:t>
            </a:r>
            <a:r>
              <a:rPr lang="en-US" i="1" baseline="0" dirty="0" smtClean="0"/>
              <a:t>note</a:t>
            </a:r>
            <a:r>
              <a:rPr lang="en-US" i="0" baseline="0" dirty="0" smtClean="0"/>
              <a:t> simply points out useful, but not critical, information that should stand out from the rest of the text. This note from the cable modem instructions just reminds the reader that the modem itself does not give access to the internet. The reader must subscribe to a service provider.</a:t>
            </a:r>
          </a:p>
          <a:p>
            <a:endParaRPr lang="en-US" i="0" baseline="0" dirty="0" smtClean="0"/>
          </a:p>
          <a:p>
            <a:r>
              <a:rPr lang="en-US" i="0" baseline="0" dirty="0" smtClean="0"/>
              <a:t>A </a:t>
            </a:r>
            <a:r>
              <a:rPr lang="en-US" i="1" baseline="0" dirty="0" smtClean="0"/>
              <a:t>caution</a:t>
            </a:r>
            <a:r>
              <a:rPr lang="en-US" i="0" baseline="0" dirty="0" smtClean="0"/>
              <a:t> notice is meant to prevent mistakes that could injure the user or equipment. This notification in the instructions for a hook that sticks to the wall indicates that the hook could damage wallpaper, valuable items, or cause injury by using it to hang objects where a fall could injure a person. The red text, bold print, underlining, and capitalization make it stand out from the rest of the black text.</a:t>
            </a:r>
          </a:p>
          <a:p>
            <a:endParaRPr lang="en-US" i="0" baseline="0" dirty="0" smtClean="0"/>
          </a:p>
          <a:p>
            <a:r>
              <a:rPr lang="en-US" i="0" baseline="0" dirty="0" smtClean="0"/>
              <a:t>A </a:t>
            </a:r>
            <a:r>
              <a:rPr lang="en-US" i="1" baseline="0" dirty="0" smtClean="0"/>
              <a:t>warning</a:t>
            </a:r>
            <a:r>
              <a:rPr lang="en-US" i="0" baseline="0" dirty="0" smtClean="0"/>
              <a:t> indicates potential harm to a person. This warning for a potty-training seat warns that the seat needs to be used under supervision and placed on the floor in order to prevent harm to the child. The exclamation symbol, bold text, capitalization, the surrounding box and placement at the beginning of the instructions make this warning stand out from the rest of the instructions.</a:t>
            </a:r>
          </a:p>
          <a:p>
            <a:endParaRPr lang="en-US" i="0" baseline="0" dirty="0" smtClean="0"/>
          </a:p>
          <a:p>
            <a:r>
              <a:rPr lang="en-US" i="1" baseline="0" dirty="0" smtClean="0"/>
              <a:t>Danger</a:t>
            </a:r>
            <a:r>
              <a:rPr lang="en-US" i="0" baseline="0" dirty="0" smtClean="0"/>
              <a:t> indicates immediate harm. This warning against danger appears on the instructions for a laser level. It indicates a severe danger to the eye if it is exposed to the laser.</a:t>
            </a:r>
          </a:p>
          <a:p>
            <a:endParaRPr lang="en-US" i="0" baseline="0" dirty="0" smtClean="0"/>
          </a:p>
          <a:p>
            <a:r>
              <a:rPr lang="en-US" i="0" baseline="0" dirty="0" smtClean="0"/>
              <a:t>These labels are important, not only because they help clarify critical points about the instructions, but because without them, the person or organization responsible has a legal obligation to include them.</a:t>
            </a:r>
            <a:endParaRPr lang="en-US" i="1" baseline="0" dirty="0" smtClean="0"/>
          </a:p>
        </p:txBody>
      </p:sp>
      <p:sp>
        <p:nvSpPr>
          <p:cNvPr id="4" name="Slide Number Placeholder 3"/>
          <p:cNvSpPr>
            <a:spLocks noGrp="1"/>
          </p:cNvSpPr>
          <p:nvPr>
            <p:ph type="sldNum" sz="quarter" idx="10"/>
          </p:nvPr>
        </p:nvSpPr>
        <p:spPr/>
        <p:txBody>
          <a:bodyPr/>
          <a:lstStyle/>
          <a:p>
            <a:fld id="{7539741C-33A5-4E1C-BB20-E19BE9EEECD6}" type="slidenum">
              <a:rPr lang="en-US" smtClean="0"/>
              <a:pPr/>
              <a:t>20</a:t>
            </a:fld>
            <a:endParaRPr lang="en-US"/>
          </a:p>
        </p:txBody>
      </p:sp>
    </p:spTree>
    <p:extLst>
      <p:ext uri="{BB962C8B-B14F-4D97-AF65-F5344CB8AC3E}">
        <p14:creationId xmlns:p14="http://schemas.microsoft.com/office/powerpoint/2010/main" xmlns="" val="3469609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F542DA-6208-4D8A-A4FB-FEF9F570515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285401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F542DA-6208-4D8A-A4FB-FEF9F570515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3312928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F542DA-6208-4D8A-A4FB-FEF9F570515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2085195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F542DA-6208-4D8A-A4FB-FEF9F570515A}"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299230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F542DA-6208-4D8A-A4FB-FEF9F570515A}" type="datetimeFigureOut">
              <a:rPr lang="en-US" smtClean="0"/>
              <a:pPr/>
              <a:t>6/17/2014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1122021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F542DA-6208-4D8A-A4FB-FEF9F570515A}" type="datetimeFigureOut">
              <a:rPr lang="en-US" smtClean="0"/>
              <a:pPr/>
              <a:t>6/17/2014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3621805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F542DA-6208-4D8A-A4FB-FEF9F570515A}" type="datetimeFigureOut">
              <a:rPr lang="en-US" smtClean="0"/>
              <a:pPr/>
              <a:t>6/17/2014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329966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F542DA-6208-4D8A-A4FB-FEF9F570515A}"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966029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F542DA-6208-4D8A-A4FB-FEF9F570515A}"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1053136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F542DA-6208-4D8A-A4FB-FEF9F570515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2453547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F542DA-6208-4D8A-A4FB-FEF9F570515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305199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F542DA-6208-4D8A-A4FB-FEF9F570515A}" type="datetimeFigureOut">
              <a:rPr lang="en-US" smtClean="0"/>
              <a:pPr/>
              <a:t>6/17/2014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063700-5D60-4EE0-8C17-7825C89BAFF2}" type="slidenum">
              <a:rPr lang="en-US" smtClean="0"/>
              <a:pPr/>
              <a:t>‹#›</a:t>
            </a:fld>
            <a:endParaRPr lang="en-US"/>
          </a:p>
        </p:txBody>
      </p:sp>
    </p:spTree>
    <p:extLst>
      <p:ext uri="{BB962C8B-B14F-4D97-AF65-F5344CB8AC3E}">
        <p14:creationId xmlns:p14="http://schemas.microsoft.com/office/powerpoint/2010/main" xmlns="" val="1618024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audio" Target="../media/media1.wma"/><Relationship Id="rId6" Type="http://schemas.openxmlformats.org/officeDocument/2006/relationships/image" Target="../media/image2.png"/><Relationship Id="rId5" Type="http://schemas.microsoft.com/office/2007/relationships/media" Target="../media/media1.wma"/><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media2.wma"/><Relationship Id="rId6" Type="http://schemas.openxmlformats.org/officeDocument/2006/relationships/image" Target="../media/image2.png"/><Relationship Id="rId5" Type="http://schemas.microsoft.com/office/2007/relationships/media" Target="../media/media2.wma"/><Relationship Id="rId4" Type="http://schemas.openxmlformats.org/officeDocument/2006/relationships/image" Target="../media/image3.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media3.wma"/><Relationship Id="rId6" Type="http://schemas.openxmlformats.org/officeDocument/2006/relationships/image" Target="../media/image2.png"/><Relationship Id="rId5" Type="http://schemas.microsoft.com/office/2007/relationships/media" Target="../media/media3.wma"/><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8" Type="http://schemas.microsoft.com/office/2007/relationships/media" Target="../media/media5.wma"/><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5.wma"/><Relationship Id="rId1" Type="http://schemas.openxmlformats.org/officeDocument/2006/relationships/audio" Target="../media/media4.wma"/><Relationship Id="rId6" Type="http://schemas.microsoft.com/office/2007/relationships/media" Target="../media/media4.wma"/><Relationship Id="rId5" Type="http://schemas.openxmlformats.org/officeDocument/2006/relationships/image" Target="../media/image5.png"/><Relationship Id="rId4" Type="http://schemas.openxmlformats.org/officeDocument/2006/relationships/notesSlide" Target="../notesSlides/notesSlide4.xml"/><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7.wma"/><Relationship Id="rId1" Type="http://schemas.openxmlformats.org/officeDocument/2006/relationships/audio" Target="../media/media6.wma"/><Relationship Id="rId6" Type="http://schemas.openxmlformats.org/officeDocument/2006/relationships/image" Target="../media/image8.png"/><Relationship Id="rId11" Type="http://schemas.microsoft.com/office/2007/relationships/media" Target="../media/media7.wma"/><Relationship Id="rId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notesSlide" Target="../notesSlides/notesSlide5.xml"/><Relationship Id="rId9" Type="http://schemas.microsoft.com/office/2007/relationships/media" Target="../media/media6.wma"/></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8</a:t>
            </a:r>
            <a:endParaRPr lang="en-US" dirty="0"/>
          </a:p>
        </p:txBody>
      </p:sp>
      <p:sp>
        <p:nvSpPr>
          <p:cNvPr id="5" name="Subtitle 4"/>
          <p:cNvSpPr>
            <a:spLocks noGrp="1"/>
          </p:cNvSpPr>
          <p:nvPr>
            <p:ph type="subTitle" idx="1"/>
          </p:nvPr>
        </p:nvSpPr>
        <p:spPr/>
        <p:txBody>
          <a:bodyPr/>
          <a:lstStyle/>
          <a:p>
            <a:r>
              <a:rPr lang="en-US" dirty="0" smtClean="0">
                <a:solidFill>
                  <a:schemeClr val="tx1"/>
                </a:solidFill>
              </a:rPr>
              <a:t>Giving Classroom Instructions </a:t>
            </a:r>
          </a:p>
          <a:p>
            <a:r>
              <a:rPr lang="en-US" dirty="0" smtClean="0">
                <a:solidFill>
                  <a:schemeClr val="tx1"/>
                </a:solidFill>
              </a:rPr>
              <a:t>&amp;</a:t>
            </a:r>
          </a:p>
          <a:p>
            <a:r>
              <a:rPr lang="en-US" dirty="0" smtClean="0">
                <a:solidFill>
                  <a:schemeClr val="tx1"/>
                </a:solidFill>
              </a:rPr>
              <a:t>Writing Instruction Manuals</a:t>
            </a:r>
            <a:endParaRPr lang="en-US" dirty="0">
              <a:solidFill>
                <a:schemeClr val="tx1"/>
              </a:solidFill>
            </a:endParaRPr>
          </a:p>
        </p:txBody>
      </p:sp>
    </p:spTree>
    <p:extLst>
      <p:ext uri="{BB962C8B-B14F-4D97-AF65-F5344CB8AC3E}">
        <p14:creationId xmlns:p14="http://schemas.microsoft.com/office/powerpoint/2010/main" xmlns="" val="40112320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7</a:t>
            </a:r>
            <a:endParaRPr lang="en-US" dirty="0"/>
          </a:p>
        </p:txBody>
      </p:sp>
      <p:sp>
        <p:nvSpPr>
          <p:cNvPr id="3" name="Content Placeholder 2"/>
          <p:cNvSpPr>
            <a:spLocks noGrp="1"/>
          </p:cNvSpPr>
          <p:nvPr>
            <p:ph idx="1"/>
          </p:nvPr>
        </p:nvSpPr>
        <p:spPr/>
        <p:txBody>
          <a:bodyPr/>
          <a:lstStyle/>
          <a:p>
            <a:r>
              <a:rPr lang="en-US" dirty="0" smtClean="0"/>
              <a:t>In lecture 7, we learnt how to</a:t>
            </a:r>
          </a:p>
          <a:p>
            <a:pPr lvl="1"/>
            <a:r>
              <a:rPr lang="en-US" dirty="0" smtClean="0"/>
              <a:t>Carry out instructions</a:t>
            </a:r>
          </a:p>
          <a:p>
            <a:pPr lvl="1"/>
            <a:r>
              <a:rPr lang="en-US" dirty="0" smtClean="0"/>
              <a:t>Structure clear instructions</a:t>
            </a:r>
          </a:p>
          <a:p>
            <a:pPr lvl="1"/>
            <a:r>
              <a:rPr lang="en-US" dirty="0" smtClean="0"/>
              <a:t>Use time connective words</a:t>
            </a:r>
          </a:p>
          <a:p>
            <a:pPr lvl="1"/>
            <a:r>
              <a:rPr lang="en-US" dirty="0" smtClean="0"/>
              <a:t>Use action words</a:t>
            </a:r>
          </a:p>
          <a:p>
            <a:pPr lvl="1"/>
            <a:r>
              <a:rPr lang="en-US" dirty="0" smtClean="0"/>
              <a:t>Set conditions for actions</a:t>
            </a:r>
          </a:p>
          <a:p>
            <a:pPr lvl="1"/>
            <a:r>
              <a:rPr lang="en-US" dirty="0" smtClean="0"/>
              <a:t>Give oral instructions</a:t>
            </a:r>
          </a:p>
          <a:p>
            <a:pPr marL="0" indent="0">
              <a:buNone/>
            </a:pPr>
            <a:endParaRPr lang="en-US" dirty="0"/>
          </a:p>
        </p:txBody>
      </p:sp>
    </p:spTree>
    <p:extLst>
      <p:ext uri="{BB962C8B-B14F-4D97-AF65-F5344CB8AC3E}">
        <p14:creationId xmlns:p14="http://schemas.microsoft.com/office/powerpoint/2010/main" xmlns="" val="11392086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8</a:t>
            </a:r>
            <a:endParaRPr lang="en-US" dirty="0"/>
          </a:p>
        </p:txBody>
      </p:sp>
      <p:sp>
        <p:nvSpPr>
          <p:cNvPr id="3" name="Content Placeholder 2"/>
          <p:cNvSpPr>
            <a:spLocks noGrp="1"/>
          </p:cNvSpPr>
          <p:nvPr>
            <p:ph idx="1"/>
          </p:nvPr>
        </p:nvSpPr>
        <p:spPr/>
        <p:txBody>
          <a:bodyPr/>
          <a:lstStyle/>
          <a:p>
            <a:r>
              <a:rPr lang="en-US" dirty="0" smtClean="0"/>
              <a:t>After completing lecture 8, you should be able to</a:t>
            </a:r>
          </a:p>
          <a:p>
            <a:pPr lvl="1"/>
            <a:r>
              <a:rPr lang="en-US" dirty="0" smtClean="0"/>
              <a:t>Evaluate classroom instructions</a:t>
            </a:r>
          </a:p>
          <a:p>
            <a:pPr lvl="1"/>
            <a:r>
              <a:rPr lang="en-US" dirty="0" smtClean="0"/>
              <a:t>Give clear classroom instructions</a:t>
            </a:r>
          </a:p>
          <a:p>
            <a:pPr lvl="1"/>
            <a:r>
              <a:rPr lang="en-US" dirty="0" smtClean="0"/>
              <a:t>Order classroom instructions</a:t>
            </a:r>
          </a:p>
          <a:p>
            <a:pPr lvl="1"/>
            <a:r>
              <a:rPr lang="en-US" dirty="0" smtClean="0"/>
              <a:t>Check classroom instructions</a:t>
            </a:r>
          </a:p>
          <a:p>
            <a:pPr lvl="1"/>
            <a:r>
              <a:rPr lang="en-US" dirty="0" smtClean="0"/>
              <a:t>Analyze instruction manuals</a:t>
            </a:r>
          </a:p>
          <a:p>
            <a:pPr lvl="1"/>
            <a:r>
              <a:rPr lang="en-US" dirty="0" smtClean="0"/>
              <a:t>Write instruction </a:t>
            </a:r>
            <a:r>
              <a:rPr lang="en-US" dirty="0"/>
              <a:t>m</a:t>
            </a:r>
            <a:r>
              <a:rPr lang="en-US" dirty="0" smtClean="0"/>
              <a:t>anuals</a:t>
            </a:r>
          </a:p>
          <a:p>
            <a:pPr lvl="1"/>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2542854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and how to give clear instructions?</a:t>
            </a:r>
            <a:endParaRPr lang="en-US" dirty="0"/>
          </a:p>
        </p:txBody>
      </p:sp>
      <p:sp>
        <p:nvSpPr>
          <p:cNvPr id="3" name="Content Placeholder 2"/>
          <p:cNvSpPr>
            <a:spLocks noGrp="1"/>
          </p:cNvSpPr>
          <p:nvPr>
            <p:ph idx="1"/>
          </p:nvPr>
        </p:nvSpPr>
        <p:spPr/>
        <p:txBody>
          <a:bodyPr/>
          <a:lstStyle/>
          <a:p>
            <a:r>
              <a:rPr lang="en-US" dirty="0" smtClean="0"/>
              <a:t>How often do you conduct classroom activities?</a:t>
            </a:r>
          </a:p>
          <a:p>
            <a:r>
              <a:rPr lang="en-US" dirty="0" smtClean="0"/>
              <a:t>When you set up activities, do your students sometimes look confused? </a:t>
            </a:r>
          </a:p>
          <a:p>
            <a:pPr marL="0" indent="0">
              <a:buNone/>
            </a:pPr>
            <a:endParaRPr lang="en-US" dirty="0"/>
          </a:p>
        </p:txBody>
      </p:sp>
    </p:spTree>
    <p:extLst>
      <p:ext uri="{BB962C8B-B14F-4D97-AF65-F5344CB8AC3E}">
        <p14:creationId xmlns:p14="http://schemas.microsoft.com/office/powerpoint/2010/main" xmlns="" val="36868728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Task 1 – Simon’s instructions </a:t>
            </a:r>
            <a:br>
              <a:rPr lang="en-US" dirty="0" smtClean="0"/>
            </a:br>
            <a:endParaRPr lang="en-US" dirty="0"/>
          </a:p>
        </p:txBody>
      </p:sp>
      <p:sp>
        <p:nvSpPr>
          <p:cNvPr id="3" name="Content Placeholder 2"/>
          <p:cNvSpPr>
            <a:spLocks noGrp="1"/>
          </p:cNvSpPr>
          <p:nvPr>
            <p:ph idx="1"/>
          </p:nvPr>
        </p:nvSpPr>
        <p:spPr>
          <a:xfrm>
            <a:off x="457200" y="1447800"/>
            <a:ext cx="8229600" cy="4953000"/>
          </a:xfrm>
        </p:spPr>
        <p:style>
          <a:lnRef idx="2">
            <a:schemeClr val="accent3"/>
          </a:lnRef>
          <a:fillRef idx="1">
            <a:schemeClr val="lt1"/>
          </a:fillRef>
          <a:effectRef idx="0">
            <a:schemeClr val="accent3"/>
          </a:effectRef>
          <a:fontRef idx="minor">
            <a:schemeClr val="dk1"/>
          </a:fontRef>
        </p:style>
        <p:txBody>
          <a:bodyPr>
            <a:normAutofit fontScale="92500"/>
          </a:bodyPr>
          <a:lstStyle/>
          <a:p>
            <a:pPr marL="0" indent="0">
              <a:buNone/>
            </a:pPr>
            <a:r>
              <a:rPr lang="en-US" sz="2400" b="1" dirty="0" smtClean="0"/>
              <a:t>Simon is teaching a group of pre intermediate students. </a:t>
            </a:r>
          </a:p>
          <a:p>
            <a:pPr marL="0" indent="0">
              <a:buNone/>
            </a:pPr>
            <a:r>
              <a:rPr lang="en-US" sz="2400" dirty="0" smtClean="0"/>
              <a:t> </a:t>
            </a:r>
            <a:r>
              <a:rPr lang="en-US" sz="2400" dirty="0" smtClean="0">
                <a:solidFill>
                  <a:srgbClr val="0070C0"/>
                </a:solidFill>
              </a:rPr>
              <a:t>Simon: </a:t>
            </a:r>
            <a:r>
              <a:rPr lang="en-US" sz="2400" i="1" dirty="0" smtClean="0">
                <a:solidFill>
                  <a:srgbClr val="0070C0"/>
                </a:solidFill>
              </a:rPr>
              <a:t>‘So what I would like you to do is this. First of all, I’d like you to imagine you’re a waiter. Well, that’s student A. If you were the waiter what would you do? And student B if you were the customer what would you say? Oh that’s right, guys, you’ll all need to look at the menu. Actually you both will. OK, so you do that and talk together. All right? OK, so what do you have to do? </a:t>
            </a:r>
          </a:p>
          <a:p>
            <a:pPr marL="0" indent="0">
              <a:buNone/>
            </a:pPr>
            <a:r>
              <a:rPr lang="en-US" sz="2400" dirty="0" smtClean="0">
                <a:solidFill>
                  <a:srgbClr val="0070C0"/>
                </a:solidFill>
              </a:rPr>
              <a:t> </a:t>
            </a:r>
          </a:p>
          <a:p>
            <a:pPr marL="0" indent="0">
              <a:buNone/>
            </a:pPr>
            <a:r>
              <a:rPr lang="en-US" sz="2400" dirty="0" smtClean="0">
                <a:solidFill>
                  <a:srgbClr val="0070C0"/>
                </a:solidFill>
              </a:rPr>
              <a:t>Students: </a:t>
            </a:r>
            <a:r>
              <a:rPr lang="en-US" sz="2400" i="1" dirty="0" smtClean="0">
                <a:solidFill>
                  <a:srgbClr val="0070C0"/>
                </a:solidFill>
              </a:rPr>
              <a:t>[silence] </a:t>
            </a:r>
          </a:p>
          <a:p>
            <a:pPr marL="0" indent="0">
              <a:buNone/>
            </a:pPr>
            <a:endParaRPr lang="en-US" sz="2400" dirty="0" smtClean="0"/>
          </a:p>
          <a:p>
            <a:pPr marL="0" indent="0">
              <a:buNone/>
            </a:pPr>
            <a:r>
              <a:rPr lang="en-US" sz="2400" dirty="0" smtClean="0"/>
              <a:t>a. Do you think Simon’s instructions are clear and easy to understand? </a:t>
            </a:r>
          </a:p>
          <a:p>
            <a:pPr marL="0" indent="0">
              <a:buNone/>
            </a:pPr>
            <a:r>
              <a:rPr lang="en-US" sz="2400" dirty="0" smtClean="0"/>
              <a:t>b. Can you improve Simon’s instructions? Rewrite them on a piece of paper. </a:t>
            </a:r>
          </a:p>
          <a:p>
            <a:pPr marL="0" indent="0">
              <a:buNone/>
            </a:pPr>
            <a:endParaRPr lang="en-US" sz="1800" dirty="0"/>
          </a:p>
        </p:txBody>
      </p:sp>
    </p:spTree>
    <p:extLst>
      <p:ext uri="{BB962C8B-B14F-4D97-AF65-F5344CB8AC3E}">
        <p14:creationId xmlns:p14="http://schemas.microsoft.com/office/powerpoint/2010/main" xmlns="" val="2677841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1 Feedback</a:t>
            </a:r>
            <a:endParaRPr lang="en-US" dirty="0"/>
          </a:p>
        </p:txBody>
      </p:sp>
      <p:sp>
        <p:nvSpPr>
          <p:cNvPr id="3" name="Content Placeholder 2"/>
          <p:cNvSpPr>
            <a:spLocks noGrp="1"/>
          </p:cNvSpPr>
          <p:nvPr>
            <p:ph idx="1"/>
          </p:nvPr>
        </p:nvSpPr>
        <p:spPr>
          <a:xfrm>
            <a:off x="457200" y="1295400"/>
            <a:ext cx="8229600" cy="5334000"/>
          </a:xfrm>
        </p:spPr>
        <p:txBody>
          <a:bodyPr>
            <a:normAutofit fontScale="25000" lnSpcReduction="20000"/>
          </a:bodyPr>
          <a:lstStyle/>
          <a:p>
            <a:pPr marL="0" indent="0">
              <a:buNone/>
            </a:pPr>
            <a:r>
              <a:rPr lang="en-US" sz="8800" b="1" dirty="0" smtClean="0"/>
              <a:t>a. Do you think Simon’s instructions are clear and easy to understand? </a:t>
            </a:r>
          </a:p>
          <a:p>
            <a:pPr marL="0" indent="0">
              <a:buNone/>
            </a:pPr>
            <a:r>
              <a:rPr lang="en-US" sz="8800" dirty="0" smtClean="0"/>
              <a:t>No, they are likely to be difficult for pre intermediate level learners. Simon realizes at the end he needs to check his instructions and this is a positive thing. However, his way of checking is asking students to repeat the whole instruction sequence and this is difficult. </a:t>
            </a:r>
          </a:p>
          <a:p>
            <a:pPr marL="0" indent="0">
              <a:buNone/>
            </a:pPr>
            <a:endParaRPr lang="en-US" sz="8800" dirty="0" smtClean="0"/>
          </a:p>
          <a:p>
            <a:pPr marL="0" indent="0">
              <a:buNone/>
            </a:pPr>
            <a:r>
              <a:rPr lang="en-US" sz="8800" b="1" dirty="0" smtClean="0"/>
              <a:t>b. Can you improve Simon’s instructions? Rewrite them on a piece of paper. </a:t>
            </a:r>
          </a:p>
          <a:p>
            <a:pPr marL="0" indent="0">
              <a:buNone/>
            </a:pPr>
            <a:r>
              <a:rPr lang="en-US" sz="8800" dirty="0" smtClean="0"/>
              <a:t>There are many possible ways of rewriting Simon’s instructions. The following example would be easier for students to understand: </a:t>
            </a:r>
          </a:p>
          <a:p>
            <a:pPr marL="0" indent="0">
              <a:buNone/>
            </a:pPr>
            <a:r>
              <a:rPr lang="en-US" sz="8800" dirty="0" smtClean="0">
                <a:solidFill>
                  <a:schemeClr val="tx2"/>
                </a:solidFill>
              </a:rPr>
              <a:t>Simon: OK, student A – you are all waiters. Student B – you are all customers. So who are the waiters? [the A’s raise their hands] And who are the customers? [the </a:t>
            </a:r>
            <a:r>
              <a:rPr lang="en-US" sz="8800" dirty="0" err="1" smtClean="0">
                <a:solidFill>
                  <a:schemeClr val="tx2"/>
                </a:solidFill>
              </a:rPr>
              <a:t>Bs</a:t>
            </a:r>
            <a:r>
              <a:rPr lang="en-US" sz="8800" dirty="0" smtClean="0">
                <a:solidFill>
                  <a:schemeClr val="tx2"/>
                </a:solidFill>
              </a:rPr>
              <a:t> raise their hands] Great! All the waiters and all the customers read the menu. Customers - think about what you are going to say. Waiters, think about what you will reply. Now, what will you do first, read the menu or speak? </a:t>
            </a:r>
          </a:p>
          <a:p>
            <a:endParaRPr lang="en-US" dirty="0"/>
          </a:p>
        </p:txBody>
      </p:sp>
    </p:spTree>
    <p:extLst>
      <p:ext uri="{BB962C8B-B14F-4D97-AF65-F5344CB8AC3E}">
        <p14:creationId xmlns:p14="http://schemas.microsoft.com/office/powerpoint/2010/main" xmlns="" val="625812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Point of Task 1</a:t>
            </a:r>
            <a:endParaRPr lang="en-US" dirty="0"/>
          </a:p>
        </p:txBody>
      </p:sp>
      <p:sp>
        <p:nvSpPr>
          <p:cNvPr id="3" name="Content Placeholder 2"/>
          <p:cNvSpPr>
            <a:spLocks noGrp="1"/>
          </p:cNvSpPr>
          <p:nvPr>
            <p:ph idx="1"/>
          </p:nvPr>
        </p:nvSpPr>
        <p:spPr/>
        <p:txBody>
          <a:bodyPr/>
          <a:lstStyle/>
          <a:p>
            <a:r>
              <a:rPr lang="en-US" sz="2800" dirty="0" smtClean="0"/>
              <a:t>When teachers can give clear instructions, learners feel more secure in the lesson.</a:t>
            </a:r>
          </a:p>
          <a:p>
            <a:r>
              <a:rPr lang="en-US" sz="2800" dirty="0" smtClean="0"/>
              <a:t> It also means learners can begin tasks more quickly, which increases time for learning. </a:t>
            </a:r>
          </a:p>
          <a:p>
            <a:pPr marL="0" indent="0">
              <a:buNone/>
            </a:pPr>
            <a:endParaRPr lang="en-US" dirty="0"/>
          </a:p>
        </p:txBody>
      </p:sp>
    </p:spTree>
    <p:extLst>
      <p:ext uri="{BB962C8B-B14F-4D97-AF65-F5344CB8AC3E}">
        <p14:creationId xmlns:p14="http://schemas.microsoft.com/office/powerpoint/2010/main" xmlns="" val="2279401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Task 2 – Hints for giving clear instructions </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410200"/>
          </a:xfrm>
        </p:spPr>
        <p:txBody>
          <a:bodyPr>
            <a:normAutofit fontScale="25000" lnSpcReduction="20000"/>
          </a:bodyPr>
          <a:lstStyle/>
          <a:p>
            <a:pPr marL="0" indent="0">
              <a:buNone/>
            </a:pPr>
            <a:r>
              <a:rPr lang="en-US" sz="8800" b="1" dirty="0" smtClean="0"/>
              <a:t>Look at each pair of sentences and choose the one that is TRUE. </a:t>
            </a:r>
            <a:endParaRPr lang="en-US" sz="8800" dirty="0" smtClean="0"/>
          </a:p>
          <a:p>
            <a:pPr marL="0" indent="0">
              <a:buNone/>
            </a:pPr>
            <a:r>
              <a:rPr lang="en-US" sz="8800" dirty="0" smtClean="0"/>
              <a:t> 1. a) You should use polite language otherwise students will get offended. </a:t>
            </a:r>
          </a:p>
          <a:p>
            <a:pPr marL="0" indent="0">
              <a:buNone/>
            </a:pPr>
            <a:r>
              <a:rPr lang="en-US" sz="8800" dirty="0" smtClean="0"/>
              <a:t> b) You should use simple language so the instructions are clear. </a:t>
            </a:r>
          </a:p>
          <a:p>
            <a:pPr marL="0" indent="0">
              <a:buNone/>
            </a:pPr>
            <a:r>
              <a:rPr lang="en-US" sz="8800" dirty="0" smtClean="0"/>
              <a:t> </a:t>
            </a:r>
          </a:p>
          <a:p>
            <a:pPr marL="0" indent="0">
              <a:buNone/>
            </a:pPr>
            <a:r>
              <a:rPr lang="en-US" sz="8800" dirty="0" smtClean="0"/>
              <a:t> 2. a) You shouldn’t do a demonstration because it takes far too much time. </a:t>
            </a:r>
          </a:p>
          <a:p>
            <a:pPr marL="0" indent="0">
              <a:buNone/>
            </a:pPr>
            <a:r>
              <a:rPr lang="en-US" sz="8800" dirty="0" smtClean="0"/>
              <a:t> b) You should do a demonstration so students can see the activity in action. </a:t>
            </a:r>
          </a:p>
          <a:p>
            <a:pPr marL="0" indent="0">
              <a:buNone/>
            </a:pPr>
            <a:r>
              <a:rPr lang="en-US" sz="8800" dirty="0" smtClean="0"/>
              <a:t> </a:t>
            </a:r>
          </a:p>
          <a:p>
            <a:pPr marL="0" indent="0">
              <a:buNone/>
            </a:pPr>
            <a:r>
              <a:rPr lang="en-US" sz="8800" dirty="0" smtClean="0"/>
              <a:t> 3. a) You should use questions to check key aspects of the instructions. </a:t>
            </a:r>
          </a:p>
          <a:p>
            <a:pPr marL="0" indent="0">
              <a:buNone/>
            </a:pPr>
            <a:r>
              <a:rPr lang="en-US" sz="8800" dirty="0" smtClean="0"/>
              <a:t> b) You should use questions to check all aspects of the instructions. </a:t>
            </a:r>
          </a:p>
          <a:p>
            <a:pPr marL="0" indent="0">
              <a:buNone/>
            </a:pPr>
            <a:r>
              <a:rPr lang="en-US" sz="8800" dirty="0" smtClean="0"/>
              <a:t> </a:t>
            </a:r>
          </a:p>
          <a:p>
            <a:pPr marL="0" indent="0">
              <a:buNone/>
            </a:pPr>
            <a:r>
              <a:rPr lang="en-US" sz="8800" dirty="0" smtClean="0"/>
              <a:t> 4. a) You should hold up worksheets when giving instructions so that students look at you. </a:t>
            </a:r>
          </a:p>
          <a:p>
            <a:pPr marL="0" indent="0">
              <a:buNone/>
            </a:pPr>
            <a:r>
              <a:rPr lang="en-US" sz="8800" dirty="0" smtClean="0"/>
              <a:t> b) You should hand out worksheets and then give instructions so students can read what they have to do. </a:t>
            </a:r>
          </a:p>
          <a:p>
            <a:pPr marL="0" indent="0">
              <a:buNone/>
            </a:pPr>
            <a:r>
              <a:rPr lang="en-US" sz="1800" dirty="0" smtClean="0"/>
              <a:t> </a:t>
            </a:r>
          </a:p>
        </p:txBody>
      </p:sp>
    </p:spTree>
    <p:extLst>
      <p:ext uri="{BB962C8B-B14F-4D97-AF65-F5344CB8AC3E}">
        <p14:creationId xmlns:p14="http://schemas.microsoft.com/office/powerpoint/2010/main" xmlns="" val="2324345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0000"/>
                </a:solidFill>
              </a:rPr>
              <a:t>Task 2 – Hints for giving clear </a:t>
            </a:r>
            <a:r>
              <a:rPr lang="en-US" sz="3200" dirty="0" smtClean="0">
                <a:solidFill>
                  <a:srgbClr val="000000"/>
                </a:solidFill>
              </a:rPr>
              <a:t>instructions (Cont.)</a:t>
            </a:r>
            <a:endParaRPr lang="en-US" dirty="0"/>
          </a:p>
        </p:txBody>
      </p:sp>
      <p:sp>
        <p:nvSpPr>
          <p:cNvPr id="3" name="Content Placeholder 2"/>
          <p:cNvSpPr>
            <a:spLocks noGrp="1"/>
          </p:cNvSpPr>
          <p:nvPr>
            <p:ph idx="1"/>
          </p:nvPr>
        </p:nvSpPr>
        <p:spPr>
          <a:xfrm>
            <a:off x="381000" y="1371600"/>
            <a:ext cx="8229600" cy="4800600"/>
          </a:xfrm>
        </p:spPr>
        <p:txBody>
          <a:bodyPr>
            <a:normAutofit/>
          </a:bodyPr>
          <a:lstStyle/>
          <a:p>
            <a:pPr marL="0" indent="0">
              <a:buNone/>
            </a:pPr>
            <a:r>
              <a:rPr lang="en-US" sz="2200" dirty="0" smtClean="0"/>
              <a:t> 5. a) You shouldn’t use gesture as this will distract students from what you are saying. </a:t>
            </a:r>
          </a:p>
          <a:p>
            <a:pPr marL="0" indent="0">
              <a:buNone/>
            </a:pPr>
            <a:r>
              <a:rPr lang="en-US" sz="2200" dirty="0" smtClean="0"/>
              <a:t> b) You should use gesture because visual information can support what you are  saying. </a:t>
            </a:r>
          </a:p>
          <a:p>
            <a:pPr marL="0" indent="0">
              <a:buNone/>
            </a:pPr>
            <a:r>
              <a:rPr lang="en-US" sz="2200" dirty="0" smtClean="0"/>
              <a:t> </a:t>
            </a:r>
          </a:p>
          <a:p>
            <a:pPr marL="0" indent="0">
              <a:buNone/>
            </a:pPr>
            <a:r>
              <a:rPr lang="en-US" sz="2200" dirty="0" smtClean="0"/>
              <a:t>6. a) You should never use the OHP (overhead projector) to help you give instructions because it is awkward and it is really a bit like cheating if you do. </a:t>
            </a:r>
          </a:p>
          <a:p>
            <a:pPr marL="0" indent="0">
              <a:buNone/>
            </a:pPr>
            <a:r>
              <a:rPr lang="en-US" sz="2200" dirty="0" smtClean="0"/>
              <a:t> b) You could sometimes use an OHP to help you give instructions because you  can show a transparency of a worksheet clearly to your learners.</a:t>
            </a:r>
          </a:p>
          <a:p>
            <a:pPr marL="0" indent="0">
              <a:buNone/>
            </a:pPr>
            <a:endParaRPr lang="en-US" dirty="0"/>
          </a:p>
        </p:txBody>
      </p:sp>
    </p:spTree>
    <p:extLst>
      <p:ext uri="{BB962C8B-B14F-4D97-AF65-F5344CB8AC3E}">
        <p14:creationId xmlns:p14="http://schemas.microsoft.com/office/powerpoint/2010/main" xmlns="" val="1503350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Point of Task 2</a:t>
            </a:r>
            <a:endParaRPr lang="en-US" dirty="0"/>
          </a:p>
        </p:txBody>
      </p:sp>
      <p:sp>
        <p:nvSpPr>
          <p:cNvPr id="3" name="Content Placeholder 2"/>
          <p:cNvSpPr>
            <a:spLocks noGrp="1"/>
          </p:cNvSpPr>
          <p:nvPr>
            <p:ph idx="1"/>
          </p:nvPr>
        </p:nvSpPr>
        <p:spPr/>
        <p:txBody>
          <a:bodyPr/>
          <a:lstStyle/>
          <a:p>
            <a:r>
              <a:rPr lang="en-US" sz="2800" dirty="0" smtClean="0"/>
              <a:t>It is helpful for students if teachers plan their instructions. Good instructions use simple language and are often supported by clear gestures or demonstrations. The whiteboard or OHP may also be used to help give instructions. Remember to ask questions to check your students have understood the instructions correctly. </a:t>
            </a:r>
            <a:endParaRPr lang="en-US" sz="2800" dirty="0"/>
          </a:p>
        </p:txBody>
      </p:sp>
    </p:spTree>
    <p:extLst>
      <p:ext uri="{BB962C8B-B14F-4D97-AF65-F5344CB8AC3E}">
        <p14:creationId xmlns:p14="http://schemas.microsoft.com/office/powerpoint/2010/main" xmlns="" val="39322040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Task 3 – Getting instructions in the right order</a:t>
            </a:r>
            <a:endParaRPr lang="en-US" sz="3200" dirty="0"/>
          </a:p>
        </p:txBody>
      </p:sp>
      <p:sp>
        <p:nvSpPr>
          <p:cNvPr id="3" name="Content Placeholder 2"/>
          <p:cNvSpPr>
            <a:spLocks noGrp="1"/>
          </p:cNvSpPr>
          <p:nvPr>
            <p:ph idx="1"/>
          </p:nvPr>
        </p:nvSpPr>
        <p:spPr>
          <a:xfrm>
            <a:off x="457200" y="1295400"/>
            <a:ext cx="8229600" cy="5181600"/>
          </a:xfrm>
        </p:spPr>
        <p:txBody>
          <a:bodyPr>
            <a:normAutofit fontScale="85000" lnSpcReduction="20000"/>
          </a:bodyPr>
          <a:lstStyle/>
          <a:p>
            <a:pPr marL="0" indent="0">
              <a:buNone/>
            </a:pPr>
            <a:r>
              <a:rPr lang="en-US" sz="2600" dirty="0" smtClean="0"/>
              <a:t>Teacher actions Order [1- 6] </a:t>
            </a:r>
          </a:p>
          <a:p>
            <a:pPr marL="0" indent="0">
              <a:buNone/>
            </a:pPr>
            <a:r>
              <a:rPr lang="en-US" sz="2600" dirty="0" smtClean="0"/>
              <a:t>a. give instructions </a:t>
            </a:r>
          </a:p>
          <a:p>
            <a:pPr marL="0" indent="0">
              <a:buNone/>
            </a:pPr>
            <a:r>
              <a:rPr lang="en-US" sz="2600" dirty="0" smtClean="0"/>
              <a:t>b. hand out the work sheet </a:t>
            </a:r>
          </a:p>
          <a:p>
            <a:pPr marL="0" indent="0">
              <a:buNone/>
            </a:pPr>
            <a:r>
              <a:rPr lang="en-US" sz="2600" dirty="0" smtClean="0"/>
              <a:t>c. hold up the work sheet </a:t>
            </a:r>
          </a:p>
          <a:p>
            <a:pPr marL="0" indent="0">
              <a:buNone/>
            </a:pPr>
            <a:r>
              <a:rPr lang="en-US" sz="2600" dirty="0" smtClean="0"/>
              <a:t>d. gesture the interaction pattern to be used (e.g. work in pairs) </a:t>
            </a:r>
          </a:p>
          <a:p>
            <a:pPr marL="0" indent="0">
              <a:buNone/>
            </a:pPr>
            <a:r>
              <a:rPr lang="en-US" sz="2600" dirty="0" smtClean="0"/>
              <a:t>e. get the students’ attention </a:t>
            </a:r>
          </a:p>
          <a:p>
            <a:pPr marL="0" indent="0">
              <a:buNone/>
            </a:pPr>
            <a:r>
              <a:rPr lang="en-US" sz="2600" dirty="0" smtClean="0"/>
              <a:t>f. check the instructions </a:t>
            </a:r>
          </a:p>
          <a:p>
            <a:pPr marL="0" indent="0">
              <a:buNone/>
            </a:pPr>
            <a:endParaRPr lang="en-US" sz="2600" dirty="0"/>
          </a:p>
          <a:p>
            <a:pPr marL="0" indent="0">
              <a:buNone/>
            </a:pPr>
            <a:r>
              <a:rPr lang="en-US" sz="2600" dirty="0" smtClean="0"/>
              <a:t>Key: </a:t>
            </a:r>
          </a:p>
          <a:p>
            <a:pPr marL="457200" indent="-457200">
              <a:buFont typeface="+mj-lt"/>
              <a:buAutoNum type="arabicPeriod"/>
            </a:pPr>
            <a:r>
              <a:rPr lang="en-US" sz="2600" dirty="0" smtClean="0"/>
              <a:t>e</a:t>
            </a:r>
          </a:p>
          <a:p>
            <a:pPr marL="457200" indent="-457200">
              <a:buFont typeface="+mj-lt"/>
              <a:buAutoNum type="arabicPeriod"/>
            </a:pPr>
            <a:r>
              <a:rPr lang="en-US" sz="2600" dirty="0" smtClean="0"/>
              <a:t>c</a:t>
            </a:r>
          </a:p>
          <a:p>
            <a:pPr marL="457200" indent="-457200">
              <a:buFont typeface="+mj-lt"/>
              <a:buAutoNum type="arabicPeriod"/>
            </a:pPr>
            <a:r>
              <a:rPr lang="en-US" sz="2600" dirty="0" smtClean="0"/>
              <a:t>a</a:t>
            </a:r>
          </a:p>
          <a:p>
            <a:pPr marL="457200" indent="-457200">
              <a:buFont typeface="+mj-lt"/>
              <a:buAutoNum type="arabicPeriod"/>
            </a:pPr>
            <a:r>
              <a:rPr lang="en-US" sz="2600" dirty="0" smtClean="0"/>
              <a:t>d</a:t>
            </a:r>
          </a:p>
          <a:p>
            <a:pPr marL="457200" indent="-457200">
              <a:buFont typeface="+mj-lt"/>
              <a:buAutoNum type="arabicPeriod"/>
            </a:pPr>
            <a:r>
              <a:rPr lang="en-US" sz="2600" dirty="0" smtClean="0"/>
              <a:t>f</a:t>
            </a:r>
          </a:p>
          <a:p>
            <a:pPr marL="457200" indent="-457200">
              <a:buFont typeface="+mj-lt"/>
              <a:buAutoNum type="arabicPeriod"/>
            </a:pPr>
            <a:r>
              <a:rPr lang="en-US" sz="2600" dirty="0"/>
              <a:t>b</a:t>
            </a:r>
            <a:endParaRPr lang="en-US" sz="2600" dirty="0" smtClean="0"/>
          </a:p>
          <a:p>
            <a:pPr marL="457200" indent="-457200">
              <a:buFont typeface="+mj-lt"/>
              <a:buAutoNum type="arabicPeriod"/>
            </a:pPr>
            <a:endParaRPr lang="en-US" sz="2400" dirty="0" smtClean="0"/>
          </a:p>
          <a:p>
            <a:pPr marL="0" indent="0">
              <a:buNone/>
            </a:pPr>
            <a:endParaRPr lang="en-US" dirty="0"/>
          </a:p>
        </p:txBody>
      </p:sp>
    </p:spTree>
    <p:extLst>
      <p:ext uri="{BB962C8B-B14F-4D97-AF65-F5344CB8AC3E}">
        <p14:creationId xmlns:p14="http://schemas.microsoft.com/office/powerpoint/2010/main" xmlns="" val="38702411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Point of Task 3</a:t>
            </a:r>
            <a:endParaRPr lang="en-US" dirty="0"/>
          </a:p>
        </p:txBody>
      </p:sp>
      <p:sp>
        <p:nvSpPr>
          <p:cNvPr id="3" name="Content Placeholder 2"/>
          <p:cNvSpPr>
            <a:spLocks noGrp="1"/>
          </p:cNvSpPr>
          <p:nvPr>
            <p:ph idx="1"/>
          </p:nvPr>
        </p:nvSpPr>
        <p:spPr/>
        <p:txBody>
          <a:bodyPr/>
          <a:lstStyle/>
          <a:p>
            <a:r>
              <a:rPr lang="en-US" sz="2800" dirty="0" smtClean="0"/>
              <a:t>In class, before you begin giving your instructions, ensure that all the students are looking at and listening to you. It’s important not give out the worksheet too early otherwise you will lose your students attention. Only give out the worksheet once you have finished giving and checking your instructions.</a:t>
            </a:r>
            <a:endParaRPr lang="en-US" sz="2800" dirty="0"/>
          </a:p>
        </p:txBody>
      </p:sp>
    </p:spTree>
    <p:extLst>
      <p:ext uri="{BB962C8B-B14F-4D97-AF65-F5344CB8AC3E}">
        <p14:creationId xmlns:p14="http://schemas.microsoft.com/office/powerpoint/2010/main" xmlns="" val="38517570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4 – Checking instructions</a:t>
            </a:r>
          </a:p>
        </p:txBody>
      </p:sp>
      <p:sp>
        <p:nvSpPr>
          <p:cNvPr id="3" name="Content Placeholder 2"/>
          <p:cNvSpPr>
            <a:spLocks noGrp="1"/>
          </p:cNvSpPr>
          <p:nvPr>
            <p:ph idx="1"/>
          </p:nvPr>
        </p:nvSpPr>
        <p:spPr>
          <a:xfrm>
            <a:off x="457200" y="1371600"/>
            <a:ext cx="8229600" cy="5334000"/>
          </a:xfrm>
        </p:spPr>
        <p:txBody>
          <a:bodyPr>
            <a:noAutofit/>
          </a:bodyPr>
          <a:lstStyle/>
          <a:p>
            <a:r>
              <a:rPr lang="en-US" sz="1800" b="1" dirty="0"/>
              <a:t>Each number below 1 – 6 is a learning activity. After each activity, </a:t>
            </a:r>
            <a:r>
              <a:rPr lang="en-US" sz="1800" b="1" dirty="0" smtClean="0"/>
              <a:t>there are </a:t>
            </a:r>
            <a:r>
              <a:rPr lang="en-US" sz="1800" b="1" dirty="0"/>
              <a:t>2 questions a) and b) that could be used to check the instructions</a:t>
            </a:r>
            <a:r>
              <a:rPr lang="en-US" sz="1800" b="1" dirty="0" smtClean="0"/>
              <a:t>. One </a:t>
            </a:r>
            <a:r>
              <a:rPr lang="en-US" sz="1800" b="1" dirty="0"/>
              <a:t>question is effective, but the other is not. Choose the question </a:t>
            </a:r>
            <a:r>
              <a:rPr lang="en-US" sz="1800" b="1" dirty="0" smtClean="0"/>
              <a:t>that you </a:t>
            </a:r>
            <a:r>
              <a:rPr lang="en-US" sz="1800" b="1" dirty="0"/>
              <a:t>think is most effective</a:t>
            </a:r>
            <a:r>
              <a:rPr lang="en-US" sz="1800" b="1" dirty="0" smtClean="0"/>
              <a:t>.</a:t>
            </a:r>
          </a:p>
          <a:p>
            <a:r>
              <a:rPr lang="en-US" sz="1800" b="1" dirty="0" smtClean="0">
                <a:latin typeface="Arial"/>
              </a:rPr>
              <a:t>1</a:t>
            </a:r>
            <a:r>
              <a:rPr lang="en-US" sz="1800" b="1" dirty="0">
                <a:latin typeface="Arial"/>
              </a:rPr>
              <a:t>. </a:t>
            </a:r>
            <a:r>
              <a:rPr lang="en-US" sz="1800" u="sng" dirty="0">
                <a:latin typeface="Arial"/>
              </a:rPr>
              <a:t>role play </a:t>
            </a:r>
            <a:r>
              <a:rPr lang="en-US" sz="1800" b="1" dirty="0">
                <a:latin typeface="Arial"/>
              </a:rPr>
              <a:t>a) </a:t>
            </a:r>
            <a:r>
              <a:rPr lang="en-US" sz="1800" dirty="0">
                <a:latin typeface="Arial"/>
              </a:rPr>
              <a:t>Are you going to write or speak together?</a:t>
            </a:r>
          </a:p>
          <a:p>
            <a:pPr marL="0" indent="0">
              <a:buNone/>
            </a:pPr>
            <a:r>
              <a:rPr lang="en-US" sz="1800" b="1" dirty="0">
                <a:latin typeface="Arial"/>
              </a:rPr>
              <a:t>b) </a:t>
            </a:r>
            <a:r>
              <a:rPr lang="en-US" sz="1800" dirty="0">
                <a:latin typeface="Arial"/>
              </a:rPr>
              <a:t>Who speaks first?</a:t>
            </a:r>
          </a:p>
          <a:p>
            <a:r>
              <a:rPr lang="en-US" sz="1800" b="1" dirty="0">
                <a:latin typeface="Arial"/>
              </a:rPr>
              <a:t>2. </a:t>
            </a:r>
            <a:r>
              <a:rPr lang="en-US" sz="1800" u="sng" dirty="0">
                <a:latin typeface="Arial"/>
              </a:rPr>
              <a:t>mingle</a:t>
            </a:r>
            <a:r>
              <a:rPr lang="en-US" sz="1800" dirty="0">
                <a:latin typeface="Arial"/>
              </a:rPr>
              <a:t> </a:t>
            </a:r>
            <a:r>
              <a:rPr lang="en-US" sz="1800" b="1" dirty="0">
                <a:latin typeface="Arial"/>
              </a:rPr>
              <a:t>a) </a:t>
            </a:r>
            <a:r>
              <a:rPr lang="en-US" sz="1800" dirty="0">
                <a:latin typeface="Arial"/>
              </a:rPr>
              <a:t>Do you ask your partner or other students?</a:t>
            </a:r>
          </a:p>
          <a:p>
            <a:pPr marL="0" indent="0">
              <a:buNone/>
            </a:pPr>
            <a:r>
              <a:rPr lang="en-US" sz="1800" b="1" dirty="0">
                <a:latin typeface="Arial"/>
              </a:rPr>
              <a:t>b</a:t>
            </a:r>
            <a:r>
              <a:rPr lang="en-US" sz="1800" dirty="0">
                <a:latin typeface="Arial"/>
              </a:rPr>
              <a:t>) Do you mingle around?</a:t>
            </a:r>
          </a:p>
          <a:p>
            <a:r>
              <a:rPr lang="en-US" sz="1800" b="1" dirty="0">
                <a:latin typeface="Arial"/>
              </a:rPr>
              <a:t>3. </a:t>
            </a:r>
            <a:r>
              <a:rPr lang="en-US" sz="1800" u="sng" dirty="0">
                <a:latin typeface="Arial"/>
              </a:rPr>
              <a:t>gist reading </a:t>
            </a:r>
            <a:r>
              <a:rPr lang="en-US" sz="1800" b="1" dirty="0">
                <a:latin typeface="Arial"/>
              </a:rPr>
              <a:t>a) </a:t>
            </a:r>
            <a:r>
              <a:rPr lang="en-US" sz="1800" dirty="0">
                <a:latin typeface="Arial"/>
              </a:rPr>
              <a:t>Are you going to read or listen?</a:t>
            </a:r>
          </a:p>
          <a:p>
            <a:pPr marL="0" indent="0">
              <a:buNone/>
            </a:pPr>
            <a:r>
              <a:rPr lang="en-US" sz="1800" b="1" dirty="0">
                <a:latin typeface="Arial"/>
              </a:rPr>
              <a:t>b) </a:t>
            </a:r>
            <a:r>
              <a:rPr lang="en-US" sz="1800" dirty="0">
                <a:latin typeface="Arial"/>
              </a:rPr>
              <a:t>How much time have you </a:t>
            </a:r>
            <a:r>
              <a:rPr lang="en-US" sz="1800" dirty="0" smtClean="0">
                <a:latin typeface="Arial"/>
              </a:rPr>
              <a:t>got?</a:t>
            </a:r>
          </a:p>
          <a:p>
            <a:r>
              <a:rPr lang="en-US" sz="1800" b="1" dirty="0" smtClean="0"/>
              <a:t>4</a:t>
            </a:r>
            <a:r>
              <a:rPr lang="en-US" sz="1800" dirty="0" smtClean="0"/>
              <a:t>. </a:t>
            </a:r>
            <a:r>
              <a:rPr lang="en-US" sz="1800" u="sng" dirty="0" smtClean="0"/>
              <a:t>information </a:t>
            </a:r>
            <a:r>
              <a:rPr lang="en-US" sz="1800" u="sng" dirty="0"/>
              <a:t>gap activity </a:t>
            </a:r>
            <a:r>
              <a:rPr lang="en-US" sz="1800" b="1" dirty="0"/>
              <a:t>a) </a:t>
            </a:r>
            <a:r>
              <a:rPr lang="en-US" sz="1800" dirty="0"/>
              <a:t>Are you going to show your sheet to each other?</a:t>
            </a:r>
          </a:p>
          <a:p>
            <a:pPr marL="0" indent="0">
              <a:buNone/>
            </a:pPr>
            <a:r>
              <a:rPr lang="en-US" sz="1800" b="1" dirty="0"/>
              <a:t>b) </a:t>
            </a:r>
            <a:r>
              <a:rPr lang="en-US" sz="1800" dirty="0"/>
              <a:t>So what are you going to talk about?</a:t>
            </a:r>
          </a:p>
          <a:p>
            <a:r>
              <a:rPr lang="en-US" sz="1800" b="1" dirty="0"/>
              <a:t>5. </a:t>
            </a:r>
            <a:r>
              <a:rPr lang="en-US" sz="1800" u="sng" dirty="0"/>
              <a:t>gap fill </a:t>
            </a:r>
            <a:r>
              <a:rPr lang="en-US" sz="1800" b="1" dirty="0"/>
              <a:t>a) </a:t>
            </a:r>
            <a:r>
              <a:rPr lang="en-US" sz="1800" dirty="0"/>
              <a:t>Are you going to fill in the gap?</a:t>
            </a:r>
          </a:p>
          <a:p>
            <a:pPr marL="0" indent="0">
              <a:buNone/>
            </a:pPr>
            <a:r>
              <a:rPr lang="en-US" sz="1800" b="1" dirty="0"/>
              <a:t>b) </a:t>
            </a:r>
            <a:r>
              <a:rPr lang="en-US" sz="1800" dirty="0"/>
              <a:t>Do you use only one word or more than one word?</a:t>
            </a:r>
          </a:p>
          <a:p>
            <a:r>
              <a:rPr lang="en-US" sz="1800" b="1" dirty="0"/>
              <a:t>6. </a:t>
            </a:r>
            <a:r>
              <a:rPr lang="en-US" sz="1800" u="sng" dirty="0"/>
              <a:t>dictation</a:t>
            </a:r>
            <a:r>
              <a:rPr lang="en-US" sz="1800" dirty="0"/>
              <a:t> </a:t>
            </a:r>
            <a:r>
              <a:rPr lang="en-US" sz="1800" b="1" dirty="0"/>
              <a:t>a) </a:t>
            </a:r>
            <a:r>
              <a:rPr lang="en-US" sz="1800" dirty="0"/>
              <a:t>How many times will I read the text?</a:t>
            </a:r>
          </a:p>
          <a:p>
            <a:pPr marL="0" indent="0">
              <a:buNone/>
            </a:pPr>
            <a:r>
              <a:rPr lang="en-US" sz="1800" b="1" dirty="0"/>
              <a:t>b) </a:t>
            </a:r>
            <a:r>
              <a:rPr lang="en-US" sz="1800" dirty="0"/>
              <a:t>Who is going to write down the words?</a:t>
            </a:r>
          </a:p>
        </p:txBody>
      </p:sp>
    </p:spTree>
    <p:extLst>
      <p:ext uri="{BB962C8B-B14F-4D97-AF65-F5344CB8AC3E}">
        <p14:creationId xmlns:p14="http://schemas.microsoft.com/office/powerpoint/2010/main" xmlns="" val="28535109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 Manuals</a:t>
            </a:r>
            <a:endParaRPr lang="en-US" dirty="0"/>
          </a:p>
        </p:txBody>
      </p:sp>
      <p:sp>
        <p:nvSpPr>
          <p:cNvPr id="3" name="Content Placeholder 2"/>
          <p:cNvSpPr>
            <a:spLocks noGrp="1"/>
          </p:cNvSpPr>
          <p:nvPr>
            <p:ph idx="1"/>
          </p:nvPr>
        </p:nvSpPr>
        <p:spPr/>
        <p:txBody>
          <a:bodyPr>
            <a:normAutofit lnSpcReduction="10000"/>
          </a:bodyPr>
          <a:lstStyle/>
          <a:p>
            <a:r>
              <a:rPr lang="en-US" dirty="0" smtClean="0"/>
              <a:t>What are instruction manuals?</a:t>
            </a:r>
          </a:p>
          <a:p>
            <a:r>
              <a:rPr lang="en-US" dirty="0" smtClean="0"/>
              <a:t>Can you think of any examples?</a:t>
            </a:r>
          </a:p>
          <a:p>
            <a:pPr lvl="1"/>
            <a:r>
              <a:rPr lang="en-US" dirty="0" smtClean="0"/>
              <a:t>How to install a software? (Operating manuals)</a:t>
            </a:r>
          </a:p>
          <a:p>
            <a:pPr lvl="1"/>
            <a:r>
              <a:rPr lang="en-US" dirty="0" smtClean="0"/>
              <a:t>How to assemble a toy? (Instruction Manuals)</a:t>
            </a:r>
          </a:p>
          <a:p>
            <a:pPr lvl="1"/>
            <a:r>
              <a:rPr lang="en-US" dirty="0" smtClean="0"/>
              <a:t>How to use a gadget? (User Manuals)</a:t>
            </a:r>
          </a:p>
          <a:p>
            <a:pPr lvl="1"/>
            <a:r>
              <a:rPr lang="en-US" dirty="0" smtClean="0"/>
              <a:t>How to apply for a visa? (Policy and procedure manuals)</a:t>
            </a:r>
          </a:p>
          <a:p>
            <a:pPr lvl="1"/>
            <a:r>
              <a:rPr lang="en-US" dirty="0" smtClean="0"/>
              <a:t>Workplace Safety (</a:t>
            </a:r>
            <a:r>
              <a:rPr lang="en-US" dirty="0" err="1" smtClean="0"/>
              <a:t>Saftey</a:t>
            </a:r>
            <a:r>
              <a:rPr lang="en-US" dirty="0" smtClean="0"/>
              <a:t> Manuals)</a:t>
            </a:r>
          </a:p>
          <a:p>
            <a:pPr lvl="1"/>
            <a:r>
              <a:rPr lang="en-US" dirty="0" smtClean="0"/>
              <a:t>Course Handbook (Training Manuals)</a:t>
            </a:r>
            <a:endParaRPr lang="en-US" dirty="0"/>
          </a:p>
        </p:txBody>
      </p:sp>
    </p:spTree>
    <p:extLst>
      <p:ext uri="{BB962C8B-B14F-4D97-AF65-F5344CB8AC3E}">
        <p14:creationId xmlns:p14="http://schemas.microsoft.com/office/powerpoint/2010/main" xmlns="" val="9499487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371600"/>
            <a:ext cx="6874653" cy="1204306"/>
          </a:xfrm>
        </p:spPr>
        <p:txBody>
          <a:bodyPr/>
          <a:lstStyle/>
          <a:p>
            <a:r>
              <a:rPr lang="en-US" cap="small" dirty="0" smtClean="0"/>
              <a:t>Writing Effective </a:t>
            </a:r>
            <a:r>
              <a:rPr lang="en-US" sz="4000" cap="small" dirty="0" smtClean="0"/>
              <a:t>i</a:t>
            </a:r>
            <a:r>
              <a:rPr lang="en-US" cap="small" dirty="0" smtClean="0"/>
              <a:t>nstructions</a:t>
            </a:r>
            <a:endParaRPr lang="en-US" cap="small" dirty="0"/>
          </a:p>
        </p:txBody>
      </p:sp>
    </p:spTree>
    <p:extLst>
      <p:ext uri="{BB962C8B-B14F-4D97-AF65-F5344CB8AC3E}">
        <p14:creationId xmlns:p14="http://schemas.microsoft.com/office/powerpoint/2010/main" xmlns="" val="18884236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and purpose</a:t>
            </a:r>
            <a:endParaRPr lang="en-US" dirty="0"/>
          </a:p>
        </p:txBody>
      </p:sp>
      <p:pic>
        <p:nvPicPr>
          <p:cNvPr id="1026" name="Picture 2" descr="C:\Users\jcoenen\AppData\Local\Microsoft\Windows\Temporary Internet Files\Content.IE5\D31Q4CQW\MC900034605[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43514" y="2024704"/>
            <a:ext cx="2787575" cy="304448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876300" y="3044348"/>
            <a:ext cx="1905000" cy="707886"/>
          </a:xfrm>
          <a:prstGeom prst="rect">
            <a:avLst/>
          </a:prstGeom>
          <a:noFill/>
        </p:spPr>
        <p:txBody>
          <a:bodyPr wrap="square" rtlCol="0">
            <a:spAutoFit/>
          </a:bodyPr>
          <a:lstStyle/>
          <a:p>
            <a:pPr algn="ctr"/>
            <a:r>
              <a:rPr lang="en-US" sz="2000" b="1" dirty="0" smtClean="0"/>
              <a:t>novice</a:t>
            </a:r>
            <a:r>
              <a:rPr lang="en-US" sz="2000" dirty="0" smtClean="0"/>
              <a:t>:</a:t>
            </a:r>
          </a:p>
          <a:p>
            <a:pPr algn="ctr"/>
            <a:r>
              <a:rPr lang="en-US" sz="2000" dirty="0" smtClean="0"/>
              <a:t>first-time user</a:t>
            </a:r>
            <a:endParaRPr lang="en-US" sz="2000" dirty="0"/>
          </a:p>
        </p:txBody>
      </p:sp>
      <p:sp>
        <p:nvSpPr>
          <p:cNvPr id="8" name="TextBox 7"/>
          <p:cNvSpPr txBox="1"/>
          <p:nvPr/>
        </p:nvSpPr>
        <p:spPr>
          <a:xfrm>
            <a:off x="6705600" y="3010481"/>
            <a:ext cx="1905000" cy="1015663"/>
          </a:xfrm>
          <a:prstGeom prst="rect">
            <a:avLst/>
          </a:prstGeom>
          <a:noFill/>
        </p:spPr>
        <p:txBody>
          <a:bodyPr wrap="square" rtlCol="0">
            <a:spAutoFit/>
          </a:bodyPr>
          <a:lstStyle/>
          <a:p>
            <a:pPr algn="ctr"/>
            <a:r>
              <a:rPr lang="en-US" sz="2000" b="1" dirty="0" smtClean="0"/>
              <a:t>experienced</a:t>
            </a:r>
            <a:r>
              <a:rPr lang="en-US" sz="2000" dirty="0" smtClean="0"/>
              <a:t>:</a:t>
            </a:r>
          </a:p>
          <a:p>
            <a:pPr algn="ctr"/>
            <a:r>
              <a:rPr lang="en-US" sz="2000" dirty="0" smtClean="0"/>
              <a:t>has performed a similar task</a:t>
            </a:r>
            <a:endParaRPr lang="en-US" sz="2000" dirty="0"/>
          </a:p>
        </p:txBody>
      </p:sp>
      <p:sp>
        <p:nvSpPr>
          <p:cNvPr id="5" name="TextBox 4"/>
          <p:cNvSpPr txBox="1"/>
          <p:nvPr/>
        </p:nvSpPr>
        <p:spPr>
          <a:xfrm>
            <a:off x="1828800" y="1219200"/>
            <a:ext cx="5829300" cy="461665"/>
          </a:xfrm>
          <a:prstGeom prst="rect">
            <a:avLst/>
          </a:prstGeom>
          <a:noFill/>
        </p:spPr>
        <p:txBody>
          <a:bodyPr wrap="square" rtlCol="0">
            <a:spAutoFit/>
          </a:bodyPr>
          <a:lstStyle/>
          <a:p>
            <a:pPr algn="ctr"/>
            <a:r>
              <a:rPr lang="en-US" sz="2400" dirty="0" smtClean="0">
                <a:solidFill>
                  <a:schemeClr val="accent3">
                    <a:lumMod val="75000"/>
                  </a:schemeClr>
                </a:solidFill>
              </a:rPr>
              <a:t>Instructions help the reader perform a task</a:t>
            </a:r>
            <a:r>
              <a:rPr lang="en-US" sz="2000" dirty="0" smtClean="0">
                <a:solidFill>
                  <a:schemeClr val="accent3">
                    <a:lumMod val="75000"/>
                  </a:schemeClr>
                </a:solidFill>
              </a:rPr>
              <a:t>.</a:t>
            </a:r>
            <a:endParaRPr lang="en-US" sz="2000" dirty="0">
              <a:solidFill>
                <a:schemeClr val="accent3">
                  <a:lumMod val="75000"/>
                </a:schemeClr>
              </a:solidFill>
            </a:endParaRPr>
          </a:p>
        </p:txBody>
      </p:sp>
      <p:pic>
        <p:nvPicPr>
          <p:cNvPr id="3" name="im2.mp3">
            <a:hlinkClick r:id="" action="ppaction://media"/>
          </p:cNvPr>
          <p:cNvPicPr>
            <a:picLocks noChangeAspect="1"/>
          </p:cNvPicPr>
          <p:nvPr>
            <a:audioFile r:link="rId1"/>
            <p:extLst>
              <p:ext uri="{DAA4B4D4-6D71-4841-9C94-3DE7FCFB9230}">
                <p14:media xmlns:p14="http://schemas.microsoft.com/office/powerpoint/2010/main" xmlns="" r:embed="rId5"/>
              </p:ext>
            </p:extLst>
          </p:nvPr>
        </p:nvPicPr>
        <p:blipFill>
          <a:blip r:embed="rId6" cstate="print"/>
          <a:stretch>
            <a:fillRect/>
          </a:stretch>
        </p:blipFill>
        <p:spPr>
          <a:xfrm>
            <a:off x="4267200" y="3124200"/>
            <a:ext cx="609600" cy="609600"/>
          </a:xfrm>
          <a:prstGeom prst="rect">
            <a:avLst/>
          </a:prstGeom>
        </p:spPr>
      </p:pic>
    </p:spTree>
    <p:extLst>
      <p:ext uri="{BB962C8B-B14F-4D97-AF65-F5344CB8AC3E}">
        <p14:creationId xmlns:p14="http://schemas.microsoft.com/office/powerpoint/2010/main" xmlns="" val="17912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767" fill="hold"/>
                                        <p:tgtEl>
                                          <p:spTgt spid="3"/>
                                        </p:tgtEl>
                                      </p:cBhvr>
                                    </p:cmd>
                                  </p:childTnLst>
                                </p:cTn>
                              </p:par>
                              <p:par>
                                <p:cTn id="7" presetID="22" presetClass="entr" presetSubtype="8"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1000"/>
                                        <p:tgtEl>
                                          <p:spTgt spid="5"/>
                                        </p:tgtEl>
                                      </p:cBhvr>
                                    </p:animEffect>
                                  </p:childTnLst>
                                </p:cTn>
                              </p:par>
                              <p:par>
                                <p:cTn id="10" presetID="1" presetClass="entr" presetSubtype="0" fill="hold" grpId="0" nodeType="withEffect">
                                  <p:stCondLst>
                                    <p:cond delay="800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grpId="0" nodeType="withEffect">
                                  <p:stCondLst>
                                    <p:cond delay="1650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endCondLst>
                </p:cTn>
                <p:tgtEl>
                  <p:spTgt spid="3"/>
                </p:tgtEl>
              </p:cMediaNode>
            </p:audio>
          </p:childTnLst>
        </p:cTn>
      </p:par>
    </p:tnLst>
    <p:bldLst>
      <p:bldP spid="4" grpId="0"/>
      <p:bldP spid="8"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audiences want to know</a:t>
            </a:r>
            <a:endParaRPr lang="en-US" dirty="0"/>
          </a:p>
        </p:txBody>
      </p:sp>
      <p:sp>
        <p:nvSpPr>
          <p:cNvPr id="3" name="Content Placeholder 2"/>
          <p:cNvSpPr>
            <a:spLocks noGrp="1"/>
          </p:cNvSpPr>
          <p:nvPr>
            <p:ph idx="1"/>
          </p:nvPr>
        </p:nvSpPr>
        <p:spPr>
          <a:xfrm>
            <a:off x="762000" y="1447800"/>
            <a:ext cx="3596640" cy="3579849"/>
          </a:xfrm>
        </p:spPr>
        <p:txBody>
          <a:bodyPr>
            <a:normAutofit/>
          </a:bodyPr>
          <a:lstStyle/>
          <a:p>
            <a:pPr>
              <a:buFont typeface="Arial" pitchFamily="34" charset="0"/>
              <a:buChar char="•"/>
            </a:pPr>
            <a:r>
              <a:rPr lang="en-US" sz="1800" b="0" dirty="0" smtClean="0"/>
              <a:t>Why am I doing this?</a:t>
            </a:r>
          </a:p>
          <a:p>
            <a:pPr>
              <a:buFont typeface="Arial" pitchFamily="34" charset="0"/>
              <a:buChar char="•"/>
            </a:pPr>
            <a:r>
              <a:rPr lang="en-US" sz="1800" b="0" dirty="0" smtClean="0"/>
              <a:t>How do I do it?</a:t>
            </a:r>
          </a:p>
          <a:p>
            <a:pPr>
              <a:buFont typeface="Arial" pitchFamily="34" charset="0"/>
              <a:buChar char="•"/>
            </a:pPr>
            <a:r>
              <a:rPr lang="en-US" sz="1800" b="0" dirty="0" smtClean="0"/>
              <a:t>What material or equipment do I need?</a:t>
            </a:r>
          </a:p>
          <a:p>
            <a:pPr>
              <a:buFont typeface="Arial" pitchFamily="34" charset="0"/>
              <a:buChar char="•"/>
            </a:pPr>
            <a:r>
              <a:rPr lang="en-US" sz="1800" b="0" dirty="0" smtClean="0"/>
              <a:t>Where do I begin?</a:t>
            </a:r>
          </a:p>
          <a:p>
            <a:pPr>
              <a:buFont typeface="Arial" pitchFamily="34" charset="0"/>
              <a:buChar char="•"/>
            </a:pPr>
            <a:r>
              <a:rPr lang="en-US" sz="1800" b="0" dirty="0" smtClean="0"/>
              <a:t>What do I do next?</a:t>
            </a:r>
          </a:p>
          <a:p>
            <a:pPr>
              <a:buFont typeface="Arial" pitchFamily="34" charset="0"/>
              <a:buChar char="•"/>
            </a:pPr>
            <a:r>
              <a:rPr lang="en-US" sz="1800" b="0" dirty="0" smtClean="0"/>
              <a:t>What could go wrong?</a:t>
            </a:r>
            <a:endParaRPr lang="en-US" sz="1800" b="0" dirty="0"/>
          </a:p>
        </p:txBody>
      </p:sp>
      <p:pic>
        <p:nvPicPr>
          <p:cNvPr id="2050" name="Picture 2" descr="C:\Users\jcoenen\AppData\Local\Microsoft\Windows\Temporary Internet Files\Content.IE5\D31Q4CQW\MC900441930[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53000" y="1295400"/>
            <a:ext cx="3200400" cy="3087384"/>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im3.mp3">
            <a:hlinkClick r:id="" action="ppaction://media"/>
          </p:cNvPr>
          <p:cNvPicPr>
            <a:picLocks noChangeAspect="1"/>
          </p:cNvPicPr>
          <p:nvPr>
            <a:audioFile r:link="rId1"/>
            <p:extLst>
              <p:ext uri="{DAA4B4D4-6D71-4841-9C94-3DE7FCFB9230}">
                <p14:media xmlns:p14="http://schemas.microsoft.com/office/powerpoint/2010/main" xmlns="" r:embed="rId5"/>
              </p:ext>
            </p:extLst>
          </p:nvPr>
        </p:nvPicPr>
        <p:blipFill>
          <a:blip r:embed="rId6" cstate="print"/>
          <a:stretch>
            <a:fillRect/>
          </a:stretch>
        </p:blipFill>
        <p:spPr>
          <a:xfrm>
            <a:off x="4267200" y="3124200"/>
            <a:ext cx="609600" cy="609600"/>
          </a:xfrm>
          <a:prstGeom prst="rect">
            <a:avLst/>
          </a:prstGeom>
        </p:spPr>
      </p:pic>
    </p:spTree>
    <p:extLst>
      <p:ext uri="{BB962C8B-B14F-4D97-AF65-F5344CB8AC3E}">
        <p14:creationId xmlns:p14="http://schemas.microsoft.com/office/powerpoint/2010/main" xmlns="" val="108475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616" fill="hold"/>
                                        <p:tgtEl>
                                          <p:spTgt spid="4"/>
                                        </p:tgtEl>
                                      </p:cBhvr>
                                    </p:cmd>
                                  </p:childTnLst>
                                </p:cTn>
                              </p:par>
                              <p:par>
                                <p:cTn id="7" presetID="1" presetClass="entr" presetSubtype="0" fill="hold" grpId="0" nodeType="withEffect">
                                  <p:stCondLst>
                                    <p:cond delay="800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240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310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3800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3900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4300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and excellent instructions</a:t>
            </a:r>
            <a:endParaRPr lang="en-US" dirty="0"/>
          </a:p>
        </p:txBody>
      </p:sp>
      <p:sp>
        <p:nvSpPr>
          <p:cNvPr id="3" name="Content Placeholder 2"/>
          <p:cNvSpPr>
            <a:spLocks noGrp="1"/>
          </p:cNvSpPr>
          <p:nvPr>
            <p:ph idx="1"/>
          </p:nvPr>
        </p:nvSpPr>
        <p:spPr>
          <a:xfrm>
            <a:off x="762000" y="1447800"/>
            <a:ext cx="3596640" cy="3579849"/>
          </a:xfrm>
        </p:spPr>
        <p:txBody>
          <a:bodyPr>
            <a:normAutofit/>
          </a:bodyPr>
          <a:lstStyle/>
          <a:p>
            <a:pPr>
              <a:buFont typeface="Arial" pitchFamily="34" charset="0"/>
              <a:buChar char="•"/>
            </a:pPr>
            <a:r>
              <a:rPr lang="en-US" sz="1800" b="0" dirty="0" smtClean="0"/>
              <a:t>Clear and limiting title</a:t>
            </a:r>
          </a:p>
          <a:p>
            <a:pPr>
              <a:buFont typeface="Arial" pitchFamily="34" charset="0"/>
              <a:buChar char="•"/>
            </a:pPr>
            <a:r>
              <a:rPr lang="en-US" sz="1800" b="0" dirty="0" smtClean="0"/>
              <a:t>Informed content</a:t>
            </a:r>
          </a:p>
          <a:p>
            <a:pPr>
              <a:buFont typeface="Arial" pitchFamily="34" charset="0"/>
              <a:buChar char="•"/>
            </a:pPr>
            <a:r>
              <a:rPr lang="en-US" sz="1800" b="0" dirty="0" smtClean="0"/>
              <a:t>Visuals</a:t>
            </a:r>
          </a:p>
          <a:p>
            <a:pPr>
              <a:buFont typeface="Arial" pitchFamily="34" charset="0"/>
              <a:buChar char="•"/>
            </a:pPr>
            <a:r>
              <a:rPr lang="en-US" sz="1800" b="0" dirty="0" smtClean="0"/>
              <a:t>Appropriate level of detail and technicality</a:t>
            </a:r>
          </a:p>
          <a:p>
            <a:pPr>
              <a:buFont typeface="Arial" pitchFamily="34" charset="0"/>
              <a:buChar char="•"/>
            </a:pPr>
            <a:r>
              <a:rPr lang="en-US" sz="1800" b="0" dirty="0" smtClean="0"/>
              <a:t>Logically ordered steps</a:t>
            </a:r>
          </a:p>
          <a:p>
            <a:pPr>
              <a:buFont typeface="Arial" pitchFamily="34" charset="0"/>
              <a:buChar char="•"/>
            </a:pPr>
            <a:r>
              <a:rPr lang="en-US" sz="1800" b="0" dirty="0" smtClean="0"/>
              <a:t>Notes and hazard notices</a:t>
            </a:r>
          </a:p>
          <a:p>
            <a:pPr>
              <a:buFont typeface="Arial" pitchFamily="34" charset="0"/>
              <a:buChar char="•"/>
            </a:pPr>
            <a:r>
              <a:rPr lang="en-US" sz="1800" b="0" dirty="0" smtClean="0"/>
              <a:t>Readability</a:t>
            </a:r>
          </a:p>
          <a:p>
            <a:pPr>
              <a:buFont typeface="Arial" pitchFamily="34" charset="0"/>
              <a:buChar char="•"/>
            </a:pPr>
            <a:r>
              <a:rPr lang="en-US" sz="1800" b="0" dirty="0" smtClean="0"/>
              <a:t>Effective design</a:t>
            </a:r>
            <a:endParaRPr lang="en-US" sz="1800" b="0" dirty="0"/>
          </a:p>
        </p:txBody>
      </p:sp>
      <p:pic>
        <p:nvPicPr>
          <p:cNvPr id="3074" name="Picture 2" descr="C:\Users\jcoenen\AppData\Local\Microsoft\Windows\Temporary Internet Files\Content.IE5\NOTPYJA6\MP900442363[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53000" y="1981200"/>
            <a:ext cx="2971800" cy="1975373"/>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im4.mp3">
            <a:hlinkClick r:id="" action="ppaction://media"/>
          </p:cNvPr>
          <p:cNvPicPr>
            <a:picLocks noChangeAspect="1"/>
          </p:cNvPicPr>
          <p:nvPr>
            <a:audioFile r:link="rId1"/>
            <p:extLst>
              <p:ext uri="{DAA4B4D4-6D71-4841-9C94-3DE7FCFB9230}">
                <p14:media xmlns:p14="http://schemas.microsoft.com/office/powerpoint/2010/main" xmlns="" r:embed="rId5"/>
              </p:ext>
            </p:extLst>
          </p:nvPr>
        </p:nvPicPr>
        <p:blipFill>
          <a:blip r:embed="rId6" cstate="print"/>
          <a:stretch>
            <a:fillRect/>
          </a:stretch>
        </p:blipFill>
        <p:spPr>
          <a:xfrm>
            <a:off x="4267200" y="3124200"/>
            <a:ext cx="609600" cy="609600"/>
          </a:xfrm>
          <a:prstGeom prst="rect">
            <a:avLst/>
          </a:prstGeom>
        </p:spPr>
      </p:pic>
    </p:spTree>
    <p:extLst>
      <p:ext uri="{BB962C8B-B14F-4D97-AF65-F5344CB8AC3E}">
        <p14:creationId xmlns:p14="http://schemas.microsoft.com/office/powerpoint/2010/main" xmlns="" val="290437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618" fill="hold"/>
                                        <p:tgtEl>
                                          <p:spTgt spid="4"/>
                                        </p:tgtEl>
                                      </p:cBhvr>
                                    </p:cmd>
                                  </p:childTnLst>
                                </p:cTn>
                              </p:par>
                              <p:par>
                                <p:cTn id="7" presetID="10"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animEffect transition="in" filter="fade">
                                      <p:cBhvr>
                                        <p:cTn id="9" dur="1000"/>
                                        <p:tgtEl>
                                          <p:spTgt spid="3074"/>
                                        </p:tgtEl>
                                      </p:cBhvr>
                                    </p:animEffect>
                                  </p:childTnLst>
                                </p:cTn>
                              </p:par>
                              <p:par>
                                <p:cTn id="10" presetID="1" presetClass="entr" presetSubtype="0" fill="hold" grpId="0" nodeType="withEffect">
                                  <p:stCondLst>
                                    <p:cond delay="800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par>
                                <p:cTn id="12" presetID="1" presetClass="entr" presetSubtype="0" fill="hold" grpId="0" nodeType="withEffect">
                                  <p:stCondLst>
                                    <p:cond delay="900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par>
                                <p:cTn id="14" presetID="1" presetClass="entr" presetSubtype="0" fill="hold" grpId="0" nodeType="withEffect">
                                  <p:stCondLst>
                                    <p:cond delay="1000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par>
                                <p:cTn id="16" presetID="1" presetClass="entr" presetSubtype="0" fill="hold" grpId="0" nodeType="withEffect">
                                  <p:stCondLst>
                                    <p:cond delay="1100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par>
                                <p:cTn id="18" presetID="1" presetClass="entr" presetSubtype="0" fill="hold" grpId="0" nodeType="withEffect">
                                  <p:stCondLst>
                                    <p:cond delay="1200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par>
                                <p:cTn id="20" presetID="1" presetClass="entr" presetSubtype="0" fill="hold" grpId="0" nodeType="withEffect">
                                  <p:stCondLst>
                                    <p:cond delay="130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par>
                                <p:cTn id="22" presetID="1" presetClass="entr" presetSubtype="0" fill="hold" grpId="0" nodeType="withEffect">
                                  <p:stCondLst>
                                    <p:cond delay="1400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par>
                                <p:cTn id="24" presetID="1" presetClass="entr" presetSubtype="0" fill="hold" grpId="0" nodeType="withEffect">
                                  <p:stCondLst>
                                    <p:cond delay="1500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6"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752600" y="152400"/>
            <a:ext cx="5738966" cy="6568909"/>
          </a:xfrm>
          <a:prstGeom prst="rect">
            <a:avLst/>
          </a:prstGeom>
          <a:ln>
            <a:solidFill>
              <a:schemeClr val="tx1"/>
            </a:solidFill>
          </a:ln>
        </p:spPr>
      </p:pic>
      <p:pic>
        <p:nvPicPr>
          <p:cNvPr id="5" name="im5a.mp3">
            <a:hlinkClick r:id="" action="ppaction://media"/>
          </p:cNvPr>
          <p:cNvPicPr>
            <a:picLocks noChangeAspect="1"/>
          </p:cNvPicPr>
          <p:nvPr>
            <a:audioFile r:link="rId1"/>
            <p:extLst>
              <p:ext uri="{DAA4B4D4-6D71-4841-9C94-3DE7FCFB9230}">
                <p14:media xmlns:p14="http://schemas.microsoft.com/office/powerpoint/2010/main" xmlns="" r:embed="rId6"/>
              </p:ext>
            </p:extLst>
          </p:nvPr>
        </p:nvPicPr>
        <p:blipFill>
          <a:blip r:embed="rId7" cstate="print"/>
          <a:stretch>
            <a:fillRect/>
          </a:stretch>
        </p:blipFill>
        <p:spPr>
          <a:xfrm>
            <a:off x="685800" y="3276600"/>
            <a:ext cx="609600" cy="609600"/>
          </a:xfrm>
          <a:prstGeom prst="rect">
            <a:avLst/>
          </a:prstGeom>
        </p:spPr>
      </p:pic>
      <p:pic>
        <p:nvPicPr>
          <p:cNvPr id="6" name="im5b.mp3">
            <a:hlinkClick r:id="" action="ppaction://media"/>
          </p:cNvPr>
          <p:cNvPicPr>
            <a:picLocks noChangeAspect="1"/>
          </p:cNvPicPr>
          <p:nvPr>
            <a:audioFile r:link="rId2"/>
            <p:extLst>
              <p:ext uri="{DAA4B4D4-6D71-4841-9C94-3DE7FCFB9230}">
                <p14:media xmlns:p14="http://schemas.microsoft.com/office/powerpoint/2010/main" xmlns="" r:embed="rId8"/>
              </p:ext>
            </p:extLst>
          </p:nvPr>
        </p:nvPicPr>
        <p:blipFill>
          <a:blip r:embed="rId7" cstate="print"/>
          <a:stretch>
            <a:fillRect/>
          </a:stretch>
        </p:blipFill>
        <p:spPr>
          <a:xfrm>
            <a:off x="609600" y="5486400"/>
            <a:ext cx="609600" cy="609600"/>
          </a:xfrm>
          <a:prstGeom prst="rect">
            <a:avLst/>
          </a:prstGeom>
        </p:spPr>
      </p:pic>
      <p:sp>
        <p:nvSpPr>
          <p:cNvPr id="10" name="Oval 9"/>
          <p:cNvSpPr/>
          <p:nvPr/>
        </p:nvSpPr>
        <p:spPr>
          <a:xfrm>
            <a:off x="2286000" y="85727"/>
            <a:ext cx="2083517" cy="752475"/>
          </a:xfrm>
          <a:prstGeom prst="ellipse">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a:off x="4369517" y="3276600"/>
            <a:ext cx="1421683"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464218" y="4648200"/>
            <a:ext cx="1421683"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64218" y="6019800"/>
            <a:ext cx="945982"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286000" y="152400"/>
            <a:ext cx="4389540" cy="6568909"/>
          </a:xfrm>
          <a:prstGeom prst="rect">
            <a:avLst/>
          </a:prstGeom>
          <a:ln>
            <a:solidFill>
              <a:schemeClr val="tx1"/>
            </a:solidFill>
          </a:ln>
        </p:spPr>
      </p:pic>
      <p:sp>
        <p:nvSpPr>
          <p:cNvPr id="4" name="Oval 3"/>
          <p:cNvSpPr/>
          <p:nvPr/>
        </p:nvSpPr>
        <p:spPr>
          <a:xfrm>
            <a:off x="2286000" y="838202"/>
            <a:ext cx="2667000" cy="1143000"/>
          </a:xfrm>
          <a:prstGeom prst="ellipse">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828800" y="1600200"/>
            <a:ext cx="457200" cy="4648200"/>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56194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544" fill="hold"/>
                                        <p:tgtEl>
                                          <p:spTgt spid="5"/>
                                        </p:tgtEl>
                                      </p:cBhvr>
                                    </p:cmd>
                                  </p:childTnLst>
                                </p:cTn>
                              </p:par>
                              <p:par>
                                <p:cTn id="7" presetID="1" presetClass="entr" presetSubtype="0" fill="hold" nodeType="withEffect">
                                  <p:stCondLst>
                                    <p:cond delay="4000"/>
                                  </p:stCondLst>
                                  <p:childTnLst>
                                    <p:set>
                                      <p:cBhvr>
                                        <p:cTn id="8" dur="1" fill="hold">
                                          <p:stCondLst>
                                            <p:cond delay="0"/>
                                          </p:stCondLst>
                                        </p:cTn>
                                        <p:tgtEl>
                                          <p:spTgt spid="2"/>
                                        </p:tgtEl>
                                        <p:attrNameLst>
                                          <p:attrName>style.visibility</p:attrName>
                                        </p:attrNameLst>
                                      </p:cBhvr>
                                      <p:to>
                                        <p:strVal val="visible"/>
                                      </p:to>
                                    </p:set>
                                  </p:childTnLst>
                                </p:cTn>
                              </p:par>
                              <p:par>
                                <p:cTn id="9" presetID="16" presetClass="entr" presetSubtype="37" fill="hold" grpId="0" nodeType="withEffect">
                                  <p:stCondLst>
                                    <p:cond delay="1100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par>
                                <p:cTn id="12" presetID="22" presetClass="entr" presetSubtype="8" fill="hold" nodeType="withEffect">
                                  <p:stCondLst>
                                    <p:cond delay="2450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500"/>
                                        <p:tgtEl>
                                          <p:spTgt spid="17"/>
                                        </p:tgtEl>
                                      </p:cBhvr>
                                    </p:animEffect>
                                  </p:childTnLst>
                                </p:cTn>
                              </p:par>
                              <p:par>
                                <p:cTn id="15" presetID="22" presetClass="entr" presetSubtype="8" fill="hold" nodeType="withEffect">
                                  <p:stCondLst>
                                    <p:cond delay="2450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8" fill="hold" nodeType="withEffect">
                                  <p:stCondLst>
                                    <p:cond delay="2450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70634" fill="hold"/>
                                        <p:tgtEl>
                                          <p:spTgt spid="6"/>
                                        </p:tgtEl>
                                      </p:cBhvr>
                                    </p:cmd>
                                  </p:childTnLst>
                                </p:cTn>
                              </p:par>
                              <p:par>
                                <p:cTn id="25" presetID="22" presetClass="entr" presetSubtype="1" fill="hold" grpId="0" nodeType="withEffect">
                                  <p:stCondLst>
                                    <p:cond delay="100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1000"/>
                                        <p:tgtEl>
                                          <p:spTgt spid="20"/>
                                        </p:tgtEl>
                                      </p:cBhvr>
                                    </p:animEffect>
                                  </p:childTnLst>
                                </p:cTn>
                              </p:par>
                              <p:par>
                                <p:cTn id="28" presetID="1" presetClass="exit" presetSubtype="0" fill="hold" nodeType="withEffect">
                                  <p:stCondLst>
                                    <p:cond delay="35500"/>
                                  </p:stCondLst>
                                  <p:childTnLst>
                                    <p:set>
                                      <p:cBhvr>
                                        <p:cTn id="29" dur="1" fill="hold">
                                          <p:stCondLst>
                                            <p:cond delay="0"/>
                                          </p:stCondLst>
                                        </p:cTn>
                                        <p:tgtEl>
                                          <p:spTgt spid="2"/>
                                        </p:tgtEl>
                                        <p:attrNameLst>
                                          <p:attrName>style.visibility</p:attrName>
                                        </p:attrNameLst>
                                      </p:cBhvr>
                                      <p:to>
                                        <p:strVal val="hidden"/>
                                      </p:to>
                                    </p:set>
                                  </p:childTnLst>
                                </p:cTn>
                              </p:par>
                              <p:par>
                                <p:cTn id="30" presetID="1" presetClass="exit" presetSubtype="0" fill="hold" grpId="1" nodeType="withEffect">
                                  <p:stCondLst>
                                    <p:cond delay="35500"/>
                                  </p:stCondLst>
                                  <p:childTnLst>
                                    <p:set>
                                      <p:cBhvr>
                                        <p:cTn id="31" dur="1" fill="hold">
                                          <p:stCondLst>
                                            <p:cond delay="0"/>
                                          </p:stCondLst>
                                        </p:cTn>
                                        <p:tgtEl>
                                          <p:spTgt spid="10"/>
                                        </p:tgtEl>
                                        <p:attrNameLst>
                                          <p:attrName>style.visibility</p:attrName>
                                        </p:attrNameLst>
                                      </p:cBhvr>
                                      <p:to>
                                        <p:strVal val="hidden"/>
                                      </p:to>
                                    </p:set>
                                  </p:childTnLst>
                                </p:cTn>
                              </p:par>
                              <p:par>
                                <p:cTn id="32" presetID="1" presetClass="exit" presetSubtype="0" fill="hold" grpId="1" nodeType="withEffect">
                                  <p:stCondLst>
                                    <p:cond delay="35500"/>
                                  </p:stCondLst>
                                  <p:childTnLst>
                                    <p:set>
                                      <p:cBhvr>
                                        <p:cTn id="33" dur="1" fill="hold">
                                          <p:stCondLst>
                                            <p:cond delay="0"/>
                                          </p:stCondLst>
                                        </p:cTn>
                                        <p:tgtEl>
                                          <p:spTgt spid="20"/>
                                        </p:tgtEl>
                                        <p:attrNameLst>
                                          <p:attrName>style.visibility</p:attrName>
                                        </p:attrNameLst>
                                      </p:cBhvr>
                                      <p:to>
                                        <p:strVal val="hidden"/>
                                      </p:to>
                                    </p:set>
                                  </p:childTnLst>
                                </p:cTn>
                              </p:par>
                              <p:par>
                                <p:cTn id="34" presetID="1" presetClass="entr" presetSubtype="0" fill="hold" nodeType="withEffect">
                                  <p:stCondLst>
                                    <p:cond delay="36000"/>
                                  </p:stCondLst>
                                  <p:childTnLst>
                                    <p:set>
                                      <p:cBhvr>
                                        <p:cTn id="35" dur="1" fill="hold">
                                          <p:stCondLst>
                                            <p:cond delay="0"/>
                                          </p:stCondLst>
                                        </p:cTn>
                                        <p:tgtEl>
                                          <p:spTgt spid="3"/>
                                        </p:tgtEl>
                                        <p:attrNameLst>
                                          <p:attrName>style.visibility</p:attrName>
                                        </p:attrNameLst>
                                      </p:cBhvr>
                                      <p:to>
                                        <p:strVal val="visible"/>
                                      </p:to>
                                    </p:set>
                                  </p:childTnLst>
                                </p:cTn>
                              </p:par>
                              <p:par>
                                <p:cTn id="36" presetID="16" presetClass="entr" presetSubtype="37" fill="hold" grpId="0" nodeType="withEffect">
                                  <p:stCondLst>
                                    <p:cond delay="39000"/>
                                  </p:stCondLst>
                                  <p:childTnLst>
                                    <p:set>
                                      <p:cBhvr>
                                        <p:cTn id="37" dur="1" fill="hold">
                                          <p:stCondLst>
                                            <p:cond delay="0"/>
                                          </p:stCondLst>
                                        </p:cTn>
                                        <p:tgtEl>
                                          <p:spTgt spid="4"/>
                                        </p:tgtEl>
                                        <p:attrNameLst>
                                          <p:attrName>style.visibility</p:attrName>
                                        </p:attrNameLst>
                                      </p:cBhvr>
                                      <p:to>
                                        <p:strVal val="visible"/>
                                      </p:to>
                                    </p:set>
                                    <p:animEffect transition="in" filter="barn(outVertical)">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9" fill="hold" display="0">
                  <p:stCondLst>
                    <p:cond delay="indefinite"/>
                  </p:stCondLst>
                  <p:endCondLst>
                    <p:cond evt="onStopAudio" delay="0">
                      <p:tgtEl>
                        <p:sldTgt/>
                      </p:tgtEl>
                    </p:cond>
                  </p:endCondLst>
                </p:cTn>
                <p:tgtEl>
                  <p:spTgt spid="5"/>
                </p:tgtEl>
              </p:cMediaNode>
            </p:audio>
            <p:audio>
              <p:cMediaNode vol="80000" showWhenStopped="0">
                <p:cTn id="40" fill="hold" display="0">
                  <p:stCondLst>
                    <p:cond delay="indefinite"/>
                  </p:stCondLst>
                  <p:endCondLst>
                    <p:cond evt="onStopAudio" delay="0">
                      <p:tgtEl>
                        <p:sldTgt/>
                      </p:tgtEl>
                    </p:cond>
                  </p:endCondLst>
                </p:cTn>
                <p:tgtEl>
                  <p:spTgt spid="6"/>
                </p:tgtEl>
              </p:cMediaNode>
            </p:audio>
          </p:childTnLst>
        </p:cTn>
      </p:par>
    </p:tnLst>
    <p:bldLst>
      <p:bldP spid="10" grpId="0" animBg="1"/>
      <p:bldP spid="10" grpId="1" animBg="1"/>
      <p:bldP spid="4" grpId="0" animBg="1"/>
      <p:bldP spid="20" grpId="0" animBg="1"/>
      <p:bldP spid="20"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notices</a:t>
            </a:r>
            <a:endParaRPr lang="en-US" dirty="0"/>
          </a:p>
        </p:txBody>
      </p:sp>
      <p:sp>
        <p:nvSpPr>
          <p:cNvPr id="3" name="Content Placeholder 2"/>
          <p:cNvSpPr>
            <a:spLocks noGrp="1"/>
          </p:cNvSpPr>
          <p:nvPr>
            <p:ph idx="1"/>
          </p:nvPr>
        </p:nvSpPr>
        <p:spPr>
          <a:xfrm>
            <a:off x="822960" y="1100629"/>
            <a:ext cx="7520940" cy="2175972"/>
          </a:xfrm>
        </p:spPr>
        <p:txBody>
          <a:bodyPr>
            <a:noAutofit/>
          </a:bodyPr>
          <a:lstStyle/>
          <a:p>
            <a:pPr>
              <a:buFont typeface="Arial" pitchFamily="34" charset="0"/>
              <a:buChar char="•"/>
            </a:pPr>
            <a:r>
              <a:rPr lang="en-US" sz="2000" i="1" dirty="0" smtClean="0">
                <a:solidFill>
                  <a:srgbClr val="00B050"/>
                </a:solidFill>
              </a:rPr>
              <a:t>note</a:t>
            </a:r>
            <a:r>
              <a:rPr lang="en-US" sz="2000" b="0" dirty="0" smtClean="0">
                <a:solidFill>
                  <a:srgbClr val="00B050"/>
                </a:solidFill>
              </a:rPr>
              <a:t> – clarifies a point, emphasizes vital information, or describes options or alternatives</a:t>
            </a:r>
          </a:p>
          <a:p>
            <a:pPr>
              <a:buFont typeface="Arial" pitchFamily="34" charset="0"/>
              <a:buChar char="•"/>
            </a:pPr>
            <a:r>
              <a:rPr lang="en-US" sz="2000" i="1" dirty="0" smtClean="0">
                <a:solidFill>
                  <a:srgbClr val="CCCC00"/>
                </a:solidFill>
              </a:rPr>
              <a:t>caution</a:t>
            </a:r>
            <a:r>
              <a:rPr lang="en-US" sz="2000" b="0" dirty="0" smtClean="0">
                <a:solidFill>
                  <a:srgbClr val="CCCC00"/>
                </a:solidFill>
              </a:rPr>
              <a:t> – prevents possible mistakes that could result in injury or equipment damage</a:t>
            </a:r>
          </a:p>
          <a:p>
            <a:pPr>
              <a:buFont typeface="Arial" pitchFamily="34" charset="0"/>
              <a:buChar char="•"/>
            </a:pPr>
            <a:r>
              <a:rPr lang="en-US" sz="2000" i="1" dirty="0" smtClean="0">
                <a:solidFill>
                  <a:schemeClr val="accent2"/>
                </a:solidFill>
              </a:rPr>
              <a:t>warning</a:t>
            </a:r>
            <a:r>
              <a:rPr lang="en-US" sz="2000" b="0" dirty="0" smtClean="0">
                <a:solidFill>
                  <a:schemeClr val="accent2"/>
                </a:solidFill>
              </a:rPr>
              <a:t> – alerts users to potential hazards to life or limb</a:t>
            </a:r>
          </a:p>
          <a:p>
            <a:pPr>
              <a:buFont typeface="Arial" pitchFamily="34" charset="0"/>
              <a:buChar char="•"/>
            </a:pPr>
            <a:r>
              <a:rPr lang="en-US" sz="2000" i="1" dirty="0" smtClean="0">
                <a:solidFill>
                  <a:srgbClr val="FF0000"/>
                </a:solidFill>
              </a:rPr>
              <a:t>danger</a:t>
            </a:r>
            <a:r>
              <a:rPr lang="en-US" sz="2000" b="0" dirty="0" smtClean="0">
                <a:solidFill>
                  <a:srgbClr val="FF0000"/>
                </a:solidFill>
              </a:rPr>
              <a:t> – identifies an immediate hazard to life or limb</a:t>
            </a:r>
            <a:endParaRPr lang="en-US" sz="2000" b="0" i="1" dirty="0">
              <a:solidFill>
                <a:srgbClr val="FF0000"/>
              </a:solidFill>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00" y="3735644"/>
            <a:ext cx="3410309" cy="1206239"/>
          </a:xfrm>
          <a:prstGeom prst="rect">
            <a:avLst/>
          </a:prstGeom>
          <a:ln>
            <a:solidFill>
              <a:schemeClr val="tx1"/>
            </a:solidFill>
          </a:ln>
        </p:spPr>
      </p:pic>
      <p:pic>
        <p:nvPicPr>
          <p:cNvPr id="5" name="Picture 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029939" y="3581400"/>
            <a:ext cx="1981275" cy="3007292"/>
          </a:xfrm>
          <a:prstGeom prst="rect">
            <a:avLst/>
          </a:prstGeom>
          <a:ln>
            <a:solidFill>
              <a:schemeClr val="tx1"/>
            </a:solidFill>
          </a:ln>
        </p:spPr>
      </p:pic>
      <p:pic>
        <p:nvPicPr>
          <p:cNvPr id="6" name="Picture 5"/>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85484" y="5194916"/>
            <a:ext cx="3801339" cy="1131747"/>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324600" y="3735644"/>
            <a:ext cx="2547346" cy="2560968"/>
          </a:xfrm>
          <a:prstGeom prst="rect">
            <a:avLst/>
          </a:prstGeom>
          <a:ln>
            <a:solidFill>
              <a:schemeClr val="tx1"/>
            </a:solidFill>
          </a:ln>
        </p:spPr>
      </p:pic>
      <p:pic>
        <p:nvPicPr>
          <p:cNvPr id="8" name="im6a.mp3">
            <a:hlinkClick r:id="" action="ppaction://media"/>
          </p:cNvPr>
          <p:cNvPicPr>
            <a:picLocks noChangeAspect="1"/>
          </p:cNvPicPr>
          <p:nvPr>
            <a:audioFile r:link="rId1"/>
            <p:extLst>
              <p:ext uri="{DAA4B4D4-6D71-4841-9C94-3DE7FCFB9230}">
                <p14:media xmlns:p14="http://schemas.microsoft.com/office/powerpoint/2010/main" xmlns="" r:embed="rId9"/>
              </p:ext>
            </p:extLst>
          </p:nvPr>
        </p:nvPicPr>
        <p:blipFill>
          <a:blip r:embed="rId10" cstate="print"/>
          <a:stretch>
            <a:fillRect/>
          </a:stretch>
        </p:blipFill>
        <p:spPr>
          <a:xfrm>
            <a:off x="4267200" y="3124200"/>
            <a:ext cx="609600" cy="609600"/>
          </a:xfrm>
          <a:prstGeom prst="rect">
            <a:avLst/>
          </a:prstGeom>
        </p:spPr>
      </p:pic>
      <p:pic>
        <p:nvPicPr>
          <p:cNvPr id="9" name="im6b.mp3">
            <a:hlinkClick r:id="" action="ppaction://media"/>
          </p:cNvPr>
          <p:cNvPicPr>
            <a:picLocks noChangeAspect="1"/>
          </p:cNvPicPr>
          <p:nvPr>
            <a:audioFile r:link="rId2"/>
            <p:extLst>
              <p:ext uri="{DAA4B4D4-6D71-4841-9C94-3DE7FCFB9230}">
                <p14:media xmlns:p14="http://schemas.microsoft.com/office/powerpoint/2010/main" xmlns="" r:embed="rId11"/>
              </p:ext>
            </p:extLst>
          </p:nvPr>
        </p:nvPicPr>
        <p:blipFill>
          <a:blip r:embed="rId10" cstate="print"/>
          <a:stretch>
            <a:fillRect/>
          </a:stretch>
        </p:blipFill>
        <p:spPr>
          <a:xfrm>
            <a:off x="4267200" y="3124200"/>
            <a:ext cx="609600" cy="609600"/>
          </a:xfrm>
          <a:prstGeom prst="rect">
            <a:avLst/>
          </a:prstGeom>
        </p:spPr>
      </p:pic>
    </p:spTree>
    <p:extLst>
      <p:ext uri="{BB962C8B-B14F-4D97-AF65-F5344CB8AC3E}">
        <p14:creationId xmlns:p14="http://schemas.microsoft.com/office/powerpoint/2010/main" xmlns="" val="4316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491" fill="hold"/>
                                        <p:tgtEl>
                                          <p:spTgt spid="8"/>
                                        </p:tgtEl>
                                      </p:cBhvr>
                                    </p:cmd>
                                  </p:childTnLst>
                                </p:cTn>
                              </p:par>
                              <p:par>
                                <p:cTn id="7" presetID="1" presetClass="entr" presetSubtype="0" fill="hold" grpId="0" nodeType="withEffect">
                                  <p:stCondLst>
                                    <p:cond delay="1700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1700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3350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3350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7368" fill="hold"/>
                                        <p:tgtEl>
                                          <p:spTgt spid="9"/>
                                        </p:tgtEl>
                                      </p:cBhvr>
                                    </p:cmd>
                                  </p:childTnLst>
                                </p:cTn>
                              </p:par>
                              <p:par>
                                <p:cTn id="19" presetID="1" presetClass="entr" presetSubtype="0" fill="hold" grpId="0" nodeType="withEffect">
                                  <p:stCondLst>
                                    <p:cond delay="250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250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2450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2450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8"/>
                </p:tgtEl>
              </p:cMediaNode>
            </p:audio>
            <p:audio>
              <p:cMediaNode vol="80000" showWhenStopped="0">
                <p:cTn id="28" fill="hold" display="0">
                  <p:stCondLst>
                    <p:cond delay="indefinite"/>
                  </p:stCondLst>
                  <p:endCondLst>
                    <p:cond evt="onStopAudio" delay="0">
                      <p:tgtEl>
                        <p:sldTgt/>
                      </p:tgtEl>
                    </p:cond>
                  </p:endCondLst>
                </p:cTn>
                <p:tgtEl>
                  <p:spTgt spid="9"/>
                </p:tgtEl>
              </p:cMediaNode>
            </p:audio>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Situations</a:t>
            </a:r>
            <a:endParaRPr lang="en-US" dirty="0"/>
          </a:p>
        </p:txBody>
      </p:sp>
      <p:sp>
        <p:nvSpPr>
          <p:cNvPr id="3" name="Content Placeholder 2"/>
          <p:cNvSpPr>
            <a:spLocks noGrp="1"/>
          </p:cNvSpPr>
          <p:nvPr>
            <p:ph idx="1"/>
          </p:nvPr>
        </p:nvSpPr>
        <p:spPr/>
        <p:txBody>
          <a:bodyPr>
            <a:normAutofit lnSpcReduction="10000"/>
          </a:bodyPr>
          <a:lstStyle/>
          <a:p>
            <a:r>
              <a:rPr lang="en-US" dirty="0" smtClean="0"/>
              <a:t>Design an instruction guide for new students enrolling in the school.</a:t>
            </a:r>
          </a:p>
          <a:p>
            <a:r>
              <a:rPr lang="en-US" dirty="0" smtClean="0"/>
              <a:t>Design a guidebook on how to apply for a library membership card?</a:t>
            </a:r>
          </a:p>
          <a:p>
            <a:r>
              <a:rPr lang="en-US" dirty="0" smtClean="0"/>
              <a:t>Prepare instruction list for using the chemistry </a:t>
            </a:r>
            <a:r>
              <a:rPr lang="en-US" dirty="0" smtClean="0"/>
              <a:t>Lab.</a:t>
            </a:r>
          </a:p>
          <a:p>
            <a:r>
              <a:rPr lang="en-US" dirty="0" smtClean="0"/>
              <a:t>Design an instruction guide for students on how to evacuate the building in case of an emergency.</a:t>
            </a:r>
            <a:endParaRPr lang="en-US" dirty="0" smtClean="0"/>
          </a:p>
          <a:p>
            <a:pPr marL="0" indent="0">
              <a:buNone/>
            </a:pPr>
            <a:endParaRPr lang="en-US" dirty="0"/>
          </a:p>
        </p:txBody>
      </p:sp>
    </p:spTree>
    <p:extLst>
      <p:ext uri="{BB962C8B-B14F-4D97-AF65-F5344CB8AC3E}">
        <p14:creationId xmlns:p14="http://schemas.microsoft.com/office/powerpoint/2010/main" xmlns="" val="17559031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8</a:t>
            </a:r>
            <a:endParaRPr lang="en-US" dirty="0"/>
          </a:p>
        </p:txBody>
      </p:sp>
      <p:sp>
        <p:nvSpPr>
          <p:cNvPr id="3" name="Content Placeholder 2"/>
          <p:cNvSpPr>
            <a:spLocks noGrp="1"/>
          </p:cNvSpPr>
          <p:nvPr>
            <p:ph idx="1"/>
          </p:nvPr>
        </p:nvSpPr>
        <p:spPr/>
        <p:txBody>
          <a:bodyPr/>
          <a:lstStyle/>
          <a:p>
            <a:r>
              <a:rPr lang="en-US" dirty="0" smtClean="0"/>
              <a:t>In </a:t>
            </a:r>
            <a:r>
              <a:rPr lang="en-US" dirty="0"/>
              <a:t>lecture 8, </a:t>
            </a:r>
            <a:r>
              <a:rPr lang="en-US" dirty="0" smtClean="0"/>
              <a:t>we learnt how to</a:t>
            </a:r>
            <a:endParaRPr lang="en-US" dirty="0"/>
          </a:p>
          <a:p>
            <a:pPr lvl="1"/>
            <a:r>
              <a:rPr lang="en-US" dirty="0"/>
              <a:t>Evaluate classroom instructions</a:t>
            </a:r>
          </a:p>
          <a:p>
            <a:pPr lvl="1"/>
            <a:r>
              <a:rPr lang="en-US" dirty="0"/>
              <a:t>Give clear classroom instructions</a:t>
            </a:r>
          </a:p>
          <a:p>
            <a:pPr lvl="1"/>
            <a:r>
              <a:rPr lang="en-US" dirty="0"/>
              <a:t>Order classroom instructions</a:t>
            </a:r>
          </a:p>
          <a:p>
            <a:pPr lvl="1"/>
            <a:r>
              <a:rPr lang="en-US" dirty="0"/>
              <a:t>Check classroom instructions</a:t>
            </a:r>
          </a:p>
          <a:p>
            <a:pPr lvl="1"/>
            <a:r>
              <a:rPr lang="en-US" dirty="0"/>
              <a:t>Analyze instruction manuals</a:t>
            </a:r>
          </a:p>
          <a:p>
            <a:pPr lvl="1"/>
            <a:r>
              <a:rPr lang="en-US" dirty="0"/>
              <a:t>Write instruction manuals</a:t>
            </a:r>
          </a:p>
          <a:p>
            <a:endParaRPr lang="en-US" dirty="0"/>
          </a:p>
        </p:txBody>
      </p:sp>
    </p:spTree>
    <p:extLst>
      <p:ext uri="{BB962C8B-B14F-4D97-AF65-F5344CB8AC3E}">
        <p14:creationId xmlns:p14="http://schemas.microsoft.com/office/powerpoint/2010/main" xmlns="" val="24310980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TotalTime>
  <Words>2530</Words>
  <Application>Microsoft Office PowerPoint</Application>
  <PresentationFormat>On-screen Show (4:3)</PresentationFormat>
  <Paragraphs>200</Paragraphs>
  <Slides>22</Slides>
  <Notes>5</Notes>
  <HiddenSlides>0</HiddenSlides>
  <MMClips>7</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8</vt:lpstr>
      <vt:lpstr>Review of Lecture 7</vt:lpstr>
      <vt:lpstr>Objectives of Lecture 8</vt:lpstr>
      <vt:lpstr>Why and how to give clear instructions?</vt:lpstr>
      <vt:lpstr>Task 1 – Simon’s instructions  </vt:lpstr>
      <vt:lpstr>Task 1 Feedback</vt:lpstr>
      <vt:lpstr>Learning Point of Task 1</vt:lpstr>
      <vt:lpstr>Task 2 – Hints for giving clear instructions  </vt:lpstr>
      <vt:lpstr>Task 2 – Hints for giving clear instructions (Cont.)</vt:lpstr>
      <vt:lpstr>Learning Point of Task 2</vt:lpstr>
      <vt:lpstr>Task 3 – Getting instructions in the right order</vt:lpstr>
      <vt:lpstr>Learning Point of Task 3</vt:lpstr>
      <vt:lpstr>Task 4 – Checking instructions</vt:lpstr>
      <vt:lpstr>Instruction Manuals</vt:lpstr>
      <vt:lpstr>Writing Effective instructions</vt:lpstr>
      <vt:lpstr>Audience and purpose</vt:lpstr>
      <vt:lpstr>What audiences want to know</vt:lpstr>
      <vt:lpstr>Effective and excellent instructions</vt:lpstr>
      <vt:lpstr>Slide 19</vt:lpstr>
      <vt:lpstr>notices</vt:lpstr>
      <vt:lpstr>Practice Situations</vt:lpstr>
      <vt:lpstr>Summary of Lecture 8</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8</dc:title>
  <dc:creator>admin</dc:creator>
  <cp:lastModifiedBy>NTS</cp:lastModifiedBy>
  <cp:revision>16</cp:revision>
  <dcterms:created xsi:type="dcterms:W3CDTF">2014-06-16T17:59:54Z</dcterms:created>
  <dcterms:modified xsi:type="dcterms:W3CDTF">2014-06-17T06:50:37Z</dcterms:modified>
</cp:coreProperties>
</file>