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7" r:id="rId4"/>
    <p:sldId id="258" r:id="rId5"/>
    <p:sldId id="259" r:id="rId6"/>
    <p:sldId id="261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60" r:id="rId15"/>
    <p:sldId id="263" r:id="rId16"/>
    <p:sldId id="262" r:id="rId17"/>
    <p:sldId id="265" r:id="rId18"/>
    <p:sldId id="266" r:id="rId19"/>
    <p:sldId id="277" r:id="rId20"/>
    <p:sldId id="278" r:id="rId21"/>
    <p:sldId id="286" r:id="rId22"/>
    <p:sldId id="267" r:id="rId23"/>
    <p:sldId id="28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4303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760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484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585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5535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488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849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56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95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38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708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F4806-A1C1-4443-A09D-7C5607C454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561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89D7C-BFB0-4FDF-A651-CE1DBA7BE0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861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BAD73-EB49-426C-A893-BDC8DC0D32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456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BCEC-35C7-4041-97B5-AEA7D85E9E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3626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CA86B-B141-4ADF-95B5-22588C29C7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739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674E1-54B8-4D0F-BE17-1FB3B75AAF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311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638CD-B17B-48DB-A7F0-F66B82DFC7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2932E-28DF-4B0C-A020-D751570704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054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2EE5E-D877-4CBB-8570-FF529305A4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393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99763-3E14-4EA2-B0F4-840AAC69F3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4805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E6F33-0BB5-4DD9-BF00-34DDD9FC1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4352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F4806-A1C1-4443-A09D-7C5607C454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0194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89D7C-BFB0-4FDF-A651-CE1DBA7BE0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4154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BAD73-EB49-426C-A893-BDC8DC0D32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54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6BCEC-35C7-4041-97B5-AEA7D85E9E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33780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CA86B-B141-4ADF-95B5-22588C29C7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848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674E1-54B8-4D0F-BE17-1FB3B75AAF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4452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638CD-B17B-48DB-A7F0-F66B82DFC7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5567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2932E-28DF-4B0C-A020-D751570704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6523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2EE5E-D877-4CBB-8570-FF529305A4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69334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99763-3E14-4EA2-B0F4-840AAC69F3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39758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E6F33-0BB5-4DD9-BF00-34DDD9FC1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53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93FEB-A5D9-479D-BAC2-A1EB3816A560}" type="datetimeFigureOut">
              <a:rPr lang="en-US" smtClean="0"/>
              <a:pPr/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E3DAD-F86E-42ED-816B-35F163B84E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010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2B8E69-B2E1-4F86-B30E-3AE3B4BC2E3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53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2B8E69-B2E1-4F86-B30E-3AE3B4BC2E3C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262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Giving Instructions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1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lecture 6, we learnt how to</a:t>
            </a:r>
          </a:p>
          <a:p>
            <a:pPr lvl="1"/>
            <a:r>
              <a:rPr lang="en-US" dirty="0" smtClean="0"/>
              <a:t>Follow directions</a:t>
            </a:r>
          </a:p>
          <a:p>
            <a:pPr lvl="1"/>
            <a:r>
              <a:rPr lang="en-US" dirty="0" smtClean="0"/>
              <a:t>Structure clear directions </a:t>
            </a:r>
          </a:p>
          <a:p>
            <a:pPr lvl="1"/>
            <a:r>
              <a:rPr lang="en-US" dirty="0" smtClean="0"/>
              <a:t>Read a city map</a:t>
            </a:r>
          </a:p>
          <a:p>
            <a:pPr lvl="1"/>
            <a:r>
              <a:rPr lang="en-US" dirty="0" smtClean="0"/>
              <a:t>Use vocabulary related to transitions</a:t>
            </a:r>
          </a:p>
          <a:p>
            <a:pPr lvl="1"/>
            <a:r>
              <a:rPr lang="en-US" dirty="0" smtClean="0"/>
              <a:t>Use imperative form of sentences</a:t>
            </a:r>
          </a:p>
          <a:p>
            <a:pPr lvl="1"/>
            <a:r>
              <a:rPr lang="en-US" dirty="0" smtClean="0"/>
              <a:t>Use prepositions of place and 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77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completing lecture 7, you should be able to</a:t>
            </a:r>
          </a:p>
          <a:p>
            <a:pPr lvl="1"/>
            <a:r>
              <a:rPr lang="en-US" dirty="0" smtClean="0"/>
              <a:t>Carry out instructions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tructure clear instructions</a:t>
            </a:r>
          </a:p>
          <a:p>
            <a:pPr lvl="1"/>
            <a:r>
              <a:rPr lang="en-US" dirty="0" smtClean="0"/>
              <a:t>Use time connective words</a:t>
            </a:r>
          </a:p>
          <a:p>
            <a:pPr lvl="1"/>
            <a:r>
              <a:rPr lang="en-US" dirty="0"/>
              <a:t>Use </a:t>
            </a:r>
            <a:r>
              <a:rPr lang="en-US" dirty="0" smtClean="0"/>
              <a:t>action words</a:t>
            </a:r>
          </a:p>
          <a:p>
            <a:pPr lvl="1"/>
            <a:r>
              <a:rPr lang="en-US" dirty="0" smtClean="0"/>
              <a:t>Set conditions for actions</a:t>
            </a:r>
          </a:p>
          <a:p>
            <a:pPr lvl="1"/>
            <a:r>
              <a:rPr lang="en-US" dirty="0" smtClean="0"/>
              <a:t>Give oral instructions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820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are instructions?</a:t>
            </a:r>
          </a:p>
          <a:p>
            <a:pPr lvl="1"/>
            <a:r>
              <a:rPr lang="en-US" dirty="0" smtClean="0"/>
              <a:t>A step by step guide on how to make or do something</a:t>
            </a:r>
          </a:p>
          <a:p>
            <a:pPr lvl="1"/>
            <a:r>
              <a:rPr lang="en-US" dirty="0" smtClean="0"/>
              <a:t>Instructions can be spoken or written</a:t>
            </a:r>
          </a:p>
          <a:p>
            <a:r>
              <a:rPr lang="en-US" dirty="0" smtClean="0"/>
              <a:t>Why are instructions important?</a:t>
            </a:r>
          </a:p>
          <a:p>
            <a:pPr lvl="1"/>
            <a:r>
              <a:rPr lang="en-US" dirty="0" smtClean="0"/>
              <a:t>They save time</a:t>
            </a:r>
          </a:p>
          <a:p>
            <a:pPr lvl="1"/>
            <a:r>
              <a:rPr lang="en-US" dirty="0" smtClean="0"/>
              <a:t>They save confusion</a:t>
            </a:r>
          </a:p>
          <a:p>
            <a:pPr lvl="1"/>
            <a:r>
              <a:rPr lang="en-US" dirty="0" smtClean="0"/>
              <a:t>They help maintain uniformity / standard</a:t>
            </a:r>
          </a:p>
          <a:p>
            <a:pPr lvl="1"/>
            <a:r>
              <a:rPr lang="en-US" dirty="0" smtClean="0"/>
              <a:t>They are easy to evaluate</a:t>
            </a:r>
          </a:p>
          <a:p>
            <a:r>
              <a:rPr lang="en-US" dirty="0" smtClean="0"/>
              <a:t>Can you name some common types of instructions?</a:t>
            </a:r>
          </a:p>
          <a:p>
            <a:pPr lvl="1"/>
            <a:r>
              <a:rPr lang="en-US" dirty="0" smtClean="0"/>
              <a:t>Recipe books, computer games, gardening guides, craft books, science experiments, instruction manuals, religious rites, safety manuals, traffic rules, public awareness campaigns etc.</a:t>
            </a:r>
          </a:p>
          <a:p>
            <a:pPr lvl="0"/>
            <a:r>
              <a:rPr lang="en-US" dirty="0"/>
              <a:t>How often do you follow or give instructions?</a:t>
            </a:r>
          </a:p>
        </p:txBody>
      </p:sp>
    </p:spTree>
    <p:extLst>
      <p:ext uri="{BB962C8B-B14F-4D97-AF65-F5344CB8AC3E}">
        <p14:creationId xmlns:p14="http://schemas.microsoft.com/office/powerpoint/2010/main" xmlns="" val="16255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2"/>
          <p:cNvSpPr>
            <a:spLocks noGrp="1"/>
          </p:cNvSpPr>
          <p:nvPr>
            <p:ph type="subTitle" idx="1"/>
          </p:nvPr>
        </p:nvSpPr>
        <p:spPr>
          <a:xfrm>
            <a:off x="-252413" y="2205038"/>
            <a:ext cx="8458201" cy="2498725"/>
          </a:xfrm>
        </p:spPr>
        <p:txBody>
          <a:bodyPr/>
          <a:lstStyle/>
          <a:p>
            <a:pPr algn="ctr"/>
            <a:r>
              <a:rPr lang="en-GB" sz="8000" smtClean="0">
                <a:solidFill>
                  <a:schemeClr val="tx1"/>
                </a:solidFill>
                <a:latin typeface="2Peas GG Mix" pitchFamily="2" charset="0"/>
              </a:rPr>
              <a:t>How to make Porridge </a:t>
            </a:r>
          </a:p>
        </p:txBody>
      </p:sp>
      <p:sp>
        <p:nvSpPr>
          <p:cNvPr id="10243" name="AutoShape 2" descr="data:image/jpeg;base64,/9j/4AAQSkZJRgABAQAAAQABAAD/2wBDAAkGBwgHBgkIBwgKCgkLDRYPDQwMDRsUFRAWIB0iIiAdHx8kKDQsJCYxJx8fLT0tMTU3Ojo6Iys/RD84QzQ5Ojf/2wBDAQoKCg0MDRoPDxo3JR8lNzc3Nzc3Nzc3Nzc3Nzc3Nzc3Nzc3Nzc3Nzc3Nzc3Nzc3Nzc3Nzc3Nzc3Nzc3Nzc3Nzf/wAARCAC3ARQDASIAAhEBAxEB/8QAGwAAAQUBAQAAAAAAAAAAAAAABAABAgMFBgf/xAA/EAACAQMCBAQEAwUGBQUAAAABAgMABBESIQUxQVETImFxBjKBkRRCoSMzUmKxBxUkU8HRFkPh8PE0Y4KSov/EABkBAAMBAQEAAAAAAAAAAAAAAAABAgMEBf/EACQRAAICAgICAwEAAwAAAAAAAAABAhESIQMxQVETImFxMkJS/9oADAMBAAIRAxEAPwDqWGKhtVjkAb1XZr+MuTCrFcb8uYrklKjdIg7KOZqEQec/skJHfpW4/AYVHitqYY+UnIo3h1rrAKKEUdcf0qXbKVGAnDLqVdhj6UouEsX0SI2rqW6V1zQrCQWOQOlUOI5mIRlVjyyOVJxGmZEnCYY4SUiU43IGxNZ78LSbzeGE74rqREQjIzaj36Ggpg0badG3fFS4jUjFTgMCjJXmdzk1XPwVB8qkj+U1vJFJLy+XGKnHZOWBLkbcgMUsfQ8vZyJ4NJ5sO8bKeR3oea0vIc6VZ1HpvXbG0KN4bhjqGde1KaDShDLnbnjlQk/ANo4OOSdgP2MgycDKnerlkI2cFT2Irp3jjLBQmQOpNYvFbLL5RGAO4I60nJrY8UylWq1HIOQaz0mMT+HLsfXrRaOG5GtYzszcTe4XxWS3YAtle1dA6R8Qi8W1YJN1Xo1cOrb5FaPDb97eQEMdq1TTVMzpxdo1GMqMVcqGGxBHKotIw5qprRnij4tbeLCQtyo/+3pXP3cy2cMk10/hxxAl2bpiufkg4M6uOamrLLy8htLeS4utMUMY1MzHYCvDfj34zl+ILkw2+YeHxEhEB3c9z6/0qXx58ZzcdnMFu7R8PibCqDu57n1/pXM8I4Vd8Zvora0gaSR/kjGwA6knoo71txceKykZcnI5fWJRYWU/EruKGCJ5HkbTHHGMsx7D/fpXuHwR8E23AI0vL+NJuIafKBukAPRe57tV3wj8KW3w3BqXEt9IuJZ9OMD+FR0X+vWukOvmSay5eZy0ujTi4sdvsvV1zsn3qYcfwChcsOZpZYDrWJsFlhj5BTBv5BQ3m7ml5x3pioK1Y/IKWs7/ALMUMS/rTEv3OadhQQGP8Ap85HyLQ4LnnmnCs1JAWFsH90Knr/8AbFUFWHWmKMe/3pgXaj/lilVOh/WlQAVbW6OoXQCCcjIo1bFI/wB2Ard8U0DSrMUkVVXA045+tXCYGQackL8xIrVNPs5WmiOr9kwbkRzrH4c3hXUjIxJc4Yk9uVat02pGEW5PesGG3f8AHyZkGl06cgc1PJ4Kh5OhWRZmKkhnXfANQmhRZIyAQwOTg0HbItlMzq2vX+bqPejmmRhkbbdaa2vt2D09BR84xp6bEVHybB1yCOtVQ3EagkHO3POahcXGkKzKR9Kpy1ZNBscMajkFAFVsWcMwOMfrQhn8UMDnQRzB5UTGyMoUb6epPOhNPoKoZdUZw3m35k9auWNWUlmGOqgVUx2AJwDyNUXPjhmWMahQ9B2J7KJ2LxLjvvVTW+n8oPoanw8vry+3pR0gV8lelEdqwemYN9Y288ZEka5xsCvWueu+HG1UyRawvY12s0XiIVJAPQ45UFJAGR0lBPbbbNRKO9FKWjlIJA6g9avU4oi/4W6kS2y79VzzrNe7jt43a5YRCMZYttiqUvYmjcsOKLw8GaaQRxIMszHAAryj+1D+0AfEdw1rw5PBsFPnk/POw/oKzvjL4ok4qxt4GaOyU7LyMnqfShfhb4aueL8RRCFRgRreRcpbjuR+Z+y/euiPWzF96MrgXw9xHjnEktbe3OrAY6gQkSHkzdh2HM17p8L/AA3Z/Dtl4FqpeZ8Ge4YeaQ/6DsOlbHDPh+z4DaJbcOUmJ/O0r7vK3VmPU0VoweRrl5uRuWJ08MUlYMQe1LDHpRITf5afw8+lY2bWCENy004Vs/LRQVd6cAUWFg2h+mKXhviiWZQNhvUfEI5AYosVlIjkYY2zT/h5OpH2qfiMeRpw7d6dhbIrAwG7D7U4twPz0+/XNLpzzRYDeCo5yU4VB3NNuDjFOM0WA+F/hP3pVHBP5hSp7ANlSRCCxBON2JqyyAGrLqQTyrPW9/EqVdMDvVdsoDsTJhQetaZJO0YV7NtwunUVB9hmhzBHIjFYl825IG5qgMgVZ4nYqeSk770YrMAC+Eqk8nsl6BLa2URsrqX35gYppLJxnS2AOhNWl5AxVeVSSXcg4B65oqPTHbA4rYxkPq1E8/8AxRbYaMicacHy7c6rbQoLrvk7gVTdsJsBG2NJNLob32S0rDv4hMZO47VGzkR5GXxdWDtprNnhuGYIXfQTzoW6FzZlVRiyjlis7a3RdJ6s6S6kOFC6jv8Aar7OdTGdeCetYFnxIPEqEEOerUUp8PLmTnzxV539kRj4ZpucZbUABUoZQSPMV9RWe80jY0KGQjzZPT2qMV8YnIdMds0ZJBTN1lVVG4JI+aqJUj0HLYqmK61oCp3HSg+J8WtrK2eW6ISPGMDcsegA6mtMkRTJ315Y8Nspry5nSKGMZYt19AOp9K8Q+N/ie445d+GsXhQqcRwAb+7+vp0on4n49ecYvVgtw5YORFEpz4Z+nN/XkOneiPhX4Qe9mYKxJT/1F0u6xfyRnq/duQ6VUUltifpHP8C+HZLu6zI2JFP7SXmIfRe7+vJfevRuFWkFjDHb2iCONenUnqSep9aa/wCHNZrHHw22RIbcYKg76euO5zvVlmwdVYHY71C5MmU4Yo7rhhF3w/R/zFGVoXxGzgjFU/D9z4UoGdjWlxWERXGpR5ZBqFPnjcVJBwyp4gepiKbcinHpT4OM4rlo6SI9NqYg96s6HNNgEc6BFZAJxmnEYpipJ6YqQ260DFoxyFNpqeodsmkWHanoRAKcY3p9Bp9foKWs8qQyITHelpB51LUTzzTEnGwpgRKgbUqlrPcUqLAqt5Y2hIAG3MkbVUVRptJJ0kZLDlVNrGNTxZK5xkd6V06uzR6W54BAyMVUpapmUVsMV4ICf26+XoTRUKgKxeTJJyF7VheAzSo7oSq7hga07YCQ5Ynb1qo030J9BYuI8FWG4oaTxWOqHl/Sq5Yoo3zbgsD82/I0pJBHb6lAGeeOtOV+RKvAJJO0BPjSaUJ3PaowXDtcDTOunOAGGNqzeJcS8XaIqGDAFTvn/agJ71xjWusfy9Kwcq6NkvZ2N9eQ28eIz4jkchQK8QGqN5gAmcEnpXK/3uxyoyAPTepS3zhQ2nw0IzquGEY//RFaKUpbM8YrR0V/JFcnVaroKb55ZFZScQnMml3BUHljY1yrX0087J/fHDfEY4VEucn9BWvZ8VtY4fw0z21xdKPninQAj/5EEGhwb7GpJdHX8N4tCuA4IKjnVU3G7W61pEH8SM5JIxke9cDxLjl3ZyosdpINR2LyJj6HOKChe/v7rxLi7S3HWOBg7Y9+QoWdUw+t2d1J8SJGRHbgzzHlGnT3PSud4nPfcbmYLKBGpKyXA+RB1WPv6tRfDOCz3uLezgZYGOZJCDhvVm6+wrqLb4M1eGbq+Z4U/wCTFGEU+5znHpVq60S6OM4LwOIGWO0JVdJEk7fMw/hHYGuo+E47q2/wsykRAZTbG1dLBaWaM8cMaoUwpXGMjFP4DLOvhrgYxmk4u1Kx5aaoG4jaBo9S7OBXE8MMsNxPa3H7yOQ49QTsa9HvUJTT+bTvtXnfE43s/iCHWTpljIGR1B/61TVSslO4nQcPfRIprq58XHDBJjLR7/SuPt+hFddwR/Ft3iPIrXRFZJxMG6dmaM8gppEvywPvUJTKsjKeanFLzdya4DtLNJI3NOVA/NVWGPU02kjpvQBb5e9R1L3qvBxypyrDpQMcupO2aRbHIVEgDm1MCmfm/SgBFqbxSD3pyyAZwagd22WgZLWx3JxTM7H8wFRIPoKQjOaAHBHU0qfQOo/WlQAI+DxJ1YYB3U9DR6CKMa5EBI3Bqy4tSyYwA3cdaqcgHwACx7jlWrWLswW0Tju7ZowPCEbHcjIOD70FdXKxkGJSWJxgcqMHD4niA1aTzyaEcJaMQWU5HzUm3WwSV6JzTwpETgA8yVFc811N4Uml2CnI3rTMgeTH5T+UHnWRxGCGCBnDEzZOQN9JrCbcjWKSIyfhVgBWNdSDLMSRk1z/ABP4oVNUUVr4cakhpXwQfRQOZqu/4q/4do3fSAcM4PP0H+9cxea7xS8MckiJhSUUkL2Fa8cfZMn6KOIfElzllsAYF/zM5c/Xp9K6v4P/ALN7zjXh33xLcTR20qrJHCsv7SQHc6sjK9PXetz4H/s4twq3vxBAJJSQ0NsX8q+r9z6ctutel+CFK4GnNdF0tGP9BLHgHC7CGOGxsLeGNAAoRBkfXnn1qN5wDhdxKJrqxt5pQNKvJEGIHYZFbCEYI7U2gk6s7UAcqPg7gUbORw+LSx+ViSB7DOK1rDh1hYoVtbO3iDcwkYGaJlHnwwAHeqrpcp4kLfLzqLHVmhbaQjKwHpSaIKmxyOqg1m29wSFLfWtFJAw35e/WrTTQmmgeJT4+dAIotsY14AI6UNKyFcDmOuarWYm3k1jcAkfSknWgey5lEiZDZY8wK5n4htFulBYgGJtSn9KLPFmEJ8MZJ5VlIJppTLeSN4YJIA71OdlY0Na7IATXS8AkxIBmuYtHEquRyDkD6Gt3gZKz4z61vxsxmgriSBL+QY5nNUD0o3jmFuUbHzLWcWPbNcvKqmzq49xRM438wqG2dzmlz6Ux1ctqyssmMYzvTMQeWAPeoY7k0tC43zmix0OCo3LL9qRZR3Oewpwij8vOnLEHAAH0pgQLKeSMaiC3SL6mpkn3p1z0FAiGZewFPob8zmpFGxuedIR5/wCtADaI/wCL9aVW+Gg5sKVOgstuXlUk4OD2FJbdimpUYsenajBGFA1rgHnk8qn4yxOApJGa3pXbOa/RlXonjiaSNWLgYA71iycNnmQzXZwx5A9K6q9ZnC+CCWO57AULcobh1SSJii4Jz3pShFlKTRl2ySWdizaUwBkHvXFcauGVHk0F1lYgPn8xPIDqa7vjMCpaPoOoAjSnU+gqNnwiBeHRrd26O2QwRlDBTz2rJp5V6KvVnldl8L8S45cJHNHJZ2itpYuhVsdQoI5+pr1ng3BbawsoreGIIkKhU9cDmfWtO2ZmANwhY5z7VbPIfDOFwa2SXZDbM4W16s5dWBiHTNHIxfTroWK7aAkOc0TK2uEPEMY3qY1uhuyybVCqsDkdasafKghTjGTttTHE1tjnlcZ7GqHkmWHSyE7dKv8AhITLGskWRjURkVmM7wSMGXytzFSF6EZARmjkPj/Oo36dajU3or/E5ye8WGTD5WPO57Cj45QYQ/i6o265q+94Yk6FAoIPQ1zE/A+JK5itZ5Io+i6thUTUo7SsuOMvNHSpNCEPmyem9B3czspji/OMe1A8Ptb6GIRSoHdebA7n1NatvaMVzLgEbgVUW5LomSUWZtnbMswQJrIGw7VabZcuxA16cH0Ga3PAW3XKrnbnihXRVZ5dPzDrVY1oWV7Ofs0QGURgACQ8u/WtjhY03ArPgg8KeZcg5fVgDlmtPh6/4gVrx+DKYfx0EtAR2P8ApWaqnrWrxltPg8uXWszxsDAOfXFYc9fIzo4bwQxQ9aWmmMudsE/WmDDOcViaDk9KZefepa88lpFnIAVSO9MBc9t6RXNTQPjZfuakI37/AKU6FZAxmn8MnrVggYneT7U62o6lj708RZFPhgHBb7mpERrjLgn0qzwUB+WrFiA5gYqlEVlOYz3+1KiMKO1KniKx9UsmVbrUAJ4QQker33zU1kfUGC/Q1OSZowSw2P6VbSMkBtI6SqTmPPPrSN4zeSR9I7jeoXkv4hNS458utCXEZaLIOjHbnUW0tFUn2Tjtv8V4rzl0HygjG9a0QDncg45bVnJCxVU1gHIxntR1vM0KlZEGobEilBUxy2EI5Xp96eX8pIHLcVVHMsm45VKQB5NQJOByzWuRnRn3VsshDAHFGWZAgZACxHId6jNlAwOSKqhuI42BBxnmKVqLK20GRqUyBgehqYTVjzj7c6krLIMGqwmiYkDJA5Zpv2hA9zajSDGoyTuKz/GurZ9bLhM7k9q3mVPDBwfpQswQnHPFKcE/I4zrwTtZkmU55kYIPWrHiBjKgEjHPmaGZV8PC7SH5dtqlDdMoAm59x0pqVaYmr2Wx23nDgnIGMYqRVdYAAVumaT3Kk4B3x81VrLlmJ3J60KUekKmW6fMw14GOneh7pRoYDoOYofxpI525so3GOZqU0zPnIxmlmnoeLRiQNquZlySVbBzWvw9MzA0DFAsc0rqN5GyffGP9K1eFpmQVrxrozmyfGwHljXsO9Z4jUHzEYo/iRje5YyEeXYb0Kz2yjJdPvWHNTm2b8eooiEj07EGpKiA7IftUfxloOTjPoKb+84ByLGs/qXUghYz/Bt6mn0Ecyo9hQb8VTGAhqhuJOR5Ep5RDGRqbDYk59BT9OW3rWL+MupN8EetQd52+Zz9TSzK+Nm5qVdi6ioNcRDIMmfYVjAZ+aXHsKcmIDeRiD2FGbDBGm93EOv3NV/3jADuQfbes0mP8qE+pqPi6eUS0s2PBGk3FYM7BvtSrL/EHvHSpfIx/GjpdZKHbPrVU6rdwiMHBJ39qe2IXyAZJ51JofCBMeNWd66O0cvTKYLVIzvgnGKaeEY0qu+c1dHqwzyEDPIZpK6I4UtqOOtGkg22BaLjWrRR6kHPNFksrDWOm9EmUO6he3IU7gSZAwD6iiKrobfsCNzGo0lgDjNXQSs+yrk86rWx1ZHlY++Ktt4vw2lF3IO+9CUu2GiTa9ZJG2OVAXFsME4O+4NahwxJyQR0qChZn8/bJNNpCTYHaOY4/M2o9qtErsxLHTvzqMsGhw6Hy9sVOSdTldBAGPNjnUVRVk0eZ0I1LgHY96jMFl2ZiM7bGlrBAZRgLuagWV3BUmh9ULzYRCFQjU2e1ObSHQwQEajnnmqZCrDKsDpO/pSjd2BKnUB2PKq0tC2VlNHkLdeVXIY1fzAjbpVBQMSSWLHYCrzDkZPOolF/6lX7HkKsMgH0oeXI39OVEY8uTyqqZFK7nI61W6J0BRBiTkda1+FppBY+9Z8cYAwvXvWmzC2sHc7YFdMFSMZO2c7xJ/Gu5WDH5sc6DMafxAUvCZssxcljnNMsAJwFJ9xXmyduz0YqlRNViBHmBHWrMwYzge2TUCmgeZcCmVSd1XNIZPVH+WImn8Q/lCr9adbadt9IA9qf8LKPmK/enTFaGaaQjGoL7CqmkUc2Jqb2xxl5BjsBVMqJySRs/agFRXNeRxfPt6mgrjjMEfygn2FTns5pdkb64zQ//C7XDZleZsnlnAH2qdsrQHc/EMoB0R6V7swWuW4p8W3ZYrFPDz6MWrvYfg60zieGNlx1JNFRfCHCId1t4s+ig/1rWKXbREpLweQv8S8WLeS5fH8sW1KvZl4JYIAqxLgeg/2pVplH/kjfs3FOmQMRgU9tdJPPIhjZcHYnk3tUp0bn2296riZB5gAGHPFU7TRjqi2QqZcHcrSEcbsG2p3VZEyMZPMUETNHOSpHhkYxihtrYINc+Hvtt17iiY2RgGY4z6Vn+KZFAYjnREMynyMBgcqaYmi51UMVibDEZBoOSeSKUsR5e9EEaCWBJB5UlVRgHfPQ8qbV/gJg5uwSCAQeVXWzBm1EYB6VC4tygDAg+1RgR9YbJwN9jSSkmPTQZcxGRfIdgPlqCwkxefGkCo+NMTkDP+tSjmLlQw2NVauydg5t330OVwdx3qqWE41VqhUI33A2zQ7W/wCxYAAjkM70nBDUjLtbXwVm/aSN4krSHUc4J6e1QeO7SVdGdIOdjt9aOFu8b4kORnkKMt44WQnmORzUYXrorOtgsDOpBkYew61N5iW07b9AKukjXOAoAHIVS/k3A3FW9Im9jO2Fyw275oeRycIRz/pV8swKecfeqIgsshkX2FOO2J9BNumqQAcqXGmJiW3RgM7mirRBGhdtsb1i3jtc3LPjbkK05ZYw/pPEsp/wqEKqADLkdhUtMWPLqPtSEW3apeFjlj61w0ddkAsYO6fc05aQfugij2qxUwOYFWBEI33NCQWDosjfNL+lOYwRgsW+tXEHOBgfSmEC4yzE/SnQWDGFQRlhvy61akcQOcAnrtTtAhbOoj6VFrbIIEsg9sUUFjvIibqqr6mh5+JRQHVJMij1NVTcEinYmae6cfwiQgfpTR/D3D421fhQx7udR/WlsPqCTfE9mJdMTNK3aNS39Kpn4vfSg/hbGc5/jIQVupw6BAAsQUdgKmLSJTjR96dMLRyrS8ec6litUH8LSEmlXVm3j/yxSopDyNGODxVJ1dOVZk6vHIcZwa0YphEpOcg9KkFWdcsPauhpS0cybRkxSlWOTgVYz5OnJ332FW3FpHrC5I1bjPWgiTA+CMhcVnVFdiSR0k0sPL60Zq04Kb0NJcCQ58PT6mlHnUqq2oE4wKF6AN/FOuzLlT1qbSBx1HpS/Dg7FTqxzNVtHsVPPG4q0mibRGSaUgjSdK9T1qazmSPyKQe5pRI2nGdu1SiiOrTtSaY9EtUsUe6+5zzoFr/xLoQJFMpVdRfT5fbPetXRhMHOD3qotHEjtp3xTcf3QJljyia1IVsNjbaqILuVf2LxkDHMjY+1ERFCo0LmoSESOyr5mVgGxtijvdi/BpWbYtviq4ideV686nJanfJbHUZ2pQhYmJXc9QaHH2CZagdTk7+ppPuM02rIyPtVU0ihDuM4pr8EwOeYvJ4SblufoKPtYR5VUbChOHWjoDJL87kk1roFt4TI+2BmtuONdmc5egXi9yLe3ESnzNWQjNgYI+tVXsjXl0XZ2C9BjpS8PA8sjVy8s85a6OnjhjH9ClZuRxUiO5296FUHozn6UQkZPzavrWaLJhE64P1qewx5gKiseerfpUtAB/N96qhWOWzyP602/RhUTGuMkn6Gm07baqAJ+Y/mX70+cDJK1X4ar1OfepKAdtB980gJFwRzAqGtAck/rTtHtjT+tNoA5oMe9ACMidKRmxyxUSg6KPvUWQkHy/rS2PRPxM/9aVUaP5fuaVFjolbXKzjAxz2NETXJiKgkYI2GKGltpBkxIApJ5dKFP7wBjk9R1rR2jE2VYTAEkZ9aGurNWjLDc9aojlCp0x60ekq+D5sY61Sp9k7XRjaliAjdSRnfPMVJnCR+Q4A5dMVqtbQyASHBNVNaRvG6nB1csdKSgysim34i0wUZLA/mHSjpXXww2rJAwfWsZbI2QaWIllBxuaNhkaWPOwbsaIuVbBpeAmOdSuxwBSjmw+o75PeoCJHHZj0HKqZLYOulmZQDnynBoeVaEqNWR2ePJoLxY4jpcZyeu9VyXRRTHnK9CedCNMHKhySO9OUgjEIe60SKIjuTgKOtPHLJG7HBG++aqRVY4UDfrRQB04qVFt2NtJEzO7jLk4quSZVYOWAB545VWWLhlXmNqDaVoJAZk1JTl0KPZrtNGYyVOQoycUHZxPcy+NIpVB8oPWh7KW74hdHw4VgslOWY/M57eldDDECBgAKK14o3tkTdaJQR9TyFY/G+IB3/AA8eSg+bTRHGuJrbR+DCR4jfpXOqwLEsSSafNyYrFdhxcdvJhCENyjI9zRCbDZRVEIyRgEn3ouNccl39TXKkzpbIhwMDSc+1WCRv8s04G+cLnsTU1yd/Lt606JsUTnfKYqZbbOgnPYU4wRvopwvUaPvTEMG25GnBGPkpjnONvvUxkY2B+tCAjhydkUetM2voy1ZuTuB96ffoBToLKMt6H2NOzbA6CN+pq3SWGxANRwwbGFPrmlQWQMg5BD70xK7ZzV2hu32NVlV7HPqKKCyBK/8AYpVLQPT7UqKZVj+NqlMWPm3zVNwqIhcrgr98UqVVDaZk+0DsuqLV33BFQjctsea0qVHkLCklOkjr3prJXjjIeQudROT6mlSpxBvRGWMuWAc4B5VO2VdOG3IO1KlSXsAxGRT5hQd1dJlwn/ilSocndAl5AiJHfWxBGNqTAuCF200qVKhphlnHpRhgHIzuKRkZHKc8nelSqkib2SKuxJVQMDOxq62gNymqXGjoO9KlWvHG2RN6NG2twFAUBUHIChONcUWwh0xjMjbClSrabxi2jOKuSTOTEjzTGSUgseeaKjYjlp+1KlXnd7Z31WgiM6fr2FEI4J647ZpUqaJZaDgfKPqKdXCnkN/SlSqiVsmJBvjNOXVuZNKlSsdC1KTyqQ00qVNCHBHQ02od/fnSpUwEJBvgA+4qQBI+VftSpULYMicgjb7GnL4znNKlSoBav+8UqVKgZ//Z"/>
          <p:cNvSpPr>
            <a:spLocks noChangeAspect="1" noChangeArrowheads="1"/>
          </p:cNvSpPr>
          <p:nvPr/>
        </p:nvSpPr>
        <p:spPr bwMode="auto">
          <a:xfrm>
            <a:off x="63500" y="-841375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538" t="60231" r="33615" b="18581"/>
          <a:stretch>
            <a:fillRect/>
          </a:stretch>
        </p:blipFill>
        <p:spPr bwMode="auto">
          <a:xfrm>
            <a:off x="3059113" y="4724400"/>
            <a:ext cx="53340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59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6613"/>
            <a:ext cx="8686800" cy="5243512"/>
          </a:xfrm>
        </p:spPr>
        <p:txBody>
          <a:bodyPr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GB" sz="5400" dirty="0" smtClean="0">
                <a:solidFill>
                  <a:schemeClr val="tx1"/>
                </a:solidFill>
                <a:latin typeface="2Peas GG Mix" pitchFamily="2" charset="0"/>
              </a:rPr>
              <a:t>You  will   need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1 cup of porridge oats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2 cups of milk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cup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bowl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spoon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5400" dirty="0" smtClean="0">
                <a:solidFill>
                  <a:schemeClr val="tx1"/>
                </a:solidFill>
                <a:latin typeface="SassoonPrimaryInfant" pitchFamily="2" charset="0"/>
              </a:rPr>
              <a:t>microwave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en-GB" dirty="0"/>
          </a:p>
        </p:txBody>
      </p:sp>
      <p:pic>
        <p:nvPicPr>
          <p:cNvPr id="112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8538" y="2946400"/>
            <a:ext cx="529590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844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73" t="26559" r="55643" b="42706"/>
          <a:stretch>
            <a:fillRect/>
          </a:stretch>
        </p:blipFill>
        <p:spPr>
          <a:xfrm>
            <a:off x="684213" y="549275"/>
            <a:ext cx="7056437" cy="5400675"/>
          </a:xfrm>
        </p:spPr>
      </p:pic>
    </p:spTree>
    <p:extLst>
      <p:ext uri="{BB962C8B-B14F-4D97-AF65-F5344CB8AC3E}">
        <p14:creationId xmlns:p14="http://schemas.microsoft.com/office/powerpoint/2010/main" xmlns="" val="250334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095" t="26036" r="43777" b="42706"/>
          <a:stretch>
            <a:fillRect/>
          </a:stretch>
        </p:blipFill>
        <p:spPr>
          <a:xfrm>
            <a:off x="684213" y="620713"/>
            <a:ext cx="7775575" cy="5400675"/>
          </a:xfrm>
        </p:spPr>
      </p:pic>
    </p:spTree>
    <p:extLst>
      <p:ext uri="{BB962C8B-B14F-4D97-AF65-F5344CB8AC3E}">
        <p14:creationId xmlns:p14="http://schemas.microsoft.com/office/powerpoint/2010/main" xmlns="" val="14882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483" t="26036" r="31520" b="42706"/>
          <a:stretch>
            <a:fillRect/>
          </a:stretch>
        </p:blipFill>
        <p:spPr>
          <a:xfrm>
            <a:off x="1116013" y="476250"/>
            <a:ext cx="7127875" cy="5689600"/>
          </a:xfrm>
        </p:spPr>
      </p:pic>
    </p:spTree>
    <p:extLst>
      <p:ext uri="{BB962C8B-B14F-4D97-AF65-F5344CB8AC3E}">
        <p14:creationId xmlns:p14="http://schemas.microsoft.com/office/powerpoint/2010/main" xmlns="" val="36004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73" t="56979" r="55447" b="16902"/>
          <a:stretch>
            <a:fillRect/>
          </a:stretch>
        </p:blipFill>
        <p:spPr>
          <a:xfrm>
            <a:off x="539750" y="549275"/>
            <a:ext cx="7920038" cy="5903913"/>
          </a:xfrm>
        </p:spPr>
      </p:pic>
    </p:spTree>
    <p:extLst>
      <p:ext uri="{BB962C8B-B14F-4D97-AF65-F5344CB8AC3E}">
        <p14:creationId xmlns:p14="http://schemas.microsoft.com/office/powerpoint/2010/main" xmlns="" val="24751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538" t="60231" r="33615" b="18581"/>
          <a:stretch>
            <a:fillRect/>
          </a:stretch>
        </p:blipFill>
        <p:spPr>
          <a:xfrm>
            <a:off x="684213" y="1989138"/>
            <a:ext cx="7559675" cy="4535487"/>
          </a:xfrm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611188" y="606425"/>
            <a:ext cx="77771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GB" sz="4000"/>
              <a:t>5.  Eat and enjoy!</a:t>
            </a:r>
          </a:p>
        </p:txBody>
      </p:sp>
    </p:spTree>
    <p:extLst>
      <p:ext uri="{BB962C8B-B14F-4D97-AF65-F5344CB8AC3E}">
        <p14:creationId xmlns:p14="http://schemas.microsoft.com/office/powerpoint/2010/main" xmlns="" val="31638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Instructions:</a:t>
            </a:r>
            <a:br>
              <a:rPr lang="en-US" dirty="0" smtClean="0"/>
            </a:br>
            <a:r>
              <a:rPr lang="en-US" dirty="0" smtClean="0"/>
              <a:t>How to tie a Bow Tie?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524000"/>
            <a:ext cx="8411051" cy="4980623"/>
          </a:xfrm>
        </p:spPr>
      </p:pic>
    </p:spTree>
    <p:extLst>
      <p:ext uri="{BB962C8B-B14F-4D97-AF65-F5344CB8AC3E}">
        <p14:creationId xmlns:p14="http://schemas.microsoft.com/office/powerpoint/2010/main" xmlns="" val="366312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make a cup of tea?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600200"/>
            <a:ext cx="7056153" cy="5049907"/>
          </a:xfrm>
        </p:spPr>
      </p:pic>
    </p:spTree>
    <p:extLst>
      <p:ext uri="{BB962C8B-B14F-4D97-AF65-F5344CB8AC3E}">
        <p14:creationId xmlns:p14="http://schemas.microsoft.com/office/powerpoint/2010/main" xmlns="" val="36463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T o write, simple and clear instructions, make sure, you have</a:t>
            </a:r>
          </a:p>
          <a:p>
            <a:r>
              <a:rPr lang="en-US" sz="1800" dirty="0" smtClean="0"/>
              <a:t>Included a title for instructions</a:t>
            </a:r>
          </a:p>
          <a:p>
            <a:pPr lvl="1"/>
            <a:r>
              <a:rPr lang="en-US" sz="1400" dirty="0" smtClean="0"/>
              <a:t>How to boil an egg? / Boiling eggs / Instructions on boiling eggs, etc.</a:t>
            </a:r>
          </a:p>
          <a:p>
            <a:r>
              <a:rPr lang="en-US" sz="1800" dirty="0" smtClean="0"/>
              <a:t>Included a list of things required (optional)</a:t>
            </a:r>
          </a:p>
          <a:p>
            <a:pPr lvl="1"/>
            <a:r>
              <a:rPr lang="en-US" sz="1400" dirty="0" smtClean="0"/>
              <a:t>You will need / equipment / ingredients / material, etc.</a:t>
            </a:r>
          </a:p>
          <a:p>
            <a:r>
              <a:rPr lang="en-US" sz="1800" dirty="0" smtClean="0"/>
              <a:t>Ordered your instructions</a:t>
            </a:r>
          </a:p>
          <a:p>
            <a:pPr lvl="1"/>
            <a:r>
              <a:rPr lang="en-US" sz="1400" dirty="0" smtClean="0"/>
              <a:t>Bullet points, lettered list, numbered list, etc.</a:t>
            </a:r>
          </a:p>
          <a:p>
            <a:r>
              <a:rPr lang="en-US" sz="1800" dirty="0" smtClean="0"/>
              <a:t>Used action words</a:t>
            </a:r>
          </a:p>
          <a:p>
            <a:pPr lvl="1"/>
            <a:r>
              <a:rPr lang="en-US" sz="1400" dirty="0" smtClean="0"/>
              <a:t>Cook, stir, boil, rinse, paint, cut, etc.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Added any conditions for actions (</a:t>
            </a:r>
            <a:r>
              <a:rPr lang="en-US" sz="1600" dirty="0" smtClean="0"/>
              <a:t>optional)</a:t>
            </a:r>
          </a:p>
          <a:p>
            <a:pPr marL="742950" lvl="2" indent="-342900"/>
            <a:r>
              <a:rPr lang="en-US" sz="1400" dirty="0" smtClean="0"/>
              <a:t>Carefully, with a glove, stirring gently , etc.</a:t>
            </a:r>
            <a:endParaRPr lang="en-US" sz="1400" dirty="0"/>
          </a:p>
          <a:p>
            <a:r>
              <a:rPr lang="en-US" sz="1800" dirty="0" smtClean="0"/>
              <a:t>Used short, clear sentences</a:t>
            </a:r>
          </a:p>
          <a:p>
            <a:pPr lvl="1"/>
            <a:r>
              <a:rPr lang="en-US" sz="1400" dirty="0" smtClean="0"/>
              <a:t>‘Rinse’, instead of ‘put the ingredients into water and rub’.</a:t>
            </a:r>
          </a:p>
          <a:p>
            <a:r>
              <a:rPr lang="en-US" sz="1800" dirty="0" smtClean="0"/>
              <a:t>Used time connectives</a:t>
            </a:r>
          </a:p>
          <a:p>
            <a:pPr lvl="1"/>
            <a:r>
              <a:rPr lang="en-US" sz="1400" dirty="0" smtClean="0"/>
              <a:t>First, second, then, lastly, until, after, before, etc.</a:t>
            </a:r>
          </a:p>
          <a:p>
            <a:r>
              <a:rPr lang="en-US" sz="1800" dirty="0" smtClean="0"/>
              <a:t>Used Illustrations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08361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mashed_potato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88913"/>
            <a:ext cx="18875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498725" y="223838"/>
            <a:ext cx="3441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u="sng" smtClean="0">
                <a:solidFill>
                  <a:srgbClr val="000000"/>
                </a:solidFill>
              </a:rPr>
              <a:t>How to make Mashed Potato</a:t>
            </a:r>
            <a:endParaRPr lang="en-US" sz="2000" u="sng" smtClean="0">
              <a:solidFill>
                <a:srgbClr val="000000"/>
              </a:solidFill>
            </a:endParaRP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376238" y="1052513"/>
            <a:ext cx="876935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Go into the kitchen and open the cupboard door.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Take out a large pan.  Take out a pan lid as well.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Go to the fridge, or wherever you keep your potatoes, and get some potatoes out.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One large potato for each person should be just about the right amount.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Take a potato peeler and peel all of the brown skin off the potato.  Mind you don’t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cut your fingers or anything.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With a knife that is sharp, cut the potatoes up into bits that are quite small.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Put the bits of potato into the pan you got out of the cupboard before.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Put some water into the pan so that the potatoes are all covered over with water.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Carry the pan over to the cooker and put it on the cooker.  Turn the cooker on.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The potatoes need to boil for quite a while, probably somewhere around 15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minutes or so.  You will know they are ready when you prick them with a fork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and they are soft-ish.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Keep the lid on the pan, hold it carefully.  It will be hot so it might be a good idea 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put a tea towel on your hand.  Let all of the water come out of the pan and go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down the sink.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Get the potato masher and use it to squash up all of the big bits of potato.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If you think it will taste nice, you can put some milk and butter into the mashed 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potato.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132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2498725" y="223838"/>
            <a:ext cx="3441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 u="sng" smtClean="0">
                <a:solidFill>
                  <a:srgbClr val="000000"/>
                </a:solidFill>
              </a:rPr>
              <a:t>How to make Mashed Potato</a:t>
            </a:r>
            <a:endParaRPr lang="en-US" sz="2000" u="sng" smtClean="0">
              <a:solidFill>
                <a:srgbClr val="000000"/>
              </a:solidFill>
            </a:endParaRPr>
          </a:p>
        </p:txBody>
      </p:sp>
      <p:pic>
        <p:nvPicPr>
          <p:cNvPr id="3075" name="Picture 5" descr="mashed_potato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8513" y="44450"/>
            <a:ext cx="1887537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252413" y="765175"/>
            <a:ext cx="542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Go into the kitchen and open the cupboard door.</a:t>
            </a: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179388" y="981075"/>
            <a:ext cx="5905500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-25400" y="1052513"/>
            <a:ext cx="77660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GB" smtClean="0">
                <a:solidFill>
                  <a:srgbClr val="000000"/>
                </a:solidFill>
              </a:rPr>
              <a:t>Take out a large pan.  Take out a pan lid as well. Go to the fridge, or 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 wherever you keep your potatoes, and get some potatoes out.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One large potato for each person should be just about the right amount.</a:t>
            </a:r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-36513" y="1260475"/>
            <a:ext cx="7489826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V="1">
            <a:off x="36513" y="1547813"/>
            <a:ext cx="7488237" cy="1587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07950" y="1765300"/>
            <a:ext cx="7489825" cy="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95288" y="1557338"/>
            <a:ext cx="7994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You will need; a pan with a lid          a peeler              potato masher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                       a knife           1 lge potato per person    milk and butter to taste.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250825" y="2276475"/>
            <a:ext cx="8629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1. Take a potato peeler and peel all of the brown skin off the potato.  Mind you don’t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cut your fingers or anything.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560388" y="2347913"/>
            <a:ext cx="3219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1. Carefully peel the potatoes.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250825" y="2924175"/>
            <a:ext cx="798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2.  With a knife that is sharp, cut the potatoes up into bits that are quite small.</a:t>
            </a: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539750" y="2917825"/>
            <a:ext cx="5594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2. With a sharp knife, cut the potato into small pieces.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250825" y="3349625"/>
            <a:ext cx="7473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3.  Put the bits of potato into the pan you got out of the cupboard before.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539750" y="3357563"/>
            <a:ext cx="352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3.  Place the potatoes in the pan.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250825" y="3781425"/>
            <a:ext cx="864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4.  Put some water into the pan so that the potatoes are all covered over with water.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539750" y="3787775"/>
            <a:ext cx="226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4.  Cover with water.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250825" y="4213225"/>
            <a:ext cx="8401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5.  Carry the pan over to the cooker and put it on the cooker.  Turn the cooker on.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39750" y="4219575"/>
            <a:ext cx="2584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5.  Place on the cooker.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250825" y="4600575"/>
            <a:ext cx="8261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6.  The potatoes need to boil for quite a while, probably somewhere around 15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minutes or so.  You will know they are ready when you prick them with a fork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and they are soft-ish.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39750" y="4579938"/>
            <a:ext cx="3117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6.  Boil for 15 mins, until soft.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258763" y="5013325"/>
            <a:ext cx="87058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7.   Keep the lid on the pan, hold it carefully.  It will be hot so it might be a good idea 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put a tea towel on your hand.  Let all of the water come out of the pan and go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down the sink.</a:t>
            </a:r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531813" y="5013325"/>
            <a:ext cx="3752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7.  Drain the water off the potatoes</a:t>
            </a:r>
            <a:r>
              <a:rPr lang="en-GB" smtClean="0">
                <a:solidFill>
                  <a:srgbClr val="000000"/>
                </a:solidFill>
              </a:rPr>
              <a:t>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250825" y="5661025"/>
            <a:ext cx="793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8.  Get the potato masher and use it to squash up all of the big bits of potato.</a:t>
            </a: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539750" y="5445125"/>
            <a:ext cx="244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8.  Mash the potatoes.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250825" y="5956300"/>
            <a:ext cx="8515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000000"/>
                </a:solidFill>
              </a:rPr>
              <a:t>9.   If you think it will taste nice, you can put some milk and butter into the mashed </a:t>
            </a:r>
            <a:br>
              <a:rPr lang="en-GB" smtClean="0">
                <a:solidFill>
                  <a:srgbClr val="000000"/>
                </a:solidFill>
              </a:rPr>
            </a:br>
            <a:r>
              <a:rPr lang="en-GB" smtClean="0">
                <a:solidFill>
                  <a:srgbClr val="000000"/>
                </a:solidFill>
              </a:rPr>
              <a:t>potato.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539750" y="5876925"/>
            <a:ext cx="3346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rgbClr val="6600FF"/>
                </a:solidFill>
              </a:rPr>
              <a:t>9.  Add milk and butter to taste.</a:t>
            </a:r>
            <a:endParaRPr lang="en-US" smtClean="0">
              <a:solidFill>
                <a:srgbClr val="6600FF"/>
              </a:solidFill>
            </a:endParaRPr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auto">
          <a:xfrm>
            <a:off x="4427538" y="1989138"/>
            <a:ext cx="1944687" cy="863600"/>
          </a:xfrm>
          <a:prstGeom prst="leftArrow">
            <a:avLst>
              <a:gd name="adj1" fmla="val 50000"/>
              <a:gd name="adj2" fmla="val 5629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peel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16" name="AutoShape 44"/>
          <p:cNvSpPr>
            <a:spLocks noChangeArrowheads="1"/>
          </p:cNvSpPr>
          <p:nvPr/>
        </p:nvSpPr>
        <p:spPr bwMode="auto">
          <a:xfrm>
            <a:off x="6156325" y="2636838"/>
            <a:ext cx="1944688" cy="792162"/>
          </a:xfrm>
          <a:prstGeom prst="leftArrow">
            <a:avLst>
              <a:gd name="adj1" fmla="val 50000"/>
              <a:gd name="adj2" fmla="val 6137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cut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17" name="AutoShape 45"/>
          <p:cNvSpPr>
            <a:spLocks noChangeArrowheads="1"/>
          </p:cNvSpPr>
          <p:nvPr/>
        </p:nvSpPr>
        <p:spPr bwMode="auto">
          <a:xfrm>
            <a:off x="2771775" y="3573463"/>
            <a:ext cx="1944688" cy="792162"/>
          </a:xfrm>
          <a:prstGeom prst="leftArrow">
            <a:avLst>
              <a:gd name="adj1" fmla="val 50000"/>
              <a:gd name="adj2" fmla="val 6137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cover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18" name="AutoShape 46"/>
          <p:cNvSpPr>
            <a:spLocks noChangeArrowheads="1"/>
          </p:cNvSpPr>
          <p:nvPr/>
        </p:nvSpPr>
        <p:spPr bwMode="auto">
          <a:xfrm>
            <a:off x="4140200" y="3070225"/>
            <a:ext cx="1944688" cy="863600"/>
          </a:xfrm>
          <a:prstGeom prst="leftArrow">
            <a:avLst>
              <a:gd name="adj1" fmla="val 50000"/>
              <a:gd name="adj2" fmla="val 5629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place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19" name="AutoShape 47"/>
          <p:cNvSpPr>
            <a:spLocks noChangeArrowheads="1"/>
          </p:cNvSpPr>
          <p:nvPr/>
        </p:nvSpPr>
        <p:spPr bwMode="auto">
          <a:xfrm>
            <a:off x="4932363" y="4005263"/>
            <a:ext cx="1944687" cy="792162"/>
          </a:xfrm>
          <a:prstGeom prst="leftArrow">
            <a:avLst>
              <a:gd name="adj1" fmla="val 50000"/>
              <a:gd name="adj2" fmla="val 6137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place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20" name="AutoShape 48"/>
          <p:cNvSpPr>
            <a:spLocks noChangeArrowheads="1"/>
          </p:cNvSpPr>
          <p:nvPr/>
        </p:nvSpPr>
        <p:spPr bwMode="auto">
          <a:xfrm>
            <a:off x="3563938" y="4292600"/>
            <a:ext cx="1944687" cy="865188"/>
          </a:xfrm>
          <a:prstGeom prst="leftArrow">
            <a:avLst>
              <a:gd name="adj1" fmla="val 50000"/>
              <a:gd name="adj2" fmla="val 5619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boil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21" name="AutoShape 49"/>
          <p:cNvSpPr>
            <a:spLocks noChangeArrowheads="1"/>
          </p:cNvSpPr>
          <p:nvPr/>
        </p:nvSpPr>
        <p:spPr bwMode="auto">
          <a:xfrm>
            <a:off x="4643438" y="4795838"/>
            <a:ext cx="1944687" cy="865187"/>
          </a:xfrm>
          <a:prstGeom prst="leftArrow">
            <a:avLst>
              <a:gd name="adj1" fmla="val 50000"/>
              <a:gd name="adj2" fmla="val 5619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drain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22" name="AutoShape 50"/>
          <p:cNvSpPr>
            <a:spLocks noChangeArrowheads="1"/>
          </p:cNvSpPr>
          <p:nvPr/>
        </p:nvSpPr>
        <p:spPr bwMode="auto">
          <a:xfrm>
            <a:off x="2916238" y="5227638"/>
            <a:ext cx="1944687" cy="865187"/>
          </a:xfrm>
          <a:prstGeom prst="leftArrow">
            <a:avLst>
              <a:gd name="adj1" fmla="val 50000"/>
              <a:gd name="adj2" fmla="val 5619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mash</a:t>
            </a:r>
            <a:endParaRPr lang="en-US" sz="3200" smtClean="0">
              <a:solidFill>
                <a:srgbClr val="FF3300"/>
              </a:solidFill>
            </a:endParaRPr>
          </a:p>
        </p:txBody>
      </p:sp>
      <p:sp>
        <p:nvSpPr>
          <p:cNvPr id="3123" name="AutoShape 51"/>
          <p:cNvSpPr>
            <a:spLocks noChangeArrowheads="1"/>
          </p:cNvSpPr>
          <p:nvPr/>
        </p:nvSpPr>
        <p:spPr bwMode="auto">
          <a:xfrm>
            <a:off x="4356100" y="5661025"/>
            <a:ext cx="1944688" cy="865188"/>
          </a:xfrm>
          <a:prstGeom prst="leftArrow">
            <a:avLst>
              <a:gd name="adj1" fmla="val 50000"/>
              <a:gd name="adj2" fmla="val 5619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200" smtClean="0">
                <a:solidFill>
                  <a:srgbClr val="FF3300"/>
                </a:solidFill>
              </a:rPr>
              <a:t>add</a:t>
            </a:r>
            <a:endParaRPr lang="en-US" sz="3200" smtClean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72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10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10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1000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3" dur="1000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1000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1000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0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 nodeType="clickPar">
                      <p:stCondLst>
                        <p:cond delay="indefinite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0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1000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1000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 nodeType="clickPar">
                      <p:stCondLst>
                        <p:cond delay="indefinite"/>
                      </p:stCondLst>
                      <p:childTnLst>
                        <p:par>
                          <p:cTn id="1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7" dur="1000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1000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 nodeType="clickPar">
                      <p:stCondLst>
                        <p:cond delay="indefinite"/>
                      </p:stCondLst>
                      <p:childTnLst>
                        <p:par>
                          <p:cTn id="2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 nodeType="clickPar">
                      <p:stCondLst>
                        <p:cond delay="indefinite"/>
                      </p:stCondLst>
                      <p:childTnLst>
                        <p:par>
                          <p:cTn id="2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4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5" dur="10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10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 nodeType="clickPar">
                      <p:stCondLst>
                        <p:cond delay="indefinite"/>
                      </p:stCondLst>
                      <p:childTnLst>
                        <p:par>
                          <p:cTn id="2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 nodeType="clickPar">
                      <p:stCondLst>
                        <p:cond delay="indefinite"/>
                      </p:stCondLst>
                      <p:childTnLst>
                        <p:par>
                          <p:cTn id="2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100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100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10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10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 nodeType="clickPar">
                      <p:stCondLst>
                        <p:cond delay="indefinite"/>
                      </p:stCondLst>
                      <p:childTnLst>
                        <p:par>
                          <p:cTn id="2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1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1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 nodeType="clickPar">
                      <p:stCondLst>
                        <p:cond delay="indefinite"/>
                      </p:stCondLst>
                      <p:childTnLst>
                        <p:par>
                          <p:cTn id="2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 nodeType="clickPar">
                      <p:stCondLst>
                        <p:cond delay="indefinite"/>
                      </p:stCondLst>
                      <p:childTnLst>
                        <p:par>
                          <p:cTn id="2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10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100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 nodeType="clickPar">
                      <p:stCondLst>
                        <p:cond delay="indefinite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100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100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 nodeType="clickPar">
                      <p:stCondLst>
                        <p:cond delay="indefinite"/>
                      </p:stCondLst>
                      <p:childTnLst>
                        <p:par>
                          <p:cTn id="2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100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100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 nodeType="clickPar">
                      <p:stCondLst>
                        <p:cond delay="indefinite"/>
                      </p:stCondLst>
                      <p:childTnLst>
                        <p:par>
                          <p:cTn id="2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100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100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78" grpId="1"/>
      <p:bldP spid="3079" grpId="0" animBg="1"/>
      <p:bldP spid="3079" grpId="1" animBg="1"/>
      <p:bldP spid="3080" grpId="0"/>
      <p:bldP spid="3080" grpId="1"/>
      <p:bldP spid="3081" grpId="0" animBg="1"/>
      <p:bldP spid="3081" grpId="1" animBg="1"/>
      <p:bldP spid="3082" grpId="0" animBg="1"/>
      <p:bldP spid="3082" grpId="1" animBg="1"/>
      <p:bldP spid="3083" grpId="0" animBg="1"/>
      <p:bldP spid="3083" grpId="1" animBg="1"/>
      <p:bldP spid="3084" grpId="0"/>
      <p:bldP spid="3085" grpId="0"/>
      <p:bldP spid="3085" grpId="1"/>
      <p:bldP spid="3087" grpId="0" build="allAtOnce"/>
      <p:bldP spid="3088" grpId="0"/>
      <p:bldP spid="3088" grpId="1"/>
      <p:bldP spid="3089" grpId="0"/>
      <p:bldP spid="3090" grpId="0"/>
      <p:bldP spid="3090" grpId="1"/>
      <p:bldP spid="3091" grpId="0"/>
      <p:bldP spid="3092" grpId="0"/>
      <p:bldP spid="3092" grpId="1"/>
      <p:bldP spid="3093" grpId="0"/>
      <p:bldP spid="3094" grpId="0"/>
      <p:bldP spid="3094" grpId="1"/>
      <p:bldP spid="3095" grpId="0"/>
      <p:bldP spid="3096" grpId="0"/>
      <p:bldP spid="3096" grpId="1"/>
      <p:bldP spid="3097" grpId="0"/>
      <p:bldP spid="3098" grpId="0"/>
      <p:bldP spid="3098" grpId="1"/>
      <p:bldP spid="3099" grpId="0"/>
      <p:bldP spid="3100" grpId="0"/>
      <p:bldP spid="3100" grpId="1"/>
      <p:bldP spid="3101" grpId="0"/>
      <p:bldP spid="3102" grpId="0"/>
      <p:bldP spid="3102" grpId="1"/>
      <p:bldP spid="3103" grpId="0"/>
      <p:bldP spid="3114" grpId="0" animBg="1"/>
      <p:bldP spid="3116" grpId="0" animBg="1"/>
      <p:bldP spid="3117" grpId="0" animBg="1"/>
      <p:bldP spid="3118" grpId="0" animBg="1"/>
      <p:bldP spid="3119" grpId="0" animBg="1"/>
      <p:bldP spid="3120" grpId="0" animBg="1"/>
      <p:bldP spid="3121" grpId="0" animBg="1"/>
      <p:bldP spid="3122" grpId="0" animBg="1"/>
      <p:bldP spid="31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Connective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GB" sz="2800" dirty="0" smtClean="0"/>
              <a:t>Firstly / First</a:t>
            </a:r>
          </a:p>
          <a:p>
            <a:r>
              <a:rPr lang="en-GB" sz="2800" dirty="0" smtClean="0"/>
              <a:t>Secondly</a:t>
            </a:r>
          </a:p>
          <a:p>
            <a:r>
              <a:rPr lang="en-GB" sz="2800" dirty="0" smtClean="0"/>
              <a:t>Thirdly</a:t>
            </a:r>
          </a:p>
          <a:p>
            <a:r>
              <a:rPr lang="en-GB" sz="2800" dirty="0" smtClean="0"/>
              <a:t>During</a:t>
            </a:r>
            <a:endParaRPr lang="en-US" sz="2800" dirty="0"/>
          </a:p>
          <a:p>
            <a:r>
              <a:rPr lang="en-GB" sz="2800" dirty="0" smtClean="0"/>
              <a:t>Finally / Lastly</a:t>
            </a:r>
            <a:endParaRPr lang="en-US" sz="2800" dirty="0"/>
          </a:p>
          <a:p>
            <a:r>
              <a:rPr lang="en-GB" sz="2800" dirty="0"/>
              <a:t>Following </a:t>
            </a:r>
            <a:r>
              <a:rPr lang="en-GB" sz="2800" dirty="0" smtClean="0"/>
              <a:t>that</a:t>
            </a:r>
          </a:p>
          <a:p>
            <a:r>
              <a:rPr lang="en-GB" sz="2800" dirty="0" smtClean="0"/>
              <a:t>After </a:t>
            </a:r>
            <a:r>
              <a:rPr lang="en-GB" sz="2800" dirty="0"/>
              <a:t>that</a:t>
            </a:r>
            <a:endParaRPr lang="en-US" sz="2800" dirty="0"/>
          </a:p>
          <a:p>
            <a:r>
              <a:rPr lang="en-GB" sz="2800" dirty="0" smtClean="0"/>
              <a:t>Meanwhile</a:t>
            </a:r>
            <a:endParaRPr lang="en-US" sz="2800" dirty="0"/>
          </a:p>
          <a:p>
            <a:r>
              <a:rPr lang="en-GB" sz="2800" dirty="0"/>
              <a:t>Next</a:t>
            </a:r>
            <a:endParaRPr lang="en-US" sz="2800" dirty="0"/>
          </a:p>
          <a:p>
            <a:r>
              <a:rPr lang="en-GB" sz="2800" dirty="0"/>
              <a:t>Now</a:t>
            </a:r>
            <a:endParaRPr lang="en-US" sz="2800" dirty="0"/>
          </a:p>
          <a:p>
            <a:r>
              <a:rPr lang="en-GB" sz="2800" dirty="0"/>
              <a:t>Then</a:t>
            </a:r>
            <a:endParaRPr lang="en-US" sz="2800" dirty="0"/>
          </a:p>
          <a:p>
            <a:r>
              <a:rPr lang="en-GB" sz="2800" dirty="0" smtClean="0"/>
              <a:t>Subsequently</a:t>
            </a:r>
          </a:p>
          <a:p>
            <a:r>
              <a:rPr lang="en-GB" sz="2800" dirty="0" smtClean="0"/>
              <a:t>In the end</a:t>
            </a:r>
            <a:endParaRPr lang="en-US" sz="2800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0054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Words for Cooking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3"/>
          <a:lstStyle/>
          <a:p>
            <a:r>
              <a:rPr lang="en-US" dirty="0" smtClean="0"/>
              <a:t>bake</a:t>
            </a:r>
            <a:r>
              <a:rPr lang="en-US" b="1" dirty="0" smtClean="0"/>
              <a:t> </a:t>
            </a:r>
            <a:endParaRPr lang="en-US" sz="2800" dirty="0"/>
          </a:p>
          <a:p>
            <a:r>
              <a:rPr lang="en-GB" dirty="0"/>
              <a:t>beat</a:t>
            </a:r>
            <a:endParaRPr lang="en-US" sz="2800" dirty="0"/>
          </a:p>
          <a:p>
            <a:r>
              <a:rPr lang="en-GB" dirty="0"/>
              <a:t>blend</a:t>
            </a:r>
            <a:endParaRPr lang="en-US" sz="2800" dirty="0"/>
          </a:p>
          <a:p>
            <a:r>
              <a:rPr lang="en-US" dirty="0"/>
              <a:t>boil</a:t>
            </a:r>
            <a:r>
              <a:rPr lang="en-US" b="1" dirty="0"/>
              <a:t>  </a:t>
            </a:r>
            <a:endParaRPr lang="en-US" sz="2800" dirty="0"/>
          </a:p>
          <a:p>
            <a:r>
              <a:rPr lang="en-GB" dirty="0"/>
              <a:t>chop</a:t>
            </a:r>
            <a:endParaRPr lang="en-US" sz="2800" dirty="0"/>
          </a:p>
          <a:p>
            <a:r>
              <a:rPr lang="en-GB" dirty="0"/>
              <a:t>crush</a:t>
            </a:r>
            <a:endParaRPr lang="en-US" sz="2800" dirty="0"/>
          </a:p>
          <a:p>
            <a:r>
              <a:rPr lang="en-US" dirty="0"/>
              <a:t>fry</a:t>
            </a:r>
            <a:r>
              <a:rPr lang="en-US" b="1" dirty="0"/>
              <a:t> </a:t>
            </a:r>
            <a:endParaRPr lang="en-US" sz="2800" dirty="0"/>
          </a:p>
          <a:p>
            <a:r>
              <a:rPr lang="en-US" dirty="0"/>
              <a:t>grate</a:t>
            </a:r>
            <a:endParaRPr lang="en-US" sz="2800" dirty="0"/>
          </a:p>
          <a:p>
            <a:r>
              <a:rPr lang="en-US" dirty="0"/>
              <a:t>heat</a:t>
            </a:r>
            <a:endParaRPr lang="en-US" sz="2800" dirty="0"/>
          </a:p>
          <a:p>
            <a:r>
              <a:rPr lang="en-GB" dirty="0"/>
              <a:t>mash</a:t>
            </a:r>
            <a:endParaRPr lang="en-US" sz="2800" dirty="0"/>
          </a:p>
          <a:p>
            <a:r>
              <a:rPr lang="en-US" dirty="0"/>
              <a:t>mix</a:t>
            </a:r>
            <a:r>
              <a:rPr lang="en-US" b="1" dirty="0"/>
              <a:t> </a:t>
            </a:r>
            <a:endParaRPr lang="en-US" sz="2800" dirty="0"/>
          </a:p>
          <a:p>
            <a:r>
              <a:rPr lang="en-GB" dirty="0"/>
              <a:t>peel</a:t>
            </a:r>
            <a:endParaRPr lang="en-US" sz="2800" dirty="0"/>
          </a:p>
          <a:p>
            <a:r>
              <a:rPr lang="en-GB" dirty="0"/>
              <a:t>pour</a:t>
            </a:r>
            <a:endParaRPr lang="en-US" sz="2800" dirty="0"/>
          </a:p>
          <a:p>
            <a:r>
              <a:rPr lang="en-US" dirty="0"/>
              <a:t>season</a:t>
            </a:r>
            <a:r>
              <a:rPr lang="en-US" b="1" dirty="0"/>
              <a:t> </a:t>
            </a:r>
            <a:endParaRPr lang="en-US" sz="2800" dirty="0"/>
          </a:p>
          <a:p>
            <a:r>
              <a:rPr lang="en-US" dirty="0"/>
              <a:t>simmer</a:t>
            </a:r>
            <a:endParaRPr lang="en-US" sz="2800" dirty="0"/>
          </a:p>
          <a:p>
            <a:r>
              <a:rPr lang="en-GB" dirty="0"/>
              <a:t>stir</a:t>
            </a:r>
            <a:endParaRPr lang="en-US" sz="2800" dirty="0"/>
          </a:p>
          <a:p>
            <a:r>
              <a:rPr lang="en-GB" dirty="0"/>
              <a:t>whisk</a:t>
            </a:r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12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conditions for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Participle</a:t>
            </a:r>
          </a:p>
          <a:p>
            <a:pPr lvl="1"/>
            <a:r>
              <a:rPr lang="en-US" u="sng" dirty="0" smtClean="0"/>
              <a:t>Holding</a:t>
            </a:r>
            <a:r>
              <a:rPr lang="en-US" dirty="0" smtClean="0"/>
              <a:t> one end of the string, …</a:t>
            </a:r>
          </a:p>
          <a:p>
            <a:pPr lvl="1"/>
            <a:r>
              <a:rPr lang="en-US" u="sng" dirty="0" smtClean="0"/>
              <a:t>Stirring</a:t>
            </a:r>
            <a:r>
              <a:rPr lang="en-US" dirty="0" smtClean="0"/>
              <a:t> the soup gently, …</a:t>
            </a:r>
          </a:p>
          <a:p>
            <a:pPr lvl="1"/>
            <a:r>
              <a:rPr lang="en-US" dirty="0" smtClean="0"/>
              <a:t>After </a:t>
            </a:r>
            <a:r>
              <a:rPr lang="en-US" u="sng" dirty="0" smtClean="0"/>
              <a:t>waiting</a:t>
            </a:r>
            <a:r>
              <a:rPr lang="en-US" dirty="0" smtClean="0"/>
              <a:t> for five minutes, …</a:t>
            </a:r>
          </a:p>
          <a:p>
            <a:r>
              <a:rPr lang="en-US" dirty="0" smtClean="0"/>
              <a:t>Adverbs</a:t>
            </a:r>
          </a:p>
          <a:p>
            <a:pPr lvl="1"/>
            <a:r>
              <a:rPr lang="en-US" dirty="0" smtClean="0"/>
              <a:t>Gradually …</a:t>
            </a:r>
          </a:p>
          <a:p>
            <a:pPr lvl="1"/>
            <a:r>
              <a:rPr lang="en-US" dirty="0" smtClean="0"/>
              <a:t>Slowly …</a:t>
            </a:r>
          </a:p>
          <a:p>
            <a:pPr lvl="1"/>
            <a:r>
              <a:rPr lang="en-US" dirty="0" smtClean="0"/>
              <a:t>Carefully …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27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oral instructions on how to</a:t>
            </a:r>
          </a:p>
          <a:p>
            <a:pPr lvl="1"/>
            <a:r>
              <a:rPr lang="en-US" dirty="0" smtClean="0"/>
              <a:t>Make a paper plane</a:t>
            </a:r>
          </a:p>
          <a:p>
            <a:pPr lvl="1"/>
            <a:r>
              <a:rPr lang="en-US" dirty="0" smtClean="0"/>
              <a:t>Perform ablution (</a:t>
            </a:r>
            <a:r>
              <a:rPr lang="en-US" dirty="0" err="1" smtClean="0"/>
              <a:t>Wudu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Make mango milk shake</a:t>
            </a:r>
          </a:p>
          <a:p>
            <a:pPr lvl="1"/>
            <a:r>
              <a:rPr lang="en-US" dirty="0" smtClean="0"/>
              <a:t>Plant a rose</a:t>
            </a:r>
          </a:p>
          <a:p>
            <a:pPr lvl="1"/>
            <a:r>
              <a:rPr lang="en-US" dirty="0" smtClean="0"/>
              <a:t>Change a flat </a:t>
            </a:r>
            <a:r>
              <a:rPr lang="en-US" dirty="0" err="1" smtClean="0"/>
              <a:t>tyre</a:t>
            </a:r>
            <a:endParaRPr lang="en-US" dirty="0"/>
          </a:p>
          <a:p>
            <a:pPr lvl="1"/>
            <a:r>
              <a:rPr lang="en-US" dirty="0" smtClean="0"/>
              <a:t>Deliver a presentation</a:t>
            </a:r>
          </a:p>
          <a:p>
            <a:pPr lvl="1"/>
            <a:r>
              <a:rPr lang="en-US" dirty="0" smtClean="0"/>
              <a:t>Clean a water tank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419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</a:t>
            </a:r>
            <a:r>
              <a:rPr lang="en-US" dirty="0"/>
              <a:t>7, </a:t>
            </a:r>
            <a:r>
              <a:rPr lang="en-US" dirty="0" smtClean="0"/>
              <a:t>we learnt how to</a:t>
            </a:r>
            <a:endParaRPr lang="en-US" dirty="0"/>
          </a:p>
          <a:p>
            <a:pPr lvl="1"/>
            <a:r>
              <a:rPr lang="en-US" dirty="0"/>
              <a:t>Carry out instructions</a:t>
            </a:r>
          </a:p>
          <a:p>
            <a:pPr lvl="1"/>
            <a:r>
              <a:rPr lang="en-US" dirty="0"/>
              <a:t>Structure clear instructions</a:t>
            </a:r>
          </a:p>
          <a:p>
            <a:pPr lvl="1"/>
            <a:r>
              <a:rPr lang="en-US" dirty="0"/>
              <a:t>Use time connective words</a:t>
            </a:r>
          </a:p>
          <a:p>
            <a:pPr lvl="1"/>
            <a:r>
              <a:rPr lang="en-US" dirty="0"/>
              <a:t>Use action words</a:t>
            </a:r>
          </a:p>
          <a:p>
            <a:pPr lvl="1"/>
            <a:r>
              <a:rPr lang="en-US" dirty="0"/>
              <a:t>Set conditions for </a:t>
            </a:r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Give oral 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61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876</Words>
  <Application>Microsoft Office PowerPoint</Application>
  <PresentationFormat>On-screen Show (4:3)</PresentationFormat>
  <Paragraphs>164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Default Design</vt:lpstr>
      <vt:lpstr>1_Default Design</vt:lpstr>
      <vt:lpstr>Lecture 7</vt:lpstr>
      <vt:lpstr>Review of Lecture 6</vt:lpstr>
      <vt:lpstr>Objectives of Lecture 7</vt:lpstr>
      <vt:lpstr>Questions to Consider</vt:lpstr>
      <vt:lpstr>Slide 5</vt:lpstr>
      <vt:lpstr>Slide 6</vt:lpstr>
      <vt:lpstr>Slide 7</vt:lpstr>
      <vt:lpstr>Slide 8</vt:lpstr>
      <vt:lpstr>Slide 9</vt:lpstr>
      <vt:lpstr>Slide 10</vt:lpstr>
      <vt:lpstr>Slide 11</vt:lpstr>
      <vt:lpstr>Instructions: How to tie a Bow Tie?</vt:lpstr>
      <vt:lpstr>How to make a cup of tea?</vt:lpstr>
      <vt:lpstr>Instruction checklist</vt:lpstr>
      <vt:lpstr>Slide 15</vt:lpstr>
      <vt:lpstr>Slide 16</vt:lpstr>
      <vt:lpstr>Time Connective Words</vt:lpstr>
      <vt:lpstr>Action Words for Cooking</vt:lpstr>
      <vt:lpstr>Setting conditions for Actions</vt:lpstr>
      <vt:lpstr>Practice Situations</vt:lpstr>
      <vt:lpstr>Summary of Lecture 7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</dc:title>
  <dc:creator>admin</dc:creator>
  <cp:lastModifiedBy>NTS</cp:lastModifiedBy>
  <cp:revision>28</cp:revision>
  <dcterms:created xsi:type="dcterms:W3CDTF">2014-06-14T13:48:55Z</dcterms:created>
  <dcterms:modified xsi:type="dcterms:W3CDTF">2014-06-17T05:27:04Z</dcterms:modified>
</cp:coreProperties>
</file>