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2" r:id="rId8"/>
    <p:sldId id="264" r:id="rId9"/>
    <p:sldId id="266" r:id="rId10"/>
    <p:sldId id="267" r:id="rId11"/>
    <p:sldId id="269" r:id="rId12"/>
    <p:sldId id="270" r:id="rId13"/>
    <p:sldId id="271" r:id="rId14"/>
    <p:sldId id="262" r:id="rId15"/>
    <p:sldId id="263" r:id="rId16"/>
    <p:sldId id="265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72FC4-6602-4EC7-94B5-83D4F6ECA20B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CCD14-005E-4610-B638-399EC5358A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09633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72FC4-6602-4EC7-94B5-83D4F6ECA20B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CCD14-005E-4610-B638-399EC5358A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61919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72FC4-6602-4EC7-94B5-83D4F6ECA20B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CCD14-005E-4610-B638-399EC5358A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61167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72FC4-6602-4EC7-94B5-83D4F6ECA20B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CCD14-005E-4610-B638-399EC5358A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97688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72FC4-6602-4EC7-94B5-83D4F6ECA20B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CCD14-005E-4610-B638-399EC5358A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4226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72FC4-6602-4EC7-94B5-83D4F6ECA20B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CCD14-005E-4610-B638-399EC5358A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3795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72FC4-6602-4EC7-94B5-83D4F6ECA20B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CCD14-005E-4610-B638-399EC5358A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4336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72FC4-6602-4EC7-94B5-83D4F6ECA20B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CCD14-005E-4610-B638-399EC5358A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68779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72FC4-6602-4EC7-94B5-83D4F6ECA20B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CCD14-005E-4610-B638-399EC5358A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76215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72FC4-6602-4EC7-94B5-83D4F6ECA20B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CCD14-005E-4610-B638-399EC5358A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53471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72FC4-6602-4EC7-94B5-83D4F6ECA20B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CCD14-005E-4610-B638-399EC5358A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9515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72FC4-6602-4EC7-94B5-83D4F6ECA20B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ACCD14-005E-4610-B638-399EC5358A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67392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5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Regrets and Apologies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2706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lecture 4, we learnt how to</a:t>
            </a:r>
          </a:p>
          <a:p>
            <a:pPr lvl="1"/>
            <a:r>
              <a:rPr lang="en-US" dirty="0" smtClean="0"/>
              <a:t>Use polite expressions of invitations</a:t>
            </a:r>
          </a:p>
          <a:p>
            <a:pPr lvl="1"/>
            <a:r>
              <a:rPr lang="en-US" dirty="0" smtClean="0"/>
              <a:t>Invite others through telephone call</a:t>
            </a:r>
          </a:p>
          <a:p>
            <a:pPr lvl="1"/>
            <a:r>
              <a:rPr lang="en-US" dirty="0" smtClean="0"/>
              <a:t>Accept an invitation politely</a:t>
            </a:r>
          </a:p>
          <a:p>
            <a:pPr lvl="1"/>
            <a:r>
              <a:rPr lang="en-US" dirty="0" smtClean="0"/>
              <a:t>Decline an invitation politely</a:t>
            </a:r>
          </a:p>
          <a:p>
            <a:pPr lvl="1"/>
            <a:r>
              <a:rPr lang="en-US" dirty="0" smtClean="0"/>
              <a:t>Write short invitation letter / email</a:t>
            </a:r>
          </a:p>
          <a:p>
            <a:pPr lvl="1"/>
            <a:r>
              <a:rPr lang="en-US" dirty="0" smtClean="0"/>
              <a:t>Write a follow-up letter / email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95504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of Lecture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After completing lecture 5, you should be able to</a:t>
            </a:r>
          </a:p>
          <a:p>
            <a:pPr lvl="1"/>
            <a:r>
              <a:rPr lang="en-US" dirty="0" smtClean="0"/>
              <a:t>Differentiate between regrets and apologies</a:t>
            </a:r>
          </a:p>
          <a:p>
            <a:pPr lvl="1"/>
            <a:r>
              <a:rPr lang="en-US" dirty="0" smtClean="0"/>
              <a:t>Use expressions of regrets</a:t>
            </a:r>
          </a:p>
          <a:p>
            <a:pPr lvl="1"/>
            <a:r>
              <a:rPr lang="en-US" dirty="0" smtClean="0"/>
              <a:t>Use expressions of apology</a:t>
            </a:r>
          </a:p>
          <a:p>
            <a:pPr lvl="1"/>
            <a:r>
              <a:rPr lang="en-US" dirty="0" smtClean="0"/>
              <a:t>Accept an apology graciously</a:t>
            </a:r>
          </a:p>
          <a:p>
            <a:pPr lvl="1"/>
            <a:r>
              <a:rPr lang="en-US" dirty="0" smtClean="0"/>
              <a:t>Write a letter of apology</a:t>
            </a:r>
          </a:p>
        </p:txBody>
      </p:sp>
    </p:spTree>
    <p:extLst>
      <p:ext uri="{BB962C8B-B14F-4D97-AF65-F5344CB8AC3E}">
        <p14:creationId xmlns:p14="http://schemas.microsoft.com/office/powerpoint/2010/main" xmlns="" val="3250353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Regret or Apology?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Regret</a:t>
            </a:r>
          </a:p>
          <a:p>
            <a:pPr lvl="1"/>
            <a:r>
              <a:rPr lang="en-US" dirty="0" smtClean="0"/>
              <a:t>when something has happened, and you would be happier if it had not happened</a:t>
            </a:r>
          </a:p>
          <a:p>
            <a:pPr marL="457200" lvl="1" indent="0">
              <a:buNone/>
            </a:pPr>
            <a:r>
              <a:rPr lang="en-US" i="1" dirty="0" smtClean="0"/>
              <a:t>"Do that again and you will be sorry."</a:t>
            </a:r>
          </a:p>
          <a:p>
            <a:pPr marL="457200" lvl="1" indent="0">
              <a:buNone/>
            </a:pPr>
            <a:r>
              <a:rPr lang="en-US" i="1" dirty="0" smtClean="0"/>
              <a:t>"I'm sorry you didn't pass your exam. Better luck next time.“</a:t>
            </a:r>
          </a:p>
          <a:p>
            <a:pPr marL="457200" lvl="1" indent="0">
              <a:buNone/>
            </a:pPr>
            <a:r>
              <a:rPr lang="en-US" i="1" dirty="0" smtClean="0"/>
              <a:t>"I'm afraid I can't let you in - the play has started.“</a:t>
            </a:r>
          </a:p>
          <a:p>
            <a:pPr marL="457200" lvl="1" indent="0">
              <a:buNone/>
            </a:pPr>
            <a:r>
              <a:rPr lang="en-US" i="1" dirty="0" smtClean="0"/>
              <a:t>“I’m afraid I can’t come.”</a:t>
            </a:r>
          </a:p>
        </p:txBody>
      </p:sp>
    </p:spTree>
    <p:extLst>
      <p:ext uri="{BB962C8B-B14F-4D97-AF65-F5344CB8AC3E}">
        <p14:creationId xmlns:p14="http://schemas.microsoft.com/office/powerpoint/2010/main" xmlns="" val="386729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Regret or Apology?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Apology</a:t>
            </a:r>
          </a:p>
          <a:p>
            <a:pPr lvl="1"/>
            <a:r>
              <a:rPr lang="en-US" dirty="0" smtClean="0"/>
              <a:t>When you think you’ve done something wrong and you admit responsibility</a:t>
            </a:r>
          </a:p>
          <a:p>
            <a:pPr marL="0" indent="0">
              <a:buNone/>
            </a:pPr>
            <a:r>
              <a:rPr lang="en-US" i="1" dirty="0" smtClean="0"/>
              <a:t>	"I am sorry that I was late".</a:t>
            </a:r>
          </a:p>
          <a:p>
            <a:pPr marL="0" indent="0">
              <a:buNone/>
            </a:pPr>
            <a:r>
              <a:rPr lang="en-US" i="1" dirty="0" smtClean="0"/>
              <a:t>	"I am sorry that I was so rude".</a:t>
            </a:r>
          </a:p>
          <a:p>
            <a:pPr marL="0" indent="0">
              <a:buNone/>
            </a:pPr>
            <a:r>
              <a:rPr lang="en-US" i="1" dirty="0" smtClean="0"/>
              <a:t>	"I shouldn't have done what I did 	yesterday." </a:t>
            </a:r>
          </a:p>
          <a:p>
            <a:pPr marL="0" indent="0">
              <a:buNone/>
            </a:pPr>
            <a:r>
              <a:rPr lang="en-US" i="1" dirty="0"/>
              <a:t>	</a:t>
            </a:r>
            <a:r>
              <a:rPr lang="en-US" i="1" dirty="0" smtClean="0"/>
              <a:t>“I hope you can forgive me for coming 	late”.</a:t>
            </a:r>
          </a:p>
          <a:p>
            <a:pPr marL="0" indent="0">
              <a:buNone/>
            </a:pPr>
            <a:endParaRPr lang="en-US" i="1" dirty="0" smtClean="0"/>
          </a:p>
          <a:p>
            <a:pPr marL="0" indent="0">
              <a:buNone/>
            </a:pP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xmlns="" val="1623191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Expressing Regrets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announce a bad news</a:t>
            </a:r>
          </a:p>
          <a:p>
            <a:pPr lvl="1"/>
            <a:r>
              <a:rPr lang="en-US" dirty="0" smtClean="0"/>
              <a:t>I’m sorry ….</a:t>
            </a:r>
          </a:p>
          <a:p>
            <a:pPr lvl="1"/>
            <a:r>
              <a:rPr lang="en-US" dirty="0" smtClean="0"/>
              <a:t>I’m afraid ….</a:t>
            </a:r>
          </a:p>
          <a:p>
            <a:r>
              <a:rPr lang="en-US" dirty="0" smtClean="0"/>
              <a:t>To express wish against present or past reality</a:t>
            </a:r>
          </a:p>
          <a:p>
            <a:pPr lvl="1"/>
            <a:r>
              <a:rPr lang="en-US" dirty="0" smtClean="0"/>
              <a:t>I wish / if only + S + Simple Past </a:t>
            </a:r>
          </a:p>
          <a:p>
            <a:pPr lvl="1"/>
            <a:r>
              <a:rPr lang="en-US" dirty="0" smtClean="0"/>
              <a:t>I wish / if only + S + Past perfect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36403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the Correct </a:t>
            </a:r>
            <a:r>
              <a:rPr lang="en-US" dirty="0"/>
              <a:t>F</a:t>
            </a:r>
            <a:r>
              <a:rPr lang="en-US" dirty="0" smtClean="0"/>
              <a:t>orm of Verb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coach trip to Paris was very exhausting. I wish I (fly) there instead of taking the coach.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 have three books to study for my next exam. I wish I (read) some of them last Summer!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 am hungry now. I can’t concentrate on my lesson. If only I (take) some breakfast this morning.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 wish I (not/stay up) late last night! I feel very tired now.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 have lost my keys. I wish I (can/remember) where I put them. But, I can’t.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There is no rain in our region this Winter. I wish it (rain) these days. But, it has been sunny.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 have got 14/20 in my English test. I wish I (have) more.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87325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Expressing Apologies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 admit responsibility</a:t>
            </a:r>
          </a:p>
          <a:p>
            <a:pPr lvl="1"/>
            <a:r>
              <a:rPr lang="en-US" dirty="0" smtClean="0"/>
              <a:t>I’m sorry ….</a:t>
            </a:r>
          </a:p>
          <a:p>
            <a:pPr lvl="1"/>
            <a:r>
              <a:rPr lang="en-US" dirty="0" smtClean="0"/>
              <a:t>I (really) must apologize….</a:t>
            </a:r>
          </a:p>
          <a:p>
            <a:pPr lvl="1"/>
            <a:r>
              <a:rPr lang="en-US" dirty="0" smtClean="0"/>
              <a:t>Please forgive me for ….</a:t>
            </a:r>
          </a:p>
          <a:p>
            <a:pPr lvl="1"/>
            <a:r>
              <a:rPr lang="en-US" dirty="0" smtClean="0"/>
              <a:t>I owe an apology for ….</a:t>
            </a:r>
          </a:p>
          <a:p>
            <a:pPr lvl="1"/>
            <a:r>
              <a:rPr lang="en-US" dirty="0" smtClean="0"/>
              <a:t>I accept (full) responsibility for ….</a:t>
            </a:r>
          </a:p>
          <a:p>
            <a:pPr lvl="1"/>
            <a:r>
              <a:rPr lang="en-US" dirty="0"/>
              <a:t>I</a:t>
            </a:r>
            <a:r>
              <a:rPr lang="en-US" dirty="0" smtClean="0"/>
              <a:t> feel so ashamed for ….</a:t>
            </a:r>
          </a:p>
          <a:p>
            <a:pPr lvl="1"/>
            <a:r>
              <a:rPr lang="en-US" dirty="0" smtClean="0"/>
              <a:t>It was quite stupid / foolish of me to ….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7631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Expressing Apologies (</a:t>
            </a:r>
            <a:r>
              <a:rPr lang="en-US" dirty="0" err="1" smtClean="0"/>
              <a:t>Cont</a:t>
            </a:r>
            <a:r>
              <a:rPr lang="en-US" dirty="0" smtClean="0"/>
              <a:t>…)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u="sng" dirty="0" smtClean="0"/>
              <a:t>Apologies can be informal:</a:t>
            </a:r>
          </a:p>
          <a:p>
            <a:pPr marL="0" indent="0">
              <a:buNone/>
            </a:pPr>
            <a:r>
              <a:rPr lang="en-US" sz="2400" i="1" dirty="0" smtClean="0"/>
              <a:t>I'm really sorry about this.</a:t>
            </a:r>
          </a:p>
          <a:p>
            <a:pPr marL="0" indent="0">
              <a:buNone/>
            </a:pPr>
            <a:r>
              <a:rPr lang="en-US" sz="2400" i="1" dirty="0" smtClean="0"/>
              <a:t>Look, I know I was wrong. It's my fault I can't apologize enough for forgetting the tickets.</a:t>
            </a:r>
          </a:p>
          <a:p>
            <a:pPr marL="0" indent="0">
              <a:buNone/>
            </a:pPr>
            <a:r>
              <a:rPr lang="en-US" sz="2400" i="1" u="sng" dirty="0" smtClean="0"/>
              <a:t>The noun "apology" or the verb "apologize" is often used in formal apologies</a:t>
            </a:r>
            <a:r>
              <a:rPr lang="en-US" sz="2400" i="1" dirty="0" smtClean="0"/>
              <a:t>. </a:t>
            </a:r>
          </a:p>
          <a:p>
            <a:pPr marL="0" indent="0">
              <a:buNone/>
            </a:pPr>
            <a:r>
              <a:rPr lang="en-US" sz="2400" i="1" dirty="0" smtClean="0"/>
              <a:t>"Mr. Jones sends his deepest apologies for not attending the meeting".</a:t>
            </a:r>
          </a:p>
          <a:p>
            <a:pPr marL="0" indent="0">
              <a:buNone/>
            </a:pPr>
            <a:r>
              <a:rPr lang="en-US" sz="2400" i="1" dirty="0" smtClean="0"/>
              <a:t>"We apologize for the delay in answering your call."</a:t>
            </a:r>
          </a:p>
          <a:p>
            <a:pPr marL="0" indent="0">
              <a:buNone/>
            </a:pPr>
            <a:r>
              <a:rPr lang="en-US" sz="2400" i="1" dirty="0" smtClean="0"/>
              <a:t>"Please accept our most sincere apologies for this error."</a:t>
            </a:r>
          </a:p>
        </p:txBody>
      </p:sp>
    </p:spTree>
    <p:extLst>
      <p:ext uri="{BB962C8B-B14F-4D97-AF65-F5344CB8AC3E}">
        <p14:creationId xmlns:p14="http://schemas.microsoft.com/office/powerpoint/2010/main" xmlns="" val="1910404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goes with Apologies?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u="sng" dirty="0" smtClean="0"/>
              <a:t>Excuses</a:t>
            </a:r>
          </a:p>
          <a:p>
            <a:pPr marL="0" indent="0">
              <a:buNone/>
            </a:pPr>
            <a:r>
              <a:rPr lang="en-US" i="1" dirty="0" smtClean="0"/>
              <a:t>"I was so hungry I ate the rest of the cake. I'm sorry."</a:t>
            </a:r>
          </a:p>
          <a:p>
            <a:pPr marL="0" indent="0">
              <a:buNone/>
            </a:pPr>
            <a:r>
              <a:rPr lang="en-US" i="1" dirty="0" smtClean="0"/>
              <a:t>"I'm sorry about my homework, teacher, the goat ate it.“</a:t>
            </a:r>
          </a:p>
          <a:p>
            <a:pPr marL="0" indent="0">
              <a:buNone/>
            </a:pPr>
            <a:r>
              <a:rPr lang="en-US" u="sng" dirty="0" smtClean="0"/>
              <a:t>Intentions</a:t>
            </a:r>
          </a:p>
          <a:p>
            <a:pPr marL="0" indent="0">
              <a:buNone/>
            </a:pPr>
            <a:r>
              <a:rPr lang="en-US" i="1" dirty="0" smtClean="0"/>
              <a:t>"I didn't mean to scare you. I'm sorry."(Informal.)</a:t>
            </a:r>
          </a:p>
          <a:p>
            <a:pPr marL="0" indent="0">
              <a:buNone/>
            </a:pPr>
            <a:r>
              <a:rPr lang="en-US" i="1" dirty="0" smtClean="0"/>
              <a:t>"We deeply regret any inconvenience, as this was not our intention."(Formal)</a:t>
            </a:r>
          </a:p>
          <a:p>
            <a:pPr marL="0" indent="0">
              <a:buNone/>
            </a:pPr>
            <a:r>
              <a:rPr lang="en-US" i="1" dirty="0" smtClean="0"/>
              <a:t>"Oh, am I late? I'm sorry."</a:t>
            </a:r>
          </a:p>
          <a:p>
            <a:pPr marL="0" indent="0">
              <a:buNone/>
            </a:pPr>
            <a:r>
              <a:rPr lang="en-US" i="1" dirty="0" smtClean="0"/>
              <a:t>"Is this your seat? Oh, I do apologize."</a:t>
            </a:r>
          </a:p>
          <a:p>
            <a:pPr marL="0" indent="0">
              <a:buNone/>
            </a:pPr>
            <a:r>
              <a:rPr lang="en-US" i="1" dirty="0" smtClean="0"/>
              <a:t>"Did I tread on your foot? I'm sorry. Are you all right?"</a:t>
            </a:r>
          </a:p>
          <a:p>
            <a:pPr marL="0" indent="0">
              <a:buNone/>
            </a:pPr>
            <a:endParaRPr lang="en-US" i="1" dirty="0" smtClean="0"/>
          </a:p>
          <a:p>
            <a:pPr marL="0" indent="0">
              <a:buNone/>
            </a:pP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xmlns="" val="848863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goes with Apologies? (</a:t>
            </a:r>
            <a:r>
              <a:rPr lang="en-US" dirty="0" err="1" smtClean="0"/>
              <a:t>Cont</a:t>
            </a:r>
            <a:r>
              <a:rPr lang="en-US" dirty="0" smtClean="0"/>
              <a:t>…)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u="sng" dirty="0" smtClean="0"/>
              <a:t>Exclamations</a:t>
            </a:r>
          </a:p>
          <a:p>
            <a:pPr marL="0" indent="0">
              <a:buNone/>
            </a:pPr>
            <a:r>
              <a:rPr lang="en-US" i="1" dirty="0" smtClean="0"/>
              <a:t>"Oops! I did it again."</a:t>
            </a:r>
          </a:p>
          <a:p>
            <a:pPr marL="0" indent="0">
              <a:buNone/>
            </a:pPr>
            <a:r>
              <a:rPr lang="en-US" i="1" dirty="0" smtClean="0"/>
              <a:t>"Oh dear! I'm so sorry. Did I hurt you?"</a:t>
            </a:r>
          </a:p>
          <a:p>
            <a:pPr marL="0" indent="0">
              <a:buNone/>
            </a:pPr>
            <a:r>
              <a:rPr lang="en-US" i="1" dirty="0" smtClean="0"/>
              <a:t>"Oh no! I do apologize. Let me help you pick it up.“</a:t>
            </a:r>
          </a:p>
          <a:p>
            <a:pPr marL="0" indent="0">
              <a:buNone/>
            </a:pPr>
            <a:r>
              <a:rPr lang="en-US" u="sng" dirty="0" smtClean="0"/>
              <a:t>Intensity Words</a:t>
            </a:r>
          </a:p>
          <a:p>
            <a:pPr marL="0" indent="0">
              <a:buNone/>
            </a:pPr>
            <a:r>
              <a:rPr lang="en-US" i="1" dirty="0" smtClean="0"/>
              <a:t>"I'm sorry"</a:t>
            </a:r>
          </a:p>
          <a:p>
            <a:pPr marL="0" indent="0">
              <a:buNone/>
            </a:pPr>
            <a:r>
              <a:rPr lang="en-US" i="1" dirty="0" smtClean="0"/>
              <a:t>"I'm very sorry."</a:t>
            </a:r>
          </a:p>
          <a:p>
            <a:pPr marL="0" indent="0">
              <a:buNone/>
            </a:pPr>
            <a:r>
              <a:rPr lang="en-US" i="1" dirty="0" smtClean="0"/>
              <a:t>"I'm really very sorry."</a:t>
            </a:r>
          </a:p>
          <a:p>
            <a:pPr marL="0" indent="0">
              <a:buNone/>
            </a:pPr>
            <a:r>
              <a:rPr lang="en-US" i="1" dirty="0" smtClean="0"/>
              <a:t>"I'm terribly / extremely / awfully sorry.“</a:t>
            </a:r>
          </a:p>
          <a:p>
            <a:pPr marL="0" indent="0">
              <a:buNone/>
            </a:pPr>
            <a:endParaRPr lang="en-US" i="1" dirty="0" smtClean="0"/>
          </a:p>
          <a:p>
            <a:pPr marL="0" indent="0">
              <a:buNone/>
            </a:pP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xmlns="" val="1975567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Receiving an Apology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Gracious acceptances suggest that the offence was either very small, or already forgotten, or both.</a:t>
            </a:r>
          </a:p>
          <a:p>
            <a:pPr marL="0" indent="0">
              <a:buNone/>
            </a:pPr>
            <a:r>
              <a:rPr lang="en-US" dirty="0" smtClean="0"/>
              <a:t>For example:</a:t>
            </a:r>
          </a:p>
          <a:p>
            <a:pPr lvl="1"/>
            <a:r>
              <a:rPr lang="en-US" dirty="0" smtClean="0"/>
              <a:t>"That's ok" "No problem" "Don't mention it" "It happens" (For small matters)</a:t>
            </a:r>
          </a:p>
          <a:p>
            <a:pPr lvl="1"/>
            <a:r>
              <a:rPr lang="en-US" dirty="0" smtClean="0"/>
              <a:t>(If someone apologizes for bumping into you, you might reply "Sorry" - for getting in his way.)</a:t>
            </a:r>
          </a:p>
          <a:p>
            <a:pPr lvl="1"/>
            <a:r>
              <a:rPr lang="en-US" dirty="0" smtClean="0"/>
              <a:t>"It's quite all right" "It's not important." "Don't worry about it" (For more serious matters)</a:t>
            </a:r>
          </a:p>
          <a:p>
            <a:pPr lvl="1"/>
            <a:r>
              <a:rPr lang="en-US" dirty="0" smtClean="0"/>
              <a:t>"We'll say no more about it" (For very serious matters)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38623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Receiving an Apology (</a:t>
            </a:r>
            <a:r>
              <a:rPr lang="en-US" dirty="0" err="1" smtClean="0"/>
              <a:t>Cont</a:t>
            </a:r>
            <a:r>
              <a:rPr lang="en-US" dirty="0" smtClean="0"/>
              <a:t> …)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Ungracious acceptances of "sorry" . (For when you are still angry.)</a:t>
            </a:r>
          </a:p>
          <a:p>
            <a:pPr lvl="1"/>
            <a:r>
              <a:rPr lang="en-US" sz="2000" dirty="0" smtClean="0"/>
              <a:t>"You should be." "Well, that's not good enough" "Don't do it again" "Oh, all right then." "Quite right, too".</a:t>
            </a:r>
          </a:p>
          <a:p>
            <a:r>
              <a:rPr lang="en-US" sz="2400" dirty="0" smtClean="0"/>
              <a:t>English people may sometimes refuse to accept an apology by pretending that it has not been given - but sometimes they may pretend the same thing to show that they don't think the problem was important.</a:t>
            </a:r>
          </a:p>
          <a:p>
            <a:pPr lvl="1"/>
            <a:r>
              <a:rPr lang="en-US" sz="2000" dirty="0" smtClean="0"/>
              <a:t>"I'm sorry I'm late." "Let's get started, shall we?"</a:t>
            </a:r>
          </a:p>
          <a:p>
            <a:pPr lvl="1"/>
            <a:r>
              <a:rPr lang="en-US" sz="2000" dirty="0" smtClean="0"/>
              <a:t>"I'm sorry I lost it." "I'll go and get another one."</a:t>
            </a:r>
          </a:p>
          <a:p>
            <a:r>
              <a:rPr lang="en-US" sz="2400" dirty="0" smtClean="0"/>
              <a:t>Or they can tell you (sometimes very rudely) to go away, which means that they do not accept your apology.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279396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Template for Apology Letter</a:t>
            </a:r>
            <a:br>
              <a:rPr lang="en-US" dirty="0" smtClean="0"/>
            </a:br>
            <a:r>
              <a:rPr lang="en-US" sz="2000" dirty="0" smtClean="0"/>
              <a:t>(courtesy: http://www.apologyletters.net/letter_of_apology_for_mistake.php)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dirty="0" smtClean="0"/>
              <a:t>Dear {Recipient}</a:t>
            </a:r>
          </a:p>
          <a:p>
            <a:pPr marL="0" indent="0">
              <a:buNone/>
            </a:pPr>
            <a:r>
              <a:rPr lang="en-US" sz="2200" dirty="0" smtClean="0"/>
              <a:t>Please accept my deepest apologies for my mistake in regard to {state mistake}.</a:t>
            </a:r>
          </a:p>
          <a:p>
            <a:pPr marL="0" indent="0">
              <a:buNone/>
            </a:pPr>
            <a:r>
              <a:rPr lang="en-US" sz="2200" dirty="0" smtClean="0"/>
              <a:t>It was not my intention to create such an awkward and embarrassing situation for {you, institution, the team, company, etc…}.</a:t>
            </a:r>
          </a:p>
          <a:p>
            <a:pPr marL="0" indent="0">
              <a:buNone/>
            </a:pPr>
            <a:r>
              <a:rPr lang="en-US" sz="2200" dirty="0" smtClean="0"/>
              <a:t>If there was any good that came out of this unfortunate experience, it is that I have grown and learned alternative approaches to these situations.</a:t>
            </a:r>
          </a:p>
          <a:p>
            <a:pPr marL="0" indent="0">
              <a:buNone/>
            </a:pPr>
            <a:r>
              <a:rPr lang="en-US" sz="2200" dirty="0" smtClean="0"/>
              <a:t>Please feel free to let me know of your thoughts and concerns over this matter. You can reach me at {email, phone number}. </a:t>
            </a:r>
          </a:p>
          <a:p>
            <a:pPr marL="0" indent="0">
              <a:buNone/>
            </a:pPr>
            <a:r>
              <a:rPr lang="en-US" sz="2200" dirty="0" smtClean="0"/>
              <a:t>Sincerely,</a:t>
            </a:r>
          </a:p>
          <a:p>
            <a:pPr marL="0" indent="0">
              <a:buNone/>
            </a:pPr>
            <a:r>
              <a:rPr lang="en-US" sz="2200" dirty="0" smtClean="0"/>
              <a:t>{Sender}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xmlns="" val="1887742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 Situations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Apologize for a late payment</a:t>
            </a:r>
          </a:p>
          <a:p>
            <a:r>
              <a:rPr lang="en-US" dirty="0" smtClean="0"/>
              <a:t>Apologize for missing an appointment</a:t>
            </a:r>
          </a:p>
          <a:p>
            <a:r>
              <a:rPr lang="en-US" dirty="0" smtClean="0"/>
              <a:t>Apologize for misbehavior</a:t>
            </a:r>
          </a:p>
          <a:p>
            <a:r>
              <a:rPr lang="en-US" dirty="0" smtClean="0"/>
              <a:t>Apologize for damaged property</a:t>
            </a:r>
          </a:p>
          <a:p>
            <a:r>
              <a:rPr lang="en-US" dirty="0" smtClean="0"/>
              <a:t>Apologize for postponing an event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1993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Lecture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lecture 4, we learnt to </a:t>
            </a:r>
          </a:p>
          <a:p>
            <a:pPr lvl="1"/>
            <a:r>
              <a:rPr lang="en-US" dirty="0" smtClean="0"/>
              <a:t>Differentiate between regrets and apologies</a:t>
            </a:r>
          </a:p>
          <a:p>
            <a:pPr lvl="1"/>
            <a:r>
              <a:rPr lang="en-US" dirty="0" smtClean="0"/>
              <a:t>Use expressions of regrets</a:t>
            </a:r>
          </a:p>
          <a:p>
            <a:pPr lvl="1"/>
            <a:r>
              <a:rPr lang="en-US" dirty="0" smtClean="0"/>
              <a:t>Use expressions of apology</a:t>
            </a:r>
          </a:p>
          <a:p>
            <a:pPr lvl="1"/>
            <a:r>
              <a:rPr lang="en-US" dirty="0" smtClean="0"/>
              <a:t>Accept an apology graciously</a:t>
            </a:r>
          </a:p>
          <a:p>
            <a:pPr lvl="1"/>
            <a:r>
              <a:rPr lang="en-US" dirty="0" smtClean="0"/>
              <a:t>Write a letter of apology</a:t>
            </a:r>
          </a:p>
        </p:txBody>
      </p:sp>
    </p:spTree>
    <p:extLst>
      <p:ext uri="{BB962C8B-B14F-4D97-AF65-F5344CB8AC3E}">
        <p14:creationId xmlns:p14="http://schemas.microsoft.com/office/powerpoint/2010/main" xmlns="" val="3189725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1090</Words>
  <Application>Microsoft Office PowerPoint</Application>
  <PresentationFormat>On-screen Show (4:3)</PresentationFormat>
  <Paragraphs>119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Lecture 5</vt:lpstr>
      <vt:lpstr>Review of Lecture 4</vt:lpstr>
      <vt:lpstr>Objectives of Lecture 5</vt:lpstr>
      <vt:lpstr>Regret or Apology?</vt:lpstr>
      <vt:lpstr>Regret or Apology?</vt:lpstr>
      <vt:lpstr>Expressing Regrets</vt:lpstr>
      <vt:lpstr>Use the Correct Form of Verb</vt:lpstr>
      <vt:lpstr>Expressing Apologies</vt:lpstr>
      <vt:lpstr>Expressing Apologies (Cont…)</vt:lpstr>
      <vt:lpstr>What goes with Apologies?</vt:lpstr>
      <vt:lpstr>What goes with Apologies? (Cont…)</vt:lpstr>
      <vt:lpstr>Receiving an Apology</vt:lpstr>
      <vt:lpstr>Receiving an Apology (Cont …)</vt:lpstr>
      <vt:lpstr>Template for Apology Letter (courtesy: http://www.apologyletters.net/letter_of_apology_for_mistake.php)</vt:lpstr>
      <vt:lpstr>Practice Situations</vt:lpstr>
      <vt:lpstr>Summary of Lecture 5</vt:lpstr>
    </vt:vector>
  </TitlesOfParts>
  <Company>Telenor Pakistan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5</dc:title>
  <dc:creator>admin</dc:creator>
  <cp:lastModifiedBy>NTS</cp:lastModifiedBy>
  <cp:revision>17</cp:revision>
  <dcterms:created xsi:type="dcterms:W3CDTF">2014-06-12T17:08:18Z</dcterms:created>
  <dcterms:modified xsi:type="dcterms:W3CDTF">2014-06-13T06:41:12Z</dcterms:modified>
</cp:coreProperties>
</file>