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8" r:id="rId8"/>
    <p:sldId id="264" r:id="rId9"/>
    <p:sldId id="265" r:id="rId10"/>
    <p:sldId id="267" r:id="rId11"/>
    <p:sldId id="266" r:id="rId12"/>
    <p:sldId id="269" r:id="rId13"/>
    <p:sldId id="272" r:id="rId14"/>
    <p:sldId id="270" r:id="rId15"/>
    <p:sldId id="274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1FA72-3D8F-4021-A418-E896095AE9D2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9861B-E2BB-495A-A28A-4BD8FE35CB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Social Interactions: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Inviting &amp; Responding to Invitations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3, we learnt how to</a:t>
            </a:r>
          </a:p>
          <a:p>
            <a:pPr lvl="1"/>
            <a:r>
              <a:rPr lang="en-US" dirty="0" smtClean="0"/>
              <a:t>Greet others in a variety of situations</a:t>
            </a:r>
          </a:p>
          <a:p>
            <a:pPr lvl="1"/>
            <a:r>
              <a:rPr lang="en-US" dirty="0" smtClean="0"/>
              <a:t>Respond to a positive event</a:t>
            </a:r>
          </a:p>
          <a:p>
            <a:pPr lvl="1"/>
            <a:r>
              <a:rPr lang="en-US" dirty="0" smtClean="0"/>
              <a:t>Use formal and informal expressions of gratitude appropriately</a:t>
            </a:r>
          </a:p>
          <a:p>
            <a:pPr lvl="1"/>
            <a:r>
              <a:rPr lang="en-US" dirty="0" smtClean="0"/>
              <a:t>Write a short thank-you note  </a:t>
            </a:r>
          </a:p>
          <a:p>
            <a:pPr lvl="1"/>
            <a:r>
              <a:rPr lang="en-US" dirty="0" smtClean="0"/>
              <a:t>Write a formal letter of thanks</a:t>
            </a:r>
          </a:p>
          <a:p>
            <a:pPr lvl="1"/>
            <a:r>
              <a:rPr lang="en-US" dirty="0" smtClean="0"/>
              <a:t>Comprehend texts containing expressions of gratitude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completing lecture 4, you should be able to</a:t>
            </a:r>
          </a:p>
          <a:p>
            <a:pPr lvl="1"/>
            <a:r>
              <a:rPr lang="en-US" dirty="0" smtClean="0"/>
              <a:t>Use polite expressions of invitations</a:t>
            </a:r>
          </a:p>
          <a:p>
            <a:pPr lvl="1"/>
            <a:r>
              <a:rPr lang="en-US" dirty="0" smtClean="0"/>
              <a:t>invite others through telephone call</a:t>
            </a:r>
          </a:p>
          <a:p>
            <a:pPr lvl="1"/>
            <a:r>
              <a:rPr lang="en-US" dirty="0"/>
              <a:t>Accept an invitation politely</a:t>
            </a:r>
          </a:p>
          <a:p>
            <a:pPr lvl="1"/>
            <a:r>
              <a:rPr lang="en-US" dirty="0"/>
              <a:t>Decline an invitation </a:t>
            </a:r>
            <a:r>
              <a:rPr lang="en-US" dirty="0" smtClean="0"/>
              <a:t>politely</a:t>
            </a:r>
          </a:p>
          <a:p>
            <a:pPr lvl="1"/>
            <a:r>
              <a:rPr lang="en-US" dirty="0" smtClean="0"/>
              <a:t>Write short invitation letter / email</a:t>
            </a:r>
          </a:p>
          <a:p>
            <a:pPr lvl="1"/>
            <a:r>
              <a:rPr lang="en-US" dirty="0" smtClean="0"/>
              <a:t>Write a follow-up letter / email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Inviting informally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400" dirty="0"/>
              <a:t>Why don't we </a:t>
            </a:r>
            <a:r>
              <a:rPr lang="en-US" sz="4400" dirty="0" smtClean="0"/>
              <a:t>…?</a:t>
            </a:r>
          </a:p>
          <a:p>
            <a:r>
              <a:rPr lang="en-US" sz="4400" dirty="0" smtClean="0"/>
              <a:t>Let's ….</a:t>
            </a:r>
          </a:p>
          <a:p>
            <a:r>
              <a:rPr lang="en-US" sz="4400" dirty="0" smtClean="0"/>
              <a:t>How about / What about …?</a:t>
            </a:r>
          </a:p>
          <a:p>
            <a:r>
              <a:rPr lang="en-US" sz="4400" dirty="0" smtClean="0"/>
              <a:t>Care for …? / Are you up for …?</a:t>
            </a:r>
          </a:p>
          <a:p>
            <a:r>
              <a:rPr lang="en-US" sz="4400" dirty="0"/>
              <a:t>Why not …?</a:t>
            </a:r>
          </a:p>
          <a:p>
            <a:r>
              <a:rPr lang="en-US" sz="4400" dirty="0"/>
              <a:t>Shall we </a:t>
            </a:r>
            <a:r>
              <a:rPr lang="en-US" sz="4400" dirty="0" smtClean="0"/>
              <a:t>…?</a:t>
            </a:r>
          </a:p>
          <a:p>
            <a:r>
              <a:rPr lang="en-US" sz="4400" dirty="0" smtClean="0"/>
              <a:t>Fancy …? / Do you fancy …?</a:t>
            </a:r>
          </a:p>
          <a:p>
            <a:r>
              <a:rPr lang="en-US" sz="4400" dirty="0" smtClean="0"/>
              <a:t>Do you feel like …?</a:t>
            </a:r>
          </a:p>
          <a:p>
            <a:pPr marL="0" indent="0">
              <a:buNone/>
            </a:pPr>
            <a:r>
              <a:rPr lang="en-US" sz="4400" i="1" dirty="0" smtClean="0"/>
              <a:t>Why </a:t>
            </a:r>
            <a:r>
              <a:rPr lang="en-US" sz="4400" i="1" dirty="0"/>
              <a:t>not come round for a </a:t>
            </a:r>
            <a:r>
              <a:rPr lang="en-US" sz="4400" i="1" dirty="0" smtClean="0"/>
              <a:t>meal? </a:t>
            </a:r>
          </a:p>
          <a:p>
            <a:pPr marL="0" indent="0">
              <a:buNone/>
            </a:pPr>
            <a:r>
              <a:rPr lang="en-US" sz="4400" i="1" dirty="0" smtClean="0"/>
              <a:t>Care for </a:t>
            </a:r>
            <a:r>
              <a:rPr lang="en-US" sz="4400" i="1" dirty="0"/>
              <a:t>a </a:t>
            </a:r>
            <a:r>
              <a:rPr lang="en-US" sz="4400" i="1" dirty="0" smtClean="0"/>
              <a:t>dinner tonight? </a:t>
            </a:r>
          </a:p>
          <a:p>
            <a:pPr marL="0" indent="0">
              <a:buNone/>
            </a:pPr>
            <a:r>
              <a:rPr lang="en-US" sz="4400" i="1" dirty="0" smtClean="0"/>
              <a:t>Why </a:t>
            </a:r>
            <a:r>
              <a:rPr lang="en-US" sz="4400" i="1" dirty="0"/>
              <a:t>not join us for </a:t>
            </a:r>
            <a:r>
              <a:rPr lang="en-US" sz="4400" i="1" dirty="0" smtClean="0"/>
              <a:t>the birthday party?</a:t>
            </a:r>
            <a:endParaRPr lang="en-US" sz="4400" i="1" dirty="0"/>
          </a:p>
          <a:p>
            <a:pPr marL="0" indent="0">
              <a:buNone/>
            </a:pPr>
            <a:r>
              <a:rPr lang="en-US" sz="4400" i="1" dirty="0"/>
              <a:t>Fancy </a:t>
            </a:r>
            <a:r>
              <a:rPr lang="en-US" sz="4400" i="1" dirty="0" smtClean="0"/>
              <a:t>going out </a:t>
            </a:r>
            <a:r>
              <a:rPr lang="en-US" sz="4400" i="1" dirty="0"/>
              <a:t>for a </a:t>
            </a:r>
            <a:r>
              <a:rPr lang="en-US" sz="4400" i="1" dirty="0" smtClean="0"/>
              <a:t>movie?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Inviting formally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400" dirty="0"/>
              <a:t>Would you like to </a:t>
            </a:r>
            <a:r>
              <a:rPr lang="en-US" sz="4400" dirty="0" smtClean="0"/>
              <a:t>…?</a:t>
            </a:r>
          </a:p>
          <a:p>
            <a:r>
              <a:rPr lang="en-US" sz="4400" dirty="0" smtClean="0"/>
              <a:t>I'd </a:t>
            </a:r>
            <a:r>
              <a:rPr lang="en-US" sz="4400" dirty="0"/>
              <a:t>like to ask you </a:t>
            </a:r>
            <a:r>
              <a:rPr lang="en-US" sz="4400" dirty="0" smtClean="0"/>
              <a:t>to …?</a:t>
            </a:r>
            <a:endParaRPr lang="en-US" sz="4400" dirty="0"/>
          </a:p>
          <a:p>
            <a:r>
              <a:rPr lang="en-US" sz="4400" dirty="0"/>
              <a:t>It would be my pleasure if you would </a:t>
            </a:r>
            <a:r>
              <a:rPr lang="en-US" sz="4400" dirty="0" smtClean="0"/>
              <a:t>…?</a:t>
            </a:r>
            <a:endParaRPr lang="en-US" sz="4400" dirty="0"/>
          </a:p>
          <a:p>
            <a:r>
              <a:rPr lang="en-US" sz="4400" dirty="0"/>
              <a:t>May I have the honor of your </a:t>
            </a:r>
            <a:r>
              <a:rPr lang="en-US" sz="4400" dirty="0" smtClean="0"/>
              <a:t>…?</a:t>
            </a:r>
          </a:p>
          <a:p>
            <a:r>
              <a:rPr lang="en-US" sz="4400" dirty="0"/>
              <a:t>I was wondering if you would like to </a:t>
            </a:r>
            <a:r>
              <a:rPr lang="en-US" sz="4400" dirty="0" smtClean="0"/>
              <a:t>…?</a:t>
            </a:r>
          </a:p>
          <a:p>
            <a:r>
              <a:rPr lang="en-US" sz="4400" dirty="0" smtClean="0"/>
              <a:t>How would you like to …?</a:t>
            </a:r>
          </a:p>
          <a:p>
            <a:pPr marL="0" indent="0">
              <a:buNone/>
            </a:pPr>
            <a:r>
              <a:rPr lang="en-US" sz="4400" i="1" dirty="0" smtClean="0"/>
              <a:t>Would you like to come </a:t>
            </a:r>
            <a:r>
              <a:rPr lang="en-US" sz="4400" i="1" dirty="0"/>
              <a:t>round for a </a:t>
            </a:r>
            <a:r>
              <a:rPr lang="en-US" sz="4400" i="1" dirty="0" smtClean="0"/>
              <a:t>meal? </a:t>
            </a:r>
          </a:p>
          <a:p>
            <a:pPr marL="0" indent="0">
              <a:buNone/>
            </a:pPr>
            <a:r>
              <a:rPr lang="en-US" sz="4400" i="1" dirty="0" smtClean="0"/>
              <a:t>I’d like to ask you for </a:t>
            </a:r>
            <a:r>
              <a:rPr lang="en-US" sz="4400" i="1" dirty="0"/>
              <a:t>a </a:t>
            </a:r>
            <a:r>
              <a:rPr lang="en-US" sz="4400" i="1" dirty="0" smtClean="0"/>
              <a:t>dinner tonight? </a:t>
            </a:r>
          </a:p>
          <a:p>
            <a:pPr marL="0" indent="0">
              <a:buNone/>
            </a:pPr>
            <a:r>
              <a:rPr lang="en-US" sz="4400" i="1" dirty="0" smtClean="0"/>
              <a:t>It would be my pleasure if you join </a:t>
            </a:r>
            <a:r>
              <a:rPr lang="en-US" sz="4400" i="1" dirty="0"/>
              <a:t>us for </a:t>
            </a:r>
            <a:r>
              <a:rPr lang="en-US" sz="4400" i="1" dirty="0" smtClean="0"/>
              <a:t>the birthday party?</a:t>
            </a:r>
            <a:endParaRPr lang="en-US" sz="4400" i="1" dirty="0"/>
          </a:p>
          <a:p>
            <a:pPr marL="0" indent="0">
              <a:buNone/>
            </a:pPr>
            <a:r>
              <a:rPr lang="en-US" sz="4400" i="1" dirty="0" smtClean="0"/>
              <a:t>How would you like to play golf tomorrow afternoon?</a:t>
            </a:r>
          </a:p>
          <a:p>
            <a:pPr marL="0" indent="0">
              <a:buNone/>
            </a:pPr>
            <a:r>
              <a:rPr lang="en-US" sz="4400" i="1" dirty="0" smtClean="0"/>
              <a:t>May I have the honor of inviting you to dinner?</a:t>
            </a:r>
            <a:endParaRPr lang="en-US" sz="44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882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Accepting Invitations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That’s very kind of you. Thank you for inviting me. I’d like that very much.</a:t>
            </a:r>
          </a:p>
          <a:p>
            <a:r>
              <a:rPr lang="en-US" dirty="0"/>
              <a:t>I’d be delighted to come.</a:t>
            </a:r>
          </a:p>
          <a:p>
            <a:r>
              <a:rPr lang="en-US" dirty="0"/>
              <a:t>Thank you. That’d be very nice. I’ll look forward to it.</a:t>
            </a:r>
          </a:p>
          <a:p>
            <a:r>
              <a:rPr lang="en-US" dirty="0"/>
              <a:t>Yes, please. Thanks.</a:t>
            </a:r>
          </a:p>
          <a:p>
            <a:r>
              <a:rPr lang="en-US" dirty="0"/>
              <a:t>That’s/ What a good idea. </a:t>
            </a:r>
            <a:endParaRPr lang="en-US" dirty="0" smtClean="0"/>
          </a:p>
          <a:p>
            <a:r>
              <a:rPr lang="en-US" dirty="0" smtClean="0"/>
              <a:t>That </a:t>
            </a:r>
            <a:r>
              <a:rPr lang="en-US" dirty="0"/>
              <a:t>sounds good/ fun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Sure, I’d love to come.</a:t>
            </a:r>
          </a:p>
          <a:p>
            <a:r>
              <a:rPr lang="en-US" dirty="0" smtClean="0"/>
              <a:t>Ok, cool!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742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Setting the </a:t>
            </a:r>
            <a:r>
              <a:rPr lang="en-US" dirty="0" smtClean="0"/>
              <a:t>Details </a:t>
            </a:r>
            <a:r>
              <a:rPr lang="en-US" dirty="0"/>
              <a:t>for </a:t>
            </a:r>
            <a:r>
              <a:rPr lang="en-US" dirty="0" smtClean="0"/>
              <a:t>the </a:t>
            </a:r>
            <a:r>
              <a:rPr lang="en-US" dirty="0"/>
              <a:t>I</a:t>
            </a:r>
            <a:r>
              <a:rPr lang="en-US" dirty="0" smtClean="0"/>
              <a:t>nvitation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time should I come?</a:t>
            </a:r>
          </a:p>
          <a:p>
            <a:r>
              <a:rPr lang="en-US" dirty="0"/>
              <a:t>Where shall we meet?</a:t>
            </a:r>
          </a:p>
          <a:p>
            <a:r>
              <a:rPr lang="en-US" dirty="0"/>
              <a:t>Shall I pick you up?</a:t>
            </a:r>
          </a:p>
          <a:p>
            <a:r>
              <a:rPr lang="en-US" dirty="0"/>
              <a:t>What time</a:t>
            </a:r>
            <a:r>
              <a:rPr lang="en-US" dirty="0" smtClean="0"/>
              <a:t>?</a:t>
            </a:r>
          </a:p>
          <a:p>
            <a:r>
              <a:rPr lang="en-US" dirty="0"/>
              <a:t>What time does it start/end?</a:t>
            </a:r>
          </a:p>
          <a:p>
            <a:r>
              <a:rPr lang="en-US" dirty="0" smtClean="0"/>
              <a:t>Where </a:t>
            </a:r>
            <a:r>
              <a:rPr lang="en-US" dirty="0"/>
              <a:t>shall I pick you up?</a:t>
            </a:r>
          </a:p>
          <a:p>
            <a:r>
              <a:rPr lang="en-US" dirty="0"/>
              <a:t>Shall we meet at half past seven?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895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Declining Invitations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Thank you very much,  but I’m afraid I can’t come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I’d love to but I have an appointment with the dentist. </a:t>
            </a:r>
            <a:endParaRPr lang="en-US" dirty="0"/>
          </a:p>
          <a:p>
            <a:r>
              <a:rPr lang="en-US" dirty="0"/>
              <a:t>That’s very kind of you, unfortunately I have </a:t>
            </a:r>
            <a:r>
              <a:rPr lang="en-US" dirty="0" smtClean="0"/>
              <a:t>a class test tomorrow.</a:t>
            </a:r>
            <a:endParaRPr lang="en-US" dirty="0"/>
          </a:p>
          <a:p>
            <a:r>
              <a:rPr lang="en-US" dirty="0" smtClean="0"/>
              <a:t>I really appreciate the invitation,</a:t>
            </a:r>
            <a:r>
              <a:rPr lang="en-US" dirty="0"/>
              <a:t> but I won’t be here tomorrow.</a:t>
            </a:r>
          </a:p>
          <a:p>
            <a:r>
              <a:rPr lang="en-US" dirty="0"/>
              <a:t>That’s very kind of you, unfortunately I’m busy on Tuesday</a:t>
            </a:r>
            <a:r>
              <a:rPr lang="en-US" dirty="0" smtClean="0"/>
              <a:t>.</a:t>
            </a:r>
          </a:p>
          <a:p>
            <a:r>
              <a:rPr lang="en-US" dirty="0" smtClean="0"/>
              <a:t>I really don’t think I can. I’m busy this weekend.</a:t>
            </a:r>
            <a:endParaRPr lang="en-US" dirty="0"/>
          </a:p>
          <a:p>
            <a:r>
              <a:rPr lang="en-US" dirty="0"/>
              <a:t>Thanks, but I won’t be able to make it then</a:t>
            </a:r>
            <a:r>
              <a:rPr lang="en-US" dirty="0" smtClean="0"/>
              <a:t>. May be another time?</a:t>
            </a:r>
            <a:endParaRPr lang="en-US" dirty="0"/>
          </a:p>
          <a:p>
            <a:r>
              <a:rPr lang="en-US" dirty="0"/>
              <a:t>No, thank you</a:t>
            </a:r>
            <a:r>
              <a:rPr lang="en-US" dirty="0" smtClean="0"/>
              <a:t>. I’ve got something else on. Maybe next time?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399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Dialogues - Informal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ctr">
              <a:buNone/>
            </a:pPr>
            <a:r>
              <a:rPr lang="en-US" sz="2700" i="1" u="sng" dirty="0">
                <a:solidFill>
                  <a:prstClr val="black"/>
                </a:solidFill>
              </a:rPr>
              <a:t>DIALOGUE 1</a:t>
            </a:r>
          </a:p>
          <a:p>
            <a:pPr marL="0" indent="0">
              <a:buNone/>
            </a:pPr>
            <a:r>
              <a:rPr lang="en-US" i="1" dirty="0" smtClean="0"/>
              <a:t>Person </a:t>
            </a:r>
            <a:r>
              <a:rPr lang="en-US" i="1" dirty="0"/>
              <a:t>1:</a:t>
            </a:r>
            <a:r>
              <a:rPr lang="en-US" dirty="0"/>
              <a:t> Let's go out </a:t>
            </a:r>
            <a:r>
              <a:rPr lang="en-US" dirty="0" smtClean="0"/>
              <a:t>for a movie tonight</a:t>
            </a:r>
            <a:r>
              <a:rPr lang="en-US" dirty="0"/>
              <a:t>.</a:t>
            </a:r>
            <a:br>
              <a:rPr lang="en-US" dirty="0"/>
            </a:br>
            <a:r>
              <a:rPr lang="en-US" i="1" dirty="0"/>
              <a:t>Person 2:</a:t>
            </a:r>
            <a:r>
              <a:rPr lang="en-US" dirty="0"/>
              <a:t> Yes, let's do that</a:t>
            </a:r>
            <a:r>
              <a:rPr lang="en-US" dirty="0" smtClean="0"/>
              <a:t>. Where should we meet?</a:t>
            </a:r>
          </a:p>
          <a:p>
            <a:pPr marL="0" indent="0">
              <a:buNone/>
            </a:pPr>
            <a:r>
              <a:rPr lang="en-US" dirty="0" smtClean="0"/>
              <a:t>Person 1: I’ll pick you up from your home at 8.</a:t>
            </a:r>
          </a:p>
          <a:p>
            <a:pPr marL="0" indent="0">
              <a:buNone/>
            </a:pPr>
            <a:r>
              <a:rPr lang="en-US" dirty="0" smtClean="0"/>
              <a:t>Person 2: Thanks mate.</a:t>
            </a:r>
          </a:p>
          <a:p>
            <a:pPr marL="0" indent="0">
              <a:buNone/>
            </a:pPr>
            <a:endParaRPr lang="en-US" dirty="0" smtClean="0"/>
          </a:p>
          <a:p>
            <a:pPr marL="0" lvl="0" indent="0" algn="ctr">
              <a:buNone/>
            </a:pPr>
            <a:r>
              <a:rPr lang="en-US" sz="2700" i="1" u="sng" dirty="0">
                <a:solidFill>
                  <a:prstClr val="black"/>
                </a:solidFill>
              </a:rPr>
              <a:t>DIALOGUE </a:t>
            </a:r>
            <a:r>
              <a:rPr lang="en-US" sz="2700" i="1" u="sng" dirty="0" smtClean="0">
                <a:solidFill>
                  <a:prstClr val="black"/>
                </a:solidFill>
              </a:rPr>
              <a:t>2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Person 1:</a:t>
            </a:r>
            <a:r>
              <a:rPr lang="en-US" dirty="0"/>
              <a:t> Shall we get some dinner tonight?</a:t>
            </a:r>
            <a:br>
              <a:rPr lang="en-US" dirty="0"/>
            </a:br>
            <a:r>
              <a:rPr lang="en-US" i="1" dirty="0"/>
              <a:t>Person 2:</a:t>
            </a:r>
            <a:r>
              <a:rPr lang="en-US" dirty="0"/>
              <a:t> S</a:t>
            </a:r>
            <a:r>
              <a:rPr lang="en-US" dirty="0" smtClean="0"/>
              <a:t>orry, I’m busy tonight. Maybe next time?</a:t>
            </a:r>
          </a:p>
          <a:p>
            <a:pPr marL="0" indent="0">
              <a:buNone/>
            </a:pPr>
            <a:r>
              <a:rPr lang="en-US" dirty="0" smtClean="0"/>
              <a:t>Person 1: That’s OK.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990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Dialogues - Formal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i="1" u="sng" dirty="0" smtClean="0"/>
              <a:t>DIALOGUE 1</a:t>
            </a:r>
          </a:p>
          <a:p>
            <a:pPr marL="0" indent="0">
              <a:buNone/>
            </a:pPr>
            <a:r>
              <a:rPr lang="en-US" i="1" dirty="0" smtClean="0"/>
              <a:t>Person </a:t>
            </a:r>
            <a:r>
              <a:rPr lang="en-US" i="1" dirty="0"/>
              <a:t>1:</a:t>
            </a:r>
            <a:r>
              <a:rPr lang="en-US" dirty="0"/>
              <a:t> Would you like to come over for dinner?</a:t>
            </a:r>
            <a:br>
              <a:rPr lang="en-US" dirty="0"/>
            </a:br>
            <a:r>
              <a:rPr lang="en-US" i="1" dirty="0"/>
              <a:t>Person 2:</a:t>
            </a:r>
            <a:r>
              <a:rPr lang="en-US" dirty="0"/>
              <a:t> That would be nice. Thank you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dirty="0" smtClean="0"/>
          </a:p>
          <a:p>
            <a:pPr marL="0" lvl="0" indent="0" algn="ctr">
              <a:buNone/>
            </a:pPr>
            <a:r>
              <a:rPr lang="en-US" i="1" u="sng" dirty="0">
                <a:solidFill>
                  <a:prstClr val="black"/>
                </a:solidFill>
              </a:rPr>
              <a:t>DIALOGUE </a:t>
            </a:r>
            <a:r>
              <a:rPr lang="en-US" i="1" u="sng" dirty="0" smtClean="0">
                <a:solidFill>
                  <a:prstClr val="black"/>
                </a:solidFill>
              </a:rPr>
              <a:t>2</a:t>
            </a:r>
            <a:endParaRPr lang="en-US" i="1" u="sng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n-US" i="1" dirty="0" smtClean="0"/>
              <a:t>Person </a:t>
            </a:r>
            <a:r>
              <a:rPr lang="en-US" i="1" dirty="0"/>
              <a:t>1: I would like to ask you for a visit to our </a:t>
            </a:r>
            <a:r>
              <a:rPr lang="en-US" i="1" dirty="0" smtClean="0"/>
              <a:t>company 	anytime this week.</a:t>
            </a:r>
            <a:endParaRPr lang="en-US" i="1" dirty="0"/>
          </a:p>
          <a:p>
            <a:pPr marL="0" indent="0">
              <a:buNone/>
            </a:pPr>
            <a:r>
              <a:rPr lang="en-US" i="1" dirty="0"/>
              <a:t>Person 2: Oh, I’d love to but I’m </a:t>
            </a:r>
            <a:r>
              <a:rPr lang="en-US" i="1" dirty="0" smtClean="0"/>
              <a:t>awfully </a:t>
            </a:r>
            <a:r>
              <a:rPr lang="en-US" i="1" dirty="0"/>
              <a:t>busy these </a:t>
            </a:r>
            <a:r>
              <a:rPr lang="en-US" i="1" dirty="0" smtClean="0"/>
              <a:t>days.</a:t>
            </a:r>
          </a:p>
          <a:p>
            <a:pPr marL="0" indent="0">
              <a:buNone/>
            </a:pPr>
            <a:r>
              <a:rPr lang="en-US" i="1" dirty="0" smtClean="0"/>
              <a:t>Person 1: Oh, I hope you do get time to visit us next week 	then. 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483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Situations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Find </a:t>
            </a:r>
            <a:r>
              <a:rPr lang="en-US" dirty="0"/>
              <a:t>a partner and use these suggestions to practice inviting people for different occasions. </a:t>
            </a:r>
            <a:endParaRPr lang="en-US" dirty="0" smtClean="0"/>
          </a:p>
          <a:p>
            <a:pPr lvl="1"/>
            <a:r>
              <a:rPr lang="en-US" dirty="0" smtClean="0"/>
              <a:t>invite </a:t>
            </a:r>
            <a:r>
              <a:rPr lang="en-US" dirty="0"/>
              <a:t>your boss over for dinner next week (formal)</a:t>
            </a:r>
          </a:p>
          <a:p>
            <a:pPr lvl="1"/>
            <a:r>
              <a:rPr lang="en-US" dirty="0"/>
              <a:t>invite a friend out for a </a:t>
            </a:r>
            <a:r>
              <a:rPr lang="en-US" dirty="0" smtClean="0"/>
              <a:t>cup of tea </a:t>
            </a:r>
            <a:r>
              <a:rPr lang="en-US" dirty="0"/>
              <a:t>(informal)</a:t>
            </a:r>
          </a:p>
          <a:p>
            <a:pPr lvl="1"/>
            <a:r>
              <a:rPr lang="en-US" dirty="0"/>
              <a:t>invite an important person to have </a:t>
            </a:r>
            <a:r>
              <a:rPr lang="en-US" dirty="0" smtClean="0"/>
              <a:t>high tea </a:t>
            </a:r>
            <a:r>
              <a:rPr lang="en-US" dirty="0"/>
              <a:t>with you (formal)</a:t>
            </a:r>
          </a:p>
          <a:p>
            <a:pPr lvl="1"/>
            <a:r>
              <a:rPr lang="en-US" dirty="0"/>
              <a:t>invite your brother or sister over for a barbecue (informal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nvite a resource person to convene a session in a training workshop (formal)</a:t>
            </a:r>
          </a:p>
          <a:p>
            <a:pPr lvl="1"/>
            <a:r>
              <a:rPr lang="en-US" dirty="0" smtClean="0"/>
              <a:t>invite your colleagues to a house warming party (informal)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81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 Formal Invitation 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Keep the following points in mind: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Place the organization or host's logo or graphic at the top of the invitation</a:t>
            </a:r>
            <a:r>
              <a:rPr lang="en-US" dirty="0" smtClean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Write full </a:t>
            </a:r>
            <a:r>
              <a:rPr lang="en-US" dirty="0"/>
              <a:t>name </a:t>
            </a:r>
            <a:r>
              <a:rPr lang="en-US" dirty="0" smtClean="0"/>
              <a:t>of the host(s).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Extend the invitation. 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Provide </a:t>
            </a:r>
            <a:r>
              <a:rPr lang="en-US" dirty="0"/>
              <a:t>information about the event. 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State </a:t>
            </a:r>
            <a:r>
              <a:rPr lang="en-US" dirty="0"/>
              <a:t>the purpose of the event. 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Provide </a:t>
            </a:r>
            <a:r>
              <a:rPr lang="en-US" dirty="0"/>
              <a:t>the date of the event</a:t>
            </a:r>
            <a:r>
              <a:rPr lang="en-US" dirty="0" smtClean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Write the time of the event in full</a:t>
            </a:r>
            <a:r>
              <a:rPr lang="en-US" dirty="0" smtClean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Provide the location of the event and its </a:t>
            </a:r>
            <a:r>
              <a:rPr lang="en-US" dirty="0" smtClean="0"/>
              <a:t>address.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Provide special instructions, if any. 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Include your RSVP information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064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are the program coordinator at your school. Your school is organizing a week long teacher training workshop. You </a:t>
            </a:r>
            <a:r>
              <a:rPr lang="en-US" dirty="0"/>
              <a:t>want to invite </a:t>
            </a:r>
            <a:r>
              <a:rPr lang="en-US" dirty="0" smtClean="0"/>
              <a:t>some guests to the closing ceremony of the </a:t>
            </a:r>
            <a:r>
              <a:rPr lang="en-US" dirty="0"/>
              <a:t>workshop. </a:t>
            </a:r>
            <a:r>
              <a:rPr lang="en-US" dirty="0" smtClean="0"/>
              <a:t>Use your imagination and compose </a:t>
            </a:r>
            <a:r>
              <a:rPr lang="en-US" dirty="0"/>
              <a:t>an invitation card for the event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026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an Invitation letter / email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/>
              <a:t>Download the accompanying hand out (Sample Invitation Letter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Analyze it thoroughly</a:t>
            </a:r>
          </a:p>
          <a:p>
            <a:r>
              <a:rPr lang="en-US" sz="2400" dirty="0" smtClean="0"/>
              <a:t>Now write a similar invitation letter based on the following situation:</a:t>
            </a:r>
          </a:p>
          <a:p>
            <a:pPr marL="0" indent="0">
              <a:buNone/>
            </a:pPr>
            <a:r>
              <a:rPr lang="en-US" sz="2400" i="1" dirty="0"/>
              <a:t>Suppose you are the program coordinator at your school. Your school is organizing a week long teacher training workshop. You want to invite </a:t>
            </a:r>
            <a:r>
              <a:rPr lang="en-US" sz="2400" i="1" dirty="0" smtClean="0"/>
              <a:t>a resource person to convene one session in the workshop. </a:t>
            </a:r>
            <a:r>
              <a:rPr lang="en-US" sz="2400" i="1" dirty="0"/>
              <a:t>U</a:t>
            </a:r>
            <a:r>
              <a:rPr lang="en-US" sz="2400" i="1" dirty="0" smtClean="0"/>
              <a:t>se </a:t>
            </a:r>
            <a:r>
              <a:rPr lang="en-US" sz="2400" i="1" dirty="0"/>
              <a:t>your imagination and </a:t>
            </a:r>
            <a:r>
              <a:rPr lang="en-US" sz="2400" i="1" dirty="0" smtClean="0"/>
              <a:t>write </a:t>
            </a:r>
            <a:r>
              <a:rPr lang="en-US" sz="2400" i="1" dirty="0"/>
              <a:t>an invitation </a:t>
            </a:r>
            <a:r>
              <a:rPr lang="en-US" sz="2400" i="1" dirty="0" smtClean="0"/>
              <a:t>letter to the resource person.</a:t>
            </a:r>
            <a:endParaRPr lang="en-US" sz="2400" i="1" dirty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769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 Follow-up letter / email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/>
              <a:t>Download the accompanying hand out (Sample </a:t>
            </a:r>
            <a:r>
              <a:rPr lang="en-US" sz="2400" dirty="0" smtClean="0"/>
              <a:t>Follow-up </a:t>
            </a:r>
            <a:r>
              <a:rPr lang="en-US" sz="2400" dirty="0"/>
              <a:t>Letter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Analyze it thoroughly</a:t>
            </a:r>
          </a:p>
          <a:p>
            <a:r>
              <a:rPr lang="en-US" sz="2400" dirty="0" smtClean="0"/>
              <a:t>Now write a similar follow-up letter based on your previous invitation letter.</a:t>
            </a:r>
          </a:p>
          <a:p>
            <a:pPr marL="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941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4, we learnt to</a:t>
            </a:r>
          </a:p>
          <a:p>
            <a:pPr lvl="1"/>
            <a:r>
              <a:rPr lang="en-US" dirty="0" smtClean="0"/>
              <a:t>Use polite expressions of invitations</a:t>
            </a:r>
          </a:p>
          <a:p>
            <a:pPr lvl="1"/>
            <a:r>
              <a:rPr lang="en-US" dirty="0" smtClean="0"/>
              <a:t>invite others through telephone call</a:t>
            </a:r>
          </a:p>
          <a:p>
            <a:pPr lvl="1"/>
            <a:r>
              <a:rPr lang="en-US" dirty="0"/>
              <a:t>Accept an invitation politely</a:t>
            </a:r>
          </a:p>
          <a:p>
            <a:pPr lvl="1"/>
            <a:r>
              <a:rPr lang="en-US" dirty="0"/>
              <a:t>Decline an invitation </a:t>
            </a:r>
            <a:r>
              <a:rPr lang="en-US" dirty="0" smtClean="0"/>
              <a:t>politely</a:t>
            </a:r>
          </a:p>
          <a:p>
            <a:pPr lvl="1"/>
            <a:r>
              <a:rPr lang="en-US" dirty="0" smtClean="0"/>
              <a:t>Write a short invitation letter / email</a:t>
            </a:r>
          </a:p>
          <a:p>
            <a:pPr lvl="1"/>
            <a:r>
              <a:rPr lang="en-US" dirty="0"/>
              <a:t>Write a follow-up letter / email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799</Words>
  <Application>Microsoft Office PowerPoint</Application>
  <PresentationFormat>On-screen Show (4:3)</PresentationFormat>
  <Paragraphs>126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4</vt:lpstr>
      <vt:lpstr>Review of Lecture 3</vt:lpstr>
      <vt:lpstr>Objectives of Lecture 4</vt:lpstr>
      <vt:lpstr>Inviting informally</vt:lpstr>
      <vt:lpstr>Inviting formally</vt:lpstr>
      <vt:lpstr>Accepting Invitations</vt:lpstr>
      <vt:lpstr>Setting the Details for the Invitation </vt:lpstr>
      <vt:lpstr>Declining Invitations</vt:lpstr>
      <vt:lpstr>Sample Dialogues - Informal</vt:lpstr>
      <vt:lpstr>Sample Dialogues - Formal</vt:lpstr>
      <vt:lpstr>Practice Situations</vt:lpstr>
      <vt:lpstr>Writing a Formal Invitation Card</vt:lpstr>
      <vt:lpstr>Practice Situation</vt:lpstr>
      <vt:lpstr>Writing an Invitation letter / email</vt:lpstr>
      <vt:lpstr>Writing a Follow-up letter / email</vt:lpstr>
      <vt:lpstr>Summary of Lecture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Rashid</dc:creator>
  <cp:lastModifiedBy>NTS</cp:lastModifiedBy>
  <cp:revision>23</cp:revision>
  <dcterms:created xsi:type="dcterms:W3CDTF">2014-06-11T10:48:42Z</dcterms:created>
  <dcterms:modified xsi:type="dcterms:W3CDTF">2014-06-13T05:27:34Z</dcterms:modified>
</cp:coreProperties>
</file>