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3" r:id="rId5"/>
    <p:sldId id="264" r:id="rId6"/>
    <p:sldId id="265" r:id="rId7"/>
    <p:sldId id="266" r:id="rId8"/>
    <p:sldId id="262" r:id="rId9"/>
    <p:sldId id="276" r:id="rId10"/>
    <p:sldId id="267" r:id="rId11"/>
    <p:sldId id="268" r:id="rId12"/>
    <p:sldId id="269" r:id="rId13"/>
    <p:sldId id="270" r:id="rId14"/>
    <p:sldId id="271" r:id="rId15"/>
    <p:sldId id="272" r:id="rId16"/>
    <p:sldId id="273" r:id="rId17"/>
    <p:sldId id="274" r:id="rId18"/>
    <p:sldId id="275" r:id="rId19"/>
    <p:sldId id="277" r:id="rId20"/>
    <p:sldId id="278" r:id="rId21"/>
    <p:sldId id="26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744767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461668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388798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27235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600083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46109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94432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657115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92059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275276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CC132-6841-4DF2-8BCC-3637CA92236F}" type="datetimeFigureOut">
              <a:rPr lang="en-US" smtClean="0"/>
              <a:pPr/>
              <a:t>22/07/2014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1503862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CC132-6841-4DF2-8BCC-3637CA92236F}" type="datetimeFigureOut">
              <a:rPr lang="en-US" smtClean="0"/>
              <a:pPr/>
              <a:t>22/07/2014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803B0-119F-4130-8527-2EC32DD04FE9}" type="slidenum">
              <a:rPr lang="en-US" smtClean="0"/>
              <a:pPr/>
              <a:t>‹#›</a:t>
            </a:fld>
            <a:endParaRPr lang="en-US"/>
          </a:p>
        </p:txBody>
      </p:sp>
    </p:spTree>
    <p:extLst>
      <p:ext uri="{BB962C8B-B14F-4D97-AF65-F5344CB8AC3E}">
        <p14:creationId xmlns:p14="http://schemas.microsoft.com/office/powerpoint/2010/main" xmlns="" val="3864482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32</a:t>
            </a:r>
            <a:endParaRPr lang="en-US" dirty="0"/>
          </a:p>
        </p:txBody>
      </p:sp>
      <p:sp>
        <p:nvSpPr>
          <p:cNvPr id="3" name="Subtitle 2"/>
          <p:cNvSpPr>
            <a:spLocks noGrp="1"/>
          </p:cNvSpPr>
          <p:nvPr>
            <p:ph type="subTitle" idx="1"/>
          </p:nvPr>
        </p:nvSpPr>
        <p:spPr/>
        <p:txBody>
          <a:bodyPr/>
          <a:lstStyle/>
          <a:p>
            <a:r>
              <a:rPr lang="en-US" dirty="0" smtClean="0">
                <a:solidFill>
                  <a:schemeClr val="tx1"/>
                </a:solidFill>
              </a:rPr>
              <a:t>End of Course Revision</a:t>
            </a:r>
          </a:p>
          <a:p>
            <a:r>
              <a:rPr lang="en-US" dirty="0" smtClean="0">
                <a:solidFill>
                  <a:schemeClr val="tx1"/>
                </a:solidFill>
              </a:rPr>
              <a:t>Part 2</a:t>
            </a:r>
          </a:p>
        </p:txBody>
      </p:sp>
    </p:spTree>
    <p:extLst>
      <p:ext uri="{BB962C8B-B14F-4D97-AF65-F5344CB8AC3E}">
        <p14:creationId xmlns:p14="http://schemas.microsoft.com/office/powerpoint/2010/main" xmlns="" val="37974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lstStyle/>
          <a:p>
            <a:r>
              <a:rPr lang="en-US" dirty="0" smtClean="0"/>
              <a:t>Objectives of Lecture 32</a:t>
            </a:r>
            <a:endParaRPr lang="en-US" dirty="0"/>
          </a:p>
        </p:txBody>
      </p:sp>
      <p:sp>
        <p:nvSpPr>
          <p:cNvPr id="3" name="Content Placeholder 2"/>
          <p:cNvSpPr>
            <a:spLocks noGrp="1"/>
          </p:cNvSpPr>
          <p:nvPr>
            <p:ph idx="1"/>
          </p:nvPr>
        </p:nvSpPr>
        <p:spPr/>
        <p:txBody>
          <a:bodyPr>
            <a:normAutofit/>
          </a:bodyPr>
          <a:lstStyle/>
          <a:p>
            <a:r>
              <a:rPr lang="en-US" dirty="0" smtClean="0"/>
              <a:t>In lecture 32, you will</a:t>
            </a:r>
          </a:p>
          <a:p>
            <a:pPr lvl="1"/>
            <a:r>
              <a:rPr lang="en-US" dirty="0" smtClean="0"/>
              <a:t>Recall the course contents of the last 15 lectures</a:t>
            </a:r>
          </a:p>
          <a:p>
            <a:pPr lvl="1"/>
            <a:r>
              <a:rPr lang="en-US" dirty="0" smtClean="0"/>
              <a:t>Revisit and practice key skills</a:t>
            </a:r>
          </a:p>
          <a:p>
            <a:pPr lvl="1"/>
            <a:r>
              <a:rPr lang="en-US" dirty="0" smtClean="0"/>
              <a:t>Revise major structures and vocabulary items</a:t>
            </a:r>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4067725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16</a:t>
            </a:r>
            <a:endParaRPr lang="en-US" dirty="0"/>
          </a:p>
        </p:txBody>
      </p:sp>
      <p:sp>
        <p:nvSpPr>
          <p:cNvPr id="3" name="Content Placeholder 2"/>
          <p:cNvSpPr>
            <a:spLocks noGrp="1"/>
          </p:cNvSpPr>
          <p:nvPr>
            <p:ph idx="1"/>
          </p:nvPr>
        </p:nvSpPr>
        <p:spPr/>
        <p:txBody>
          <a:bodyPr numCol="1">
            <a:normAutofit/>
          </a:bodyPr>
          <a:lstStyle/>
          <a:p>
            <a:r>
              <a:rPr lang="en-US" dirty="0" smtClean="0">
                <a:solidFill>
                  <a:schemeClr val="tx1"/>
                </a:solidFill>
              </a:rPr>
              <a:t>Planning Ahead</a:t>
            </a:r>
          </a:p>
          <a:p>
            <a:pPr lvl="1"/>
            <a:r>
              <a:rPr lang="en-US" dirty="0" smtClean="0">
                <a:solidFill>
                  <a:schemeClr val="tx1"/>
                </a:solidFill>
              </a:rPr>
              <a:t>Match the functions with appropriate structures.</a:t>
            </a:r>
          </a:p>
          <a:p>
            <a:pPr lvl="1"/>
            <a:endParaRPr lang="en-US" dirty="0"/>
          </a:p>
          <a:p>
            <a:pPr lvl="1"/>
            <a:endParaRPr lang="en-US" dirty="0" smtClean="0">
              <a:solidFill>
                <a:schemeClr val="tx1"/>
              </a:solidFill>
            </a:endParaRPr>
          </a:p>
          <a:p>
            <a:pPr lvl="1"/>
            <a:endParaRPr lang="en-US" dirty="0"/>
          </a:p>
          <a:p>
            <a:pPr lvl="1"/>
            <a:endParaRPr lang="en-US" dirty="0" smtClean="0">
              <a:solidFill>
                <a:schemeClr val="tx1"/>
              </a:solidFill>
            </a:endParaRPr>
          </a:p>
          <a:p>
            <a:pPr lvl="1"/>
            <a:endParaRPr lang="en-US" dirty="0" smtClean="0">
              <a:solidFill>
                <a:schemeClr val="tx1"/>
              </a:solidFill>
            </a:endParaRPr>
          </a:p>
          <a:p>
            <a:pPr marL="457200" lvl="1" indent="0">
              <a:buNone/>
            </a:pPr>
            <a:r>
              <a:rPr lang="en-US" dirty="0"/>
              <a:t>	</a:t>
            </a:r>
            <a:r>
              <a:rPr lang="en-US" dirty="0" smtClean="0"/>
              <a:t>		</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3748799676"/>
              </p:ext>
            </p:extLst>
          </p:nvPr>
        </p:nvGraphicFramePr>
        <p:xfrm>
          <a:off x="1600200" y="2819400"/>
          <a:ext cx="6096000" cy="1854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Function</a:t>
                      </a:r>
                      <a:endParaRPr lang="en-US" dirty="0"/>
                    </a:p>
                  </a:txBody>
                  <a:tcPr/>
                </a:tc>
                <a:tc>
                  <a:txBody>
                    <a:bodyPr/>
                    <a:lstStyle/>
                    <a:p>
                      <a:r>
                        <a:rPr lang="en-US" dirty="0" smtClean="0"/>
                        <a:t>Structure</a:t>
                      </a:r>
                      <a:endParaRPr lang="en-US" dirty="0"/>
                    </a:p>
                  </a:txBody>
                  <a:tcPr/>
                </a:tc>
              </a:tr>
              <a:tr h="370840">
                <a:tc>
                  <a:txBody>
                    <a:bodyPr/>
                    <a:lstStyle/>
                    <a:p>
                      <a:r>
                        <a:rPr lang="en-US" dirty="0" smtClean="0"/>
                        <a:t>Sudden decision</a:t>
                      </a:r>
                      <a:endParaRPr lang="en-US" dirty="0"/>
                    </a:p>
                  </a:txBody>
                  <a:tcPr/>
                </a:tc>
                <a:tc>
                  <a:txBody>
                    <a:bodyPr/>
                    <a:lstStyle/>
                    <a:p>
                      <a:r>
                        <a:rPr lang="en-US" dirty="0" smtClean="0"/>
                        <a:t>Be going to</a:t>
                      </a:r>
                      <a:endParaRPr lang="en-US" dirty="0"/>
                    </a:p>
                  </a:txBody>
                  <a:tcPr/>
                </a:tc>
              </a:tr>
              <a:tr h="370840">
                <a:tc>
                  <a:txBody>
                    <a:bodyPr/>
                    <a:lstStyle/>
                    <a:p>
                      <a:r>
                        <a:rPr lang="en-US" dirty="0" smtClean="0"/>
                        <a:t>Planned future / intention</a:t>
                      </a:r>
                      <a:endParaRPr lang="en-US" dirty="0"/>
                    </a:p>
                  </a:txBody>
                  <a:tcPr/>
                </a:tc>
                <a:tc>
                  <a:txBody>
                    <a:bodyPr/>
                    <a:lstStyle/>
                    <a:p>
                      <a:r>
                        <a:rPr lang="en-US" dirty="0" smtClean="0"/>
                        <a:t>Future Simple</a:t>
                      </a:r>
                      <a:endParaRPr lang="en-US" dirty="0"/>
                    </a:p>
                  </a:txBody>
                  <a:tcPr/>
                </a:tc>
              </a:tr>
              <a:tr h="370840">
                <a:tc>
                  <a:txBody>
                    <a:bodyPr/>
                    <a:lstStyle/>
                    <a:p>
                      <a:r>
                        <a:rPr lang="en-US" dirty="0" smtClean="0"/>
                        <a:t>Known arrangement</a:t>
                      </a:r>
                      <a:endParaRPr lang="en-US" dirty="0"/>
                    </a:p>
                  </a:txBody>
                  <a:tcPr/>
                </a:tc>
                <a:tc>
                  <a:txBody>
                    <a:bodyPr/>
                    <a:lstStyle/>
                    <a:p>
                      <a:r>
                        <a:rPr lang="en-US" dirty="0" smtClean="0"/>
                        <a:t>Present Simple</a:t>
                      </a:r>
                      <a:endParaRPr lang="en-US" dirty="0"/>
                    </a:p>
                  </a:txBody>
                  <a:tcPr/>
                </a:tc>
              </a:tr>
              <a:tr h="370840">
                <a:tc>
                  <a:txBody>
                    <a:bodyPr/>
                    <a:lstStyle/>
                    <a:p>
                      <a:r>
                        <a:rPr lang="en-US" dirty="0" smtClean="0"/>
                        <a:t>Fixed schedule</a:t>
                      </a:r>
                      <a:endParaRPr lang="en-US" dirty="0"/>
                    </a:p>
                  </a:txBody>
                  <a:tcPr/>
                </a:tc>
                <a:tc>
                  <a:txBody>
                    <a:bodyPr/>
                    <a:lstStyle/>
                    <a:p>
                      <a:r>
                        <a:rPr lang="en-US" dirty="0" smtClean="0"/>
                        <a:t>Present Continuous</a:t>
                      </a:r>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1717672067"/>
              </p:ext>
            </p:extLst>
          </p:nvPr>
        </p:nvGraphicFramePr>
        <p:xfrm>
          <a:off x="1600200" y="2819400"/>
          <a:ext cx="6096000" cy="1854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Function</a:t>
                      </a:r>
                      <a:endParaRPr lang="en-US" dirty="0"/>
                    </a:p>
                  </a:txBody>
                  <a:tcPr/>
                </a:tc>
                <a:tc>
                  <a:txBody>
                    <a:bodyPr/>
                    <a:lstStyle/>
                    <a:p>
                      <a:r>
                        <a:rPr lang="en-US" dirty="0" smtClean="0"/>
                        <a:t>Structure</a:t>
                      </a:r>
                      <a:endParaRPr lang="en-US" dirty="0"/>
                    </a:p>
                  </a:txBody>
                  <a:tcPr/>
                </a:tc>
              </a:tr>
              <a:tr h="370840">
                <a:tc>
                  <a:txBody>
                    <a:bodyPr/>
                    <a:lstStyle/>
                    <a:p>
                      <a:r>
                        <a:rPr lang="en-US" dirty="0" smtClean="0"/>
                        <a:t>Sudden decision</a:t>
                      </a:r>
                      <a:endParaRPr lang="en-US" dirty="0"/>
                    </a:p>
                  </a:txBody>
                  <a:tcPr/>
                </a:tc>
                <a:tc>
                  <a:txBody>
                    <a:bodyPr/>
                    <a:lstStyle/>
                    <a:p>
                      <a:r>
                        <a:rPr lang="en-US" dirty="0" smtClean="0"/>
                        <a:t>Future Simple</a:t>
                      </a:r>
                      <a:endParaRPr lang="en-US" dirty="0"/>
                    </a:p>
                  </a:txBody>
                  <a:tcPr/>
                </a:tc>
              </a:tr>
              <a:tr h="370840">
                <a:tc>
                  <a:txBody>
                    <a:bodyPr/>
                    <a:lstStyle/>
                    <a:p>
                      <a:r>
                        <a:rPr lang="en-US" dirty="0" smtClean="0"/>
                        <a:t>Planned future / intention</a:t>
                      </a:r>
                      <a:endParaRPr lang="en-US" dirty="0"/>
                    </a:p>
                  </a:txBody>
                  <a:tcPr/>
                </a:tc>
                <a:tc>
                  <a:txBody>
                    <a:bodyPr/>
                    <a:lstStyle/>
                    <a:p>
                      <a:r>
                        <a:rPr lang="en-US" dirty="0" smtClean="0"/>
                        <a:t>Be going to</a:t>
                      </a:r>
                      <a:endParaRPr lang="en-US" dirty="0"/>
                    </a:p>
                  </a:txBody>
                  <a:tcPr/>
                </a:tc>
              </a:tr>
              <a:tr h="370840">
                <a:tc>
                  <a:txBody>
                    <a:bodyPr/>
                    <a:lstStyle/>
                    <a:p>
                      <a:r>
                        <a:rPr lang="en-US" dirty="0" smtClean="0"/>
                        <a:t>Known arrangement</a:t>
                      </a:r>
                      <a:endParaRPr lang="en-US" dirty="0"/>
                    </a:p>
                  </a:txBody>
                  <a:tcPr/>
                </a:tc>
                <a:tc>
                  <a:txBody>
                    <a:bodyPr/>
                    <a:lstStyle/>
                    <a:p>
                      <a:r>
                        <a:rPr lang="en-US" dirty="0" smtClean="0"/>
                        <a:t>Present Continuous</a:t>
                      </a:r>
                      <a:endParaRPr lang="en-US" dirty="0"/>
                    </a:p>
                  </a:txBody>
                  <a:tcPr/>
                </a:tc>
              </a:tr>
              <a:tr h="370840">
                <a:tc>
                  <a:txBody>
                    <a:bodyPr/>
                    <a:lstStyle/>
                    <a:p>
                      <a:r>
                        <a:rPr lang="en-US" dirty="0" smtClean="0"/>
                        <a:t>Fixed schedule</a:t>
                      </a:r>
                      <a:endParaRPr lang="en-US" dirty="0"/>
                    </a:p>
                  </a:txBody>
                  <a:tcPr/>
                </a:tc>
                <a:tc>
                  <a:txBody>
                    <a:bodyPr/>
                    <a:lstStyle/>
                    <a:p>
                      <a:r>
                        <a:rPr lang="en-US" dirty="0" smtClean="0"/>
                        <a:t>Present Simple</a:t>
                      </a:r>
                      <a:endParaRPr lang="en-US" dirty="0"/>
                    </a:p>
                  </a:txBody>
                  <a:tcPr/>
                </a:tc>
              </a:tr>
            </a:tbl>
          </a:graphicData>
        </a:graphic>
      </p:graphicFrame>
    </p:spTree>
    <p:extLst>
      <p:ext uri="{BB962C8B-B14F-4D97-AF65-F5344CB8AC3E}">
        <p14:creationId xmlns:p14="http://schemas.microsoft.com/office/powerpoint/2010/main" xmlns="" val="123317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17</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solidFill>
                  <a:schemeClr val="tx1"/>
                </a:solidFill>
              </a:rPr>
              <a:t>Asking and Responding to Questions</a:t>
            </a:r>
          </a:p>
          <a:p>
            <a:pPr lvl="1"/>
            <a:r>
              <a:rPr lang="en-US" dirty="0" smtClean="0"/>
              <a:t>Can you recall the four question types that you have studied?</a:t>
            </a:r>
          </a:p>
          <a:p>
            <a:pPr lvl="2"/>
            <a:r>
              <a:rPr lang="en-US" dirty="0" smtClean="0"/>
              <a:t>Yes / No questions</a:t>
            </a:r>
          </a:p>
          <a:p>
            <a:pPr lvl="2"/>
            <a:r>
              <a:rPr lang="en-US" dirty="0" err="1" smtClean="0"/>
              <a:t>Wh</a:t>
            </a:r>
            <a:r>
              <a:rPr lang="en-US" dirty="0" smtClean="0"/>
              <a:t>- questions</a:t>
            </a:r>
          </a:p>
          <a:p>
            <a:pPr lvl="2"/>
            <a:r>
              <a:rPr lang="en-US" dirty="0" smtClean="0"/>
              <a:t>Tag questions</a:t>
            </a:r>
          </a:p>
          <a:p>
            <a:pPr lvl="2"/>
            <a:r>
              <a:rPr lang="en-US" dirty="0" smtClean="0"/>
              <a:t>Embedded questions</a:t>
            </a:r>
          </a:p>
          <a:p>
            <a:pPr lvl="1"/>
            <a:r>
              <a:rPr lang="en-US" dirty="0" smtClean="0"/>
              <a:t>What’s the difference between a positive and a negative Yes / No question?</a:t>
            </a:r>
          </a:p>
          <a:p>
            <a:pPr lvl="1"/>
            <a:r>
              <a:rPr lang="en-US" dirty="0" smtClean="0">
                <a:solidFill>
                  <a:schemeClr val="tx1"/>
                </a:solidFill>
              </a:rPr>
              <a:t>Which question word would you use for seeking the following information?</a:t>
            </a:r>
          </a:p>
          <a:p>
            <a:pPr lvl="2"/>
            <a:r>
              <a:rPr lang="en-US" dirty="0" smtClean="0"/>
              <a:t>Distance</a:t>
            </a:r>
          </a:p>
          <a:p>
            <a:pPr lvl="2"/>
            <a:r>
              <a:rPr lang="en-US" dirty="0" smtClean="0">
                <a:solidFill>
                  <a:schemeClr val="tx1"/>
                </a:solidFill>
              </a:rPr>
              <a:t>Price</a:t>
            </a:r>
          </a:p>
          <a:p>
            <a:pPr lvl="2"/>
            <a:r>
              <a:rPr lang="en-US" dirty="0" smtClean="0"/>
              <a:t>Frequency</a:t>
            </a:r>
          </a:p>
          <a:p>
            <a:pPr lvl="2"/>
            <a:r>
              <a:rPr lang="en-US" dirty="0" smtClean="0">
                <a:solidFill>
                  <a:schemeClr val="tx1"/>
                </a:solidFill>
              </a:rPr>
              <a:t>Choice</a:t>
            </a:r>
          </a:p>
          <a:p>
            <a:pPr lvl="2"/>
            <a:r>
              <a:rPr lang="en-US" dirty="0" smtClean="0"/>
              <a:t>Person (possession)</a:t>
            </a:r>
          </a:p>
          <a:p>
            <a:pPr marL="914400" lvl="2" indent="0">
              <a:buNone/>
            </a:pPr>
            <a:endParaRPr lang="en-US" dirty="0" smtClean="0">
              <a:solidFill>
                <a:schemeClr val="tx1"/>
              </a:solidFill>
            </a:endParaRPr>
          </a:p>
          <a:p>
            <a:pPr lvl="2"/>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845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18</a:t>
            </a:r>
            <a:endParaRPr lang="en-US" dirty="0"/>
          </a:p>
        </p:txBody>
      </p:sp>
      <p:sp>
        <p:nvSpPr>
          <p:cNvPr id="3" name="Content Placeholder 2"/>
          <p:cNvSpPr>
            <a:spLocks noGrp="1"/>
          </p:cNvSpPr>
          <p:nvPr>
            <p:ph idx="1"/>
          </p:nvPr>
        </p:nvSpPr>
        <p:spPr/>
        <p:txBody>
          <a:bodyPr/>
          <a:lstStyle/>
          <a:p>
            <a:r>
              <a:rPr lang="en-US" dirty="0" smtClean="0"/>
              <a:t>Reading Riddles and Jokes</a:t>
            </a:r>
          </a:p>
          <a:p>
            <a:pPr lvl="1"/>
            <a:r>
              <a:rPr lang="en-US" dirty="0" smtClean="0">
                <a:solidFill>
                  <a:schemeClr val="tx1"/>
                </a:solidFill>
              </a:rPr>
              <a:t>What is a ‘pun’? Can you recall any riddle with a ‘pun’?</a:t>
            </a:r>
          </a:p>
          <a:p>
            <a:pPr lvl="2"/>
            <a:r>
              <a:rPr lang="en-US" dirty="0"/>
              <a:t>What has a head and a tail but no body</a:t>
            </a:r>
            <a:r>
              <a:rPr lang="en-US" dirty="0" smtClean="0"/>
              <a:t>?</a:t>
            </a:r>
            <a:endParaRPr lang="en-US" dirty="0"/>
          </a:p>
          <a:p>
            <a:pPr lvl="2"/>
            <a:r>
              <a:rPr lang="en-US" dirty="0"/>
              <a:t>What has ears but can’t hear</a:t>
            </a:r>
            <a:r>
              <a:rPr lang="en-US" dirty="0" smtClean="0"/>
              <a:t>?</a:t>
            </a:r>
            <a:endParaRPr lang="en-US" dirty="0"/>
          </a:p>
          <a:p>
            <a:pPr lvl="1"/>
            <a:r>
              <a:rPr lang="en-US" dirty="0" smtClean="0"/>
              <a:t>Can you tell a joke in English?</a:t>
            </a:r>
            <a:endParaRPr lang="en-US" dirty="0" smtClean="0">
              <a:solidFill>
                <a:schemeClr val="tx1"/>
              </a:solidFill>
            </a:endParaRPr>
          </a:p>
          <a:p>
            <a:pPr marL="514350" indent="-514350">
              <a:buFont typeface="+mj-lt"/>
              <a:buAutoNum type="arabicPeriod"/>
            </a:pPr>
            <a:endParaRPr lang="en-US" dirty="0" smtClean="0">
              <a:solidFill>
                <a:schemeClr val="tx1"/>
              </a:solidFill>
            </a:endParaRP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419728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19</a:t>
            </a:r>
            <a:endParaRPr lang="en-US" dirty="0"/>
          </a:p>
        </p:txBody>
      </p:sp>
      <p:sp>
        <p:nvSpPr>
          <p:cNvPr id="3" name="Content Placeholder 2"/>
          <p:cNvSpPr>
            <a:spLocks noGrp="1"/>
          </p:cNvSpPr>
          <p:nvPr>
            <p:ph idx="1"/>
          </p:nvPr>
        </p:nvSpPr>
        <p:spPr/>
        <p:txBody>
          <a:bodyPr/>
          <a:lstStyle/>
          <a:p>
            <a:r>
              <a:rPr lang="en-US" dirty="0" smtClean="0"/>
              <a:t>Describing People</a:t>
            </a:r>
          </a:p>
          <a:p>
            <a:pPr lvl="1"/>
            <a:r>
              <a:rPr lang="en-US" dirty="0" smtClean="0"/>
              <a:t>Can you describe the people in the following picture?</a:t>
            </a:r>
          </a:p>
          <a:p>
            <a:pPr marL="457200" lvl="1" indent="0">
              <a:buNone/>
            </a:pPr>
            <a:endParaRPr lang="en-US" dirty="0" smtClean="0"/>
          </a:p>
          <a:p>
            <a:pPr marL="514350" indent="-514350">
              <a:buFont typeface="+mj-lt"/>
              <a:buAutoNum type="arabicPeriod"/>
            </a:pP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19400" y="2895600"/>
            <a:ext cx="5238750" cy="348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2861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20</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Describing Pictures and Places</a:t>
            </a:r>
          </a:p>
          <a:p>
            <a:pPr lvl="1"/>
            <a:r>
              <a:rPr lang="en-US" dirty="0" smtClean="0">
                <a:solidFill>
                  <a:schemeClr val="tx1"/>
                </a:solidFill>
              </a:rPr>
              <a:t>Compare the following mobiles.</a:t>
            </a:r>
          </a:p>
          <a:p>
            <a:pPr marL="0" indent="0">
              <a:buNone/>
            </a:pPr>
            <a:endParaRPr lang="en-US" dirty="0" smtClean="0"/>
          </a:p>
          <a:p>
            <a:pPr marL="514350" indent="-514350">
              <a:buFont typeface="+mj-lt"/>
              <a:buAutoNum type="arabicPeriod"/>
            </a:pPr>
            <a:endParaRPr lang="en-US" dirty="0"/>
          </a:p>
        </p:txBody>
      </p:sp>
      <p:pic>
        <p:nvPicPr>
          <p:cNvPr id="2055"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2514600"/>
            <a:ext cx="7315200" cy="405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3270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lstStyle/>
          <a:p>
            <a:r>
              <a:rPr lang="en-US" dirty="0" smtClean="0"/>
              <a:t>Revision of Lecture 21 </a:t>
            </a:r>
            <a:endParaRPr lang="en-US" dirty="0"/>
          </a:p>
        </p:txBody>
      </p:sp>
      <p:sp>
        <p:nvSpPr>
          <p:cNvPr id="4" name="Content Placeholder 3"/>
          <p:cNvSpPr>
            <a:spLocks noGrp="1"/>
          </p:cNvSpPr>
          <p:nvPr>
            <p:ph idx="1"/>
          </p:nvPr>
        </p:nvSpPr>
        <p:spPr>
          <a:xfrm>
            <a:off x="457200" y="1219200"/>
            <a:ext cx="8229600" cy="5181600"/>
          </a:xfrm>
        </p:spPr>
        <p:txBody>
          <a:bodyPr>
            <a:normAutofit fontScale="25000" lnSpcReduction="20000"/>
          </a:bodyPr>
          <a:lstStyle/>
          <a:p>
            <a:r>
              <a:rPr lang="en-US" sz="11200" dirty="0" smtClean="0"/>
              <a:t>Listening to Songs and Analyzing Lyrics</a:t>
            </a:r>
          </a:p>
          <a:p>
            <a:pPr lvl="1"/>
            <a:r>
              <a:rPr lang="en-US" sz="9600" dirty="0" smtClean="0"/>
              <a:t>Look at the following lyrics. Now listen to the song called “Billy Boy” and fill in the blanks:</a:t>
            </a:r>
          </a:p>
          <a:p>
            <a:pPr marL="914400" lvl="2" indent="0">
              <a:buNone/>
            </a:pPr>
            <a:r>
              <a:rPr lang="en-US" sz="8000" dirty="0" smtClean="0"/>
              <a:t>1</a:t>
            </a:r>
            <a:r>
              <a:rPr lang="en-US" sz="8000" dirty="0"/>
              <a:t>. Oh, where have you been, Billy Boy, Billy Boy, Oh, where have you been charming </a:t>
            </a:r>
            <a:r>
              <a:rPr lang="en-US" sz="8000" dirty="0" smtClean="0"/>
              <a:t>Billy</a:t>
            </a:r>
            <a:r>
              <a:rPr lang="en-US" sz="8000" dirty="0"/>
              <a:t>? I have been to seek a wife, she’s the </a:t>
            </a:r>
            <a:r>
              <a:rPr lang="en-US" sz="8000" dirty="0" smtClean="0"/>
              <a:t>………………, </a:t>
            </a:r>
            <a:r>
              <a:rPr lang="en-US" sz="8000" dirty="0"/>
              <a:t>She’s a young thing and cannot leave </a:t>
            </a:r>
            <a:r>
              <a:rPr lang="en-US" sz="8000" dirty="0" smtClean="0"/>
              <a:t>her </a:t>
            </a:r>
            <a:r>
              <a:rPr lang="en-US" sz="8000" dirty="0"/>
              <a:t>mother. </a:t>
            </a:r>
          </a:p>
          <a:p>
            <a:pPr marL="914400" lvl="2" indent="0">
              <a:buNone/>
            </a:pPr>
            <a:r>
              <a:rPr lang="en-US" sz="8000" dirty="0"/>
              <a:t> </a:t>
            </a:r>
          </a:p>
          <a:p>
            <a:pPr marL="914400" lvl="2" indent="0">
              <a:buNone/>
            </a:pPr>
            <a:r>
              <a:rPr lang="en-US" sz="8000" dirty="0"/>
              <a:t>2. Did she ask you to come in, Billy Boy, Billy Boy, Did she ask you to come in, </a:t>
            </a:r>
            <a:r>
              <a:rPr lang="en-US" sz="8000" dirty="0" smtClean="0"/>
              <a:t>charming </a:t>
            </a:r>
            <a:r>
              <a:rPr lang="en-US" sz="8000" dirty="0"/>
              <a:t>Billy? Yes, she asked me to come in, there’s a </a:t>
            </a:r>
            <a:r>
              <a:rPr lang="en-US" sz="8000" dirty="0" smtClean="0"/>
              <a:t>………… on </a:t>
            </a:r>
            <a:r>
              <a:rPr lang="en-US" sz="8000" dirty="0"/>
              <a:t>her chin, She’s a </a:t>
            </a:r>
            <a:r>
              <a:rPr lang="en-US" sz="8000" dirty="0" smtClean="0"/>
              <a:t>young </a:t>
            </a:r>
            <a:r>
              <a:rPr lang="en-US" sz="8000" dirty="0"/>
              <a:t>thing and cannot leave her mother. </a:t>
            </a:r>
          </a:p>
          <a:p>
            <a:pPr marL="914400" lvl="2" indent="0">
              <a:buNone/>
            </a:pPr>
            <a:r>
              <a:rPr lang="en-US" sz="8000" dirty="0"/>
              <a:t> </a:t>
            </a:r>
          </a:p>
          <a:p>
            <a:pPr marL="914400" lvl="2" indent="0">
              <a:buNone/>
            </a:pPr>
            <a:r>
              <a:rPr lang="en-US" sz="8000" dirty="0"/>
              <a:t>3. Can she make a cherry pie, Billy Boy, Billy Boy, Can she make a cherry pie, charming Billy? </a:t>
            </a:r>
            <a:r>
              <a:rPr lang="en-US" sz="8000" dirty="0" smtClean="0"/>
              <a:t>She </a:t>
            </a:r>
            <a:r>
              <a:rPr lang="en-US" sz="8000" dirty="0"/>
              <a:t>can make a cherry pie, </a:t>
            </a:r>
            <a:r>
              <a:rPr lang="en-US" sz="8000" dirty="0" smtClean="0"/>
              <a:t>……… </a:t>
            </a:r>
            <a:r>
              <a:rPr lang="en-US" sz="8000" dirty="0"/>
              <a:t>as you can wink an eye, She’s a young thing and cannot leave </a:t>
            </a:r>
            <a:r>
              <a:rPr lang="en-US" sz="8000" dirty="0" smtClean="0"/>
              <a:t>her </a:t>
            </a:r>
            <a:r>
              <a:rPr lang="en-US" sz="8000" dirty="0"/>
              <a:t>mother. </a:t>
            </a:r>
            <a:endParaRPr lang="en-US" sz="7200" dirty="0"/>
          </a:p>
          <a:p>
            <a:pPr marL="914400" lvl="2" indent="0">
              <a:buNone/>
            </a:pPr>
            <a:r>
              <a:rPr lang="en-US" sz="8000" dirty="0"/>
              <a:t> </a:t>
            </a:r>
          </a:p>
          <a:p>
            <a:pPr lvl="1"/>
            <a:endParaRPr lang="en-US" dirty="0"/>
          </a:p>
        </p:txBody>
      </p:sp>
    </p:spTree>
    <p:extLst>
      <p:ext uri="{BB962C8B-B14F-4D97-AF65-F5344CB8AC3E}">
        <p14:creationId xmlns:p14="http://schemas.microsoft.com/office/powerpoint/2010/main" xmlns="" val="196915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Revision of Lecture 21 </a:t>
            </a:r>
            <a:r>
              <a:rPr lang="en-US" dirty="0" smtClean="0"/>
              <a:t>(</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4. Can she make a feather bed, Billy Boy, Billy Boy, Can she make a feather bed, </a:t>
            </a:r>
            <a:r>
              <a:rPr lang="en-US" dirty="0" smtClean="0"/>
              <a:t>charming </a:t>
            </a:r>
            <a:r>
              <a:rPr lang="en-US" dirty="0"/>
              <a:t>Billy? She can make a feather bed, while </a:t>
            </a:r>
            <a:r>
              <a:rPr lang="en-US" dirty="0" smtClean="0"/>
              <a:t>………………, </a:t>
            </a:r>
            <a:r>
              <a:rPr lang="en-US" dirty="0"/>
              <a:t>She’s a young thing </a:t>
            </a:r>
            <a:r>
              <a:rPr lang="en-US" dirty="0" smtClean="0"/>
              <a:t>and </a:t>
            </a:r>
            <a:r>
              <a:rPr lang="en-US" dirty="0"/>
              <a:t>cannot leave her mother. </a:t>
            </a:r>
          </a:p>
          <a:p>
            <a:pPr marL="0" indent="0">
              <a:buNone/>
            </a:pPr>
            <a:r>
              <a:rPr lang="en-US" dirty="0"/>
              <a:t> </a:t>
            </a:r>
          </a:p>
          <a:p>
            <a:pPr marL="0" indent="0">
              <a:buNone/>
            </a:pPr>
            <a:r>
              <a:rPr lang="en-US" dirty="0"/>
              <a:t>5. How tall is she, Billy Boy, Billy Boy, How tall is she, charming Billy? She is tall as </a:t>
            </a:r>
            <a:r>
              <a:rPr lang="en-US" dirty="0" smtClean="0"/>
              <a:t>……………, </a:t>
            </a:r>
            <a:r>
              <a:rPr lang="en-US" dirty="0"/>
              <a:t>and straight as a pumpkin vine, She’s a young thing and cannot leave her </a:t>
            </a:r>
            <a:r>
              <a:rPr lang="en-US" dirty="0" smtClean="0"/>
              <a:t>mother</a:t>
            </a:r>
            <a:r>
              <a:rPr lang="en-US" dirty="0"/>
              <a:t>. </a:t>
            </a:r>
          </a:p>
          <a:p>
            <a:pPr marL="0" indent="0">
              <a:buNone/>
            </a:pPr>
            <a:r>
              <a:rPr lang="en-US" dirty="0"/>
              <a:t> </a:t>
            </a:r>
          </a:p>
          <a:p>
            <a:pPr marL="0" indent="0">
              <a:buNone/>
            </a:pPr>
            <a:r>
              <a:rPr lang="en-US" dirty="0"/>
              <a:t>6. How old is she, Billy Boy, Billy Boy, How old is she, charming Billy? She is </a:t>
            </a:r>
            <a:r>
              <a:rPr lang="en-US" dirty="0" smtClean="0"/>
              <a:t>……….., </a:t>
            </a:r>
            <a:r>
              <a:rPr lang="en-US" dirty="0"/>
              <a:t>twenty-eight and forty- seven, She’s a young thing and cannot leave her </a:t>
            </a:r>
            <a:r>
              <a:rPr lang="en-US" dirty="0" smtClean="0"/>
              <a:t>mother</a:t>
            </a:r>
            <a:r>
              <a:rPr lang="en-US" dirty="0"/>
              <a:t>! </a:t>
            </a:r>
            <a:endParaRPr lang="en-US" dirty="0" smtClean="0"/>
          </a:p>
          <a:p>
            <a:r>
              <a:rPr lang="en-US" dirty="0" smtClean="0"/>
              <a:t>Sixty times eleven</a:t>
            </a:r>
          </a:p>
          <a:p>
            <a:pPr marL="0" indent="0">
              <a:buNone/>
            </a:pPr>
            <a:endParaRPr lang="en-US" dirty="0" smtClean="0"/>
          </a:p>
          <a:p>
            <a:pPr marL="514350" indent="-514350">
              <a:buFont typeface="+mj-lt"/>
              <a:buAutoNum type="arabicPeriod"/>
            </a:pPr>
            <a:endParaRPr lang="en-US" dirty="0" smtClean="0"/>
          </a:p>
          <a:p>
            <a:pPr marL="0" indent="0">
              <a:buNone/>
            </a:pPr>
            <a:endParaRPr lang="en-US" dirty="0"/>
          </a:p>
        </p:txBody>
      </p:sp>
    </p:spTree>
    <p:extLst>
      <p:ext uri="{BB962C8B-B14F-4D97-AF65-F5344CB8AC3E}">
        <p14:creationId xmlns:p14="http://schemas.microsoft.com/office/powerpoint/2010/main" xmlns="" val="2270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22 </a:t>
            </a:r>
            <a:endParaRPr lang="en-US" dirty="0"/>
          </a:p>
        </p:txBody>
      </p:sp>
      <p:sp>
        <p:nvSpPr>
          <p:cNvPr id="4" name="Content Placeholder 3"/>
          <p:cNvSpPr>
            <a:spLocks noGrp="1"/>
          </p:cNvSpPr>
          <p:nvPr>
            <p:ph idx="1"/>
          </p:nvPr>
        </p:nvSpPr>
        <p:spPr/>
        <p:txBody>
          <a:bodyPr>
            <a:normAutofit fontScale="85000" lnSpcReduction="20000"/>
          </a:bodyPr>
          <a:lstStyle/>
          <a:p>
            <a:r>
              <a:rPr lang="en-US" dirty="0" smtClean="0"/>
              <a:t>Writing an Effective Paragraph</a:t>
            </a:r>
          </a:p>
          <a:p>
            <a:pPr lvl="1"/>
            <a:r>
              <a:rPr lang="en-US" dirty="0" smtClean="0"/>
              <a:t>Pick out the topic sentence from the following paragraph.</a:t>
            </a:r>
          </a:p>
          <a:p>
            <a:pPr lvl="2"/>
            <a:r>
              <a:rPr lang="en-US" dirty="0"/>
              <a:t>This summer, my friend and I sailed his boat from England to France and back again through rough seas and high winds. The constant strain from leaning over the side of the boat to keep an even keel and fight the pull of the wind was counteracted by the breeze, which kept us soaked with spray and wide awake. Sailing the boat through bad weather was one of the best experiences I ever had. It is for this reason that I say sailing is a tough and enjoyable sport.</a:t>
            </a:r>
            <a:endParaRPr lang="en-US" dirty="0" smtClean="0"/>
          </a:p>
          <a:p>
            <a:pPr lvl="1"/>
            <a:r>
              <a:rPr lang="en-US" dirty="0" smtClean="0"/>
              <a:t>Can you think of three supporting details for each of the following topic sentences?</a:t>
            </a:r>
          </a:p>
          <a:p>
            <a:pPr lvl="2"/>
            <a:r>
              <a:rPr lang="en-US" dirty="0"/>
              <a:t>Having a first child is difficult because of the significant adjustments in your life. </a:t>
            </a:r>
            <a:endParaRPr lang="en-US" dirty="0" smtClean="0"/>
          </a:p>
          <a:p>
            <a:pPr lvl="2"/>
            <a:r>
              <a:rPr lang="en-US" dirty="0"/>
              <a:t>There are many possible contributing factors to global warming</a:t>
            </a:r>
            <a:r>
              <a:rPr lang="en-US" dirty="0" smtClean="0"/>
              <a:t>.</a:t>
            </a:r>
          </a:p>
        </p:txBody>
      </p:sp>
    </p:spTree>
    <p:extLst>
      <p:ext uri="{BB962C8B-B14F-4D97-AF65-F5344CB8AC3E}">
        <p14:creationId xmlns:p14="http://schemas.microsoft.com/office/powerpoint/2010/main" xmlns="" val="134417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23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Writing a Recipe</a:t>
            </a:r>
          </a:p>
          <a:p>
            <a:pPr lvl="1"/>
            <a:r>
              <a:rPr lang="en-US" dirty="0" smtClean="0"/>
              <a:t>Can you name the following food items?</a:t>
            </a:r>
          </a:p>
          <a:p>
            <a:pPr lvl="1"/>
            <a:endParaRPr lang="en-US" dirty="0" smtClean="0"/>
          </a:p>
          <a:p>
            <a:pPr lvl="1"/>
            <a:endParaRPr lang="en-US" dirty="0"/>
          </a:p>
          <a:p>
            <a:pPr marL="457200" lvl="1" indent="0">
              <a:buNone/>
            </a:pPr>
            <a:endParaRPr lang="en-US" dirty="0" smtClean="0"/>
          </a:p>
          <a:p>
            <a:pPr marL="457200" lvl="1" indent="0">
              <a:buNone/>
            </a:pPr>
            <a:endParaRPr lang="en-US" dirty="0"/>
          </a:p>
          <a:p>
            <a:pPr marL="457200" lvl="1" indent="0">
              <a:buNone/>
            </a:pPr>
            <a:endParaRPr lang="en-US" dirty="0" smtClean="0"/>
          </a:p>
          <a:p>
            <a:pPr lvl="1"/>
            <a:endParaRPr lang="en-US" dirty="0" smtClean="0"/>
          </a:p>
          <a:p>
            <a:pPr lvl="1"/>
            <a:endParaRPr lang="en-US" dirty="0"/>
          </a:p>
          <a:p>
            <a:pPr lvl="1"/>
            <a:endParaRPr lang="en-US" dirty="0" smtClean="0"/>
          </a:p>
          <a:p>
            <a:pPr lvl="1"/>
            <a:r>
              <a:rPr lang="en-US" dirty="0" smtClean="0"/>
              <a:t>Can you name some action words for pre and post cooking process?</a:t>
            </a:r>
          </a:p>
          <a:p>
            <a:pPr lvl="1"/>
            <a:r>
              <a:rPr lang="en-US" dirty="0" smtClean="0"/>
              <a:t>What’s the difference between the use of ‘some’ and ‘any’?</a:t>
            </a:r>
          </a:p>
          <a:p>
            <a:pPr lvl="1"/>
            <a:endParaRPr lang="en-US" dirty="0" smtClean="0"/>
          </a:p>
          <a:p>
            <a:pPr lvl="2"/>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29307" y="2362200"/>
            <a:ext cx="2800350" cy="2343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8234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24 </a:t>
            </a:r>
            <a:endParaRPr lang="en-US" dirty="0"/>
          </a:p>
        </p:txBody>
      </p:sp>
      <p:sp>
        <p:nvSpPr>
          <p:cNvPr id="4" name="Content Placeholder 3"/>
          <p:cNvSpPr>
            <a:spLocks noGrp="1"/>
          </p:cNvSpPr>
          <p:nvPr>
            <p:ph idx="1"/>
          </p:nvPr>
        </p:nvSpPr>
        <p:spPr/>
        <p:txBody>
          <a:bodyPr>
            <a:normAutofit fontScale="92500" lnSpcReduction="10000"/>
          </a:bodyPr>
          <a:lstStyle/>
          <a:p>
            <a:r>
              <a:rPr lang="en-US" dirty="0" smtClean="0"/>
              <a:t>Writing Short Reports</a:t>
            </a:r>
          </a:p>
          <a:p>
            <a:pPr lvl="1"/>
            <a:r>
              <a:rPr lang="en-US" dirty="0" smtClean="0"/>
              <a:t>Can you name some common types of reports?</a:t>
            </a:r>
          </a:p>
          <a:p>
            <a:pPr lvl="1"/>
            <a:r>
              <a:rPr lang="en-US" dirty="0" smtClean="0"/>
              <a:t>What are the usual parts of a short report?</a:t>
            </a:r>
          </a:p>
          <a:p>
            <a:pPr lvl="2"/>
            <a:r>
              <a:rPr lang="en-US" dirty="0"/>
              <a:t>Overview / Summary</a:t>
            </a:r>
          </a:p>
          <a:p>
            <a:pPr lvl="2"/>
            <a:r>
              <a:rPr lang="en-US" dirty="0"/>
              <a:t>Introduction / Background</a:t>
            </a:r>
          </a:p>
          <a:p>
            <a:pPr lvl="2"/>
            <a:r>
              <a:rPr lang="en-US" dirty="0"/>
              <a:t>Discussion</a:t>
            </a:r>
          </a:p>
          <a:p>
            <a:pPr lvl="2"/>
            <a:r>
              <a:rPr lang="en-US" dirty="0"/>
              <a:t>Conclusion / Recommendations</a:t>
            </a:r>
          </a:p>
          <a:p>
            <a:pPr lvl="1"/>
            <a:r>
              <a:rPr lang="en-US" dirty="0" smtClean="0"/>
              <a:t>What’s the difference between overview and background section of a report?</a:t>
            </a:r>
          </a:p>
          <a:p>
            <a:pPr lvl="1"/>
            <a:r>
              <a:rPr lang="en-US" dirty="0" smtClean="0"/>
              <a:t>How would you show poor attendance and tardiness in your student’s report card?</a:t>
            </a:r>
            <a:endParaRPr lang="en-US" dirty="0"/>
          </a:p>
        </p:txBody>
      </p:sp>
    </p:spTree>
    <p:extLst>
      <p:ext uri="{BB962C8B-B14F-4D97-AF65-F5344CB8AC3E}">
        <p14:creationId xmlns:p14="http://schemas.microsoft.com/office/powerpoint/2010/main" xmlns="" val="419677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25 </a:t>
            </a:r>
            <a:endParaRPr lang="en-US" dirty="0"/>
          </a:p>
        </p:txBody>
      </p:sp>
      <p:sp>
        <p:nvSpPr>
          <p:cNvPr id="3" name="Content Placeholder 2"/>
          <p:cNvSpPr>
            <a:spLocks noGrp="1"/>
          </p:cNvSpPr>
          <p:nvPr>
            <p:ph idx="1"/>
          </p:nvPr>
        </p:nvSpPr>
        <p:spPr/>
        <p:txBody>
          <a:bodyPr/>
          <a:lstStyle/>
          <a:p>
            <a:r>
              <a:rPr lang="en-US" dirty="0" smtClean="0"/>
              <a:t>Talking about Weather</a:t>
            </a:r>
          </a:p>
          <a:p>
            <a:pPr lvl="1"/>
            <a:r>
              <a:rPr lang="en-US" dirty="0" smtClean="0"/>
              <a:t>How would you ask someone to describe today’s weather?</a:t>
            </a:r>
          </a:p>
          <a:p>
            <a:pPr lvl="2"/>
            <a:r>
              <a:rPr lang="en-US" dirty="0"/>
              <a:t>How’s the weather today?</a:t>
            </a:r>
          </a:p>
          <a:p>
            <a:pPr lvl="2"/>
            <a:r>
              <a:rPr lang="en-US" dirty="0"/>
              <a:t>What’s the weather like today</a:t>
            </a:r>
            <a:r>
              <a:rPr lang="en-US" dirty="0" smtClean="0"/>
              <a:t>?</a:t>
            </a:r>
          </a:p>
          <a:p>
            <a:pPr lvl="1"/>
            <a:r>
              <a:rPr lang="en-US" dirty="0" smtClean="0"/>
              <a:t>Can you describe today’s weather?</a:t>
            </a:r>
          </a:p>
          <a:p>
            <a:pPr lvl="1"/>
            <a:r>
              <a:rPr lang="en-US" dirty="0" smtClean="0"/>
              <a:t>How is the weather in Islamabad different from your city?</a:t>
            </a:r>
            <a:endParaRPr lang="en-US" dirty="0"/>
          </a:p>
        </p:txBody>
      </p:sp>
    </p:spTree>
    <p:extLst>
      <p:ext uri="{BB962C8B-B14F-4D97-AF65-F5344CB8AC3E}">
        <p14:creationId xmlns:p14="http://schemas.microsoft.com/office/powerpoint/2010/main" xmlns="" val="414616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26 </a:t>
            </a:r>
            <a:endParaRPr lang="en-US" dirty="0"/>
          </a:p>
        </p:txBody>
      </p:sp>
      <p:sp>
        <p:nvSpPr>
          <p:cNvPr id="3" name="Content Placeholder 2"/>
          <p:cNvSpPr>
            <a:spLocks noGrp="1"/>
          </p:cNvSpPr>
          <p:nvPr>
            <p:ph idx="1"/>
          </p:nvPr>
        </p:nvSpPr>
        <p:spPr/>
        <p:txBody>
          <a:bodyPr/>
          <a:lstStyle/>
          <a:p>
            <a:r>
              <a:rPr lang="en-US" dirty="0" smtClean="0"/>
              <a:t>Discussing Ideas: Agreeing and Disagreeing</a:t>
            </a:r>
          </a:p>
          <a:p>
            <a:pPr lvl="1"/>
            <a:r>
              <a:rPr lang="en-US" dirty="0" smtClean="0"/>
              <a:t>What’s the difference between a fact and opinion?</a:t>
            </a:r>
          </a:p>
          <a:p>
            <a:pPr lvl="1"/>
            <a:r>
              <a:rPr lang="en-US" dirty="0" smtClean="0"/>
              <a:t>Can you think of some pros and cons for the following topics?</a:t>
            </a:r>
          </a:p>
          <a:p>
            <a:pPr lvl="2"/>
            <a:r>
              <a:rPr lang="en-US" dirty="0" smtClean="0"/>
              <a:t>Mobile phones should be allowed in the classroom.</a:t>
            </a:r>
          </a:p>
          <a:p>
            <a:pPr lvl="2"/>
            <a:r>
              <a:rPr lang="en-US" dirty="0" smtClean="0"/>
              <a:t>Children become what their parents want them to be.</a:t>
            </a:r>
          </a:p>
          <a:p>
            <a:pPr lvl="2"/>
            <a:r>
              <a:rPr lang="en-US" dirty="0" smtClean="0"/>
              <a:t>Capital punishment should be banned.</a:t>
            </a:r>
          </a:p>
          <a:p>
            <a:pPr marL="457200" lvl="1" indent="0">
              <a:buNone/>
            </a:pPr>
            <a:endParaRPr lang="en-US" dirty="0" smtClean="0"/>
          </a:p>
          <a:p>
            <a:pPr lvl="1"/>
            <a:endParaRPr lang="en-US" dirty="0" smtClean="0"/>
          </a:p>
        </p:txBody>
      </p:sp>
    </p:spTree>
    <p:extLst>
      <p:ext uri="{BB962C8B-B14F-4D97-AF65-F5344CB8AC3E}">
        <p14:creationId xmlns:p14="http://schemas.microsoft.com/office/powerpoint/2010/main" xmlns="" val="269519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27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Writing Argumentative Essays</a:t>
            </a:r>
          </a:p>
          <a:p>
            <a:pPr lvl="1"/>
            <a:r>
              <a:rPr lang="en-US" dirty="0" smtClean="0"/>
              <a:t>How is an argumentative essay different from other types of essays?</a:t>
            </a:r>
          </a:p>
          <a:p>
            <a:pPr lvl="2"/>
            <a:r>
              <a:rPr lang="en-US" dirty="0" smtClean="0"/>
              <a:t>Narrative</a:t>
            </a:r>
          </a:p>
          <a:p>
            <a:pPr lvl="2"/>
            <a:r>
              <a:rPr lang="en-US" dirty="0" smtClean="0"/>
              <a:t>Descriptive</a:t>
            </a:r>
          </a:p>
          <a:p>
            <a:pPr lvl="2"/>
            <a:r>
              <a:rPr lang="en-US" dirty="0" smtClean="0"/>
              <a:t>Expository</a:t>
            </a:r>
          </a:p>
          <a:p>
            <a:pPr lvl="2"/>
            <a:r>
              <a:rPr lang="en-US" dirty="0" smtClean="0"/>
              <a:t>argumentative</a:t>
            </a:r>
          </a:p>
          <a:p>
            <a:pPr lvl="1"/>
            <a:r>
              <a:rPr lang="en-US" dirty="0" smtClean="0"/>
              <a:t>What’s the usual 5 paragraph structure for an argumentative essay?</a:t>
            </a:r>
          </a:p>
          <a:p>
            <a:pPr lvl="2"/>
            <a:r>
              <a:rPr lang="en-US" dirty="0" smtClean="0"/>
              <a:t>Thesis </a:t>
            </a:r>
            <a:r>
              <a:rPr lang="en-US" dirty="0"/>
              <a:t>statement:</a:t>
            </a:r>
          </a:p>
          <a:p>
            <a:pPr lvl="2"/>
            <a:r>
              <a:rPr lang="en-US" dirty="0"/>
              <a:t> </a:t>
            </a:r>
            <a:r>
              <a:rPr lang="en-US" dirty="0" smtClean="0"/>
              <a:t>PRO </a:t>
            </a:r>
            <a:r>
              <a:rPr lang="en-US" dirty="0"/>
              <a:t>idea 1</a:t>
            </a:r>
          </a:p>
          <a:p>
            <a:pPr lvl="2"/>
            <a:r>
              <a:rPr lang="en-US" dirty="0"/>
              <a:t> </a:t>
            </a:r>
            <a:r>
              <a:rPr lang="en-US" dirty="0" smtClean="0"/>
              <a:t>PRO </a:t>
            </a:r>
            <a:r>
              <a:rPr lang="en-US" dirty="0"/>
              <a:t>idea 2</a:t>
            </a:r>
          </a:p>
          <a:p>
            <a:pPr lvl="2"/>
            <a:r>
              <a:rPr lang="en-US" dirty="0"/>
              <a:t> </a:t>
            </a:r>
            <a:r>
              <a:rPr lang="en-US" dirty="0" smtClean="0"/>
              <a:t>CON(s</a:t>
            </a:r>
            <a:r>
              <a:rPr lang="en-US" dirty="0"/>
              <a:t>) + Refutation(s)</a:t>
            </a:r>
          </a:p>
          <a:p>
            <a:pPr lvl="2"/>
            <a:r>
              <a:rPr lang="en-US" dirty="0"/>
              <a:t> </a:t>
            </a:r>
            <a:r>
              <a:rPr lang="en-US" dirty="0" smtClean="0"/>
              <a:t>Conclusion</a:t>
            </a:r>
            <a:endParaRPr lang="en-US" dirty="0"/>
          </a:p>
        </p:txBody>
      </p:sp>
    </p:spTree>
    <p:extLst>
      <p:ext uri="{BB962C8B-B14F-4D97-AF65-F5344CB8AC3E}">
        <p14:creationId xmlns:p14="http://schemas.microsoft.com/office/powerpoint/2010/main" xmlns="" val="326004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28 </a:t>
            </a:r>
            <a:endParaRPr lang="en-US" dirty="0"/>
          </a:p>
        </p:txBody>
      </p:sp>
      <p:sp>
        <p:nvSpPr>
          <p:cNvPr id="3" name="Content Placeholder 2"/>
          <p:cNvSpPr>
            <a:spLocks noGrp="1"/>
          </p:cNvSpPr>
          <p:nvPr>
            <p:ph idx="1"/>
          </p:nvPr>
        </p:nvSpPr>
        <p:spPr/>
        <p:txBody>
          <a:bodyPr>
            <a:normAutofit lnSpcReduction="10000"/>
          </a:bodyPr>
          <a:lstStyle/>
          <a:p>
            <a:r>
              <a:rPr lang="en-US" dirty="0" smtClean="0"/>
              <a:t>Making and Giving Simple Presentations</a:t>
            </a:r>
          </a:p>
          <a:p>
            <a:pPr lvl="1"/>
            <a:r>
              <a:rPr lang="en-US" dirty="0" smtClean="0"/>
              <a:t>What things should we keep in mind while planning a presentation?</a:t>
            </a:r>
          </a:p>
          <a:p>
            <a:pPr lvl="2"/>
            <a:r>
              <a:rPr lang="en-US" dirty="0" smtClean="0"/>
              <a:t>MAP</a:t>
            </a:r>
          </a:p>
          <a:p>
            <a:pPr lvl="2"/>
            <a:r>
              <a:rPr lang="en-US" dirty="0" smtClean="0"/>
              <a:t>Time</a:t>
            </a:r>
          </a:p>
          <a:p>
            <a:pPr lvl="2"/>
            <a:r>
              <a:rPr lang="en-US" dirty="0" smtClean="0"/>
              <a:t>Tools</a:t>
            </a:r>
          </a:p>
          <a:p>
            <a:pPr lvl="2"/>
            <a:r>
              <a:rPr lang="en-US" dirty="0" smtClean="0"/>
              <a:t>Structure / format</a:t>
            </a:r>
          </a:p>
          <a:p>
            <a:pPr lvl="1"/>
            <a:r>
              <a:rPr lang="en-US" dirty="0" smtClean="0"/>
              <a:t>What are the three steps of oral presentations?</a:t>
            </a:r>
          </a:p>
          <a:p>
            <a:pPr lvl="1"/>
            <a:r>
              <a:rPr lang="en-US" dirty="0" smtClean="0"/>
              <a:t>What is signposting and why is it important for presentations?</a:t>
            </a:r>
            <a:endParaRPr lang="en-US" dirty="0"/>
          </a:p>
        </p:txBody>
      </p:sp>
    </p:spTree>
    <p:extLst>
      <p:ext uri="{BB962C8B-B14F-4D97-AF65-F5344CB8AC3E}">
        <p14:creationId xmlns:p14="http://schemas.microsoft.com/office/powerpoint/2010/main" xmlns="" val="397913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29 </a:t>
            </a:r>
            <a:endParaRPr lang="en-US" dirty="0"/>
          </a:p>
        </p:txBody>
      </p:sp>
      <p:sp>
        <p:nvSpPr>
          <p:cNvPr id="4" name="Content Placeholder 3"/>
          <p:cNvSpPr>
            <a:spLocks noGrp="1"/>
          </p:cNvSpPr>
          <p:nvPr>
            <p:ph idx="1"/>
          </p:nvPr>
        </p:nvSpPr>
        <p:spPr/>
        <p:txBody>
          <a:bodyPr/>
          <a:lstStyle/>
          <a:p>
            <a:r>
              <a:rPr lang="en-US" dirty="0" smtClean="0"/>
              <a:t>Writing Short Book Reviews</a:t>
            </a:r>
          </a:p>
          <a:p>
            <a:pPr lvl="1"/>
            <a:r>
              <a:rPr lang="en-US" dirty="0" smtClean="0"/>
              <a:t>Can you name some types of review reports?</a:t>
            </a:r>
          </a:p>
          <a:p>
            <a:pPr lvl="2"/>
            <a:r>
              <a:rPr lang="en-US" dirty="0" smtClean="0"/>
              <a:t>Film review</a:t>
            </a:r>
          </a:p>
          <a:p>
            <a:pPr lvl="2"/>
            <a:r>
              <a:rPr lang="en-US" dirty="0" smtClean="0"/>
              <a:t>Concert review</a:t>
            </a:r>
          </a:p>
          <a:p>
            <a:pPr lvl="2"/>
            <a:r>
              <a:rPr lang="en-US" dirty="0" smtClean="0"/>
              <a:t>Peer review</a:t>
            </a:r>
          </a:p>
          <a:p>
            <a:pPr lvl="1"/>
            <a:r>
              <a:rPr lang="en-US" dirty="0" smtClean="0"/>
              <a:t>What’s the difference between a book report and a book review?</a:t>
            </a:r>
          </a:p>
          <a:p>
            <a:pPr lvl="2"/>
            <a:r>
              <a:rPr lang="en-US" dirty="0" smtClean="0"/>
              <a:t>Summarizing Vs. Analyzing or Evaluating</a:t>
            </a:r>
          </a:p>
          <a:p>
            <a:pPr lvl="2"/>
            <a:r>
              <a:rPr lang="en-US" dirty="0" smtClean="0"/>
              <a:t>Personal Preference Vs. Reasoned Argument</a:t>
            </a:r>
          </a:p>
        </p:txBody>
      </p:sp>
    </p:spTree>
    <p:extLst>
      <p:ext uri="{BB962C8B-B14F-4D97-AF65-F5344CB8AC3E}">
        <p14:creationId xmlns:p14="http://schemas.microsoft.com/office/powerpoint/2010/main" xmlns="" val="403724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30</a:t>
            </a:r>
            <a:endParaRPr lang="en-US" dirty="0"/>
          </a:p>
        </p:txBody>
      </p:sp>
      <p:sp>
        <p:nvSpPr>
          <p:cNvPr id="4" name="Content Placeholder 3"/>
          <p:cNvSpPr>
            <a:spLocks noGrp="1"/>
          </p:cNvSpPr>
          <p:nvPr>
            <p:ph idx="1"/>
          </p:nvPr>
        </p:nvSpPr>
        <p:spPr/>
        <p:txBody>
          <a:bodyPr>
            <a:normAutofit/>
          </a:bodyPr>
          <a:lstStyle/>
          <a:p>
            <a:r>
              <a:rPr lang="en-US" dirty="0" smtClean="0"/>
              <a:t>Describing Visual Organizers</a:t>
            </a:r>
          </a:p>
          <a:p>
            <a:pPr lvl="1"/>
            <a:r>
              <a:rPr lang="en-US" dirty="0" smtClean="0"/>
              <a:t>Can you name some common visual organizers?</a:t>
            </a:r>
          </a:p>
          <a:p>
            <a:pPr lvl="1"/>
            <a:r>
              <a:rPr lang="en-US" dirty="0" smtClean="0"/>
              <a:t>What are the following visual organizers good for:</a:t>
            </a:r>
          </a:p>
          <a:p>
            <a:pPr lvl="2"/>
            <a:r>
              <a:rPr lang="en-US" dirty="0" smtClean="0"/>
              <a:t>Tree diagram</a:t>
            </a:r>
          </a:p>
          <a:p>
            <a:pPr lvl="2"/>
            <a:r>
              <a:rPr lang="en-US" dirty="0" smtClean="0"/>
              <a:t>Flow chart</a:t>
            </a:r>
          </a:p>
          <a:p>
            <a:pPr lvl="2"/>
            <a:r>
              <a:rPr lang="en-US" dirty="0" smtClean="0"/>
              <a:t>Line graph</a:t>
            </a:r>
          </a:p>
          <a:p>
            <a:pPr lvl="1"/>
            <a:r>
              <a:rPr lang="en-US" dirty="0">
                <a:solidFill>
                  <a:prstClr val="black"/>
                </a:solidFill>
              </a:rPr>
              <a:t>Can you describe this bar graph?</a:t>
            </a:r>
          </a:p>
          <a:p>
            <a:pPr marL="457200" lvl="1" indent="0">
              <a:buNone/>
            </a:pPr>
            <a:endParaRPr lang="en-US" dirty="0"/>
          </a:p>
        </p:txBody>
      </p:sp>
    </p:spTree>
    <p:extLst>
      <p:ext uri="{BB962C8B-B14F-4D97-AF65-F5344CB8AC3E}">
        <p14:creationId xmlns:p14="http://schemas.microsoft.com/office/powerpoint/2010/main" xmlns="" val="306699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30 (</a:t>
            </a:r>
            <a:r>
              <a:rPr lang="en-US" dirty="0" err="1" smtClean="0"/>
              <a:t>Cont</a:t>
            </a:r>
            <a:r>
              <a:rPr lang="en-US" dirty="0" smtClean="0"/>
              <a:t>…)</a:t>
            </a:r>
            <a:endParaRPr lang="en-US" dirty="0"/>
          </a:p>
        </p:txBody>
      </p:sp>
      <p:sp>
        <p:nvSpPr>
          <p:cNvPr id="4" name="Content Placeholder 3"/>
          <p:cNvSpPr>
            <a:spLocks noGrp="1"/>
          </p:cNvSpPr>
          <p:nvPr>
            <p:ph idx="1"/>
          </p:nvPr>
        </p:nvSpPr>
        <p:spPr/>
        <p:txBody>
          <a:bodyPr/>
          <a:lstStyle/>
          <a:p>
            <a:r>
              <a:rPr lang="en-US" dirty="0" smtClean="0"/>
              <a:t>Can you describe the following visual organizer?</a:t>
            </a:r>
          </a:p>
          <a:p>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2819400"/>
            <a:ext cx="5974598" cy="368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55940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182161" y="2387821"/>
            <a:ext cx="4779678" cy="2950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08218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lstStyle/>
          <a:p>
            <a:r>
              <a:rPr lang="en-US" dirty="0" smtClean="0"/>
              <a:t>Summary of Lecture 32</a:t>
            </a:r>
            <a:endParaRPr lang="en-US" dirty="0"/>
          </a:p>
        </p:txBody>
      </p:sp>
      <p:sp>
        <p:nvSpPr>
          <p:cNvPr id="3" name="Content Placeholder 2"/>
          <p:cNvSpPr>
            <a:spLocks noGrp="1"/>
          </p:cNvSpPr>
          <p:nvPr>
            <p:ph idx="1"/>
          </p:nvPr>
        </p:nvSpPr>
        <p:spPr/>
        <p:txBody>
          <a:bodyPr>
            <a:normAutofit/>
          </a:bodyPr>
          <a:lstStyle/>
          <a:p>
            <a:r>
              <a:rPr lang="en-US" dirty="0" smtClean="0"/>
              <a:t>In lecture 32, We </a:t>
            </a:r>
          </a:p>
          <a:p>
            <a:pPr lvl="1"/>
            <a:r>
              <a:rPr lang="en-US" dirty="0" smtClean="0"/>
              <a:t>Recalled the course contents of the last 15 lectures</a:t>
            </a:r>
          </a:p>
          <a:p>
            <a:pPr lvl="1"/>
            <a:r>
              <a:rPr lang="en-US" dirty="0" smtClean="0"/>
              <a:t>Revisited and practiced key skills</a:t>
            </a:r>
          </a:p>
          <a:p>
            <a:pPr lvl="1"/>
            <a:r>
              <a:rPr lang="en-US" dirty="0" smtClean="0"/>
              <a:t>Revised major structures and vocabulary items</a:t>
            </a:r>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620036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1135</Words>
  <Application>Microsoft Office PowerPoint</Application>
  <PresentationFormat>On-screen Show (4:3)</PresentationFormat>
  <Paragraphs>205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Lecture 32</vt:lpstr>
      <vt:lpstr>Objectives of Lecture 32</vt:lpstr>
      <vt:lpstr>Revision of Lecture 16</vt:lpstr>
      <vt:lpstr>Revision of Lecture 17</vt:lpstr>
      <vt:lpstr>Revision of Lecture 18</vt:lpstr>
      <vt:lpstr>Revision of Lecture 19</vt:lpstr>
      <vt:lpstr>Revision of Lecture 20</vt:lpstr>
      <vt:lpstr>Revision of Lecture 21 </vt:lpstr>
      <vt:lpstr>Revision of Lecture 21 (Cont…)</vt:lpstr>
      <vt:lpstr>Revision of Lecture 22 </vt:lpstr>
      <vt:lpstr>Revision of Lecture 23 </vt:lpstr>
      <vt:lpstr>Revision of Lecture 24 </vt:lpstr>
      <vt:lpstr>Revision of Lecture 25 </vt:lpstr>
      <vt:lpstr>Revision of Lecture 26 </vt:lpstr>
      <vt:lpstr>Revision of Lecture 27 </vt:lpstr>
      <vt:lpstr>Revision of Lecture 28 </vt:lpstr>
      <vt:lpstr>Revision of Lecture 29 </vt:lpstr>
      <vt:lpstr>Revision of Lecture 30</vt:lpstr>
      <vt:lpstr>Revision of Lecture 30 (Cont…)</vt:lpstr>
      <vt:lpstr>Slide 20</vt:lpstr>
      <vt:lpstr>Summary of Lecture 32</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creator>admin</dc:creator>
  <cp:lastModifiedBy>NTS</cp:lastModifiedBy>
  <cp:revision>36</cp:revision>
  <dcterms:created xsi:type="dcterms:W3CDTF">2014-07-20T05:38:52Z</dcterms:created>
  <dcterms:modified xsi:type="dcterms:W3CDTF">2014-07-22T07:29:51Z</dcterms:modified>
</cp:coreProperties>
</file>