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3" r:id="rId6"/>
    <p:sldId id="264" r:id="rId7"/>
    <p:sldId id="265" r:id="rId8"/>
    <p:sldId id="266" r:id="rId9"/>
    <p:sldId id="262" r:id="rId10"/>
    <p:sldId id="267" r:id="rId11"/>
    <p:sldId id="268" r:id="rId12"/>
    <p:sldId id="269" r:id="rId13"/>
    <p:sldId id="270" r:id="rId14"/>
    <p:sldId id="271" r:id="rId15"/>
    <p:sldId id="272" r:id="rId16"/>
    <p:sldId id="273" r:id="rId17"/>
    <p:sldId id="274" r:id="rId18"/>
    <p:sldId id="275" r:id="rId19"/>
    <p:sldId id="26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744767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461668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4CC132-6841-4DF2-8BCC-3637CA92236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388798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4CC132-6841-4DF2-8BCC-3637CA92236F}"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272358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4CC132-6841-4DF2-8BCC-3637CA92236F}" type="datetimeFigureOut">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600083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4CC132-6841-4DF2-8BCC-3637CA92236F}" type="datetimeFigureOut">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46109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CC132-6841-4DF2-8BCC-3637CA92236F}" type="datetimeFigureOut">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294432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CC132-6841-4DF2-8BCC-3637CA92236F}"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657115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CC132-6841-4DF2-8BCC-3637CA92236F}"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292059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275276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503862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CC132-6841-4DF2-8BCC-3637CA92236F}" type="datetimeFigureOut">
              <a:rPr lang="en-US" smtClean="0"/>
              <a:pPr/>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3864482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31</a:t>
            </a:r>
            <a:endParaRPr lang="en-US" dirty="0"/>
          </a:p>
        </p:txBody>
      </p:sp>
      <p:sp>
        <p:nvSpPr>
          <p:cNvPr id="3" name="Subtitle 2"/>
          <p:cNvSpPr>
            <a:spLocks noGrp="1"/>
          </p:cNvSpPr>
          <p:nvPr>
            <p:ph type="subTitle" idx="1"/>
          </p:nvPr>
        </p:nvSpPr>
        <p:spPr/>
        <p:txBody>
          <a:bodyPr/>
          <a:lstStyle/>
          <a:p>
            <a:r>
              <a:rPr lang="en-US" dirty="0" smtClean="0">
                <a:solidFill>
                  <a:schemeClr val="tx1"/>
                </a:solidFill>
              </a:rPr>
              <a:t>End of Course Revision</a:t>
            </a:r>
          </a:p>
          <a:p>
            <a:r>
              <a:rPr lang="en-US" dirty="0" smtClean="0">
                <a:solidFill>
                  <a:schemeClr val="tx1"/>
                </a:solidFill>
              </a:rPr>
              <a:t>Part 1</a:t>
            </a:r>
          </a:p>
        </p:txBody>
      </p:sp>
    </p:spTree>
    <p:extLst>
      <p:ext uri="{BB962C8B-B14F-4D97-AF65-F5344CB8AC3E}">
        <p14:creationId xmlns:p14="http://schemas.microsoft.com/office/powerpoint/2010/main" xmlns="" val="37974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30</a:t>
            </a:r>
            <a:endParaRPr lang="en-US" dirty="0"/>
          </a:p>
        </p:txBody>
      </p:sp>
      <p:sp>
        <p:nvSpPr>
          <p:cNvPr id="3" name="Content Placeholder 2"/>
          <p:cNvSpPr>
            <a:spLocks noGrp="1"/>
          </p:cNvSpPr>
          <p:nvPr>
            <p:ph idx="1"/>
          </p:nvPr>
        </p:nvSpPr>
        <p:spPr/>
        <p:txBody>
          <a:bodyPr/>
          <a:lstStyle/>
          <a:p>
            <a:r>
              <a:rPr lang="en-US" dirty="0" smtClean="0"/>
              <a:t>In lecture 30, we learnt how to</a:t>
            </a:r>
          </a:p>
          <a:p>
            <a:pPr lvl="1"/>
            <a:r>
              <a:rPr lang="en-US" dirty="0" smtClean="0"/>
              <a:t>Identify and interpret visual organizers</a:t>
            </a:r>
          </a:p>
          <a:p>
            <a:pPr lvl="1"/>
            <a:r>
              <a:rPr lang="en-US" dirty="0" smtClean="0"/>
              <a:t>Convert visual information into verbal</a:t>
            </a:r>
          </a:p>
          <a:p>
            <a:pPr lvl="1"/>
            <a:r>
              <a:rPr lang="en-US" dirty="0" smtClean="0"/>
              <a:t>Use common expressions for describing</a:t>
            </a:r>
          </a:p>
          <a:p>
            <a:pPr lvl="1"/>
            <a:r>
              <a:rPr lang="en-US" dirty="0" smtClean="0"/>
              <a:t>Write short descriptive reports using visual organizers</a:t>
            </a:r>
          </a:p>
          <a:p>
            <a:pPr marL="457200" lvl="1" indent="0">
              <a:buNone/>
            </a:pPr>
            <a:endParaRPr lang="en-US" dirty="0" smtClean="0"/>
          </a:p>
          <a:p>
            <a:pPr marL="0" indent="0">
              <a:buNone/>
            </a:pPr>
            <a:endParaRPr lang="en-US" dirty="0"/>
          </a:p>
        </p:txBody>
      </p:sp>
    </p:spTree>
    <p:extLst>
      <p:ext uri="{BB962C8B-B14F-4D97-AF65-F5344CB8AC3E}">
        <p14:creationId xmlns:p14="http://schemas.microsoft.com/office/powerpoint/2010/main" xmlns="" val="175359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143000"/>
          </a:xfrm>
        </p:spPr>
        <p:txBody>
          <a:bodyPr/>
          <a:lstStyle/>
          <a:p>
            <a:r>
              <a:rPr lang="en-US" dirty="0" smtClean="0"/>
              <a:t>Objectives of Lecture 31</a:t>
            </a:r>
            <a:endParaRPr lang="en-US" dirty="0"/>
          </a:p>
        </p:txBody>
      </p:sp>
      <p:sp>
        <p:nvSpPr>
          <p:cNvPr id="3" name="Content Placeholder 2"/>
          <p:cNvSpPr>
            <a:spLocks noGrp="1"/>
          </p:cNvSpPr>
          <p:nvPr>
            <p:ph idx="1"/>
          </p:nvPr>
        </p:nvSpPr>
        <p:spPr/>
        <p:txBody>
          <a:bodyPr>
            <a:normAutofit/>
          </a:bodyPr>
          <a:lstStyle/>
          <a:p>
            <a:r>
              <a:rPr lang="en-US" dirty="0" smtClean="0"/>
              <a:t>In lecture 31, you will</a:t>
            </a:r>
          </a:p>
          <a:p>
            <a:pPr lvl="1"/>
            <a:r>
              <a:rPr lang="en-US" dirty="0" smtClean="0"/>
              <a:t>Recall the course contents of the first 15 lectures</a:t>
            </a:r>
          </a:p>
          <a:p>
            <a:pPr lvl="1"/>
            <a:r>
              <a:rPr lang="en-US" dirty="0" smtClean="0"/>
              <a:t>Revisit and practice key skills</a:t>
            </a:r>
          </a:p>
          <a:p>
            <a:pPr lvl="1"/>
            <a:r>
              <a:rPr lang="en-US" dirty="0" smtClean="0"/>
              <a:t>Revise major structures and vocabulary items</a:t>
            </a:r>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4067725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Course orientation</a:t>
            </a:r>
          </a:p>
          <a:p>
            <a:pPr lvl="1"/>
            <a:r>
              <a:rPr lang="en-US" dirty="0" smtClean="0"/>
              <a:t>What’s the difference between theoretical and functional English?</a:t>
            </a:r>
          </a:p>
          <a:p>
            <a:r>
              <a:rPr lang="en-US" dirty="0" smtClean="0"/>
              <a:t>Introducing </a:t>
            </a:r>
            <a:r>
              <a:rPr lang="en-US" dirty="0"/>
              <a:t>O</a:t>
            </a:r>
            <a:r>
              <a:rPr lang="en-US" dirty="0" smtClean="0"/>
              <a:t>neself and Others</a:t>
            </a:r>
          </a:p>
          <a:p>
            <a:pPr lvl="1"/>
            <a:r>
              <a:rPr lang="en-US" dirty="0" smtClean="0"/>
              <a:t>What’s the difference between the first and given names?</a:t>
            </a:r>
          </a:p>
          <a:p>
            <a:pPr lvl="1"/>
            <a:r>
              <a:rPr lang="en-US" dirty="0" smtClean="0"/>
              <a:t>Do we use the titles (Mr., </a:t>
            </a:r>
            <a:r>
              <a:rPr lang="en-US" dirty="0" err="1" smtClean="0"/>
              <a:t>Mrs</a:t>
            </a:r>
            <a:r>
              <a:rPr lang="en-US" dirty="0" smtClean="0"/>
              <a:t>, etc.) with the first names?</a:t>
            </a:r>
          </a:p>
          <a:p>
            <a:r>
              <a:rPr lang="en-US" dirty="0" smtClean="0"/>
              <a:t>Greetings</a:t>
            </a:r>
          </a:p>
          <a:p>
            <a:pPr lvl="1"/>
            <a:r>
              <a:rPr lang="en-US" dirty="0" smtClean="0"/>
              <a:t>When do we say “How do you do”? Is it the same as “How are you”?</a:t>
            </a:r>
          </a:p>
          <a:p>
            <a:pPr marL="0" indent="0">
              <a:buNone/>
            </a:pPr>
            <a:endParaRPr lang="en-US" dirty="0" smtClean="0">
              <a:solidFill>
                <a:schemeClr val="tx1"/>
              </a:solidFill>
            </a:endParaRPr>
          </a:p>
          <a:p>
            <a:pPr marL="514350" indent="-514350">
              <a:buFont typeface="+mj-lt"/>
              <a:buAutoNum type="arabicPeriod"/>
            </a:pPr>
            <a:endParaRPr lang="en-US" dirty="0" smtClean="0">
              <a:solidFill>
                <a:schemeClr val="tx1"/>
              </a:solidFill>
            </a:endParaRP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123317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Expressing Requests and Enquiries</a:t>
            </a:r>
          </a:p>
          <a:p>
            <a:pPr lvl="1"/>
            <a:r>
              <a:rPr lang="en-US" dirty="0" smtClean="0"/>
              <a:t>What’s the difference between enquiry and inquiry?</a:t>
            </a:r>
          </a:p>
          <a:p>
            <a:pPr lvl="1"/>
            <a:r>
              <a:rPr lang="en-US" dirty="0" smtClean="0"/>
              <a:t>“What would you like to eat?” Is it a request or an enquiry?</a:t>
            </a:r>
          </a:p>
          <a:p>
            <a:pPr lvl="1"/>
            <a:r>
              <a:rPr lang="en-US" dirty="0">
                <a:solidFill>
                  <a:prstClr val="black"/>
                </a:solidFill>
              </a:rPr>
              <a:t>Which one of these requests is the politest?</a:t>
            </a:r>
          </a:p>
          <a:p>
            <a:pPr lvl="2"/>
            <a:r>
              <a:rPr lang="en-US" dirty="0">
                <a:solidFill>
                  <a:prstClr val="black"/>
                </a:solidFill>
              </a:rPr>
              <a:t>Can you inform him, please?</a:t>
            </a:r>
          </a:p>
          <a:p>
            <a:pPr lvl="2"/>
            <a:r>
              <a:rPr lang="en-US" dirty="0">
                <a:solidFill>
                  <a:prstClr val="black"/>
                </a:solidFill>
              </a:rPr>
              <a:t>Could you inform him, please?</a:t>
            </a:r>
          </a:p>
          <a:p>
            <a:pPr lvl="2"/>
            <a:r>
              <a:rPr lang="en-US" dirty="0">
                <a:solidFill>
                  <a:prstClr val="black"/>
                </a:solidFill>
              </a:rPr>
              <a:t>Would you mind if I asked you to inform him</a:t>
            </a:r>
            <a:r>
              <a:rPr lang="en-US" dirty="0" smtClean="0">
                <a:solidFill>
                  <a:prstClr val="black"/>
                </a:solidFill>
              </a:rPr>
              <a:t>?</a:t>
            </a:r>
            <a:endParaRPr lang="en-US" dirty="0" smtClean="0"/>
          </a:p>
          <a:p>
            <a:r>
              <a:rPr lang="en-US" dirty="0" smtClean="0"/>
              <a:t>Practicing Practical Classroom English</a:t>
            </a:r>
          </a:p>
          <a:p>
            <a:pPr lvl="1"/>
            <a:r>
              <a:rPr lang="en-US" dirty="0" smtClean="0"/>
              <a:t>How would you encourage a student who is shy?</a:t>
            </a:r>
          </a:p>
          <a:p>
            <a:pPr marL="0" indent="0">
              <a:buNone/>
            </a:pPr>
            <a:endParaRPr lang="en-US" dirty="0" smtClean="0">
              <a:solidFill>
                <a:schemeClr val="tx1"/>
              </a:solidFill>
            </a:endParaRPr>
          </a:p>
          <a:p>
            <a:pPr marL="514350" indent="-514350">
              <a:buFont typeface="+mj-lt"/>
              <a:buAutoNum type="arabicPeriod"/>
            </a:pPr>
            <a:endParaRPr lang="en-US" dirty="0" smtClean="0">
              <a:solidFill>
                <a:schemeClr val="tx1"/>
              </a:solidFill>
            </a:endParaRP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84515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3</a:t>
            </a:r>
            <a:endParaRPr lang="en-US" dirty="0"/>
          </a:p>
        </p:txBody>
      </p:sp>
      <p:sp>
        <p:nvSpPr>
          <p:cNvPr id="3" name="Content Placeholder 2"/>
          <p:cNvSpPr>
            <a:spLocks noGrp="1"/>
          </p:cNvSpPr>
          <p:nvPr>
            <p:ph idx="1"/>
          </p:nvPr>
        </p:nvSpPr>
        <p:spPr/>
        <p:txBody>
          <a:bodyPr/>
          <a:lstStyle/>
          <a:p>
            <a:r>
              <a:rPr lang="en-US" dirty="0" smtClean="0">
                <a:solidFill>
                  <a:schemeClr val="tx1"/>
                </a:solidFill>
              </a:rPr>
              <a:t>Social Interaction: Greetings and Gratitude</a:t>
            </a:r>
          </a:p>
          <a:p>
            <a:pPr lvl="1"/>
            <a:r>
              <a:rPr lang="en-US" dirty="0" smtClean="0"/>
              <a:t>How would you congratulate me in the following situations?</a:t>
            </a:r>
          </a:p>
          <a:p>
            <a:pPr lvl="2"/>
            <a:r>
              <a:rPr lang="en-US" dirty="0" smtClean="0">
                <a:solidFill>
                  <a:schemeClr val="tx1"/>
                </a:solidFill>
              </a:rPr>
              <a:t>I just performed </a:t>
            </a:r>
            <a:r>
              <a:rPr lang="en-US" dirty="0" err="1" smtClean="0">
                <a:solidFill>
                  <a:schemeClr val="tx1"/>
                </a:solidFill>
              </a:rPr>
              <a:t>Umrah</a:t>
            </a:r>
            <a:r>
              <a:rPr lang="en-US" dirty="0" smtClean="0">
                <a:solidFill>
                  <a:schemeClr val="tx1"/>
                </a:solidFill>
              </a:rPr>
              <a:t>.</a:t>
            </a:r>
          </a:p>
          <a:p>
            <a:pPr lvl="2"/>
            <a:r>
              <a:rPr lang="en-US" dirty="0" smtClean="0"/>
              <a:t>I won a lottery.</a:t>
            </a:r>
          </a:p>
          <a:p>
            <a:pPr lvl="2"/>
            <a:r>
              <a:rPr lang="en-US" dirty="0" smtClean="0">
                <a:solidFill>
                  <a:schemeClr val="tx1"/>
                </a:solidFill>
              </a:rPr>
              <a:t>I got promoted.</a:t>
            </a:r>
          </a:p>
          <a:p>
            <a:pPr lvl="2"/>
            <a:r>
              <a:rPr lang="en-US" dirty="0" smtClean="0"/>
              <a:t>My wife gave birth to a baby girl.</a:t>
            </a:r>
          </a:p>
          <a:p>
            <a:pPr lvl="2"/>
            <a:r>
              <a:rPr lang="en-US" dirty="0" smtClean="0"/>
              <a:t>I moved into my own newly constructed house.</a:t>
            </a:r>
          </a:p>
          <a:p>
            <a:pPr marL="914400" lvl="2" indent="0">
              <a:buNone/>
            </a:pPr>
            <a:endParaRPr lang="en-US" dirty="0" smtClean="0"/>
          </a:p>
          <a:p>
            <a:pPr marL="914400" lvl="2" indent="0">
              <a:buNone/>
            </a:pPr>
            <a:endParaRPr lang="en-US" dirty="0" smtClean="0">
              <a:solidFill>
                <a:schemeClr val="tx1"/>
              </a:solidFill>
            </a:endParaRPr>
          </a:p>
          <a:p>
            <a:pPr marL="0" indent="0">
              <a:buNone/>
            </a:pPr>
            <a:endParaRPr lang="en-US" dirty="0" smtClean="0">
              <a:solidFill>
                <a:schemeClr val="tx1"/>
              </a:solidFill>
            </a:endParaRPr>
          </a:p>
          <a:p>
            <a:pPr marL="514350" indent="-514350">
              <a:buFont typeface="+mj-lt"/>
              <a:buAutoNum type="arabicPeriod"/>
            </a:pPr>
            <a:endParaRPr lang="en-US" dirty="0" smtClean="0">
              <a:solidFill>
                <a:schemeClr val="tx1"/>
              </a:solidFill>
            </a:endParaRP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419728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4</a:t>
            </a:r>
            <a:endParaRPr lang="en-US" dirty="0"/>
          </a:p>
        </p:txBody>
      </p:sp>
      <p:sp>
        <p:nvSpPr>
          <p:cNvPr id="3" name="Content Placeholder 2"/>
          <p:cNvSpPr>
            <a:spLocks noGrp="1"/>
          </p:cNvSpPr>
          <p:nvPr>
            <p:ph idx="1"/>
          </p:nvPr>
        </p:nvSpPr>
        <p:spPr/>
        <p:txBody>
          <a:bodyPr/>
          <a:lstStyle/>
          <a:p>
            <a:r>
              <a:rPr lang="en-US" dirty="0" smtClean="0">
                <a:solidFill>
                  <a:schemeClr val="tx1"/>
                </a:solidFill>
              </a:rPr>
              <a:t>Social Interactions: Inviting &amp; Responding to Invitations</a:t>
            </a:r>
          </a:p>
          <a:p>
            <a:pPr lvl="1"/>
            <a:r>
              <a:rPr lang="en-US" dirty="0" smtClean="0"/>
              <a:t>How would you invite your friend to a movie show?</a:t>
            </a:r>
          </a:p>
          <a:p>
            <a:pPr lvl="1"/>
            <a:r>
              <a:rPr lang="en-US" dirty="0" smtClean="0"/>
              <a:t>How would you invite your boss to a dinner?</a:t>
            </a:r>
          </a:p>
          <a:p>
            <a:pPr lvl="1"/>
            <a:r>
              <a:rPr lang="en-US" dirty="0" smtClean="0"/>
              <a:t>You have been invited to a wedding party. How would you decline the invitation formally?</a:t>
            </a:r>
          </a:p>
          <a:p>
            <a:pPr lvl="1"/>
            <a:r>
              <a:rPr lang="en-US" dirty="0" smtClean="0"/>
              <a:t>How would you invite a guest speaker to present her paper in a conference?</a:t>
            </a:r>
          </a:p>
          <a:p>
            <a:pPr lvl="1"/>
            <a:endParaRPr lang="en-US" dirty="0" smtClean="0">
              <a:solidFill>
                <a:schemeClr val="tx1"/>
              </a:solidFill>
            </a:endParaRPr>
          </a:p>
          <a:p>
            <a:pPr marL="0" indent="0">
              <a:buNone/>
            </a:pPr>
            <a:endParaRPr lang="en-US" dirty="0" smtClean="0">
              <a:solidFill>
                <a:schemeClr val="tx1"/>
              </a:solidFill>
            </a:endParaRPr>
          </a:p>
          <a:p>
            <a:pPr marL="514350" indent="-514350">
              <a:buFont typeface="+mj-lt"/>
              <a:buAutoNum type="arabicPeriod"/>
            </a:pPr>
            <a:endParaRPr lang="en-US" dirty="0" smtClean="0">
              <a:solidFill>
                <a:schemeClr val="tx1"/>
              </a:solidFill>
            </a:endParaRP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362861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5</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chemeClr val="tx1"/>
                </a:solidFill>
              </a:rPr>
              <a:t>Regrets and Apologies</a:t>
            </a:r>
          </a:p>
          <a:p>
            <a:pPr lvl="1"/>
            <a:r>
              <a:rPr lang="en-US" dirty="0" smtClean="0"/>
              <a:t>What’s the difference between a regret and an apology?</a:t>
            </a:r>
          </a:p>
          <a:p>
            <a:pPr lvl="1"/>
            <a:r>
              <a:rPr lang="en-US" dirty="0" smtClean="0"/>
              <a:t>How would you apologize in the following situations?</a:t>
            </a:r>
          </a:p>
          <a:p>
            <a:pPr lvl="2"/>
            <a:r>
              <a:rPr lang="en-US" dirty="0" smtClean="0"/>
              <a:t>For inadvertently sitting in someone’s seat</a:t>
            </a:r>
          </a:p>
          <a:p>
            <a:pPr lvl="2"/>
            <a:r>
              <a:rPr lang="en-US" dirty="0" smtClean="0"/>
              <a:t>For missing an appointment.</a:t>
            </a:r>
          </a:p>
          <a:p>
            <a:pPr lvl="2"/>
            <a:r>
              <a:rPr lang="en-US" dirty="0" smtClean="0"/>
              <a:t>For arriving late.</a:t>
            </a:r>
          </a:p>
          <a:p>
            <a:pPr lvl="1"/>
            <a:r>
              <a:rPr lang="en-US" dirty="0" smtClean="0">
                <a:solidFill>
                  <a:schemeClr val="tx1"/>
                </a:solidFill>
              </a:rPr>
              <a:t>What form of verb should be used in the following sentences:</a:t>
            </a:r>
          </a:p>
          <a:p>
            <a:pPr lvl="2"/>
            <a:r>
              <a:rPr lang="en-US" dirty="0"/>
              <a:t>I wish I (</a:t>
            </a:r>
            <a:r>
              <a:rPr lang="en-US" dirty="0" smtClean="0"/>
              <a:t>not/watch) the football match late </a:t>
            </a:r>
            <a:r>
              <a:rPr lang="en-US" dirty="0"/>
              <a:t>last night! I feel very tired now.</a:t>
            </a:r>
          </a:p>
          <a:p>
            <a:pPr lvl="2"/>
            <a:r>
              <a:rPr lang="en-US" dirty="0"/>
              <a:t>I have lost my </a:t>
            </a:r>
            <a:r>
              <a:rPr lang="en-US" dirty="0" smtClean="0"/>
              <a:t>wallet. </a:t>
            </a:r>
            <a:r>
              <a:rPr lang="en-US" dirty="0"/>
              <a:t>I wish I (can/remember) where I put </a:t>
            </a:r>
            <a:r>
              <a:rPr lang="en-US" dirty="0" smtClean="0"/>
              <a:t>it. </a:t>
            </a:r>
            <a:r>
              <a:rPr lang="en-US" dirty="0"/>
              <a:t>But, I can’t.</a:t>
            </a:r>
          </a:p>
          <a:p>
            <a:pPr lvl="2"/>
            <a:endParaRPr lang="en-US" dirty="0" smtClean="0">
              <a:solidFill>
                <a:schemeClr val="tx1"/>
              </a:solidFill>
            </a:endParaRPr>
          </a:p>
          <a:p>
            <a:pPr marL="0" indent="0">
              <a:buNone/>
            </a:pPr>
            <a:endParaRPr lang="en-US" dirty="0" smtClean="0">
              <a:solidFill>
                <a:schemeClr val="tx1"/>
              </a:solidFill>
            </a:endParaRPr>
          </a:p>
          <a:p>
            <a:pPr marL="514350" indent="-514350">
              <a:buFont typeface="+mj-lt"/>
              <a:buAutoNum type="arabicPeriod"/>
            </a:pPr>
            <a:endParaRPr lang="en-US" dirty="0" smtClean="0">
              <a:solidFill>
                <a:schemeClr val="tx1"/>
              </a:solidFill>
            </a:endParaRP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263270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6 </a:t>
            </a:r>
            <a:endParaRPr lang="en-US" dirty="0"/>
          </a:p>
        </p:txBody>
      </p:sp>
      <p:sp>
        <p:nvSpPr>
          <p:cNvPr id="3" name="Content Placeholder 2"/>
          <p:cNvSpPr>
            <a:spLocks noGrp="1"/>
          </p:cNvSpPr>
          <p:nvPr>
            <p:ph idx="1"/>
          </p:nvPr>
        </p:nvSpPr>
        <p:spPr/>
        <p:txBody>
          <a:bodyPr/>
          <a:lstStyle/>
          <a:p>
            <a:r>
              <a:rPr lang="en-US" dirty="0" smtClean="0"/>
              <a:t>Following and Giving Directions</a:t>
            </a:r>
          </a:p>
          <a:p>
            <a:pPr lvl="1"/>
            <a:r>
              <a:rPr lang="en-US" dirty="0" smtClean="0"/>
              <a:t>What’s the difference between </a:t>
            </a:r>
            <a:r>
              <a:rPr lang="en-US" b="1" dirty="0" smtClean="0"/>
              <a:t>in</a:t>
            </a:r>
            <a:r>
              <a:rPr lang="en-US" dirty="0" smtClean="0"/>
              <a:t> and </a:t>
            </a:r>
            <a:r>
              <a:rPr lang="en-US" b="1" dirty="0" smtClean="0"/>
              <a:t>into</a:t>
            </a:r>
            <a:r>
              <a:rPr lang="en-US" dirty="0" smtClean="0"/>
              <a:t>?</a:t>
            </a:r>
          </a:p>
          <a:p>
            <a:pPr lvl="1"/>
            <a:r>
              <a:rPr lang="en-US" dirty="0" smtClean="0"/>
              <a:t>Explain the difference between </a:t>
            </a:r>
            <a:r>
              <a:rPr lang="en-US" b="1" dirty="0" smtClean="0"/>
              <a:t>along</a:t>
            </a:r>
            <a:r>
              <a:rPr lang="en-US" dirty="0" smtClean="0"/>
              <a:t> and </a:t>
            </a:r>
            <a:r>
              <a:rPr lang="en-US" b="1" dirty="0" smtClean="0"/>
              <a:t>across </a:t>
            </a:r>
            <a:r>
              <a:rPr lang="en-US" dirty="0" smtClean="0"/>
              <a:t>by using them in a sentence.</a:t>
            </a:r>
          </a:p>
          <a:p>
            <a:pPr lvl="1"/>
            <a:r>
              <a:rPr lang="en-US" dirty="0" smtClean="0"/>
              <a:t>How would you ask for directions to:</a:t>
            </a:r>
          </a:p>
          <a:p>
            <a:pPr lvl="2"/>
            <a:r>
              <a:rPr lang="en-US" dirty="0" smtClean="0"/>
              <a:t>The nearest ATM</a:t>
            </a:r>
          </a:p>
          <a:p>
            <a:pPr lvl="2"/>
            <a:r>
              <a:rPr lang="en-US" dirty="0" smtClean="0"/>
              <a:t>The nearby petrol pump</a:t>
            </a:r>
          </a:p>
          <a:p>
            <a:pPr lvl="2"/>
            <a:r>
              <a:rPr lang="en-US" dirty="0" smtClean="0"/>
              <a:t>The railway station</a:t>
            </a:r>
          </a:p>
          <a:p>
            <a:pPr lvl="2"/>
            <a:endParaRPr lang="en-US" dirty="0"/>
          </a:p>
        </p:txBody>
      </p:sp>
    </p:spTree>
    <p:extLst>
      <p:ext uri="{BB962C8B-B14F-4D97-AF65-F5344CB8AC3E}">
        <p14:creationId xmlns:p14="http://schemas.microsoft.com/office/powerpoint/2010/main" xmlns="" val="196915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7 </a:t>
            </a:r>
            <a:endParaRPr lang="en-US" dirty="0"/>
          </a:p>
        </p:txBody>
      </p:sp>
      <p:sp>
        <p:nvSpPr>
          <p:cNvPr id="3" name="Content Placeholder 2"/>
          <p:cNvSpPr>
            <a:spLocks noGrp="1"/>
          </p:cNvSpPr>
          <p:nvPr>
            <p:ph idx="1"/>
          </p:nvPr>
        </p:nvSpPr>
        <p:spPr/>
        <p:txBody>
          <a:bodyPr/>
          <a:lstStyle/>
          <a:p>
            <a:r>
              <a:rPr lang="en-US" dirty="0" smtClean="0"/>
              <a:t>Giving Instructions</a:t>
            </a:r>
          </a:p>
          <a:p>
            <a:pPr lvl="1"/>
            <a:r>
              <a:rPr lang="en-US" dirty="0" smtClean="0"/>
              <a:t>What are action words? Why are they important for giving instructions?</a:t>
            </a:r>
          </a:p>
          <a:p>
            <a:pPr lvl="1"/>
            <a:r>
              <a:rPr lang="en-US" dirty="0" smtClean="0"/>
              <a:t>Can you recall five action verbs for cooking?</a:t>
            </a:r>
          </a:p>
          <a:p>
            <a:pPr lvl="1"/>
            <a:r>
              <a:rPr lang="en-US" dirty="0" smtClean="0"/>
              <a:t>How would you give oral instructions for making a cup of tea?</a:t>
            </a:r>
          </a:p>
          <a:p>
            <a:pPr lvl="1"/>
            <a:endParaRPr lang="en-US" dirty="0"/>
          </a:p>
        </p:txBody>
      </p:sp>
    </p:spTree>
    <p:extLst>
      <p:ext uri="{BB962C8B-B14F-4D97-AF65-F5344CB8AC3E}">
        <p14:creationId xmlns:p14="http://schemas.microsoft.com/office/powerpoint/2010/main" xmlns="" val="134417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8 </a:t>
            </a:r>
            <a:endParaRPr lang="en-US" dirty="0"/>
          </a:p>
        </p:txBody>
      </p:sp>
      <p:sp>
        <p:nvSpPr>
          <p:cNvPr id="3" name="Content Placeholder 2"/>
          <p:cNvSpPr>
            <a:spLocks noGrp="1"/>
          </p:cNvSpPr>
          <p:nvPr>
            <p:ph idx="1"/>
          </p:nvPr>
        </p:nvSpPr>
        <p:spPr/>
        <p:txBody>
          <a:bodyPr/>
          <a:lstStyle/>
          <a:p>
            <a:r>
              <a:rPr lang="en-US" dirty="0" smtClean="0"/>
              <a:t>Giving Classroom Instructions</a:t>
            </a:r>
          </a:p>
          <a:p>
            <a:pPr lvl="1"/>
            <a:r>
              <a:rPr lang="en-US" dirty="0" smtClean="0"/>
              <a:t>Give instructions for conducting examination.</a:t>
            </a:r>
          </a:p>
          <a:p>
            <a:r>
              <a:rPr lang="en-US" dirty="0" smtClean="0"/>
              <a:t>Writing Instructional Manuals</a:t>
            </a:r>
          </a:p>
          <a:p>
            <a:pPr lvl="1"/>
            <a:r>
              <a:rPr lang="en-US" dirty="0" smtClean="0"/>
              <a:t>What are the important parts of an instructional manual?</a:t>
            </a:r>
            <a:endParaRPr lang="en-US" dirty="0"/>
          </a:p>
        </p:txBody>
      </p:sp>
    </p:spTree>
    <p:extLst>
      <p:ext uri="{BB962C8B-B14F-4D97-AF65-F5344CB8AC3E}">
        <p14:creationId xmlns:p14="http://schemas.microsoft.com/office/powerpoint/2010/main" xmlns="" val="348234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9 </a:t>
            </a:r>
            <a:endParaRPr lang="en-US" dirty="0"/>
          </a:p>
        </p:txBody>
      </p:sp>
      <p:sp>
        <p:nvSpPr>
          <p:cNvPr id="3" name="Content Placeholder 2"/>
          <p:cNvSpPr>
            <a:spLocks noGrp="1"/>
          </p:cNvSpPr>
          <p:nvPr>
            <p:ph idx="1"/>
          </p:nvPr>
        </p:nvSpPr>
        <p:spPr/>
        <p:txBody>
          <a:bodyPr/>
          <a:lstStyle/>
          <a:p>
            <a:r>
              <a:rPr lang="en-US" dirty="0" smtClean="0"/>
              <a:t>Asking for and Giving Advice</a:t>
            </a:r>
          </a:p>
          <a:p>
            <a:pPr lvl="1"/>
            <a:r>
              <a:rPr lang="en-US" dirty="0" smtClean="0"/>
              <a:t>How would you ask for advice on</a:t>
            </a:r>
          </a:p>
          <a:p>
            <a:pPr lvl="2"/>
            <a:r>
              <a:rPr lang="en-US" dirty="0" smtClean="0"/>
              <a:t>Dressing for a party</a:t>
            </a:r>
          </a:p>
          <a:p>
            <a:pPr lvl="2"/>
            <a:r>
              <a:rPr lang="en-US" dirty="0" smtClean="0"/>
              <a:t>Travelling to the Northern areas in Pakistan</a:t>
            </a:r>
          </a:p>
          <a:p>
            <a:pPr marL="914400" lvl="2" indent="0">
              <a:buNone/>
            </a:pPr>
            <a:endParaRPr lang="en-US" dirty="0"/>
          </a:p>
        </p:txBody>
      </p:sp>
    </p:spTree>
    <p:extLst>
      <p:ext uri="{BB962C8B-B14F-4D97-AF65-F5344CB8AC3E}">
        <p14:creationId xmlns:p14="http://schemas.microsoft.com/office/powerpoint/2010/main" xmlns="" val="419677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10 </a:t>
            </a:r>
            <a:endParaRPr lang="en-US" dirty="0"/>
          </a:p>
        </p:txBody>
      </p:sp>
      <p:sp>
        <p:nvSpPr>
          <p:cNvPr id="3" name="Content Placeholder 2"/>
          <p:cNvSpPr>
            <a:spLocks noGrp="1"/>
          </p:cNvSpPr>
          <p:nvPr>
            <p:ph idx="1"/>
          </p:nvPr>
        </p:nvSpPr>
        <p:spPr/>
        <p:txBody>
          <a:bodyPr/>
          <a:lstStyle/>
          <a:p>
            <a:r>
              <a:rPr lang="en-US" dirty="0" smtClean="0"/>
              <a:t>Reading and Responding to Narrative Texts</a:t>
            </a:r>
          </a:p>
          <a:p>
            <a:pPr lvl="1"/>
            <a:r>
              <a:rPr lang="en-US" dirty="0" smtClean="0"/>
              <a:t>What is a narrative?</a:t>
            </a:r>
          </a:p>
          <a:p>
            <a:pPr lvl="1"/>
            <a:r>
              <a:rPr lang="en-US" dirty="0" smtClean="0"/>
              <a:t>What are the main elements of a narrative?</a:t>
            </a:r>
            <a:endParaRPr lang="en-US" dirty="0"/>
          </a:p>
        </p:txBody>
      </p:sp>
    </p:spTree>
    <p:extLst>
      <p:ext uri="{BB962C8B-B14F-4D97-AF65-F5344CB8AC3E}">
        <p14:creationId xmlns:p14="http://schemas.microsoft.com/office/powerpoint/2010/main" xmlns="" val="414616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11 </a:t>
            </a:r>
            <a:endParaRPr lang="en-US" dirty="0"/>
          </a:p>
        </p:txBody>
      </p:sp>
      <p:sp>
        <p:nvSpPr>
          <p:cNvPr id="3" name="Content Placeholder 2"/>
          <p:cNvSpPr>
            <a:spLocks noGrp="1"/>
          </p:cNvSpPr>
          <p:nvPr>
            <p:ph idx="1"/>
          </p:nvPr>
        </p:nvSpPr>
        <p:spPr/>
        <p:txBody>
          <a:bodyPr/>
          <a:lstStyle/>
          <a:p>
            <a:r>
              <a:rPr lang="en-US" dirty="0" smtClean="0"/>
              <a:t>Sharing Personal Narratives</a:t>
            </a:r>
          </a:p>
          <a:p>
            <a:pPr lvl="1"/>
            <a:r>
              <a:rPr lang="en-US" dirty="0" smtClean="0"/>
              <a:t>How did you take your first ever class?</a:t>
            </a:r>
            <a:endParaRPr lang="en-US" dirty="0"/>
          </a:p>
        </p:txBody>
      </p:sp>
    </p:spTree>
    <p:extLst>
      <p:ext uri="{BB962C8B-B14F-4D97-AF65-F5344CB8AC3E}">
        <p14:creationId xmlns:p14="http://schemas.microsoft.com/office/powerpoint/2010/main" xmlns="" val="269519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12 </a:t>
            </a:r>
            <a:endParaRPr lang="en-US" dirty="0"/>
          </a:p>
        </p:txBody>
      </p:sp>
      <p:sp>
        <p:nvSpPr>
          <p:cNvPr id="3" name="Content Placeholder 2"/>
          <p:cNvSpPr>
            <a:spLocks noGrp="1"/>
          </p:cNvSpPr>
          <p:nvPr>
            <p:ph idx="1"/>
          </p:nvPr>
        </p:nvSpPr>
        <p:spPr/>
        <p:txBody>
          <a:bodyPr/>
          <a:lstStyle/>
          <a:p>
            <a:r>
              <a:rPr lang="en-US" dirty="0" smtClean="0"/>
              <a:t>Retelling and Summarizing Stories</a:t>
            </a:r>
          </a:p>
          <a:p>
            <a:pPr lvl="1"/>
            <a:r>
              <a:rPr lang="en-US" dirty="0" smtClean="0"/>
              <a:t>Can you summarize the following stories in a sentence or two?</a:t>
            </a:r>
          </a:p>
          <a:p>
            <a:pPr lvl="2"/>
            <a:r>
              <a:rPr lang="en-US" dirty="0" smtClean="0"/>
              <a:t>The foolish Stag</a:t>
            </a:r>
          </a:p>
          <a:p>
            <a:pPr lvl="2"/>
            <a:r>
              <a:rPr lang="en-US" dirty="0" smtClean="0"/>
              <a:t>The Boy who cried “Wolf!  Wolf!”</a:t>
            </a:r>
            <a:endParaRPr lang="en-US" dirty="0"/>
          </a:p>
        </p:txBody>
      </p:sp>
    </p:spTree>
    <p:extLst>
      <p:ext uri="{BB962C8B-B14F-4D97-AF65-F5344CB8AC3E}">
        <p14:creationId xmlns:p14="http://schemas.microsoft.com/office/powerpoint/2010/main" xmlns="" val="326004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13 </a:t>
            </a:r>
            <a:endParaRPr lang="en-US" dirty="0"/>
          </a:p>
        </p:txBody>
      </p:sp>
      <p:sp>
        <p:nvSpPr>
          <p:cNvPr id="3" name="Content Placeholder 2"/>
          <p:cNvSpPr>
            <a:spLocks noGrp="1"/>
          </p:cNvSpPr>
          <p:nvPr>
            <p:ph idx="1"/>
          </p:nvPr>
        </p:nvSpPr>
        <p:spPr/>
        <p:txBody>
          <a:bodyPr/>
          <a:lstStyle/>
          <a:p>
            <a:r>
              <a:rPr lang="en-US" dirty="0" smtClean="0"/>
              <a:t>Sharing Life Experiences</a:t>
            </a:r>
          </a:p>
          <a:p>
            <a:pPr lvl="1"/>
            <a:r>
              <a:rPr lang="en-US" dirty="0" smtClean="0"/>
              <a:t>Can you share one most memorable event from your life?</a:t>
            </a:r>
          </a:p>
          <a:p>
            <a:pPr lvl="1"/>
            <a:r>
              <a:rPr lang="en-US" dirty="0" smtClean="0"/>
              <a:t>What’s the difference between using present perfect tense and past simple tense?</a:t>
            </a:r>
            <a:endParaRPr lang="en-US" dirty="0"/>
          </a:p>
        </p:txBody>
      </p:sp>
    </p:spTree>
    <p:extLst>
      <p:ext uri="{BB962C8B-B14F-4D97-AF65-F5344CB8AC3E}">
        <p14:creationId xmlns:p14="http://schemas.microsoft.com/office/powerpoint/2010/main" xmlns="" val="397913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14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Summarizing Non-fiction</a:t>
            </a:r>
          </a:p>
          <a:p>
            <a:pPr lvl="1"/>
            <a:r>
              <a:rPr lang="en-US" dirty="0" smtClean="0"/>
              <a:t>What’s the difference between fiction and non-fiction?</a:t>
            </a:r>
          </a:p>
          <a:p>
            <a:pPr lvl="1"/>
            <a:r>
              <a:rPr lang="en-US" dirty="0"/>
              <a:t>C</a:t>
            </a:r>
            <a:r>
              <a:rPr lang="en-US" dirty="0" smtClean="0"/>
              <a:t>an you summarize the following text in a sentence or two?</a:t>
            </a:r>
          </a:p>
          <a:p>
            <a:pPr lvl="2"/>
            <a:r>
              <a:rPr lang="en-US" dirty="0"/>
              <a:t>A good personal narrative, like a good story, creates a dramatic effect, makes us laugh, gives us pleasurable fright, and/or gets us on the edge of our seats. Although personal narratives capture true events, sometimes writers embellish or use hyperbole to illustrate a point or for dramatic effect. A personal narrative has done its job effectively if the readers can say, “Yes, that captures what living with my mother feels like,” or “Yes, that’s what it felt like to lose the championship game.”</a:t>
            </a:r>
          </a:p>
          <a:p>
            <a:pPr lvl="2"/>
            <a:endParaRPr lang="en-US" dirty="0"/>
          </a:p>
        </p:txBody>
      </p:sp>
    </p:spTree>
    <p:extLst>
      <p:ext uri="{BB962C8B-B14F-4D97-AF65-F5344CB8AC3E}">
        <p14:creationId xmlns:p14="http://schemas.microsoft.com/office/powerpoint/2010/main" xmlns="" val="403724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15 </a:t>
            </a:r>
            <a:endParaRPr lang="en-US" dirty="0"/>
          </a:p>
        </p:txBody>
      </p:sp>
      <p:sp>
        <p:nvSpPr>
          <p:cNvPr id="3" name="Content Placeholder 2"/>
          <p:cNvSpPr>
            <a:spLocks noGrp="1"/>
          </p:cNvSpPr>
          <p:nvPr>
            <p:ph idx="1"/>
          </p:nvPr>
        </p:nvSpPr>
        <p:spPr/>
        <p:txBody>
          <a:bodyPr/>
          <a:lstStyle/>
          <a:p>
            <a:r>
              <a:rPr lang="en-US" dirty="0" smtClean="0"/>
              <a:t>Expressing Likes and Dislikes</a:t>
            </a:r>
          </a:p>
          <a:p>
            <a:pPr lvl="1"/>
            <a:r>
              <a:rPr lang="en-US" dirty="0" smtClean="0"/>
              <a:t>Can you explain the difference between the forms of a gerund and an infinitive?</a:t>
            </a:r>
          </a:p>
          <a:p>
            <a:pPr lvl="1"/>
            <a:r>
              <a:rPr lang="en-US" dirty="0" smtClean="0"/>
              <a:t>Use a gerund or an infinitive in the following sentences:</a:t>
            </a:r>
          </a:p>
          <a:p>
            <a:pPr lvl="2"/>
            <a:r>
              <a:rPr lang="en-US" dirty="0" smtClean="0"/>
              <a:t>I hope (meet) him soon.</a:t>
            </a:r>
          </a:p>
          <a:p>
            <a:pPr lvl="2"/>
            <a:r>
              <a:rPr lang="en-US" dirty="0" smtClean="0"/>
              <a:t>They would love (help) us.</a:t>
            </a:r>
          </a:p>
          <a:p>
            <a:pPr lvl="2"/>
            <a:r>
              <a:rPr lang="en-US" dirty="0" smtClean="0"/>
              <a:t>Do you mind (open) the window?</a:t>
            </a:r>
          </a:p>
          <a:p>
            <a:pPr lvl="2"/>
            <a:r>
              <a:rPr lang="en-US" dirty="0" smtClean="0"/>
              <a:t>I don’t fancy (go out) tonight.</a:t>
            </a:r>
          </a:p>
          <a:p>
            <a:pPr lvl="1"/>
            <a:endParaRPr lang="en-US" dirty="0"/>
          </a:p>
        </p:txBody>
      </p:sp>
    </p:spTree>
    <p:extLst>
      <p:ext uri="{BB962C8B-B14F-4D97-AF65-F5344CB8AC3E}">
        <p14:creationId xmlns:p14="http://schemas.microsoft.com/office/powerpoint/2010/main" xmlns="" val="306699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143000"/>
          </a:xfrm>
        </p:spPr>
        <p:txBody>
          <a:bodyPr/>
          <a:lstStyle/>
          <a:p>
            <a:r>
              <a:rPr lang="en-US" dirty="0" smtClean="0"/>
              <a:t>Summary of Lecture 31</a:t>
            </a:r>
            <a:endParaRPr lang="en-US" dirty="0"/>
          </a:p>
        </p:txBody>
      </p:sp>
      <p:sp>
        <p:nvSpPr>
          <p:cNvPr id="3" name="Content Placeholder 2"/>
          <p:cNvSpPr>
            <a:spLocks noGrp="1"/>
          </p:cNvSpPr>
          <p:nvPr>
            <p:ph idx="1"/>
          </p:nvPr>
        </p:nvSpPr>
        <p:spPr/>
        <p:txBody>
          <a:bodyPr>
            <a:normAutofit/>
          </a:bodyPr>
          <a:lstStyle/>
          <a:p>
            <a:r>
              <a:rPr lang="en-US" dirty="0" smtClean="0"/>
              <a:t>In lecture 31, We </a:t>
            </a:r>
          </a:p>
          <a:p>
            <a:pPr lvl="1"/>
            <a:r>
              <a:rPr lang="en-US" dirty="0" smtClean="0"/>
              <a:t>Recalled the course contents of the first 15 lectures</a:t>
            </a:r>
          </a:p>
          <a:p>
            <a:pPr lvl="1"/>
            <a:r>
              <a:rPr lang="en-US" dirty="0" smtClean="0"/>
              <a:t>Revisited and practiced key skills</a:t>
            </a:r>
          </a:p>
          <a:p>
            <a:pPr lvl="1"/>
            <a:r>
              <a:rPr lang="en-US" dirty="0" smtClean="0"/>
              <a:t>Revised major structures and vocabulary items</a:t>
            </a:r>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620036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896</Words>
  <Application>Microsoft Office PowerPoint</Application>
  <PresentationFormat>On-screen Show (4:3)</PresentationFormat>
  <Paragraphs>159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Lecture 31</vt:lpstr>
      <vt:lpstr>Review of Lecture 30</vt:lpstr>
      <vt:lpstr>Objectives of Lecture 31</vt:lpstr>
      <vt:lpstr>Revision of Lecture 1</vt:lpstr>
      <vt:lpstr>Revision of Lecture 2</vt:lpstr>
      <vt:lpstr>Revision of Lecture 3</vt:lpstr>
      <vt:lpstr>Revision of Lecture 4</vt:lpstr>
      <vt:lpstr>Revision of Lecture 5</vt:lpstr>
      <vt:lpstr>Revision of Lecture 6 </vt:lpstr>
      <vt:lpstr>Revision of Lecture 7 </vt:lpstr>
      <vt:lpstr>Revision of Lecture 8 </vt:lpstr>
      <vt:lpstr>Revision of Lecture 9 </vt:lpstr>
      <vt:lpstr>Revision of Lecture 10 </vt:lpstr>
      <vt:lpstr>Revision of Lecture 11 </vt:lpstr>
      <vt:lpstr>Revision of Lecture 12 </vt:lpstr>
      <vt:lpstr>Revision of Lecture 13 </vt:lpstr>
      <vt:lpstr>Revision of Lecture 14 </vt:lpstr>
      <vt:lpstr>Revision of Lecture 15 </vt:lpstr>
      <vt:lpstr>Summary of Lecture 31</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dc:title>
  <dc:creator>admin</dc:creator>
  <cp:lastModifiedBy>stdc_lp</cp:lastModifiedBy>
  <cp:revision>11</cp:revision>
  <dcterms:created xsi:type="dcterms:W3CDTF">2014-07-20T05:38:52Z</dcterms:created>
  <dcterms:modified xsi:type="dcterms:W3CDTF">2014-07-20T23:36:02Z</dcterms:modified>
</cp:coreProperties>
</file>