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1" r:id="rId5"/>
    <p:sldId id="263" r:id="rId6"/>
    <p:sldId id="264" r:id="rId7"/>
    <p:sldId id="265" r:id="rId8"/>
    <p:sldId id="266" r:id="rId9"/>
    <p:sldId id="267" r:id="rId10"/>
    <p:sldId id="268" r:id="rId11"/>
    <p:sldId id="269" r:id="rId12"/>
    <p:sldId id="270" r:id="rId13"/>
    <p:sldId id="271" r:id="rId14"/>
    <p:sldId id="272" r:id="rId15"/>
    <p:sldId id="274" r:id="rId16"/>
    <p:sldId id="275" r:id="rId17"/>
    <p:sldId id="276" r:id="rId18"/>
    <p:sldId id="277" r:id="rId19"/>
    <p:sldId id="279" r:id="rId20"/>
    <p:sldId id="280" r:id="rId21"/>
    <p:sldId id="278" r:id="rId22"/>
    <p:sldId id="260" r:id="rId2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0" d="100"/>
          <a:sy n="70" d="100"/>
        </p:scale>
        <p:origin x="-1386" y="-10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958870D-A9D0-43CB-9F38-9294309F0EFD}" type="datetimeFigureOut">
              <a:rPr lang="en-US" smtClean="0"/>
              <a:t>7/19/2014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6ABDA30-BCA1-4DCA-B400-E158B6B366F9}" type="slidenum">
              <a:rPr lang="en-US" smtClean="0"/>
              <a:t>‹#›</a:t>
            </a:fld>
            <a:endParaRPr lang="en-US"/>
          </a:p>
        </p:txBody>
      </p:sp>
    </p:spTree>
    <p:extLst>
      <p:ext uri="{BB962C8B-B14F-4D97-AF65-F5344CB8AC3E}">
        <p14:creationId xmlns:p14="http://schemas.microsoft.com/office/powerpoint/2010/main" val="18895245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958870D-A9D0-43CB-9F38-9294309F0EFD}" type="datetimeFigureOut">
              <a:rPr lang="en-US" smtClean="0"/>
              <a:t>7/19/2014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6ABDA30-BCA1-4DCA-B400-E158B6B366F9}" type="slidenum">
              <a:rPr lang="en-US" smtClean="0"/>
              <a:t>‹#›</a:t>
            </a:fld>
            <a:endParaRPr lang="en-US"/>
          </a:p>
        </p:txBody>
      </p:sp>
    </p:spTree>
    <p:extLst>
      <p:ext uri="{BB962C8B-B14F-4D97-AF65-F5344CB8AC3E}">
        <p14:creationId xmlns:p14="http://schemas.microsoft.com/office/powerpoint/2010/main" val="42033531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958870D-A9D0-43CB-9F38-9294309F0EFD}" type="datetimeFigureOut">
              <a:rPr lang="en-US" smtClean="0"/>
              <a:t>7/19/2014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6ABDA30-BCA1-4DCA-B400-E158B6B366F9}" type="slidenum">
              <a:rPr lang="en-US" smtClean="0"/>
              <a:t>‹#›</a:t>
            </a:fld>
            <a:endParaRPr lang="en-US"/>
          </a:p>
        </p:txBody>
      </p:sp>
    </p:spTree>
    <p:extLst>
      <p:ext uri="{BB962C8B-B14F-4D97-AF65-F5344CB8AC3E}">
        <p14:creationId xmlns:p14="http://schemas.microsoft.com/office/powerpoint/2010/main" val="33677654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958870D-A9D0-43CB-9F38-9294309F0EFD}" type="datetimeFigureOut">
              <a:rPr lang="en-US" smtClean="0"/>
              <a:t>7/19/2014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6ABDA30-BCA1-4DCA-B400-E158B6B366F9}" type="slidenum">
              <a:rPr lang="en-US" smtClean="0"/>
              <a:t>‹#›</a:t>
            </a:fld>
            <a:endParaRPr lang="en-US"/>
          </a:p>
        </p:txBody>
      </p:sp>
    </p:spTree>
    <p:extLst>
      <p:ext uri="{BB962C8B-B14F-4D97-AF65-F5344CB8AC3E}">
        <p14:creationId xmlns:p14="http://schemas.microsoft.com/office/powerpoint/2010/main" val="23615564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958870D-A9D0-43CB-9F38-9294309F0EFD}" type="datetimeFigureOut">
              <a:rPr lang="en-US" smtClean="0"/>
              <a:t>7/19/2014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6ABDA30-BCA1-4DCA-B400-E158B6B366F9}" type="slidenum">
              <a:rPr lang="en-US" smtClean="0"/>
              <a:t>‹#›</a:t>
            </a:fld>
            <a:endParaRPr lang="en-US"/>
          </a:p>
        </p:txBody>
      </p:sp>
    </p:spTree>
    <p:extLst>
      <p:ext uri="{BB962C8B-B14F-4D97-AF65-F5344CB8AC3E}">
        <p14:creationId xmlns:p14="http://schemas.microsoft.com/office/powerpoint/2010/main" val="42016987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958870D-A9D0-43CB-9F38-9294309F0EFD}" type="datetimeFigureOut">
              <a:rPr lang="en-US" smtClean="0"/>
              <a:t>7/19/2014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6ABDA30-BCA1-4DCA-B400-E158B6B366F9}" type="slidenum">
              <a:rPr lang="en-US" smtClean="0"/>
              <a:t>‹#›</a:t>
            </a:fld>
            <a:endParaRPr lang="en-US"/>
          </a:p>
        </p:txBody>
      </p:sp>
    </p:spTree>
    <p:extLst>
      <p:ext uri="{BB962C8B-B14F-4D97-AF65-F5344CB8AC3E}">
        <p14:creationId xmlns:p14="http://schemas.microsoft.com/office/powerpoint/2010/main" val="5543929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958870D-A9D0-43CB-9F38-9294309F0EFD}" type="datetimeFigureOut">
              <a:rPr lang="en-US" smtClean="0"/>
              <a:t>7/19/2014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6ABDA30-BCA1-4DCA-B400-E158B6B366F9}" type="slidenum">
              <a:rPr lang="en-US" smtClean="0"/>
              <a:t>‹#›</a:t>
            </a:fld>
            <a:endParaRPr lang="en-US"/>
          </a:p>
        </p:txBody>
      </p:sp>
    </p:spTree>
    <p:extLst>
      <p:ext uri="{BB962C8B-B14F-4D97-AF65-F5344CB8AC3E}">
        <p14:creationId xmlns:p14="http://schemas.microsoft.com/office/powerpoint/2010/main" val="13904740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958870D-A9D0-43CB-9F38-9294309F0EFD}" type="datetimeFigureOut">
              <a:rPr lang="en-US" smtClean="0"/>
              <a:t>7/19/2014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6ABDA30-BCA1-4DCA-B400-E158B6B366F9}" type="slidenum">
              <a:rPr lang="en-US" smtClean="0"/>
              <a:t>‹#›</a:t>
            </a:fld>
            <a:endParaRPr lang="en-US"/>
          </a:p>
        </p:txBody>
      </p:sp>
    </p:spTree>
    <p:extLst>
      <p:ext uri="{BB962C8B-B14F-4D97-AF65-F5344CB8AC3E}">
        <p14:creationId xmlns:p14="http://schemas.microsoft.com/office/powerpoint/2010/main" val="39506393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958870D-A9D0-43CB-9F38-9294309F0EFD}" type="datetimeFigureOut">
              <a:rPr lang="en-US" smtClean="0"/>
              <a:t>7/19/2014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6ABDA30-BCA1-4DCA-B400-E158B6B366F9}" type="slidenum">
              <a:rPr lang="en-US" smtClean="0"/>
              <a:t>‹#›</a:t>
            </a:fld>
            <a:endParaRPr lang="en-US"/>
          </a:p>
        </p:txBody>
      </p:sp>
    </p:spTree>
    <p:extLst>
      <p:ext uri="{BB962C8B-B14F-4D97-AF65-F5344CB8AC3E}">
        <p14:creationId xmlns:p14="http://schemas.microsoft.com/office/powerpoint/2010/main" val="2019627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958870D-A9D0-43CB-9F38-9294309F0EFD}" type="datetimeFigureOut">
              <a:rPr lang="en-US" smtClean="0"/>
              <a:t>7/19/2014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6ABDA30-BCA1-4DCA-B400-E158B6B366F9}" type="slidenum">
              <a:rPr lang="en-US" smtClean="0"/>
              <a:t>‹#›</a:t>
            </a:fld>
            <a:endParaRPr lang="en-US"/>
          </a:p>
        </p:txBody>
      </p:sp>
    </p:spTree>
    <p:extLst>
      <p:ext uri="{BB962C8B-B14F-4D97-AF65-F5344CB8AC3E}">
        <p14:creationId xmlns:p14="http://schemas.microsoft.com/office/powerpoint/2010/main" val="13545571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958870D-A9D0-43CB-9F38-9294309F0EFD}" type="datetimeFigureOut">
              <a:rPr lang="en-US" smtClean="0"/>
              <a:t>7/19/2014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6ABDA30-BCA1-4DCA-B400-E158B6B366F9}" type="slidenum">
              <a:rPr lang="en-US" smtClean="0"/>
              <a:t>‹#›</a:t>
            </a:fld>
            <a:endParaRPr lang="en-US"/>
          </a:p>
        </p:txBody>
      </p:sp>
    </p:spTree>
    <p:extLst>
      <p:ext uri="{BB962C8B-B14F-4D97-AF65-F5344CB8AC3E}">
        <p14:creationId xmlns:p14="http://schemas.microsoft.com/office/powerpoint/2010/main" val="3738387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58870D-A9D0-43CB-9F38-9294309F0EFD}" type="datetimeFigureOut">
              <a:rPr lang="en-US" smtClean="0"/>
              <a:t>7/19/2014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6ABDA30-BCA1-4DCA-B400-E158B6B366F9}" type="slidenum">
              <a:rPr lang="en-US" smtClean="0"/>
              <a:t>‹#›</a:t>
            </a:fld>
            <a:endParaRPr lang="en-US"/>
          </a:p>
        </p:txBody>
      </p:sp>
    </p:spTree>
    <p:extLst>
      <p:ext uri="{BB962C8B-B14F-4D97-AF65-F5344CB8AC3E}">
        <p14:creationId xmlns:p14="http://schemas.microsoft.com/office/powerpoint/2010/main" val="299965811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Lecture </a:t>
            </a:r>
            <a:r>
              <a:rPr lang="en-US" dirty="0" smtClean="0"/>
              <a:t>30</a:t>
            </a:r>
            <a:endParaRPr lang="en-US" dirty="0"/>
          </a:p>
        </p:txBody>
      </p:sp>
      <p:sp>
        <p:nvSpPr>
          <p:cNvPr id="3" name="Subtitle 2"/>
          <p:cNvSpPr>
            <a:spLocks noGrp="1"/>
          </p:cNvSpPr>
          <p:nvPr>
            <p:ph type="subTitle" idx="1"/>
          </p:nvPr>
        </p:nvSpPr>
        <p:spPr/>
        <p:txBody>
          <a:bodyPr/>
          <a:lstStyle/>
          <a:p>
            <a:r>
              <a:rPr lang="en-US" dirty="0" smtClean="0">
                <a:solidFill>
                  <a:schemeClr val="tx1"/>
                </a:solidFill>
              </a:rPr>
              <a:t>Describing Visual Organizers</a:t>
            </a:r>
            <a:endParaRPr lang="en-US" dirty="0" smtClean="0">
              <a:solidFill>
                <a:schemeClr val="tx1"/>
              </a:solidFill>
            </a:endParaRPr>
          </a:p>
        </p:txBody>
      </p:sp>
    </p:spTree>
    <p:extLst>
      <p:ext uri="{BB962C8B-B14F-4D97-AF65-F5344CB8AC3E}">
        <p14:creationId xmlns:p14="http://schemas.microsoft.com/office/powerpoint/2010/main" val="308324675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Review of Lecture </a:t>
            </a:r>
            <a:r>
              <a:rPr lang="en-US" dirty="0" smtClean="0"/>
              <a:t>29</a:t>
            </a:r>
            <a:endParaRPr lang="en-US" dirty="0"/>
          </a:p>
        </p:txBody>
      </p:sp>
      <p:sp>
        <p:nvSpPr>
          <p:cNvPr id="3" name="Content Placeholder 2"/>
          <p:cNvSpPr>
            <a:spLocks noGrp="1"/>
          </p:cNvSpPr>
          <p:nvPr>
            <p:ph idx="1"/>
          </p:nvPr>
        </p:nvSpPr>
        <p:spPr/>
        <p:txBody>
          <a:bodyPr/>
          <a:lstStyle/>
          <a:p>
            <a:r>
              <a:rPr lang="en-US" dirty="0" smtClean="0"/>
              <a:t>In lecture </a:t>
            </a:r>
            <a:r>
              <a:rPr lang="en-US" dirty="0" smtClean="0"/>
              <a:t>29, </a:t>
            </a:r>
            <a:r>
              <a:rPr lang="en-US" dirty="0" smtClean="0"/>
              <a:t>we learnt how to</a:t>
            </a:r>
          </a:p>
          <a:p>
            <a:pPr lvl="1"/>
            <a:r>
              <a:rPr lang="en-US" dirty="0" smtClean="0"/>
              <a:t>Identify various kinds of review</a:t>
            </a:r>
          </a:p>
          <a:p>
            <a:pPr lvl="1"/>
            <a:r>
              <a:rPr lang="en-US" dirty="0" smtClean="0"/>
              <a:t>Read and analyze a book review </a:t>
            </a:r>
          </a:p>
          <a:p>
            <a:pPr lvl="1"/>
            <a:r>
              <a:rPr lang="en-US" dirty="0" smtClean="0"/>
              <a:t>Identify essential elements of book review</a:t>
            </a:r>
          </a:p>
          <a:p>
            <a:pPr lvl="1"/>
            <a:r>
              <a:rPr lang="en-US" dirty="0" smtClean="0"/>
              <a:t>Write a short book review</a:t>
            </a:r>
          </a:p>
          <a:p>
            <a:pPr marL="457200" lvl="1" indent="0">
              <a:buNone/>
            </a:pPr>
            <a:endParaRPr lang="en-US" dirty="0" smtClean="0"/>
          </a:p>
          <a:p>
            <a:pPr marL="0" indent="0">
              <a:buNone/>
            </a:pPr>
            <a:endParaRPr lang="en-US" dirty="0"/>
          </a:p>
        </p:txBody>
      </p:sp>
    </p:spTree>
    <p:extLst>
      <p:ext uri="{BB962C8B-B14F-4D97-AF65-F5344CB8AC3E}">
        <p14:creationId xmlns:p14="http://schemas.microsoft.com/office/powerpoint/2010/main" val="126399199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Objectives of Lecture </a:t>
            </a:r>
            <a:r>
              <a:rPr lang="en-US" dirty="0" smtClean="0"/>
              <a:t>30</a:t>
            </a:r>
            <a:endParaRPr lang="en-US" dirty="0"/>
          </a:p>
        </p:txBody>
      </p:sp>
      <p:sp>
        <p:nvSpPr>
          <p:cNvPr id="3" name="Content Placeholder 2"/>
          <p:cNvSpPr>
            <a:spLocks noGrp="1"/>
          </p:cNvSpPr>
          <p:nvPr>
            <p:ph idx="1"/>
          </p:nvPr>
        </p:nvSpPr>
        <p:spPr/>
        <p:txBody>
          <a:bodyPr>
            <a:normAutofit/>
          </a:bodyPr>
          <a:lstStyle/>
          <a:p>
            <a:r>
              <a:rPr lang="en-US" dirty="0" smtClean="0"/>
              <a:t>After completing lecture </a:t>
            </a:r>
            <a:r>
              <a:rPr lang="en-US" dirty="0" smtClean="0"/>
              <a:t>30</a:t>
            </a:r>
            <a:r>
              <a:rPr lang="en-US" dirty="0" smtClean="0"/>
              <a:t>, </a:t>
            </a:r>
            <a:r>
              <a:rPr lang="en-US" dirty="0" smtClean="0"/>
              <a:t>you should be able to</a:t>
            </a:r>
          </a:p>
          <a:p>
            <a:pPr lvl="1"/>
            <a:r>
              <a:rPr lang="en-US" dirty="0" smtClean="0"/>
              <a:t>Identify and interpret visual organizers</a:t>
            </a:r>
          </a:p>
          <a:p>
            <a:pPr lvl="1"/>
            <a:r>
              <a:rPr lang="en-US" dirty="0" smtClean="0"/>
              <a:t>Convert visual information into verbal</a:t>
            </a:r>
          </a:p>
          <a:p>
            <a:pPr lvl="1"/>
            <a:r>
              <a:rPr lang="en-US" dirty="0" smtClean="0"/>
              <a:t>Use common expressions for describing</a:t>
            </a:r>
          </a:p>
          <a:p>
            <a:pPr lvl="1"/>
            <a:r>
              <a:rPr lang="en-US" dirty="0" smtClean="0"/>
              <a:t>Write short descriptive reports using visual organizers</a:t>
            </a:r>
            <a:endParaRPr lang="en-US" dirty="0" smtClean="0"/>
          </a:p>
          <a:p>
            <a:pPr marL="457200" lvl="1" indent="0">
              <a:buNone/>
            </a:pPr>
            <a:endParaRPr lang="en-US" dirty="0" smtClean="0"/>
          </a:p>
          <a:p>
            <a:pPr marL="457200" lvl="1" indent="0">
              <a:buNone/>
            </a:pPr>
            <a:endParaRPr lang="en-US" dirty="0" smtClean="0"/>
          </a:p>
          <a:p>
            <a:pPr marL="457200" lvl="1" indent="0">
              <a:buNone/>
            </a:pPr>
            <a:endParaRPr lang="en-US" dirty="0" smtClean="0"/>
          </a:p>
          <a:p>
            <a:pPr marL="457200" lvl="1" indent="0">
              <a:buNone/>
            </a:pPr>
            <a:endParaRPr lang="en-US" dirty="0" smtClean="0"/>
          </a:p>
          <a:p>
            <a:pPr marL="457200" lvl="1" indent="0">
              <a:buNone/>
            </a:pPr>
            <a:endParaRPr lang="en-US" dirty="0" smtClean="0"/>
          </a:p>
          <a:p>
            <a:pPr marL="457200" lvl="1" indent="0">
              <a:buNone/>
            </a:pPr>
            <a:endParaRPr lang="en-US" dirty="0" smtClean="0"/>
          </a:p>
          <a:p>
            <a:pPr lvl="1"/>
            <a:endParaRPr lang="en-US" dirty="0" smtClean="0"/>
          </a:p>
          <a:p>
            <a:pPr marL="457200" lvl="1" indent="0">
              <a:buNone/>
            </a:pPr>
            <a:endParaRPr lang="en-US" dirty="0" smtClean="0"/>
          </a:p>
          <a:p>
            <a:pPr lvl="1"/>
            <a:endParaRPr lang="en-US" dirty="0" smtClean="0"/>
          </a:p>
          <a:p>
            <a:pPr lvl="1"/>
            <a:endParaRPr lang="en-US" dirty="0" smtClean="0"/>
          </a:p>
          <a:p>
            <a:pPr lvl="1"/>
            <a:endParaRPr lang="en-US" dirty="0" smtClean="0"/>
          </a:p>
          <a:p>
            <a:pPr lvl="1"/>
            <a:endParaRPr lang="en-US" dirty="0" smtClean="0"/>
          </a:p>
          <a:p>
            <a:pPr marL="457200" lvl="1" indent="0">
              <a:buNone/>
            </a:pPr>
            <a:endParaRPr lang="en-US" dirty="0" smtClean="0"/>
          </a:p>
          <a:p>
            <a:pPr lvl="1"/>
            <a:endParaRPr lang="en-US" dirty="0" smtClean="0"/>
          </a:p>
          <a:p>
            <a:pPr lvl="1"/>
            <a:endParaRPr lang="en-US" dirty="0" smtClean="0"/>
          </a:p>
        </p:txBody>
      </p:sp>
    </p:spTree>
    <p:extLst>
      <p:ext uri="{BB962C8B-B14F-4D97-AF65-F5344CB8AC3E}">
        <p14:creationId xmlns:p14="http://schemas.microsoft.com/office/powerpoint/2010/main" val="414552194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Visual Organizers</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What is a visual organizer?</a:t>
            </a:r>
          </a:p>
          <a:p>
            <a:pPr lvl="1"/>
            <a:r>
              <a:rPr lang="en-US" dirty="0"/>
              <a:t>A </a:t>
            </a:r>
            <a:r>
              <a:rPr lang="en-US" dirty="0" smtClean="0"/>
              <a:t>visual organizer, also </a:t>
            </a:r>
            <a:r>
              <a:rPr lang="en-US" dirty="0"/>
              <a:t>known as </a:t>
            </a:r>
            <a:r>
              <a:rPr lang="en-US" dirty="0" smtClean="0"/>
              <a:t>graphic organizer, is </a:t>
            </a:r>
            <a:r>
              <a:rPr lang="en-US" dirty="0"/>
              <a:t>a communication tool that uses visual symbols to express knowledge, concepts, thoughts, or ideas, and the relationships between </a:t>
            </a:r>
            <a:r>
              <a:rPr lang="en-US" dirty="0" smtClean="0"/>
              <a:t>them.</a:t>
            </a:r>
            <a:r>
              <a:rPr lang="en-US" dirty="0"/>
              <a:t> The main purpose of a </a:t>
            </a:r>
            <a:r>
              <a:rPr lang="en-US" dirty="0" smtClean="0"/>
              <a:t>visual </a:t>
            </a:r>
            <a:r>
              <a:rPr lang="en-US" dirty="0"/>
              <a:t>organizer is to provide a visual aid to facilitate learning and instruction</a:t>
            </a:r>
            <a:endParaRPr lang="en-US" dirty="0" smtClean="0"/>
          </a:p>
          <a:p>
            <a:r>
              <a:rPr lang="en-US" dirty="0" smtClean="0"/>
              <a:t>Common Examples</a:t>
            </a:r>
          </a:p>
          <a:p>
            <a:pPr lvl="1"/>
            <a:r>
              <a:rPr lang="en-US" dirty="0" smtClean="0"/>
              <a:t>Outlines</a:t>
            </a:r>
          </a:p>
          <a:p>
            <a:pPr lvl="1"/>
            <a:r>
              <a:rPr lang="en-US" dirty="0" smtClean="0"/>
              <a:t>Tables</a:t>
            </a:r>
          </a:p>
          <a:p>
            <a:pPr lvl="1"/>
            <a:r>
              <a:rPr lang="en-US" dirty="0" smtClean="0"/>
              <a:t>Charts</a:t>
            </a:r>
          </a:p>
          <a:p>
            <a:pPr lvl="1"/>
            <a:r>
              <a:rPr lang="en-US" dirty="0" smtClean="0"/>
              <a:t>Illustrations / Diagrams</a:t>
            </a:r>
          </a:p>
          <a:p>
            <a:pPr lvl="1"/>
            <a:r>
              <a:rPr lang="en-US" dirty="0" smtClean="0"/>
              <a:t>Maps</a:t>
            </a:r>
          </a:p>
          <a:p>
            <a:pPr lvl="1"/>
            <a:r>
              <a:rPr lang="en-US" dirty="0" smtClean="0"/>
              <a:t>Graphs</a:t>
            </a:r>
          </a:p>
          <a:p>
            <a:pPr marL="457200" lvl="1" indent="0">
              <a:buNone/>
            </a:pPr>
            <a:endParaRPr lang="en-US" dirty="0" smtClean="0"/>
          </a:p>
          <a:p>
            <a:pPr marL="0" indent="0">
              <a:buNone/>
            </a:pPr>
            <a:r>
              <a:rPr lang="en-US" dirty="0"/>
              <a:t>	</a:t>
            </a:r>
            <a:endParaRPr lang="en-US" dirty="0" smtClean="0"/>
          </a:p>
          <a:p>
            <a:pPr marL="0" indent="0">
              <a:buNone/>
            </a:pPr>
            <a:endParaRPr lang="en-US" dirty="0"/>
          </a:p>
        </p:txBody>
      </p:sp>
    </p:spTree>
    <p:extLst>
      <p:ext uri="{BB962C8B-B14F-4D97-AF65-F5344CB8AC3E}">
        <p14:creationId xmlns:p14="http://schemas.microsoft.com/office/powerpoint/2010/main" val="5790729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Visual Organizers</a:t>
            </a:r>
            <a:endParaRPr lang="en-US" dirty="0"/>
          </a:p>
        </p:txBody>
      </p:sp>
      <p:sp>
        <p:nvSpPr>
          <p:cNvPr id="3" name="Content Placeholder 2"/>
          <p:cNvSpPr>
            <a:spLocks noGrp="1"/>
          </p:cNvSpPr>
          <p:nvPr>
            <p:ph idx="1"/>
          </p:nvPr>
        </p:nvSpPr>
        <p:spPr>
          <a:xfrm>
            <a:off x="457200" y="1371600"/>
            <a:ext cx="8229600" cy="4525963"/>
          </a:xfrm>
        </p:spPr>
        <p:txBody>
          <a:bodyPr/>
          <a:lstStyle/>
          <a:p>
            <a:pPr marL="0" indent="0">
              <a:buNone/>
            </a:pPr>
            <a:r>
              <a:rPr lang="en-US" dirty="0" smtClean="0"/>
              <a:t>Can you name these visual organizers?</a:t>
            </a:r>
          </a:p>
          <a:p>
            <a:pPr marL="0" indent="0">
              <a:buNone/>
            </a:pPr>
            <a:endParaRPr lang="en-US" dirty="0" smtClean="0"/>
          </a:p>
          <a:p>
            <a:pPr marL="0" indent="0">
              <a:buNone/>
            </a:pPr>
            <a:endParaRPr lang="en-US"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2185987"/>
            <a:ext cx="2457450" cy="1857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0" y="2190750"/>
            <a:ext cx="2438400" cy="1876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10425" y="2162175"/>
            <a:ext cx="1771650" cy="1905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3"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600" y="4572213"/>
            <a:ext cx="2667000" cy="1714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5" name="Picture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896100" y="4329325"/>
            <a:ext cx="2085975" cy="2200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6" name="Picture 8"/>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429000" y="4543638"/>
            <a:ext cx="2628900" cy="1743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1056981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Visual Organizers (</a:t>
            </a:r>
            <a:r>
              <a:rPr lang="en-US" dirty="0" err="1" smtClean="0"/>
              <a:t>Cont</a:t>
            </a:r>
            <a:r>
              <a:rPr lang="en-US" dirty="0" smtClean="0"/>
              <a:t>…)</a:t>
            </a:r>
            <a:endParaRPr lang="en-US" dirty="0"/>
          </a:p>
        </p:txBody>
      </p:sp>
      <p:sp>
        <p:nvSpPr>
          <p:cNvPr id="3" name="Content Placeholder 2"/>
          <p:cNvSpPr>
            <a:spLocks noGrp="1"/>
          </p:cNvSpPr>
          <p:nvPr>
            <p:ph idx="1"/>
          </p:nvPr>
        </p:nvSpPr>
        <p:spPr>
          <a:xfrm>
            <a:off x="457200" y="1371600"/>
            <a:ext cx="8229600" cy="4525963"/>
          </a:xfrm>
        </p:spPr>
        <p:txBody>
          <a:bodyPr/>
          <a:lstStyle/>
          <a:p>
            <a:pPr marL="0" indent="0">
              <a:buNone/>
            </a:pPr>
            <a:r>
              <a:rPr lang="en-US" dirty="0" smtClean="0"/>
              <a:t>Can you name these visual organizers?</a:t>
            </a:r>
          </a:p>
          <a:p>
            <a:pPr marL="0" indent="0">
              <a:buNone/>
            </a:pPr>
            <a:endParaRPr lang="en-US" dirty="0" smtClean="0"/>
          </a:p>
          <a:p>
            <a:pPr marL="0" indent="0">
              <a:buNone/>
            </a:pPr>
            <a:endParaRPr lang="en-US"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2156922"/>
            <a:ext cx="2381250" cy="1924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43201" y="1981200"/>
            <a:ext cx="2738438" cy="26074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7"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48400" y="2214072"/>
            <a:ext cx="2447925" cy="1866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8"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1000" y="4724400"/>
            <a:ext cx="2495550" cy="1828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9" name="Picture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240439" y="4118610"/>
            <a:ext cx="2708910" cy="24345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80" name="Picture 8"/>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156898" y="4724400"/>
            <a:ext cx="2857500" cy="1600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265660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Importance of Visual Organizers</a:t>
            </a:r>
            <a:endParaRPr lang="en-US" dirty="0"/>
          </a:p>
        </p:txBody>
      </p:sp>
      <p:sp>
        <p:nvSpPr>
          <p:cNvPr id="3" name="Content Placeholder 2"/>
          <p:cNvSpPr>
            <a:spLocks noGrp="1"/>
          </p:cNvSpPr>
          <p:nvPr>
            <p:ph idx="1"/>
          </p:nvPr>
        </p:nvSpPr>
        <p:spPr/>
        <p:txBody>
          <a:bodyPr/>
          <a:lstStyle/>
          <a:p>
            <a:r>
              <a:rPr lang="en-US" dirty="0" smtClean="0"/>
              <a:t>As a basic literacy skill</a:t>
            </a:r>
          </a:p>
          <a:p>
            <a:r>
              <a:rPr lang="en-US" dirty="0" smtClean="0"/>
              <a:t>As a tool for academic reading and writing</a:t>
            </a:r>
          </a:p>
          <a:p>
            <a:r>
              <a:rPr lang="en-US" dirty="0" smtClean="0"/>
              <a:t>As a tool for addressing multiple intelligences</a:t>
            </a:r>
          </a:p>
          <a:p>
            <a:endParaRPr lang="en-US" dirty="0" smtClean="0"/>
          </a:p>
          <a:p>
            <a:pPr marL="0" indent="0">
              <a:buNone/>
            </a:pPr>
            <a:endParaRPr lang="en-US" dirty="0"/>
          </a:p>
        </p:txBody>
      </p:sp>
    </p:spTree>
    <p:extLst>
      <p:ext uri="{BB962C8B-B14F-4D97-AF65-F5344CB8AC3E}">
        <p14:creationId xmlns:p14="http://schemas.microsoft.com/office/powerpoint/2010/main" val="273768381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Interpreting Visual Organizers</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Table Conventions</a:t>
            </a:r>
          </a:p>
          <a:p>
            <a:pPr lvl="1"/>
            <a:r>
              <a:rPr lang="en-US" dirty="0" smtClean="0"/>
              <a:t>Columns</a:t>
            </a:r>
          </a:p>
          <a:p>
            <a:pPr lvl="1"/>
            <a:r>
              <a:rPr lang="en-US" dirty="0" smtClean="0"/>
              <a:t>Rows</a:t>
            </a:r>
          </a:p>
          <a:p>
            <a:pPr lvl="1"/>
            <a:r>
              <a:rPr lang="en-US" dirty="0" smtClean="0"/>
              <a:t>Sections</a:t>
            </a:r>
            <a:endParaRPr lang="en-US" dirty="0" smtClean="0"/>
          </a:p>
          <a:p>
            <a:r>
              <a:rPr lang="en-US" dirty="0" smtClean="0"/>
              <a:t>Graph Conventions</a:t>
            </a:r>
          </a:p>
          <a:p>
            <a:pPr lvl="1"/>
            <a:r>
              <a:rPr lang="en-US" dirty="0" smtClean="0"/>
              <a:t>Axis</a:t>
            </a:r>
          </a:p>
          <a:p>
            <a:pPr lvl="1"/>
            <a:r>
              <a:rPr lang="en-US" dirty="0" smtClean="0"/>
              <a:t>Scale</a:t>
            </a:r>
          </a:p>
          <a:p>
            <a:r>
              <a:rPr lang="en-US" dirty="0" smtClean="0"/>
              <a:t>Map Conventions</a:t>
            </a:r>
          </a:p>
          <a:p>
            <a:pPr lvl="1"/>
            <a:r>
              <a:rPr lang="en-US" dirty="0" smtClean="0"/>
              <a:t>Scale</a:t>
            </a:r>
          </a:p>
          <a:p>
            <a:pPr lvl="1"/>
            <a:r>
              <a:rPr lang="en-US" dirty="0" smtClean="0"/>
              <a:t>Directions</a:t>
            </a:r>
          </a:p>
          <a:p>
            <a:pPr lvl="1"/>
            <a:r>
              <a:rPr lang="en-US" dirty="0" smtClean="0"/>
              <a:t>Legend</a:t>
            </a:r>
          </a:p>
          <a:p>
            <a:r>
              <a:rPr lang="en-US" dirty="0" smtClean="0"/>
              <a:t>Flowchart Conventions</a:t>
            </a:r>
          </a:p>
          <a:p>
            <a:pPr lvl="1"/>
            <a:r>
              <a:rPr lang="en-US" dirty="0" smtClean="0"/>
              <a:t>Shapes</a:t>
            </a:r>
          </a:p>
          <a:p>
            <a:pPr lvl="1"/>
            <a:r>
              <a:rPr lang="en-US" dirty="0" smtClean="0"/>
              <a:t>arrows</a:t>
            </a:r>
          </a:p>
          <a:p>
            <a:pPr marL="457200" lvl="1" indent="0">
              <a:buNone/>
            </a:pPr>
            <a:endParaRPr lang="en-US" dirty="0" smtClean="0"/>
          </a:p>
          <a:p>
            <a:pPr marL="457200" lvl="1" indent="0">
              <a:buNone/>
            </a:pPr>
            <a:endParaRPr lang="en-US" dirty="0"/>
          </a:p>
        </p:txBody>
      </p:sp>
    </p:spTree>
    <p:extLst>
      <p:ext uri="{BB962C8B-B14F-4D97-AF65-F5344CB8AC3E}">
        <p14:creationId xmlns:p14="http://schemas.microsoft.com/office/powerpoint/2010/main" val="133485773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Reading a Table</a:t>
            </a:r>
            <a:endParaRPr lang="en-US" dirty="0"/>
          </a:p>
        </p:txBody>
      </p:sp>
      <p:graphicFrame>
        <p:nvGraphicFramePr>
          <p:cNvPr id="4" name="Content Placeholder 3"/>
          <p:cNvGraphicFramePr>
            <a:graphicFrameLocks noGrp="1"/>
          </p:cNvGraphicFramePr>
          <p:nvPr>
            <p:ph sz="half" idx="1"/>
            <p:extLst>
              <p:ext uri="{D42A27DB-BD31-4B8C-83A1-F6EECF244321}">
                <p14:modId xmlns:p14="http://schemas.microsoft.com/office/powerpoint/2010/main" val="2977276960"/>
              </p:ext>
            </p:extLst>
          </p:nvPr>
        </p:nvGraphicFramePr>
        <p:xfrm>
          <a:off x="457200" y="2371130"/>
          <a:ext cx="4038600" cy="3809998"/>
        </p:xfrm>
        <a:graphic>
          <a:graphicData uri="http://schemas.openxmlformats.org/drawingml/2006/table">
            <a:tbl>
              <a:tblPr firstRow="1" firstCol="1" bandRow="1">
                <a:tableStyleId>{5C22544A-7EE6-4342-B048-85BDC9FD1C3A}</a:tableStyleId>
              </a:tblPr>
              <a:tblGrid>
                <a:gridCol w="1738265"/>
                <a:gridCol w="1168876"/>
                <a:gridCol w="1131459"/>
              </a:tblGrid>
              <a:tr h="862534">
                <a:tc>
                  <a:txBody>
                    <a:bodyPr/>
                    <a:lstStyle/>
                    <a:p>
                      <a:pPr marL="0" marR="0" algn="ctr"/>
                      <a:r>
                        <a:rPr lang="en-GB" sz="1200" dirty="0">
                          <a:effectLst/>
                        </a:rPr>
                        <a:t>Month of the year</a:t>
                      </a:r>
                      <a:endParaRPr lang="en-US" sz="1200" dirty="0">
                        <a:effectLst/>
                        <a:latin typeface="Arial"/>
                        <a:ea typeface="Times New Roman"/>
                      </a:endParaRPr>
                    </a:p>
                  </a:txBody>
                  <a:tcPr marL="87849" marR="87849" marT="17780" marB="17780" anchor="ctr"/>
                </a:tc>
                <a:tc>
                  <a:txBody>
                    <a:bodyPr/>
                    <a:lstStyle/>
                    <a:p>
                      <a:pPr marL="0" marR="0" algn="ctr"/>
                      <a:r>
                        <a:rPr lang="en-GB" sz="1200" dirty="0">
                          <a:effectLst/>
                        </a:rPr>
                        <a:t>Average daytime temperature </a:t>
                      </a:r>
                      <a:r>
                        <a:rPr lang="en-GB" sz="1200" dirty="0">
                          <a:effectLst/>
                          <a:sym typeface="Symbol"/>
                        </a:rPr>
                        <a:t></a:t>
                      </a:r>
                      <a:r>
                        <a:rPr lang="en-GB" sz="1200" dirty="0">
                          <a:effectLst/>
                        </a:rPr>
                        <a:t>C</a:t>
                      </a:r>
                      <a:endParaRPr lang="en-US" sz="1200" dirty="0">
                        <a:effectLst/>
                        <a:latin typeface="Arial"/>
                        <a:ea typeface="Times New Roman"/>
                      </a:endParaRPr>
                    </a:p>
                  </a:txBody>
                  <a:tcPr marL="87849" marR="87849" marT="17780" marB="17780" anchor="ctr"/>
                </a:tc>
                <a:tc>
                  <a:txBody>
                    <a:bodyPr/>
                    <a:lstStyle/>
                    <a:p>
                      <a:pPr marL="0" marR="0" algn="ctr"/>
                      <a:r>
                        <a:rPr lang="en-GB" sz="1200" dirty="0">
                          <a:effectLst/>
                        </a:rPr>
                        <a:t>Average </a:t>
                      </a:r>
                      <a:r>
                        <a:rPr lang="en-GB" sz="1200" dirty="0" smtClean="0">
                          <a:effectLst/>
                        </a:rPr>
                        <a:t>night-time </a:t>
                      </a:r>
                      <a:r>
                        <a:rPr lang="en-GB" sz="1200" dirty="0">
                          <a:effectLst/>
                        </a:rPr>
                        <a:t>temperature </a:t>
                      </a:r>
                      <a:r>
                        <a:rPr lang="en-GB" sz="1200" dirty="0">
                          <a:effectLst/>
                          <a:sym typeface="Symbol"/>
                        </a:rPr>
                        <a:t></a:t>
                      </a:r>
                      <a:r>
                        <a:rPr lang="en-GB" sz="1200" dirty="0">
                          <a:effectLst/>
                        </a:rPr>
                        <a:t>C</a:t>
                      </a:r>
                      <a:endParaRPr lang="en-US" sz="1200" dirty="0">
                        <a:effectLst/>
                        <a:latin typeface="Arial"/>
                        <a:ea typeface="Times New Roman"/>
                      </a:endParaRPr>
                    </a:p>
                  </a:txBody>
                  <a:tcPr marL="87849" marR="87849" marT="17780" marB="17780" anchor="ctr"/>
                </a:tc>
              </a:tr>
              <a:tr h="245622">
                <a:tc>
                  <a:txBody>
                    <a:bodyPr/>
                    <a:lstStyle/>
                    <a:p>
                      <a:pPr marL="0" marR="0"/>
                      <a:r>
                        <a:rPr lang="en-GB" sz="1200">
                          <a:effectLst/>
                        </a:rPr>
                        <a:t>January</a:t>
                      </a:r>
                      <a:endParaRPr lang="en-US" sz="1200">
                        <a:effectLst/>
                        <a:latin typeface="Arial"/>
                        <a:ea typeface="Times New Roman"/>
                      </a:endParaRPr>
                    </a:p>
                  </a:txBody>
                  <a:tcPr marL="87849" marR="87849" marT="17780" marB="17780"/>
                </a:tc>
                <a:tc>
                  <a:txBody>
                    <a:bodyPr/>
                    <a:lstStyle/>
                    <a:p>
                      <a:pPr marL="0" marR="0" algn="ctr"/>
                      <a:r>
                        <a:rPr lang="en-GB" sz="1200">
                          <a:effectLst/>
                        </a:rPr>
                        <a:t>30</a:t>
                      </a:r>
                      <a:endParaRPr lang="en-US" sz="1200">
                        <a:effectLst/>
                        <a:latin typeface="Arial"/>
                        <a:ea typeface="Times New Roman"/>
                      </a:endParaRPr>
                    </a:p>
                  </a:txBody>
                  <a:tcPr marL="87849" marR="87849" marT="17780" marB="17780"/>
                </a:tc>
                <a:tc>
                  <a:txBody>
                    <a:bodyPr/>
                    <a:lstStyle/>
                    <a:p>
                      <a:pPr marL="0" marR="0" algn="ctr"/>
                      <a:r>
                        <a:rPr lang="en-GB" sz="1200">
                          <a:effectLst/>
                        </a:rPr>
                        <a:t>19</a:t>
                      </a:r>
                      <a:endParaRPr lang="en-US" sz="1200">
                        <a:effectLst/>
                        <a:latin typeface="Arial"/>
                        <a:ea typeface="Times New Roman"/>
                      </a:endParaRPr>
                    </a:p>
                  </a:txBody>
                  <a:tcPr marL="87849" marR="87849" marT="17780" marB="17780"/>
                </a:tc>
              </a:tr>
              <a:tr h="245622">
                <a:tc>
                  <a:txBody>
                    <a:bodyPr/>
                    <a:lstStyle/>
                    <a:p>
                      <a:pPr marL="0" marR="0"/>
                      <a:r>
                        <a:rPr lang="en-GB" sz="1200">
                          <a:effectLst/>
                        </a:rPr>
                        <a:t>February</a:t>
                      </a:r>
                      <a:endParaRPr lang="en-US" sz="1200">
                        <a:effectLst/>
                        <a:latin typeface="Arial"/>
                        <a:ea typeface="Times New Roman"/>
                      </a:endParaRPr>
                    </a:p>
                  </a:txBody>
                  <a:tcPr marL="87849" marR="87849" marT="17780" marB="17780"/>
                </a:tc>
                <a:tc>
                  <a:txBody>
                    <a:bodyPr/>
                    <a:lstStyle/>
                    <a:p>
                      <a:pPr marL="0" marR="0" algn="ctr"/>
                      <a:r>
                        <a:rPr lang="en-GB" sz="1200">
                          <a:effectLst/>
                        </a:rPr>
                        <a:t>29</a:t>
                      </a:r>
                      <a:endParaRPr lang="en-US" sz="1200">
                        <a:effectLst/>
                        <a:latin typeface="Arial"/>
                        <a:ea typeface="Times New Roman"/>
                      </a:endParaRPr>
                    </a:p>
                  </a:txBody>
                  <a:tcPr marL="87849" marR="87849" marT="17780" marB="17780"/>
                </a:tc>
                <a:tc>
                  <a:txBody>
                    <a:bodyPr/>
                    <a:lstStyle/>
                    <a:p>
                      <a:pPr marL="0" marR="0" algn="ctr"/>
                      <a:r>
                        <a:rPr lang="en-GB" sz="1200">
                          <a:effectLst/>
                        </a:rPr>
                        <a:t>20</a:t>
                      </a:r>
                      <a:endParaRPr lang="en-US" sz="1200">
                        <a:effectLst/>
                        <a:latin typeface="Arial"/>
                        <a:ea typeface="Times New Roman"/>
                      </a:endParaRPr>
                    </a:p>
                  </a:txBody>
                  <a:tcPr marL="87849" marR="87849" marT="17780" marB="17780"/>
                </a:tc>
              </a:tr>
              <a:tr h="245622">
                <a:tc>
                  <a:txBody>
                    <a:bodyPr/>
                    <a:lstStyle/>
                    <a:p>
                      <a:pPr marL="0" marR="0"/>
                      <a:r>
                        <a:rPr lang="en-GB" sz="1200">
                          <a:effectLst/>
                        </a:rPr>
                        <a:t>March</a:t>
                      </a:r>
                      <a:endParaRPr lang="en-US" sz="1200">
                        <a:effectLst/>
                        <a:latin typeface="Arial"/>
                        <a:ea typeface="Times New Roman"/>
                      </a:endParaRPr>
                    </a:p>
                  </a:txBody>
                  <a:tcPr marL="87849" marR="87849" marT="17780" marB="17780"/>
                </a:tc>
                <a:tc>
                  <a:txBody>
                    <a:bodyPr/>
                    <a:lstStyle/>
                    <a:p>
                      <a:pPr marL="0" marR="0" algn="ctr"/>
                      <a:r>
                        <a:rPr lang="en-GB" sz="1200">
                          <a:effectLst/>
                        </a:rPr>
                        <a:t>30</a:t>
                      </a:r>
                      <a:endParaRPr lang="en-US" sz="1200">
                        <a:effectLst/>
                        <a:latin typeface="Arial"/>
                        <a:ea typeface="Times New Roman"/>
                      </a:endParaRPr>
                    </a:p>
                  </a:txBody>
                  <a:tcPr marL="87849" marR="87849" marT="17780" marB="17780"/>
                </a:tc>
                <a:tc>
                  <a:txBody>
                    <a:bodyPr/>
                    <a:lstStyle/>
                    <a:p>
                      <a:pPr marL="0" marR="0" algn="ctr"/>
                      <a:r>
                        <a:rPr lang="en-GB" sz="1200">
                          <a:effectLst/>
                        </a:rPr>
                        <a:t>21</a:t>
                      </a:r>
                      <a:endParaRPr lang="en-US" sz="1200">
                        <a:effectLst/>
                        <a:latin typeface="Arial"/>
                        <a:ea typeface="Times New Roman"/>
                      </a:endParaRPr>
                    </a:p>
                  </a:txBody>
                  <a:tcPr marL="87849" marR="87849" marT="17780" marB="17780"/>
                </a:tc>
              </a:tr>
              <a:tr h="245622">
                <a:tc>
                  <a:txBody>
                    <a:bodyPr/>
                    <a:lstStyle/>
                    <a:p>
                      <a:pPr marL="0" marR="0"/>
                      <a:r>
                        <a:rPr lang="en-GB" sz="1200">
                          <a:effectLst/>
                        </a:rPr>
                        <a:t>April</a:t>
                      </a:r>
                      <a:endParaRPr lang="en-US" sz="1200">
                        <a:effectLst/>
                        <a:latin typeface="Arial"/>
                        <a:ea typeface="Times New Roman"/>
                      </a:endParaRPr>
                    </a:p>
                  </a:txBody>
                  <a:tcPr marL="87849" marR="87849" marT="17780" marB="17780"/>
                </a:tc>
                <a:tc>
                  <a:txBody>
                    <a:bodyPr/>
                    <a:lstStyle/>
                    <a:p>
                      <a:pPr marL="0" marR="0" algn="ctr"/>
                      <a:r>
                        <a:rPr lang="en-GB" sz="1200">
                          <a:effectLst/>
                        </a:rPr>
                        <a:t>31</a:t>
                      </a:r>
                      <a:endParaRPr lang="en-US" sz="1200">
                        <a:effectLst/>
                        <a:latin typeface="Arial"/>
                        <a:ea typeface="Times New Roman"/>
                      </a:endParaRPr>
                    </a:p>
                  </a:txBody>
                  <a:tcPr marL="87849" marR="87849" marT="17780" marB="17780"/>
                </a:tc>
                <a:tc>
                  <a:txBody>
                    <a:bodyPr/>
                    <a:lstStyle/>
                    <a:p>
                      <a:pPr marL="0" marR="0" algn="ctr"/>
                      <a:r>
                        <a:rPr lang="en-GB" sz="1200">
                          <a:effectLst/>
                        </a:rPr>
                        <a:t>21</a:t>
                      </a:r>
                      <a:endParaRPr lang="en-US" sz="1200">
                        <a:effectLst/>
                        <a:latin typeface="Arial"/>
                        <a:ea typeface="Times New Roman"/>
                      </a:endParaRPr>
                    </a:p>
                  </a:txBody>
                  <a:tcPr marL="87849" marR="87849" marT="17780" marB="17780"/>
                </a:tc>
              </a:tr>
              <a:tr h="245622">
                <a:tc>
                  <a:txBody>
                    <a:bodyPr/>
                    <a:lstStyle/>
                    <a:p>
                      <a:pPr marL="0" marR="0"/>
                      <a:r>
                        <a:rPr lang="en-GB" sz="1200">
                          <a:effectLst/>
                        </a:rPr>
                        <a:t>May</a:t>
                      </a:r>
                      <a:endParaRPr lang="en-US" sz="1200">
                        <a:effectLst/>
                        <a:latin typeface="Arial"/>
                        <a:ea typeface="Times New Roman"/>
                      </a:endParaRPr>
                    </a:p>
                  </a:txBody>
                  <a:tcPr marL="87849" marR="87849" marT="17780" marB="17780"/>
                </a:tc>
                <a:tc>
                  <a:txBody>
                    <a:bodyPr/>
                    <a:lstStyle/>
                    <a:p>
                      <a:pPr marL="0" marR="0" algn="ctr"/>
                      <a:r>
                        <a:rPr lang="en-GB" sz="1200">
                          <a:effectLst/>
                        </a:rPr>
                        <a:t>31</a:t>
                      </a:r>
                      <a:endParaRPr lang="en-US" sz="1200">
                        <a:effectLst/>
                        <a:latin typeface="Arial"/>
                        <a:ea typeface="Times New Roman"/>
                      </a:endParaRPr>
                    </a:p>
                  </a:txBody>
                  <a:tcPr marL="87849" marR="87849" marT="17780" marB="17780"/>
                </a:tc>
                <a:tc>
                  <a:txBody>
                    <a:bodyPr/>
                    <a:lstStyle/>
                    <a:p>
                      <a:pPr marL="0" marR="0" algn="ctr"/>
                      <a:r>
                        <a:rPr lang="en-GB" sz="1200" dirty="0">
                          <a:effectLst/>
                        </a:rPr>
                        <a:t>22</a:t>
                      </a:r>
                      <a:endParaRPr lang="en-US" sz="1200" dirty="0">
                        <a:effectLst/>
                        <a:latin typeface="Arial"/>
                        <a:ea typeface="Times New Roman"/>
                      </a:endParaRPr>
                    </a:p>
                  </a:txBody>
                  <a:tcPr marL="87849" marR="87849" marT="17780" marB="17780"/>
                </a:tc>
              </a:tr>
              <a:tr h="245622">
                <a:tc>
                  <a:txBody>
                    <a:bodyPr/>
                    <a:lstStyle/>
                    <a:p>
                      <a:pPr marL="0" marR="0"/>
                      <a:r>
                        <a:rPr lang="en-GB" sz="1200">
                          <a:effectLst/>
                        </a:rPr>
                        <a:t>June</a:t>
                      </a:r>
                      <a:endParaRPr lang="en-US" sz="1200">
                        <a:effectLst/>
                        <a:latin typeface="Arial"/>
                        <a:ea typeface="Times New Roman"/>
                      </a:endParaRPr>
                    </a:p>
                  </a:txBody>
                  <a:tcPr marL="87849" marR="87849" marT="17780" marB="17780"/>
                </a:tc>
                <a:tc>
                  <a:txBody>
                    <a:bodyPr/>
                    <a:lstStyle/>
                    <a:p>
                      <a:pPr marL="0" marR="0" algn="ctr"/>
                      <a:r>
                        <a:rPr lang="en-GB" sz="1200">
                          <a:effectLst/>
                        </a:rPr>
                        <a:t>32</a:t>
                      </a:r>
                      <a:endParaRPr lang="en-US" sz="1200">
                        <a:effectLst/>
                        <a:latin typeface="Arial"/>
                        <a:ea typeface="Times New Roman"/>
                      </a:endParaRPr>
                    </a:p>
                  </a:txBody>
                  <a:tcPr marL="87849" marR="87849" marT="17780" marB="17780"/>
                </a:tc>
                <a:tc>
                  <a:txBody>
                    <a:bodyPr/>
                    <a:lstStyle/>
                    <a:p>
                      <a:pPr marL="0" marR="0" algn="ctr"/>
                      <a:r>
                        <a:rPr lang="en-GB" sz="1200">
                          <a:effectLst/>
                        </a:rPr>
                        <a:t>23</a:t>
                      </a:r>
                      <a:endParaRPr lang="en-US" sz="1200">
                        <a:effectLst/>
                        <a:latin typeface="Arial"/>
                        <a:ea typeface="Times New Roman"/>
                      </a:endParaRPr>
                    </a:p>
                  </a:txBody>
                  <a:tcPr marL="87849" marR="87849" marT="17780" marB="17780"/>
                </a:tc>
              </a:tr>
              <a:tr h="245622">
                <a:tc>
                  <a:txBody>
                    <a:bodyPr/>
                    <a:lstStyle/>
                    <a:p>
                      <a:pPr marL="0" marR="0"/>
                      <a:r>
                        <a:rPr lang="en-GB" sz="1200">
                          <a:effectLst/>
                        </a:rPr>
                        <a:t>July</a:t>
                      </a:r>
                      <a:endParaRPr lang="en-US" sz="1200">
                        <a:effectLst/>
                        <a:latin typeface="Arial"/>
                        <a:ea typeface="Times New Roman"/>
                      </a:endParaRPr>
                    </a:p>
                  </a:txBody>
                  <a:tcPr marL="87849" marR="87849" marT="17780" marB="17780"/>
                </a:tc>
                <a:tc>
                  <a:txBody>
                    <a:bodyPr/>
                    <a:lstStyle/>
                    <a:p>
                      <a:pPr marL="0" marR="0" algn="ctr"/>
                      <a:r>
                        <a:rPr lang="en-GB" sz="1200">
                          <a:effectLst/>
                        </a:rPr>
                        <a:t>32</a:t>
                      </a:r>
                      <a:endParaRPr lang="en-US" sz="1200">
                        <a:effectLst/>
                        <a:latin typeface="Arial"/>
                        <a:ea typeface="Times New Roman"/>
                      </a:endParaRPr>
                    </a:p>
                  </a:txBody>
                  <a:tcPr marL="87849" marR="87849" marT="17780" marB="17780"/>
                </a:tc>
                <a:tc>
                  <a:txBody>
                    <a:bodyPr/>
                    <a:lstStyle/>
                    <a:p>
                      <a:pPr marL="0" marR="0" algn="ctr"/>
                      <a:r>
                        <a:rPr lang="en-GB" sz="1200">
                          <a:effectLst/>
                        </a:rPr>
                        <a:t>23</a:t>
                      </a:r>
                      <a:endParaRPr lang="en-US" sz="1200">
                        <a:effectLst/>
                        <a:latin typeface="Arial"/>
                        <a:ea typeface="Times New Roman"/>
                      </a:endParaRPr>
                    </a:p>
                  </a:txBody>
                  <a:tcPr marL="87849" marR="87849" marT="17780" marB="17780"/>
                </a:tc>
              </a:tr>
              <a:tr h="245622">
                <a:tc>
                  <a:txBody>
                    <a:bodyPr/>
                    <a:lstStyle/>
                    <a:p>
                      <a:pPr marL="0" marR="0"/>
                      <a:r>
                        <a:rPr lang="en-GB" sz="1200">
                          <a:effectLst/>
                        </a:rPr>
                        <a:t>August</a:t>
                      </a:r>
                      <a:endParaRPr lang="en-US" sz="1200">
                        <a:effectLst/>
                        <a:latin typeface="Arial"/>
                        <a:ea typeface="Times New Roman"/>
                      </a:endParaRPr>
                    </a:p>
                  </a:txBody>
                  <a:tcPr marL="87849" marR="87849" marT="17780" marB="17780"/>
                </a:tc>
                <a:tc>
                  <a:txBody>
                    <a:bodyPr/>
                    <a:lstStyle/>
                    <a:p>
                      <a:pPr marL="0" marR="0" algn="ctr"/>
                      <a:r>
                        <a:rPr lang="en-GB" sz="1200">
                          <a:effectLst/>
                        </a:rPr>
                        <a:t>33</a:t>
                      </a:r>
                      <a:endParaRPr lang="en-US" sz="1200">
                        <a:effectLst/>
                        <a:latin typeface="Arial"/>
                        <a:ea typeface="Times New Roman"/>
                      </a:endParaRPr>
                    </a:p>
                  </a:txBody>
                  <a:tcPr marL="87849" marR="87849" marT="17780" marB="17780"/>
                </a:tc>
                <a:tc>
                  <a:txBody>
                    <a:bodyPr/>
                    <a:lstStyle/>
                    <a:p>
                      <a:pPr marL="0" marR="0" algn="ctr"/>
                      <a:r>
                        <a:rPr lang="en-GB" sz="1200">
                          <a:effectLst/>
                        </a:rPr>
                        <a:t>27</a:t>
                      </a:r>
                      <a:endParaRPr lang="en-US" sz="1200">
                        <a:effectLst/>
                        <a:latin typeface="Arial"/>
                        <a:ea typeface="Times New Roman"/>
                      </a:endParaRPr>
                    </a:p>
                  </a:txBody>
                  <a:tcPr marL="87849" marR="87849" marT="17780" marB="17780"/>
                </a:tc>
              </a:tr>
              <a:tr h="245622">
                <a:tc>
                  <a:txBody>
                    <a:bodyPr/>
                    <a:lstStyle/>
                    <a:p>
                      <a:pPr marL="0" marR="0"/>
                      <a:r>
                        <a:rPr lang="en-GB" sz="1200">
                          <a:effectLst/>
                        </a:rPr>
                        <a:t>September</a:t>
                      </a:r>
                      <a:endParaRPr lang="en-US" sz="1200">
                        <a:effectLst/>
                        <a:latin typeface="Arial"/>
                        <a:ea typeface="Times New Roman"/>
                      </a:endParaRPr>
                    </a:p>
                  </a:txBody>
                  <a:tcPr marL="87849" marR="87849" marT="17780" marB="17780"/>
                </a:tc>
                <a:tc>
                  <a:txBody>
                    <a:bodyPr/>
                    <a:lstStyle/>
                    <a:p>
                      <a:pPr marL="0" marR="0" algn="ctr"/>
                      <a:r>
                        <a:rPr lang="en-GB" sz="1200">
                          <a:effectLst/>
                        </a:rPr>
                        <a:t>32</a:t>
                      </a:r>
                      <a:endParaRPr lang="en-US" sz="1200">
                        <a:effectLst/>
                        <a:latin typeface="Arial"/>
                        <a:ea typeface="Times New Roman"/>
                      </a:endParaRPr>
                    </a:p>
                  </a:txBody>
                  <a:tcPr marL="87849" marR="87849" marT="17780" marB="17780"/>
                </a:tc>
                <a:tc>
                  <a:txBody>
                    <a:bodyPr/>
                    <a:lstStyle/>
                    <a:p>
                      <a:pPr marL="0" marR="0" algn="ctr"/>
                      <a:r>
                        <a:rPr lang="en-GB" sz="1200">
                          <a:effectLst/>
                        </a:rPr>
                        <a:t>23</a:t>
                      </a:r>
                      <a:endParaRPr lang="en-US" sz="1200">
                        <a:effectLst/>
                        <a:latin typeface="Arial"/>
                        <a:ea typeface="Times New Roman"/>
                      </a:endParaRPr>
                    </a:p>
                  </a:txBody>
                  <a:tcPr marL="87849" marR="87849" marT="17780" marB="17780"/>
                </a:tc>
              </a:tr>
              <a:tr h="245622">
                <a:tc>
                  <a:txBody>
                    <a:bodyPr/>
                    <a:lstStyle/>
                    <a:p>
                      <a:pPr marL="0" marR="0"/>
                      <a:r>
                        <a:rPr lang="en-GB" sz="1200">
                          <a:effectLst/>
                        </a:rPr>
                        <a:t>October</a:t>
                      </a:r>
                      <a:endParaRPr lang="en-US" sz="1200">
                        <a:effectLst/>
                        <a:latin typeface="Arial"/>
                        <a:ea typeface="Times New Roman"/>
                      </a:endParaRPr>
                    </a:p>
                  </a:txBody>
                  <a:tcPr marL="87849" marR="87849" marT="17780" marB="17780"/>
                </a:tc>
                <a:tc>
                  <a:txBody>
                    <a:bodyPr/>
                    <a:lstStyle/>
                    <a:p>
                      <a:pPr marL="0" marR="0" algn="ctr"/>
                      <a:r>
                        <a:rPr lang="en-GB" sz="1200">
                          <a:effectLst/>
                        </a:rPr>
                        <a:t>32</a:t>
                      </a:r>
                      <a:endParaRPr lang="en-US" sz="1200">
                        <a:effectLst/>
                        <a:latin typeface="Arial"/>
                        <a:ea typeface="Times New Roman"/>
                      </a:endParaRPr>
                    </a:p>
                  </a:txBody>
                  <a:tcPr marL="87849" marR="87849" marT="17780" marB="17780"/>
                </a:tc>
                <a:tc>
                  <a:txBody>
                    <a:bodyPr/>
                    <a:lstStyle/>
                    <a:p>
                      <a:pPr marL="0" marR="0" algn="ctr"/>
                      <a:r>
                        <a:rPr lang="en-GB" sz="1200">
                          <a:effectLst/>
                        </a:rPr>
                        <a:t>23</a:t>
                      </a:r>
                      <a:endParaRPr lang="en-US" sz="1200">
                        <a:effectLst/>
                        <a:latin typeface="Arial"/>
                        <a:ea typeface="Times New Roman"/>
                      </a:endParaRPr>
                    </a:p>
                  </a:txBody>
                  <a:tcPr marL="87849" marR="87849" marT="17780" marB="17780"/>
                </a:tc>
              </a:tr>
              <a:tr h="245622">
                <a:tc>
                  <a:txBody>
                    <a:bodyPr/>
                    <a:lstStyle/>
                    <a:p>
                      <a:pPr marL="0" marR="0"/>
                      <a:r>
                        <a:rPr lang="en-GB" sz="1200" dirty="0">
                          <a:effectLst/>
                        </a:rPr>
                        <a:t>November</a:t>
                      </a:r>
                      <a:endParaRPr lang="en-US" sz="1200" dirty="0">
                        <a:effectLst/>
                        <a:latin typeface="Arial"/>
                        <a:ea typeface="Times New Roman"/>
                      </a:endParaRPr>
                    </a:p>
                  </a:txBody>
                  <a:tcPr marL="87849" marR="87849" marT="17780" marB="17780"/>
                </a:tc>
                <a:tc>
                  <a:txBody>
                    <a:bodyPr/>
                    <a:lstStyle/>
                    <a:p>
                      <a:pPr marL="0" marR="0" algn="ctr"/>
                      <a:r>
                        <a:rPr lang="en-GB" sz="1200">
                          <a:effectLst/>
                        </a:rPr>
                        <a:t>31</a:t>
                      </a:r>
                      <a:endParaRPr lang="en-US" sz="1200">
                        <a:effectLst/>
                        <a:latin typeface="Arial"/>
                        <a:ea typeface="Times New Roman"/>
                      </a:endParaRPr>
                    </a:p>
                  </a:txBody>
                  <a:tcPr marL="87849" marR="87849" marT="17780" marB="17780"/>
                </a:tc>
                <a:tc>
                  <a:txBody>
                    <a:bodyPr/>
                    <a:lstStyle/>
                    <a:p>
                      <a:pPr marL="0" marR="0" algn="ctr"/>
                      <a:r>
                        <a:rPr lang="en-GB" sz="1200">
                          <a:effectLst/>
                        </a:rPr>
                        <a:t>22</a:t>
                      </a:r>
                      <a:endParaRPr lang="en-US" sz="1200">
                        <a:effectLst/>
                        <a:latin typeface="Arial"/>
                        <a:ea typeface="Times New Roman"/>
                      </a:endParaRPr>
                    </a:p>
                  </a:txBody>
                  <a:tcPr marL="87849" marR="87849" marT="17780" marB="17780"/>
                </a:tc>
              </a:tr>
              <a:tr h="245622">
                <a:tc>
                  <a:txBody>
                    <a:bodyPr/>
                    <a:lstStyle/>
                    <a:p>
                      <a:pPr marL="0" marR="0"/>
                      <a:r>
                        <a:rPr lang="en-GB" sz="1200" dirty="0">
                          <a:effectLst/>
                        </a:rPr>
                        <a:t>December</a:t>
                      </a:r>
                      <a:endParaRPr lang="en-US" sz="1200" dirty="0">
                        <a:effectLst/>
                        <a:latin typeface="Arial"/>
                        <a:ea typeface="Times New Roman"/>
                      </a:endParaRPr>
                    </a:p>
                  </a:txBody>
                  <a:tcPr marL="87849" marR="87849" marT="17780" marB="17780"/>
                </a:tc>
                <a:tc>
                  <a:txBody>
                    <a:bodyPr/>
                    <a:lstStyle/>
                    <a:p>
                      <a:pPr marL="0" marR="0" algn="ctr"/>
                      <a:r>
                        <a:rPr lang="en-GB" sz="1200">
                          <a:effectLst/>
                        </a:rPr>
                        <a:t>31</a:t>
                      </a:r>
                      <a:endParaRPr lang="en-US" sz="1200">
                        <a:effectLst/>
                        <a:latin typeface="Arial"/>
                        <a:ea typeface="Times New Roman"/>
                      </a:endParaRPr>
                    </a:p>
                  </a:txBody>
                  <a:tcPr marL="87849" marR="87849" marT="17780" marB="17780"/>
                </a:tc>
                <a:tc>
                  <a:txBody>
                    <a:bodyPr/>
                    <a:lstStyle/>
                    <a:p>
                      <a:pPr marL="0" marR="0" algn="ctr"/>
                      <a:r>
                        <a:rPr lang="en-GB" sz="1200" dirty="0">
                          <a:effectLst/>
                        </a:rPr>
                        <a:t>21</a:t>
                      </a:r>
                      <a:endParaRPr lang="en-US" sz="1200" dirty="0">
                        <a:effectLst/>
                        <a:latin typeface="Arial"/>
                        <a:ea typeface="Times New Roman"/>
                      </a:endParaRPr>
                    </a:p>
                  </a:txBody>
                  <a:tcPr marL="87849" marR="87849" marT="17780" marB="17780"/>
                </a:tc>
              </a:tr>
            </a:tbl>
          </a:graphicData>
        </a:graphic>
      </p:graphicFrame>
      <p:sp>
        <p:nvSpPr>
          <p:cNvPr id="6" name="Content Placeholder 5"/>
          <p:cNvSpPr>
            <a:spLocks noGrp="1"/>
          </p:cNvSpPr>
          <p:nvPr>
            <p:ph sz="half" idx="2"/>
          </p:nvPr>
        </p:nvSpPr>
        <p:spPr/>
        <p:txBody>
          <a:bodyPr>
            <a:normAutofit fontScale="92500" lnSpcReduction="20000"/>
          </a:bodyPr>
          <a:lstStyle/>
          <a:p>
            <a:r>
              <a:rPr lang="en-US" dirty="0" smtClean="0"/>
              <a:t>Which month of the year had the highest average daytime temperature in Jamaica?</a:t>
            </a:r>
          </a:p>
          <a:p>
            <a:pPr lvl="1"/>
            <a:r>
              <a:rPr lang="en-US" dirty="0" smtClean="0"/>
              <a:t>August</a:t>
            </a:r>
          </a:p>
          <a:p>
            <a:r>
              <a:rPr lang="en-US" dirty="0" smtClean="0"/>
              <a:t>What is the difference between the highest average daytime temperature in December and the lowest average nighttime temperature in December? </a:t>
            </a:r>
          </a:p>
          <a:p>
            <a:pPr lvl="1"/>
            <a:r>
              <a:rPr lang="en-US" dirty="0" smtClean="0"/>
              <a:t>10°C. </a:t>
            </a:r>
          </a:p>
        </p:txBody>
      </p:sp>
      <p:sp>
        <p:nvSpPr>
          <p:cNvPr id="7" name="TextBox 6"/>
          <p:cNvSpPr txBox="1"/>
          <p:nvPr/>
        </p:nvSpPr>
        <p:spPr>
          <a:xfrm>
            <a:off x="457200" y="1447800"/>
            <a:ext cx="4038600" cy="923330"/>
          </a:xfrm>
          <a:prstGeom prst="rect">
            <a:avLst/>
          </a:prstGeom>
          <a:noFill/>
        </p:spPr>
        <p:txBody>
          <a:bodyPr wrap="square" rtlCol="0">
            <a:spAutoFit/>
          </a:bodyPr>
          <a:lstStyle/>
          <a:p>
            <a:r>
              <a:rPr lang="en-US" dirty="0" smtClean="0"/>
              <a:t>The table below shows the average temperature highs and lows in Jamaica each month. </a:t>
            </a:r>
            <a:endParaRPr lang="en-US" dirty="0"/>
          </a:p>
        </p:txBody>
      </p:sp>
    </p:spTree>
    <p:extLst>
      <p:ext uri="{BB962C8B-B14F-4D97-AF65-F5344CB8AC3E}">
        <p14:creationId xmlns:p14="http://schemas.microsoft.com/office/powerpoint/2010/main" val="12307869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Reading a Line Graph</a:t>
            </a:r>
            <a:endParaRPr lang="en-US" dirty="0"/>
          </a:p>
        </p:txBody>
      </p:sp>
      <p:pic>
        <p:nvPicPr>
          <p:cNvPr id="5122" name="Picture 2"/>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1044399" y="1600200"/>
            <a:ext cx="7360001" cy="21714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extBox 7"/>
          <p:cNvSpPr txBox="1"/>
          <p:nvPr/>
        </p:nvSpPr>
        <p:spPr>
          <a:xfrm>
            <a:off x="914400" y="4267200"/>
            <a:ext cx="7620000" cy="2308324"/>
          </a:xfrm>
          <a:prstGeom prst="rect">
            <a:avLst/>
          </a:prstGeom>
          <a:noFill/>
        </p:spPr>
        <p:txBody>
          <a:bodyPr wrap="square" rtlCol="0">
            <a:spAutoFit/>
          </a:bodyPr>
          <a:lstStyle/>
          <a:p>
            <a:pPr marL="342900" indent="-342900">
              <a:buFont typeface="+mj-lt"/>
              <a:buAutoNum type="arabicPeriod"/>
            </a:pPr>
            <a:r>
              <a:rPr lang="en-US" dirty="0" smtClean="0"/>
              <a:t>Which day was the warmest? </a:t>
            </a:r>
          </a:p>
          <a:p>
            <a:pPr lvl="1"/>
            <a:r>
              <a:rPr lang="en-US" dirty="0" smtClean="0">
                <a:solidFill>
                  <a:schemeClr val="tx2"/>
                </a:solidFill>
              </a:rPr>
              <a:t>Sunday </a:t>
            </a:r>
          </a:p>
          <a:p>
            <a:pPr marL="342900" indent="-342900">
              <a:buAutoNum type="arabicPeriod" startAt="2"/>
            </a:pPr>
            <a:r>
              <a:rPr lang="en-US" dirty="0" smtClean="0"/>
              <a:t>Which was the coldest?</a:t>
            </a:r>
          </a:p>
          <a:p>
            <a:pPr lvl="1"/>
            <a:r>
              <a:rPr lang="en-US" dirty="0" smtClean="0">
                <a:solidFill>
                  <a:schemeClr val="tx2"/>
                </a:solidFill>
              </a:rPr>
              <a:t>Monday</a:t>
            </a:r>
            <a:r>
              <a:rPr lang="en-US" dirty="0" smtClean="0"/>
              <a:t>  </a:t>
            </a:r>
          </a:p>
          <a:p>
            <a:pPr marL="342900" indent="-342900">
              <a:buAutoNum type="arabicPeriod" startAt="3"/>
            </a:pPr>
            <a:r>
              <a:rPr lang="en-US" dirty="0" smtClean="0"/>
              <a:t>What was the temperature on Saturday? </a:t>
            </a:r>
          </a:p>
          <a:p>
            <a:pPr lvl="1"/>
            <a:r>
              <a:rPr lang="en-US" dirty="0" smtClean="0">
                <a:solidFill>
                  <a:schemeClr val="tx2"/>
                </a:solidFill>
              </a:rPr>
              <a:t>25 C</a:t>
            </a:r>
          </a:p>
          <a:p>
            <a:pPr marL="342900" indent="-342900">
              <a:buAutoNum type="arabicPeriod" startAt="4"/>
            </a:pPr>
            <a:r>
              <a:rPr lang="en-US" dirty="0" smtClean="0"/>
              <a:t>When was the biggest change in temperature? </a:t>
            </a:r>
          </a:p>
          <a:p>
            <a:pPr lvl="1"/>
            <a:r>
              <a:rPr lang="en-US" dirty="0" smtClean="0">
                <a:solidFill>
                  <a:schemeClr val="tx2"/>
                </a:solidFill>
              </a:rPr>
              <a:t>Between Saturday and Sunday</a:t>
            </a:r>
            <a:endParaRPr lang="en-US" dirty="0">
              <a:solidFill>
                <a:schemeClr val="tx2"/>
              </a:solidFill>
            </a:endParaRPr>
          </a:p>
        </p:txBody>
      </p:sp>
    </p:spTree>
    <p:extLst>
      <p:ext uri="{BB962C8B-B14F-4D97-AF65-F5344CB8AC3E}">
        <p14:creationId xmlns:p14="http://schemas.microsoft.com/office/powerpoint/2010/main" val="34509363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Reading a Bar Graph</a:t>
            </a:r>
            <a:endParaRPr lang="en-US" dirty="0"/>
          </a:p>
        </p:txBody>
      </p:sp>
      <p:sp>
        <p:nvSpPr>
          <p:cNvPr id="5" name="Content Placeholder 4"/>
          <p:cNvSpPr>
            <a:spLocks noGrp="1"/>
          </p:cNvSpPr>
          <p:nvPr>
            <p:ph idx="1"/>
          </p:nvPr>
        </p:nvSpPr>
        <p:spPr/>
        <p:txBody>
          <a:bodyPr/>
          <a:lstStyle/>
          <a:p>
            <a:r>
              <a:rPr lang="en-US" dirty="0" smtClean="0"/>
              <a:t>Watch this video clip from Khan Academy to find out how we can interpret a bar graph.</a:t>
            </a:r>
            <a:endParaRPr lang="en-US" dirty="0"/>
          </a:p>
        </p:txBody>
      </p:sp>
    </p:spTree>
    <p:extLst>
      <p:ext uri="{BB962C8B-B14F-4D97-AF65-F5344CB8AC3E}">
        <p14:creationId xmlns:p14="http://schemas.microsoft.com/office/powerpoint/2010/main" val="62839277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Writing Task 1</a:t>
            </a:r>
            <a:endParaRPr lang="en-US" dirty="0"/>
          </a:p>
        </p:txBody>
      </p:sp>
      <p:sp>
        <p:nvSpPr>
          <p:cNvPr id="3" name="Content Placeholder 2"/>
          <p:cNvSpPr>
            <a:spLocks noGrp="1"/>
          </p:cNvSpPr>
          <p:nvPr>
            <p:ph idx="1"/>
          </p:nvPr>
        </p:nvSpPr>
        <p:spPr>
          <a:xfrm>
            <a:off x="457200" y="1295400"/>
            <a:ext cx="8229600" cy="5334000"/>
          </a:xfrm>
        </p:spPr>
        <p:txBody>
          <a:bodyPr>
            <a:normAutofit/>
          </a:bodyPr>
          <a:lstStyle/>
          <a:p>
            <a:r>
              <a:rPr lang="en-US" sz="2000" dirty="0" smtClean="0"/>
              <a:t>The line graph below shows changes in the amount and type of fast food consumed by Australian teenagers from 1975 to 2000. </a:t>
            </a:r>
          </a:p>
          <a:p>
            <a:r>
              <a:rPr lang="en-US" sz="2000" dirty="0" smtClean="0"/>
              <a:t>Write a descriptive report in 150 words. Summarize the information by selecting and reporting the main features and make comparisons where relevant.</a:t>
            </a:r>
            <a:endParaRPr lang="en-US" dirty="0"/>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76400" y="3124200"/>
            <a:ext cx="6000750" cy="35547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4020846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Model Answer to Task 1</a:t>
            </a:r>
            <a:endParaRPr lang="en-US" dirty="0"/>
          </a:p>
        </p:txBody>
      </p:sp>
      <p:sp>
        <p:nvSpPr>
          <p:cNvPr id="3" name="Content Placeholder 2"/>
          <p:cNvSpPr>
            <a:spLocks noGrp="1"/>
          </p:cNvSpPr>
          <p:nvPr>
            <p:ph idx="1"/>
          </p:nvPr>
        </p:nvSpPr>
        <p:spPr>
          <a:xfrm>
            <a:off x="457200" y="1600200"/>
            <a:ext cx="8229600" cy="5105400"/>
          </a:xfrm>
        </p:spPr>
        <p:txBody>
          <a:bodyPr>
            <a:normAutofit fontScale="32500" lnSpcReduction="20000"/>
          </a:bodyPr>
          <a:lstStyle/>
          <a:p>
            <a:pPr marL="0" indent="0">
              <a:buNone/>
            </a:pPr>
            <a:r>
              <a:rPr lang="en-US" sz="6200" dirty="0"/>
              <a:t>The line graph illustrates the amount of fast food consumed by teenagers in Australia between 1975 and 2000, a period of 25 years. Overall, the </a:t>
            </a:r>
            <a:r>
              <a:rPr lang="en-US" sz="6200" dirty="0" smtClean="0"/>
              <a:t>consumption </a:t>
            </a:r>
            <a:r>
              <a:rPr lang="en-US" sz="6200" dirty="0"/>
              <a:t>of fish and chips declined over the period, whereas the amount of pizza and hamburgers that were eaten increased</a:t>
            </a:r>
            <a:r>
              <a:rPr lang="en-US" sz="6200" dirty="0" smtClean="0"/>
              <a:t>.</a:t>
            </a:r>
          </a:p>
          <a:p>
            <a:pPr marL="0" indent="0">
              <a:buNone/>
            </a:pPr>
            <a:endParaRPr lang="en-US" sz="6200" dirty="0"/>
          </a:p>
          <a:p>
            <a:pPr marL="0" indent="0">
              <a:buNone/>
            </a:pPr>
            <a:r>
              <a:rPr lang="en-US" sz="6200" dirty="0"/>
              <a:t>In 1975, the most popular fast food with Australian teenagers was fish and chips, being eaten 100 times a year. This was far higher than Pizza and hamburgers, which were consumed approximately 5 times a year. However, apart from a brief rise again from 1980 to 1985, the consumption of fish and chips gradually declined over the 25 year timescale to finish at just under 40 times per year</a:t>
            </a:r>
            <a:r>
              <a:rPr lang="en-US" sz="6200" dirty="0" smtClean="0"/>
              <a:t>.</a:t>
            </a:r>
          </a:p>
          <a:p>
            <a:pPr marL="0" indent="0">
              <a:buNone/>
            </a:pPr>
            <a:endParaRPr lang="en-US" sz="6200" dirty="0"/>
          </a:p>
          <a:p>
            <a:pPr marL="0" indent="0">
              <a:buNone/>
            </a:pPr>
            <a:r>
              <a:rPr lang="en-US" sz="6200" dirty="0"/>
              <a:t>In sharp contrast to this, teenagers ate the other two fast foods at much higher levels. Pizza consumption increased gradually until it overtook the consumption of fish and chips in 1990. It then leveled off from 1995 to 2000. The biggest rise was seen in hamburgers, increasing sharply throughout the 1970’s and 1980’s, exceeding fish and chips consumption in 1985. It finished at the same level that fish and chips began, with consumption at 100 times a </a:t>
            </a:r>
            <a:r>
              <a:rPr lang="en-US" sz="6200" dirty="0" smtClean="0"/>
              <a:t>year.</a:t>
            </a:r>
            <a:endParaRPr lang="en-US" sz="6200" dirty="0"/>
          </a:p>
          <a:p>
            <a:endParaRPr lang="en-US" dirty="0"/>
          </a:p>
        </p:txBody>
      </p:sp>
    </p:spTree>
    <p:extLst>
      <p:ext uri="{BB962C8B-B14F-4D97-AF65-F5344CB8AC3E}">
        <p14:creationId xmlns:p14="http://schemas.microsoft.com/office/powerpoint/2010/main" val="421935250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Vocabulary for Describing Trends</a:t>
            </a:r>
            <a:br>
              <a:rPr lang="en-US" dirty="0" smtClean="0"/>
            </a:br>
            <a:r>
              <a:rPr lang="en-US" dirty="0" smtClean="0"/>
              <a:t>Nouns</a:t>
            </a:r>
            <a:endParaRPr lang="en-US" dirty="0"/>
          </a:p>
        </p:txBody>
      </p:sp>
      <p:sp>
        <p:nvSpPr>
          <p:cNvPr id="3" name="Content Placeholder 2"/>
          <p:cNvSpPr>
            <a:spLocks noGrp="1"/>
          </p:cNvSpPr>
          <p:nvPr>
            <p:ph idx="1"/>
          </p:nvPr>
        </p:nvSpPr>
        <p:spPr/>
        <p:txBody>
          <a:bodyPr numCol="2">
            <a:normAutofit/>
          </a:bodyPr>
          <a:lstStyle/>
          <a:p>
            <a:r>
              <a:rPr lang="en-US" dirty="0" smtClean="0"/>
              <a:t>a rise</a:t>
            </a:r>
          </a:p>
          <a:p>
            <a:r>
              <a:rPr lang="en-US" dirty="0" smtClean="0"/>
              <a:t>an increase</a:t>
            </a:r>
          </a:p>
          <a:p>
            <a:r>
              <a:rPr lang="en-US" dirty="0" smtClean="0"/>
              <a:t>a surge</a:t>
            </a:r>
          </a:p>
          <a:p>
            <a:r>
              <a:rPr lang="en-US" dirty="0" smtClean="0"/>
              <a:t>a growth</a:t>
            </a:r>
          </a:p>
          <a:p>
            <a:r>
              <a:rPr lang="en-US" dirty="0" smtClean="0"/>
              <a:t>a peak</a:t>
            </a:r>
          </a:p>
          <a:p>
            <a:r>
              <a:rPr lang="en-US" dirty="0" smtClean="0"/>
              <a:t>a fluctuation</a:t>
            </a:r>
          </a:p>
          <a:p>
            <a:r>
              <a:rPr lang="en-US" dirty="0" smtClean="0"/>
              <a:t>a variation</a:t>
            </a:r>
          </a:p>
          <a:p>
            <a:r>
              <a:rPr lang="en-US" dirty="0" smtClean="0"/>
              <a:t>a period of stability</a:t>
            </a:r>
          </a:p>
          <a:p>
            <a:r>
              <a:rPr lang="en-US" dirty="0" smtClean="0"/>
              <a:t>a plateau</a:t>
            </a:r>
          </a:p>
          <a:p>
            <a:r>
              <a:rPr lang="en-US" dirty="0" smtClean="0"/>
              <a:t>a fall</a:t>
            </a:r>
          </a:p>
          <a:p>
            <a:r>
              <a:rPr lang="en-US" dirty="0" smtClean="0"/>
              <a:t>a decrease</a:t>
            </a:r>
          </a:p>
          <a:p>
            <a:r>
              <a:rPr lang="en-US" dirty="0" smtClean="0"/>
              <a:t>a decline</a:t>
            </a:r>
          </a:p>
          <a:p>
            <a:r>
              <a:rPr lang="en-US" dirty="0" smtClean="0"/>
              <a:t>a dip</a:t>
            </a:r>
            <a:endParaRPr lang="en-US" dirty="0"/>
          </a:p>
        </p:txBody>
      </p:sp>
    </p:spTree>
    <p:extLst>
      <p:ext uri="{BB962C8B-B14F-4D97-AF65-F5344CB8AC3E}">
        <p14:creationId xmlns:p14="http://schemas.microsoft.com/office/powerpoint/2010/main" val="378633620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Vocabulary for Describing Trends</a:t>
            </a:r>
            <a:br>
              <a:rPr lang="en-US" dirty="0" smtClean="0"/>
            </a:br>
            <a:r>
              <a:rPr lang="en-US" dirty="0" smtClean="0"/>
              <a:t>Verbs</a:t>
            </a:r>
            <a:endParaRPr lang="en-US" dirty="0"/>
          </a:p>
        </p:txBody>
      </p:sp>
      <p:sp>
        <p:nvSpPr>
          <p:cNvPr id="3" name="Content Placeholder 2"/>
          <p:cNvSpPr>
            <a:spLocks noGrp="1"/>
          </p:cNvSpPr>
          <p:nvPr>
            <p:ph idx="1"/>
          </p:nvPr>
        </p:nvSpPr>
        <p:spPr/>
        <p:txBody>
          <a:bodyPr numCol="2">
            <a:normAutofit/>
          </a:bodyPr>
          <a:lstStyle/>
          <a:p>
            <a:r>
              <a:rPr lang="en-US" dirty="0" smtClean="0"/>
              <a:t>to rise</a:t>
            </a:r>
          </a:p>
          <a:p>
            <a:r>
              <a:rPr lang="en-US" dirty="0" smtClean="0"/>
              <a:t>to increase</a:t>
            </a:r>
          </a:p>
          <a:p>
            <a:r>
              <a:rPr lang="en-US" dirty="0" smtClean="0"/>
              <a:t>to surge</a:t>
            </a:r>
          </a:p>
          <a:p>
            <a:r>
              <a:rPr lang="en-US" dirty="0" smtClean="0"/>
              <a:t>to grow</a:t>
            </a:r>
          </a:p>
          <a:p>
            <a:r>
              <a:rPr lang="en-US" dirty="0" smtClean="0"/>
              <a:t>to peak</a:t>
            </a:r>
          </a:p>
          <a:p>
            <a:r>
              <a:rPr lang="en-US" dirty="0" smtClean="0"/>
              <a:t>to skyrocket</a:t>
            </a:r>
          </a:p>
          <a:p>
            <a:r>
              <a:rPr lang="en-US" dirty="0" smtClean="0"/>
              <a:t>to fluctuate</a:t>
            </a:r>
          </a:p>
          <a:p>
            <a:r>
              <a:rPr lang="en-US" dirty="0" smtClean="0"/>
              <a:t>to vary</a:t>
            </a:r>
          </a:p>
          <a:p>
            <a:r>
              <a:rPr lang="en-US" dirty="0" smtClean="0"/>
              <a:t>to fall</a:t>
            </a:r>
          </a:p>
          <a:p>
            <a:r>
              <a:rPr lang="en-US" dirty="0" smtClean="0"/>
              <a:t>to decrease</a:t>
            </a:r>
          </a:p>
          <a:p>
            <a:r>
              <a:rPr lang="en-US" dirty="0" smtClean="0"/>
              <a:t>to decline</a:t>
            </a:r>
          </a:p>
          <a:p>
            <a:r>
              <a:rPr lang="en-US" dirty="0" smtClean="0"/>
              <a:t>to dip</a:t>
            </a:r>
          </a:p>
          <a:p>
            <a:r>
              <a:rPr lang="en-US" dirty="0" smtClean="0"/>
              <a:t>to dive</a:t>
            </a:r>
          </a:p>
          <a:p>
            <a:r>
              <a:rPr lang="en-US" dirty="0" smtClean="0"/>
              <a:t>to plunge</a:t>
            </a:r>
          </a:p>
        </p:txBody>
      </p:sp>
    </p:spTree>
    <p:extLst>
      <p:ext uri="{BB962C8B-B14F-4D97-AF65-F5344CB8AC3E}">
        <p14:creationId xmlns:p14="http://schemas.microsoft.com/office/powerpoint/2010/main" val="9650051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Vocabulary for Describing Trends</a:t>
            </a:r>
            <a:br>
              <a:rPr lang="en-US" dirty="0" smtClean="0"/>
            </a:br>
            <a:r>
              <a:rPr lang="en-US" dirty="0" smtClean="0"/>
              <a:t>Phrases</a:t>
            </a:r>
            <a:endParaRPr lang="en-US" dirty="0"/>
          </a:p>
        </p:txBody>
      </p:sp>
      <p:sp>
        <p:nvSpPr>
          <p:cNvPr id="3" name="Content Placeholder 2"/>
          <p:cNvSpPr>
            <a:spLocks noGrp="1"/>
          </p:cNvSpPr>
          <p:nvPr>
            <p:ph idx="1"/>
          </p:nvPr>
        </p:nvSpPr>
        <p:spPr/>
        <p:txBody>
          <a:bodyPr numCol="2">
            <a:normAutofit fontScale="77500" lnSpcReduction="20000"/>
          </a:bodyPr>
          <a:lstStyle/>
          <a:p>
            <a:r>
              <a:rPr lang="en-US" dirty="0" smtClean="0"/>
              <a:t>to show an upward trend</a:t>
            </a:r>
          </a:p>
          <a:p>
            <a:r>
              <a:rPr lang="en-US" dirty="0" smtClean="0"/>
              <a:t>to show a downward trend</a:t>
            </a:r>
          </a:p>
          <a:p>
            <a:r>
              <a:rPr lang="en-US" dirty="0" smtClean="0"/>
              <a:t>to hit the highest point</a:t>
            </a:r>
          </a:p>
          <a:p>
            <a:r>
              <a:rPr lang="en-US" dirty="0" smtClean="0"/>
              <a:t>to hit the lowest point</a:t>
            </a:r>
          </a:p>
          <a:p>
            <a:r>
              <a:rPr lang="en-US" dirty="0" smtClean="0"/>
              <a:t>to reach a peak</a:t>
            </a:r>
          </a:p>
          <a:p>
            <a:r>
              <a:rPr lang="en-US" dirty="0" smtClean="0"/>
              <a:t>to show some fluctuation</a:t>
            </a:r>
          </a:p>
          <a:p>
            <a:r>
              <a:rPr lang="en-US" dirty="0" smtClean="0"/>
              <a:t>to fluctuate wildly</a:t>
            </a:r>
          </a:p>
          <a:p>
            <a:r>
              <a:rPr lang="en-US" dirty="0" smtClean="0"/>
              <a:t>to remain stable</a:t>
            </a:r>
          </a:p>
          <a:p>
            <a:r>
              <a:rPr lang="en-US" dirty="0" smtClean="0"/>
              <a:t>to remain static</a:t>
            </a:r>
          </a:p>
          <a:p>
            <a:r>
              <a:rPr lang="en-US" dirty="0" smtClean="0"/>
              <a:t>to remain unchanged</a:t>
            </a:r>
          </a:p>
          <a:p>
            <a:r>
              <a:rPr lang="en-US" dirty="0" smtClean="0"/>
              <a:t>to stay constant</a:t>
            </a:r>
          </a:p>
          <a:p>
            <a:r>
              <a:rPr lang="en-US" dirty="0" smtClean="0"/>
              <a:t>to reach a plateau</a:t>
            </a:r>
          </a:p>
          <a:p>
            <a:r>
              <a:rPr lang="en-US" dirty="0" smtClean="0"/>
              <a:t>to level off</a:t>
            </a:r>
          </a:p>
          <a:p>
            <a:r>
              <a:rPr lang="en-US" dirty="0" smtClean="0"/>
              <a:t>to flatten out</a:t>
            </a:r>
          </a:p>
          <a:p>
            <a:r>
              <a:rPr lang="en-US" dirty="0" smtClean="0"/>
              <a:t>the highest</a:t>
            </a:r>
          </a:p>
          <a:p>
            <a:r>
              <a:rPr lang="en-US" dirty="0" smtClean="0"/>
              <a:t>the lowest</a:t>
            </a:r>
          </a:p>
          <a:p>
            <a:r>
              <a:rPr lang="en-US" dirty="0" smtClean="0"/>
              <a:t>the second highest</a:t>
            </a:r>
          </a:p>
          <a:p>
            <a:r>
              <a:rPr lang="en-US" dirty="0" smtClean="0"/>
              <a:t>the third highest</a:t>
            </a:r>
          </a:p>
          <a:p>
            <a:r>
              <a:rPr lang="en-US" dirty="0" smtClean="0"/>
              <a:t>compared to </a:t>
            </a:r>
          </a:p>
          <a:p>
            <a:r>
              <a:rPr lang="en-US" dirty="0" smtClean="0"/>
              <a:t>compared with</a:t>
            </a:r>
          </a:p>
          <a:p>
            <a:r>
              <a:rPr lang="en-US" dirty="0" smtClean="0"/>
              <a:t>relative to</a:t>
            </a:r>
          </a:p>
        </p:txBody>
      </p:sp>
    </p:spTree>
    <p:extLst>
      <p:ext uri="{BB962C8B-B14F-4D97-AF65-F5344CB8AC3E}">
        <p14:creationId xmlns:p14="http://schemas.microsoft.com/office/powerpoint/2010/main" val="82364875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Vocabulary for Describing Trends</a:t>
            </a:r>
            <a:br>
              <a:rPr lang="en-US" dirty="0" smtClean="0"/>
            </a:br>
            <a:r>
              <a:rPr lang="en-US" dirty="0" smtClean="0"/>
              <a:t>Adverbs</a:t>
            </a:r>
            <a:endParaRPr lang="en-US" dirty="0"/>
          </a:p>
        </p:txBody>
      </p:sp>
      <p:sp>
        <p:nvSpPr>
          <p:cNvPr id="3" name="Content Placeholder 2"/>
          <p:cNvSpPr>
            <a:spLocks noGrp="1"/>
          </p:cNvSpPr>
          <p:nvPr>
            <p:ph idx="1"/>
          </p:nvPr>
        </p:nvSpPr>
        <p:spPr/>
        <p:txBody>
          <a:bodyPr numCol="2">
            <a:normAutofit/>
          </a:bodyPr>
          <a:lstStyle/>
          <a:p>
            <a:r>
              <a:rPr lang="en-US" dirty="0" smtClean="0"/>
              <a:t>sharply</a:t>
            </a:r>
          </a:p>
          <a:p>
            <a:r>
              <a:rPr lang="en-US" dirty="0" smtClean="0"/>
              <a:t>suddenly</a:t>
            </a:r>
          </a:p>
          <a:p>
            <a:r>
              <a:rPr lang="en-US" dirty="0" smtClean="0"/>
              <a:t>rapidly</a:t>
            </a:r>
          </a:p>
          <a:p>
            <a:r>
              <a:rPr lang="en-US" dirty="0" smtClean="0"/>
              <a:t>abruptly</a:t>
            </a:r>
          </a:p>
          <a:p>
            <a:r>
              <a:rPr lang="en-US" dirty="0" smtClean="0"/>
              <a:t>dramatically</a:t>
            </a:r>
          </a:p>
          <a:p>
            <a:r>
              <a:rPr lang="en-US" dirty="0" smtClean="0"/>
              <a:t>significantly</a:t>
            </a:r>
          </a:p>
          <a:p>
            <a:r>
              <a:rPr lang="en-US" dirty="0" smtClean="0"/>
              <a:t>steadily</a:t>
            </a:r>
          </a:p>
          <a:p>
            <a:r>
              <a:rPr lang="en-US" dirty="0" smtClean="0"/>
              <a:t>considerably</a:t>
            </a:r>
          </a:p>
          <a:p>
            <a:r>
              <a:rPr lang="en-US" dirty="0" smtClean="0"/>
              <a:t>markedly</a:t>
            </a:r>
          </a:p>
          <a:p>
            <a:r>
              <a:rPr lang="en-US" dirty="0" smtClean="0"/>
              <a:t>slightly</a:t>
            </a:r>
          </a:p>
          <a:p>
            <a:r>
              <a:rPr lang="en-US" dirty="0" smtClean="0"/>
              <a:t>gently</a:t>
            </a:r>
          </a:p>
          <a:p>
            <a:r>
              <a:rPr lang="en-US" dirty="0" smtClean="0"/>
              <a:t>gradually</a:t>
            </a:r>
          </a:p>
          <a:p>
            <a:r>
              <a:rPr lang="en-US" dirty="0" smtClean="0"/>
              <a:t>wildly</a:t>
            </a:r>
          </a:p>
        </p:txBody>
      </p:sp>
    </p:spTree>
    <p:extLst>
      <p:ext uri="{BB962C8B-B14F-4D97-AF65-F5344CB8AC3E}">
        <p14:creationId xmlns:p14="http://schemas.microsoft.com/office/powerpoint/2010/main" val="60914636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Vocabulary for Describing Trends</a:t>
            </a:r>
            <a:br>
              <a:rPr lang="en-US" dirty="0" smtClean="0"/>
            </a:br>
            <a:r>
              <a:rPr lang="en-US" dirty="0" smtClean="0"/>
              <a:t>Adjectives</a:t>
            </a:r>
            <a:endParaRPr lang="en-US" dirty="0"/>
          </a:p>
        </p:txBody>
      </p:sp>
      <p:sp>
        <p:nvSpPr>
          <p:cNvPr id="3" name="Content Placeholder 2"/>
          <p:cNvSpPr>
            <a:spLocks noGrp="1"/>
          </p:cNvSpPr>
          <p:nvPr>
            <p:ph idx="1"/>
          </p:nvPr>
        </p:nvSpPr>
        <p:spPr/>
        <p:txBody>
          <a:bodyPr numCol="2">
            <a:normAutofit/>
          </a:bodyPr>
          <a:lstStyle/>
          <a:p>
            <a:r>
              <a:rPr lang="en-US" dirty="0" smtClean="0"/>
              <a:t>sharp</a:t>
            </a:r>
          </a:p>
          <a:p>
            <a:r>
              <a:rPr lang="en-US" dirty="0" smtClean="0"/>
              <a:t>sudden</a:t>
            </a:r>
          </a:p>
          <a:p>
            <a:r>
              <a:rPr lang="en-US" dirty="0" smtClean="0"/>
              <a:t>rapid</a:t>
            </a:r>
          </a:p>
          <a:p>
            <a:r>
              <a:rPr lang="en-US" dirty="0" smtClean="0"/>
              <a:t>abrupt</a:t>
            </a:r>
          </a:p>
          <a:p>
            <a:r>
              <a:rPr lang="en-US" dirty="0" smtClean="0"/>
              <a:t>dramatic</a:t>
            </a:r>
          </a:p>
          <a:p>
            <a:r>
              <a:rPr lang="en-US" dirty="0" smtClean="0"/>
              <a:t>steep</a:t>
            </a:r>
          </a:p>
          <a:p>
            <a:r>
              <a:rPr lang="en-US" dirty="0" smtClean="0"/>
              <a:t>significant</a:t>
            </a:r>
          </a:p>
          <a:p>
            <a:r>
              <a:rPr lang="en-US" dirty="0" smtClean="0"/>
              <a:t>steady</a:t>
            </a:r>
          </a:p>
          <a:p>
            <a:r>
              <a:rPr lang="en-US" dirty="0" smtClean="0"/>
              <a:t>considerable</a:t>
            </a:r>
          </a:p>
          <a:p>
            <a:r>
              <a:rPr lang="en-US" dirty="0" smtClean="0"/>
              <a:t>marked</a:t>
            </a:r>
          </a:p>
          <a:p>
            <a:r>
              <a:rPr lang="en-US" dirty="0" smtClean="0"/>
              <a:t>slight</a:t>
            </a:r>
          </a:p>
          <a:p>
            <a:r>
              <a:rPr lang="en-US" dirty="0" smtClean="0"/>
              <a:t>gentle</a:t>
            </a:r>
          </a:p>
          <a:p>
            <a:r>
              <a:rPr lang="en-US" dirty="0" smtClean="0"/>
              <a:t>gradual</a:t>
            </a:r>
          </a:p>
        </p:txBody>
      </p:sp>
    </p:spTree>
    <p:extLst>
      <p:ext uri="{BB962C8B-B14F-4D97-AF65-F5344CB8AC3E}">
        <p14:creationId xmlns:p14="http://schemas.microsoft.com/office/powerpoint/2010/main" val="92301246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641350"/>
          </a:xfrm>
        </p:spPr>
        <p:txBody>
          <a:bodyPr/>
          <a:lstStyle/>
          <a:p>
            <a:pPr algn="just"/>
            <a:r>
              <a:rPr lang="en-US" dirty="0" smtClean="0"/>
              <a:t>Writing Task 2</a:t>
            </a:r>
            <a:endParaRPr lang="en-US" dirty="0"/>
          </a:p>
        </p:txBody>
      </p:sp>
      <p:sp>
        <p:nvSpPr>
          <p:cNvPr id="4" name="Text Placeholder 3"/>
          <p:cNvSpPr>
            <a:spLocks noGrp="1"/>
          </p:cNvSpPr>
          <p:nvPr>
            <p:ph type="body" sz="half" idx="2"/>
          </p:nvPr>
        </p:nvSpPr>
        <p:spPr>
          <a:xfrm>
            <a:off x="457200" y="1066800"/>
            <a:ext cx="3352800" cy="5059363"/>
          </a:xfrm>
        </p:spPr>
        <p:txBody>
          <a:bodyPr/>
          <a:lstStyle/>
          <a:p>
            <a:pPr marL="285750" indent="-285750">
              <a:buFont typeface="Arial" pitchFamily="34" charset="0"/>
              <a:buChar char="•"/>
            </a:pPr>
            <a:r>
              <a:rPr lang="en-US" sz="1800" dirty="0" smtClean="0"/>
              <a:t>The bar charts below give information about the railway system in six cities in Europe.</a:t>
            </a:r>
          </a:p>
          <a:p>
            <a:pPr marL="285750" indent="-285750">
              <a:buFont typeface="Arial" pitchFamily="34" charset="0"/>
              <a:buChar char="•"/>
            </a:pPr>
            <a:r>
              <a:rPr lang="en-US" sz="1800" dirty="0" err="1" smtClean="0"/>
              <a:t>Summarise</a:t>
            </a:r>
            <a:r>
              <a:rPr lang="en-US" sz="1800" dirty="0" smtClean="0"/>
              <a:t> the information by selecting and reporting the main features, and make comparisons where relevant.</a:t>
            </a:r>
          </a:p>
          <a:p>
            <a:pPr marL="285750" indent="-285750">
              <a:buFont typeface="Arial" pitchFamily="34" charset="0"/>
              <a:buChar char="•"/>
            </a:pPr>
            <a:r>
              <a:rPr lang="en-US" sz="1800" dirty="0" smtClean="0"/>
              <a:t>Write at least 150 words.</a:t>
            </a:r>
          </a:p>
          <a:p>
            <a:endParaRPr lang="en-US" dirty="0" smtClean="0"/>
          </a:p>
          <a:p>
            <a:endParaRPr lang="en-US" dirty="0"/>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86200" y="304800"/>
            <a:ext cx="5102543" cy="6286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4036828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Model Answer to Writing Task 2</a:t>
            </a:r>
            <a:endParaRPr lang="en-US" dirty="0"/>
          </a:p>
        </p:txBody>
      </p:sp>
      <p:sp>
        <p:nvSpPr>
          <p:cNvPr id="6" name="Content Placeholder 5"/>
          <p:cNvSpPr>
            <a:spLocks noGrp="1"/>
          </p:cNvSpPr>
          <p:nvPr>
            <p:ph idx="1"/>
          </p:nvPr>
        </p:nvSpPr>
        <p:spPr/>
        <p:txBody>
          <a:bodyPr>
            <a:normAutofit fontScale="55000" lnSpcReduction="20000"/>
          </a:bodyPr>
          <a:lstStyle/>
          <a:p>
            <a:pPr marL="0" indent="0">
              <a:buNone/>
            </a:pPr>
            <a:r>
              <a:rPr lang="en-US" dirty="0" smtClean="0"/>
              <a:t>The bar charts illustrate comparable information related to railway systems in six capital cities in Europe; Paris, Stockholm, Lisbon, Rome, Madrid and Berlin.</a:t>
            </a:r>
          </a:p>
          <a:p>
            <a:pPr marL="0" indent="0">
              <a:buNone/>
            </a:pPr>
            <a:endParaRPr lang="en-US" dirty="0" smtClean="0"/>
          </a:p>
          <a:p>
            <a:pPr marL="0" indent="0">
              <a:buNone/>
            </a:pPr>
            <a:r>
              <a:rPr lang="en-US" dirty="0" smtClean="0"/>
              <a:t>In general, railway systems in different cities vary in terms of the start dates of each system, the sizes, and the numbers of passengers using the systems in a year.</a:t>
            </a:r>
          </a:p>
          <a:p>
            <a:pPr marL="0" indent="0">
              <a:buNone/>
            </a:pPr>
            <a:endParaRPr lang="en-US" dirty="0" smtClean="0"/>
          </a:p>
          <a:p>
            <a:pPr marL="0" indent="0">
              <a:buNone/>
            </a:pPr>
            <a:r>
              <a:rPr lang="en-US" dirty="0" smtClean="0"/>
              <a:t>As far as the ages are concerned, Paris has the oldest railway system among the six cities. It was opened in the year 1863, which is incomparable to the other cities. On the other hand, Berlin has the newest railway system which was opened in Europe 2001.</a:t>
            </a:r>
          </a:p>
          <a:p>
            <a:pPr marL="0" indent="0">
              <a:buNone/>
            </a:pPr>
            <a:endParaRPr lang="en-US" dirty="0" smtClean="0"/>
          </a:p>
          <a:p>
            <a:pPr marL="0" indent="0">
              <a:buNone/>
            </a:pPr>
            <a:r>
              <a:rPr lang="en-US" dirty="0" smtClean="0"/>
              <a:t>In terms of the sizes, Paris, for certain, has the longest route, 394km, which is nearly twice the figure for Stockholm. Madrid, in contrast, has the shortest route in its railway system, only 28km.</a:t>
            </a:r>
          </a:p>
          <a:p>
            <a:pPr marL="0" indent="0">
              <a:buNone/>
            </a:pPr>
            <a:endParaRPr lang="en-US" dirty="0" smtClean="0"/>
          </a:p>
          <a:p>
            <a:pPr marL="0" indent="0">
              <a:buNone/>
            </a:pPr>
            <a:r>
              <a:rPr lang="en-US" dirty="0" smtClean="0"/>
              <a:t>When it comes to the numbers of people using the railway system in each, Lisbon shows the largest number of 1927 million passengers in a year while Madrid serves the smallest number of railway users, 45 millions.</a:t>
            </a:r>
            <a:endParaRPr lang="en-US" dirty="0"/>
          </a:p>
        </p:txBody>
      </p:sp>
    </p:spTree>
    <p:extLst>
      <p:ext uri="{BB962C8B-B14F-4D97-AF65-F5344CB8AC3E}">
        <p14:creationId xmlns:p14="http://schemas.microsoft.com/office/powerpoint/2010/main" val="237203093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lstStyle/>
          <a:p>
            <a:r>
              <a:rPr lang="en-US" dirty="0" smtClean="0"/>
              <a:t>Practice Situation </a:t>
            </a:r>
            <a:endParaRPr lang="en-US" dirty="0"/>
          </a:p>
        </p:txBody>
      </p:sp>
      <p:sp>
        <p:nvSpPr>
          <p:cNvPr id="3" name="Content Placeholder 2"/>
          <p:cNvSpPr>
            <a:spLocks noGrp="1"/>
          </p:cNvSpPr>
          <p:nvPr>
            <p:ph idx="1"/>
          </p:nvPr>
        </p:nvSpPr>
        <p:spPr>
          <a:xfrm>
            <a:off x="457200" y="1371600"/>
            <a:ext cx="8229600" cy="5257800"/>
          </a:xfrm>
        </p:spPr>
        <p:txBody>
          <a:bodyPr>
            <a:normAutofit/>
          </a:bodyPr>
          <a:lstStyle/>
          <a:p>
            <a:pPr fontAlgn="base"/>
            <a:r>
              <a:rPr lang="en-US" sz="2000" dirty="0"/>
              <a:t>The bar chart shows the number of visitors to three London Museums between 2007 and 2012.</a:t>
            </a:r>
          </a:p>
          <a:p>
            <a:pPr fontAlgn="base"/>
            <a:r>
              <a:rPr lang="en-US" sz="2000" dirty="0"/>
              <a:t>Summarize the information by selecting and reporting the main features, and make comparisons where relevant.</a:t>
            </a:r>
          </a:p>
          <a:p>
            <a:pPr fontAlgn="base"/>
            <a:r>
              <a:rPr lang="en-US" sz="2000" dirty="0"/>
              <a:t>Write at least 150 words</a:t>
            </a:r>
          </a:p>
          <a:p>
            <a:pPr marL="0" indent="0">
              <a:buNone/>
            </a:pPr>
            <a:endParaRPr lang="en-US" sz="2000" dirty="0"/>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57400" y="3352800"/>
            <a:ext cx="5440680" cy="31775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4299892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a:t>
            </a:r>
            <a:r>
              <a:rPr lang="en-US" dirty="0" smtClean="0"/>
              <a:t>of Lecture </a:t>
            </a:r>
            <a:r>
              <a:rPr lang="en-US" dirty="0" smtClean="0"/>
              <a:t>30</a:t>
            </a:r>
            <a:endParaRPr lang="en-US" dirty="0"/>
          </a:p>
        </p:txBody>
      </p:sp>
      <p:sp>
        <p:nvSpPr>
          <p:cNvPr id="3" name="Content Placeholder 2"/>
          <p:cNvSpPr>
            <a:spLocks noGrp="1"/>
          </p:cNvSpPr>
          <p:nvPr>
            <p:ph idx="1"/>
          </p:nvPr>
        </p:nvSpPr>
        <p:spPr/>
        <p:txBody>
          <a:bodyPr>
            <a:normAutofit/>
          </a:bodyPr>
          <a:lstStyle/>
          <a:p>
            <a:r>
              <a:rPr lang="en-US" dirty="0" smtClean="0"/>
              <a:t>In lecture </a:t>
            </a:r>
            <a:r>
              <a:rPr lang="en-US" dirty="0" smtClean="0"/>
              <a:t>30</a:t>
            </a:r>
            <a:r>
              <a:rPr lang="en-US" dirty="0" smtClean="0"/>
              <a:t>, we learnt how to</a:t>
            </a:r>
            <a:endParaRPr lang="en-US" dirty="0" smtClean="0"/>
          </a:p>
          <a:p>
            <a:pPr lvl="1"/>
            <a:r>
              <a:rPr lang="en-US" dirty="0" smtClean="0"/>
              <a:t>Identify and interpret visual organizers</a:t>
            </a:r>
          </a:p>
          <a:p>
            <a:pPr lvl="1"/>
            <a:r>
              <a:rPr lang="en-US" dirty="0" smtClean="0"/>
              <a:t>Convert visual information into verbal</a:t>
            </a:r>
          </a:p>
          <a:p>
            <a:pPr lvl="1"/>
            <a:r>
              <a:rPr lang="en-US" dirty="0" smtClean="0"/>
              <a:t>Use common expressions for describing</a:t>
            </a:r>
          </a:p>
          <a:p>
            <a:pPr lvl="1"/>
            <a:r>
              <a:rPr lang="en-US" dirty="0" smtClean="0"/>
              <a:t>Write short descriptive reports using visual organizers</a:t>
            </a:r>
          </a:p>
          <a:p>
            <a:pPr marL="457200" lvl="1" indent="0">
              <a:buNone/>
            </a:pPr>
            <a:endParaRPr lang="en-US" dirty="0" smtClean="0"/>
          </a:p>
          <a:p>
            <a:pPr marL="457200" lvl="1" indent="0">
              <a:buNone/>
            </a:pPr>
            <a:endParaRPr lang="en-US" dirty="0" smtClean="0"/>
          </a:p>
          <a:p>
            <a:pPr marL="457200" lvl="1" indent="0">
              <a:buNone/>
            </a:pPr>
            <a:endParaRPr lang="en-US" dirty="0" smtClean="0"/>
          </a:p>
          <a:p>
            <a:pPr marL="457200" lvl="1" indent="0">
              <a:buNone/>
            </a:pPr>
            <a:endParaRPr lang="en-US" dirty="0" smtClean="0"/>
          </a:p>
          <a:p>
            <a:pPr marL="457200" lvl="1" indent="0">
              <a:buNone/>
            </a:pPr>
            <a:endParaRPr lang="en-US" dirty="0" smtClean="0"/>
          </a:p>
          <a:p>
            <a:pPr marL="457200" lvl="1" indent="0">
              <a:buNone/>
            </a:pPr>
            <a:endParaRPr lang="en-US" dirty="0" smtClean="0"/>
          </a:p>
          <a:p>
            <a:pPr lvl="1"/>
            <a:endParaRPr lang="en-US" dirty="0" smtClean="0"/>
          </a:p>
          <a:p>
            <a:pPr marL="457200" lvl="1" indent="0">
              <a:buNone/>
            </a:pPr>
            <a:endParaRPr lang="en-US" dirty="0" smtClean="0"/>
          </a:p>
          <a:p>
            <a:pPr lvl="1"/>
            <a:endParaRPr lang="en-US" dirty="0" smtClean="0"/>
          </a:p>
          <a:p>
            <a:pPr lvl="1"/>
            <a:endParaRPr lang="en-US" dirty="0" smtClean="0"/>
          </a:p>
          <a:p>
            <a:pPr lvl="1"/>
            <a:endParaRPr lang="en-US" dirty="0" smtClean="0"/>
          </a:p>
          <a:p>
            <a:pPr lvl="1"/>
            <a:endParaRPr lang="en-US" dirty="0" smtClean="0"/>
          </a:p>
          <a:p>
            <a:pPr marL="457200" lvl="1" indent="0">
              <a:buNone/>
            </a:pPr>
            <a:endParaRPr lang="en-US" dirty="0" smtClean="0"/>
          </a:p>
          <a:p>
            <a:pPr lvl="1"/>
            <a:endParaRPr lang="en-US" dirty="0" smtClean="0"/>
          </a:p>
          <a:p>
            <a:pPr lvl="1"/>
            <a:endParaRPr lang="en-US" dirty="0" smtClean="0"/>
          </a:p>
        </p:txBody>
      </p:sp>
    </p:spTree>
    <p:extLst>
      <p:ext uri="{BB962C8B-B14F-4D97-AF65-F5344CB8AC3E}">
        <p14:creationId xmlns:p14="http://schemas.microsoft.com/office/powerpoint/2010/main" val="379058635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172</TotalTime>
  <Words>1050</Words>
  <Application>Microsoft Office PowerPoint</Application>
  <PresentationFormat>On-screen Show (4:3)</PresentationFormat>
  <Paragraphs>243</Paragraphs>
  <Slides>22</Slides>
  <Notes>0</Notes>
  <HiddenSlides>0</HiddenSlides>
  <MMClips>0</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Office Theme</vt:lpstr>
      <vt:lpstr>Lecture 30</vt:lpstr>
      <vt:lpstr>Review of Lecture 29</vt:lpstr>
      <vt:lpstr>Objectives of Lecture 30</vt:lpstr>
      <vt:lpstr>Visual Organizers</vt:lpstr>
      <vt:lpstr>Visual Organizers</vt:lpstr>
      <vt:lpstr>Visual Organizers (Cont…)</vt:lpstr>
      <vt:lpstr>Importance of Visual Organizers</vt:lpstr>
      <vt:lpstr>Interpreting Visual Organizers</vt:lpstr>
      <vt:lpstr>Reading a Table</vt:lpstr>
      <vt:lpstr>Reading a Line Graph</vt:lpstr>
      <vt:lpstr>Reading a Bar Graph</vt:lpstr>
      <vt:lpstr>Writing Task 1</vt:lpstr>
      <vt:lpstr>Model Answer to Task 1</vt:lpstr>
      <vt:lpstr>Vocabulary for Describing Trends Nouns</vt:lpstr>
      <vt:lpstr>Vocabulary for Describing Trends Verbs</vt:lpstr>
      <vt:lpstr>Vocabulary for Describing Trends Phrases</vt:lpstr>
      <vt:lpstr>Vocabulary for Describing Trends Adverbs</vt:lpstr>
      <vt:lpstr>Vocabulary for Describing Trends Adjectives</vt:lpstr>
      <vt:lpstr>Writing Task 2</vt:lpstr>
      <vt:lpstr>Model Answer to Writing Task 2</vt:lpstr>
      <vt:lpstr>Practice Situation </vt:lpstr>
      <vt:lpstr>Summary of Lecture 30</vt:lpstr>
    </vt:vector>
  </TitlesOfParts>
  <Company>Telenor Pakistan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30</dc:title>
  <dc:creator>admin</dc:creator>
  <cp:lastModifiedBy>admin</cp:lastModifiedBy>
  <cp:revision>17</cp:revision>
  <dcterms:created xsi:type="dcterms:W3CDTF">2014-07-19T04:48:11Z</dcterms:created>
  <dcterms:modified xsi:type="dcterms:W3CDTF">2014-07-19T07:40:26Z</dcterms:modified>
</cp:coreProperties>
</file>