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1" r:id="rId5"/>
    <p:sldId id="259" r:id="rId6"/>
    <p:sldId id="262" r:id="rId7"/>
    <p:sldId id="267" r:id="rId8"/>
    <p:sldId id="260" r:id="rId9"/>
    <p:sldId id="261" r:id="rId10"/>
    <p:sldId id="264" r:id="rId11"/>
    <p:sldId id="266" r:id="rId12"/>
    <p:sldId id="263" r:id="rId13"/>
    <p:sldId id="265" r:id="rId14"/>
    <p:sldId id="268" r:id="rId15"/>
    <p:sldId id="270" r:id="rId16"/>
    <p:sldId id="26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FC597B-4C0E-4F44-AF98-3FD7D5761EEB}"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5AA1D-BE85-4869-81F2-D1BE4952CF1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FC597B-4C0E-4F44-AF98-3FD7D5761EEB}"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5AA1D-BE85-4869-81F2-D1BE4952CF1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FC597B-4C0E-4F44-AF98-3FD7D5761EEB}"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5AA1D-BE85-4869-81F2-D1BE4952CF1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FC597B-4C0E-4F44-AF98-3FD7D5761EEB}"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B5AA1D-BE85-4869-81F2-D1BE4952CF1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FC597B-4C0E-4F44-AF98-3FD7D5761EEB}" type="datetimeFigureOut">
              <a:rPr lang="en-US" smtClean="0"/>
              <a:pPr/>
              <a:t>6/11/2014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B5AA1D-BE85-4869-81F2-D1BE4952CF1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FC597B-4C0E-4F44-AF98-3FD7D5761EEB}" type="datetimeFigureOut">
              <a:rPr lang="en-US" smtClean="0"/>
              <a:pPr/>
              <a:t>6/11/2014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B5AA1D-BE85-4869-81F2-D1BE4952CF1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FC597B-4C0E-4F44-AF98-3FD7D5761EEB}" type="datetimeFigureOut">
              <a:rPr lang="en-US" smtClean="0"/>
              <a:pPr/>
              <a:t>6/11/2014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B5AA1D-BE85-4869-81F2-D1BE4952CF1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FC597B-4C0E-4F44-AF98-3FD7D5761EEB}"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B5AA1D-BE85-4869-81F2-D1BE4952CF1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FC597B-4C0E-4F44-AF98-3FD7D5761EEB}"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B5AA1D-BE85-4869-81F2-D1BE4952CF1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FC597B-4C0E-4F44-AF98-3FD7D5761EEB}"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5AA1D-BE85-4869-81F2-D1BE4952CF1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FC597B-4C0E-4F44-AF98-3FD7D5761EEB}"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B5AA1D-BE85-4869-81F2-D1BE4952CF1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FC597B-4C0E-4F44-AF98-3FD7D5761EEB}" type="datetimeFigureOut">
              <a:rPr lang="en-US" smtClean="0"/>
              <a:pPr/>
              <a:t>6/11/2014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B5AA1D-BE85-4869-81F2-D1BE4952CF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3</a:t>
            </a:r>
            <a:endParaRPr lang="en-US" dirty="0"/>
          </a:p>
        </p:txBody>
      </p:sp>
      <p:sp>
        <p:nvSpPr>
          <p:cNvPr id="3" name="Subtitle 2"/>
          <p:cNvSpPr>
            <a:spLocks noGrp="1"/>
          </p:cNvSpPr>
          <p:nvPr>
            <p:ph type="subTitle" idx="1"/>
          </p:nvPr>
        </p:nvSpPr>
        <p:spPr/>
        <p:txBody>
          <a:bodyPr/>
          <a:lstStyle/>
          <a:p>
            <a:r>
              <a:rPr lang="en-US" dirty="0" smtClean="0">
                <a:solidFill>
                  <a:schemeClr val="tx1"/>
                </a:solidFill>
              </a:rPr>
              <a:t>Social Interaction: </a:t>
            </a:r>
          </a:p>
          <a:p>
            <a:r>
              <a:rPr lang="en-US" dirty="0" smtClean="0">
                <a:solidFill>
                  <a:schemeClr val="tx1"/>
                </a:solidFill>
              </a:rPr>
              <a:t>Greetings and Gratitude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2</a:t>
            </a:r>
            <a:endParaRPr lang="en-US" dirty="0"/>
          </a:p>
        </p:txBody>
      </p:sp>
      <p:sp>
        <p:nvSpPr>
          <p:cNvPr id="3" name="Content Placeholder 2"/>
          <p:cNvSpPr>
            <a:spLocks noGrp="1"/>
          </p:cNvSpPr>
          <p:nvPr>
            <p:ph idx="1"/>
          </p:nvPr>
        </p:nvSpPr>
        <p:spPr/>
        <p:txBody>
          <a:bodyPr/>
          <a:lstStyle/>
          <a:p>
            <a:r>
              <a:rPr lang="en-US" dirty="0" smtClean="0"/>
              <a:t>In Lecture 2, we learnt how to</a:t>
            </a:r>
          </a:p>
          <a:p>
            <a:pPr lvl="1"/>
            <a:r>
              <a:rPr lang="en-US" dirty="0" smtClean="0"/>
              <a:t>form appropriate requests and enquiries</a:t>
            </a:r>
          </a:p>
          <a:p>
            <a:pPr lvl="1"/>
            <a:r>
              <a:rPr lang="en-US" dirty="0" smtClean="0"/>
              <a:t>respond to enquiries</a:t>
            </a:r>
          </a:p>
          <a:p>
            <a:pPr lvl="1"/>
            <a:r>
              <a:rPr lang="en-US" dirty="0" smtClean="0"/>
              <a:t>differentiate between requests and commands</a:t>
            </a:r>
          </a:p>
          <a:p>
            <a:pPr lvl="1"/>
            <a:r>
              <a:rPr lang="en-US" dirty="0" smtClean="0"/>
              <a:t>Recognize and change degree of politeness</a:t>
            </a:r>
          </a:p>
          <a:p>
            <a:pPr lvl="1"/>
            <a:r>
              <a:rPr lang="en-US" dirty="0" smtClean="0"/>
              <a:t>use practical classroom English (PCE) for effective classroom management</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3</a:t>
            </a:r>
            <a:endParaRPr lang="en-US" dirty="0"/>
          </a:p>
        </p:txBody>
      </p:sp>
      <p:sp>
        <p:nvSpPr>
          <p:cNvPr id="3" name="Content Placeholder 2"/>
          <p:cNvSpPr>
            <a:spLocks noGrp="1"/>
          </p:cNvSpPr>
          <p:nvPr>
            <p:ph idx="1"/>
          </p:nvPr>
        </p:nvSpPr>
        <p:spPr/>
        <p:txBody>
          <a:bodyPr>
            <a:normAutofit fontScale="92500"/>
          </a:bodyPr>
          <a:lstStyle/>
          <a:p>
            <a:r>
              <a:rPr lang="en-US" dirty="0" smtClean="0"/>
              <a:t>After completing lecture 3, you should be able to</a:t>
            </a:r>
          </a:p>
          <a:p>
            <a:pPr lvl="1"/>
            <a:r>
              <a:rPr lang="en-US" dirty="0" smtClean="0"/>
              <a:t>Greet others in a variety of situations</a:t>
            </a:r>
          </a:p>
          <a:p>
            <a:pPr lvl="1"/>
            <a:r>
              <a:rPr lang="en-US" dirty="0" smtClean="0"/>
              <a:t>Respond to a positive event</a:t>
            </a:r>
          </a:p>
          <a:p>
            <a:pPr lvl="1"/>
            <a:r>
              <a:rPr lang="en-US" dirty="0" smtClean="0"/>
              <a:t>Use formal and informal expressions of gratitude appropriately</a:t>
            </a:r>
          </a:p>
          <a:p>
            <a:pPr lvl="1"/>
            <a:r>
              <a:rPr lang="en-US" dirty="0" smtClean="0"/>
              <a:t>Write a short thank-you note  </a:t>
            </a:r>
          </a:p>
          <a:p>
            <a:pPr lvl="1"/>
            <a:r>
              <a:rPr lang="en-US" dirty="0" smtClean="0"/>
              <a:t>Write a formal letter of thanks</a:t>
            </a:r>
          </a:p>
          <a:p>
            <a:pPr lvl="1"/>
            <a:r>
              <a:rPr lang="en-US" dirty="0" smtClean="0"/>
              <a:t>Comprehend texts containing expressions of gratitude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 in Different Languages</a:t>
            </a:r>
            <a:endParaRPr lang="en-US" dirty="0"/>
          </a:p>
        </p:txBody>
      </p:sp>
      <p:pic>
        <p:nvPicPr>
          <p:cNvPr id="1026" name="Picture 2" descr="C:\Documents and Settings\Afr\Desktop\Functional English - 1\Lecture 3\Welcome_differentlangs.png"/>
          <p:cNvPicPr>
            <a:picLocks noGrp="1" noChangeAspect="1" noChangeArrowheads="1"/>
          </p:cNvPicPr>
          <p:nvPr>
            <p:ph idx="1"/>
          </p:nvPr>
        </p:nvPicPr>
        <p:blipFill>
          <a:blip r:embed="rId2" cstate="print"/>
          <a:srcRect/>
          <a:stretch>
            <a:fillRect/>
          </a:stretch>
        </p:blipFill>
        <p:spPr bwMode="auto">
          <a:xfrm>
            <a:off x="2209800" y="1524000"/>
            <a:ext cx="5334000" cy="48006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Greetings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Everyday Greetings</a:t>
            </a:r>
          </a:p>
          <a:p>
            <a:pPr lvl="1"/>
            <a:r>
              <a:rPr lang="en-US" dirty="0" smtClean="0"/>
              <a:t>Hi, Hey, hello, How are you? How is it going?, Good Morning, etc.</a:t>
            </a:r>
          </a:p>
          <a:p>
            <a:r>
              <a:rPr lang="en-US" dirty="0" smtClean="0"/>
              <a:t>Special events / Greeting cards</a:t>
            </a:r>
          </a:p>
          <a:p>
            <a:pPr lvl="1"/>
            <a:r>
              <a:rPr lang="en-US" dirty="0" smtClean="0"/>
              <a:t>Happy birthday, </a:t>
            </a:r>
            <a:r>
              <a:rPr lang="en-US" dirty="0" err="1" smtClean="0"/>
              <a:t>Eid</a:t>
            </a:r>
            <a:r>
              <a:rPr lang="en-US" dirty="0" smtClean="0"/>
              <a:t> felicitations, Merry Christmas, Happy new year, etc. </a:t>
            </a:r>
          </a:p>
          <a:p>
            <a:r>
              <a:rPr lang="en-US" dirty="0" smtClean="0"/>
              <a:t>Classroom Greetings</a:t>
            </a:r>
          </a:p>
          <a:p>
            <a:pPr lvl="1"/>
            <a:r>
              <a:rPr lang="en-US" dirty="0" smtClean="0"/>
              <a:t>How was your weekend? How’s everybody? Etc.</a:t>
            </a:r>
          </a:p>
          <a:p>
            <a:r>
              <a:rPr lang="en-US" dirty="0" smtClean="0"/>
              <a:t>Business Greetings</a:t>
            </a:r>
          </a:p>
          <a:p>
            <a:pPr lvl="1"/>
            <a:r>
              <a:rPr lang="en-US" dirty="0" smtClean="0"/>
              <a:t>Nice to meet you, Pleased to see you, etc.</a:t>
            </a:r>
          </a:p>
          <a:p>
            <a:r>
              <a:rPr lang="en-US" dirty="0" smtClean="0"/>
              <a:t>Party Greetings</a:t>
            </a:r>
          </a:p>
          <a:p>
            <a:pPr lvl="1"/>
            <a:r>
              <a:rPr lang="en-US" dirty="0" smtClean="0"/>
              <a:t>What a nice shirt you’re wearing! Long time no see, etc.</a:t>
            </a:r>
          </a:p>
          <a:p>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greet informally?</a:t>
            </a:r>
            <a:endParaRPr lang="en-US" dirty="0"/>
          </a:p>
        </p:txBody>
      </p:sp>
      <p:sp>
        <p:nvSpPr>
          <p:cNvPr id="3" name="Content Placeholder 2"/>
          <p:cNvSpPr>
            <a:spLocks noGrp="1"/>
          </p:cNvSpPr>
          <p:nvPr>
            <p:ph idx="1"/>
          </p:nvPr>
        </p:nvSpPr>
        <p:spPr>
          <a:xfrm>
            <a:off x="457200" y="1524000"/>
            <a:ext cx="8229600" cy="4525963"/>
          </a:xfrm>
        </p:spPr>
        <p:txBody>
          <a:bodyPr/>
          <a:lstStyle/>
          <a:p>
            <a:r>
              <a:rPr lang="en-US" dirty="0" smtClean="0"/>
              <a:t>Listen to the audio on ‘How to greet informally” by BBC English Learning and pay attention to the useful expressions. </a:t>
            </a:r>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greet formally?</a:t>
            </a:r>
            <a:endParaRPr lang="en-US" dirty="0"/>
          </a:p>
        </p:txBody>
      </p:sp>
      <p:sp>
        <p:nvSpPr>
          <p:cNvPr id="3" name="Content Placeholder 2"/>
          <p:cNvSpPr>
            <a:spLocks noGrp="1"/>
          </p:cNvSpPr>
          <p:nvPr>
            <p:ph idx="1"/>
          </p:nvPr>
        </p:nvSpPr>
        <p:spPr/>
        <p:txBody>
          <a:bodyPr/>
          <a:lstStyle/>
          <a:p>
            <a:r>
              <a:rPr lang="en-US" dirty="0" smtClean="0"/>
              <a:t>Listen to the audio on ‘How to greet formally” by BBC English Learning and pay attention to the useful expressions.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Informal Congratulations</a:t>
            </a:r>
            <a:endParaRPr lang="en-US" dirty="0"/>
          </a:p>
        </p:txBody>
      </p:sp>
      <p:graphicFrame>
        <p:nvGraphicFramePr>
          <p:cNvPr id="4" name="Content Placeholder 3"/>
          <p:cNvGraphicFramePr>
            <a:graphicFrameLocks noGrp="1"/>
          </p:cNvGraphicFramePr>
          <p:nvPr>
            <p:ph idx="1"/>
          </p:nvPr>
        </p:nvGraphicFramePr>
        <p:xfrm>
          <a:off x="457200" y="1600200"/>
          <a:ext cx="8229600" cy="4145280"/>
        </p:xfrm>
        <a:graphic>
          <a:graphicData uri="http://schemas.openxmlformats.org/drawingml/2006/table">
            <a:tbl>
              <a:tblPr firstRow="1" bandRow="1">
                <a:tableStyleId>{5C22544A-7EE6-4342-B048-85BDC9FD1C3A}</a:tableStyleId>
              </a:tblPr>
              <a:tblGrid>
                <a:gridCol w="2743200"/>
                <a:gridCol w="2743200"/>
                <a:gridCol w="2743200"/>
              </a:tblGrid>
              <a:tr h="370840">
                <a:tc gridSpan="3">
                  <a:txBody>
                    <a:bodyPr/>
                    <a:lstStyle/>
                    <a:p>
                      <a:r>
                        <a:rPr lang="en-US" sz="2800" dirty="0" smtClean="0"/>
                        <a:t>Congratulations!</a:t>
                      </a:r>
                      <a:endParaRPr lang="en-US" sz="2800" dirty="0"/>
                    </a:p>
                  </a:txBody>
                  <a:tcPr marL="38100" marR="38100" marT="38100" marB="38100"/>
                </a:tc>
                <a:tc hMerge="1">
                  <a:txBody>
                    <a:bodyPr/>
                    <a:lstStyle/>
                    <a:p>
                      <a:endParaRPr lang="en-US" sz="2400" dirty="0"/>
                    </a:p>
                  </a:txBody>
                  <a:tcPr marL="38100" marR="38100" marT="38100" marB="38100"/>
                </a:tc>
                <a:tc hMerge="1">
                  <a:txBody>
                    <a:bodyPr/>
                    <a:lstStyle/>
                    <a:p>
                      <a:endParaRPr lang="en-US" sz="2400" dirty="0"/>
                    </a:p>
                  </a:txBody>
                  <a:tcPr marL="38100" marR="38100" marT="38100" marB="38100" anchor="ctr"/>
                </a:tc>
              </a:tr>
              <a:tr h="370840">
                <a:tc>
                  <a:txBody>
                    <a:bodyPr/>
                    <a:lstStyle/>
                    <a:p>
                      <a:r>
                        <a:rPr lang="en-US" sz="2800" dirty="0"/>
                        <a:t>That's</a:t>
                      </a:r>
                      <a:br>
                        <a:rPr lang="en-US" sz="2800" dirty="0"/>
                      </a:br>
                      <a:r>
                        <a:rPr lang="en-US" sz="2800" dirty="0"/>
                        <a:t>What</a:t>
                      </a:r>
                    </a:p>
                  </a:txBody>
                  <a:tcPr marL="38100" marR="38100" marT="38100" marB="38100"/>
                </a:tc>
                <a:tc>
                  <a:txBody>
                    <a:bodyPr/>
                    <a:lstStyle/>
                    <a:p>
                      <a:r>
                        <a:rPr lang="en-US" sz="2800" dirty="0"/>
                        <a:t>fantastic</a:t>
                      </a:r>
                      <a:br>
                        <a:rPr lang="en-US" sz="2800" dirty="0"/>
                      </a:br>
                      <a:r>
                        <a:rPr lang="en-US" sz="2800" dirty="0"/>
                        <a:t>brilliant</a:t>
                      </a:r>
                      <a:br>
                        <a:rPr lang="en-US" sz="2800" dirty="0"/>
                      </a:br>
                      <a:r>
                        <a:rPr lang="en-US" sz="2800" dirty="0"/>
                        <a:t>great</a:t>
                      </a:r>
                      <a:br>
                        <a:rPr lang="en-US" sz="2800" dirty="0"/>
                      </a:br>
                      <a:r>
                        <a:rPr lang="en-US" sz="2800" dirty="0"/>
                        <a:t>wonderful</a:t>
                      </a:r>
                      <a:br>
                        <a:rPr lang="en-US" sz="2800" dirty="0"/>
                      </a:br>
                      <a:r>
                        <a:rPr lang="en-US" sz="2800" dirty="0"/>
                        <a:t>splendid</a:t>
                      </a:r>
                    </a:p>
                  </a:txBody>
                  <a:tcPr marL="38100" marR="38100" marT="38100" marB="38100"/>
                </a:tc>
                <a:tc>
                  <a:txBody>
                    <a:bodyPr/>
                    <a:lstStyle/>
                    <a:p>
                      <a:r>
                        <a:rPr lang="en-US" sz="2800" dirty="0"/>
                        <a:t>news!</a:t>
                      </a:r>
                    </a:p>
                  </a:txBody>
                  <a:tcPr marL="38100" marR="38100" marT="38100" marB="38100" anchor="ctr"/>
                </a:tc>
              </a:tr>
              <a:tr h="370840">
                <a:tc gridSpan="3">
                  <a:txBody>
                    <a:bodyPr/>
                    <a:lstStyle/>
                    <a:p>
                      <a:r>
                        <a:rPr lang="en-US" sz="2800" dirty="0"/>
                        <a:t>That's fantastic! (etc)</a:t>
                      </a:r>
                      <a:br>
                        <a:rPr lang="en-US" sz="2800" dirty="0"/>
                      </a:br>
                      <a:r>
                        <a:rPr lang="en-US" sz="2800" dirty="0"/>
                        <a:t>How splendid! (etc) </a:t>
                      </a:r>
                      <a:r>
                        <a:rPr lang="en-US" sz="2800" i="1" dirty="0"/>
                        <a:t>old-fashioned</a:t>
                      </a:r>
                      <a:endParaRPr lang="en-US" sz="2800" dirty="0"/>
                    </a:p>
                  </a:txBody>
                  <a:tcPr marL="38100" marR="38100" marT="38100" marB="38100"/>
                </a:tc>
                <a:tc hMerge="1">
                  <a:txBody>
                    <a:bodyPr/>
                    <a:lstStyle/>
                    <a:p>
                      <a:endParaRPr lang="en-US"/>
                    </a:p>
                  </a:txBody>
                  <a:tcPr/>
                </a:tc>
                <a:tc hMerge="1">
                  <a:txBody>
                    <a:bodyPr/>
                    <a:lstStyle/>
                    <a:p>
                      <a:endParaRPr lang="en-US"/>
                    </a:p>
                  </a:txBody>
                  <a:tcPr/>
                </a:tc>
              </a:tr>
              <a:tr h="370840">
                <a:tc gridSpan="3">
                  <a:txBody>
                    <a:bodyPr/>
                    <a:lstStyle/>
                    <a:p>
                      <a:r>
                        <a:rPr lang="en-US" sz="2800" dirty="0"/>
                        <a:t>Fantastic! (etc.)</a:t>
                      </a:r>
                    </a:p>
                  </a:txBody>
                  <a:tcPr marL="38100" marR="38100" marT="38100" marB="38100" anchor="ct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Formal Congratulations</a:t>
            </a:r>
            <a:br>
              <a:rPr lang="en-US" dirty="0" smtClean="0"/>
            </a:br>
            <a:r>
              <a:rPr lang="en-US" dirty="0" smtClean="0"/>
              <a:t>Useful for cards and letters</a:t>
            </a:r>
            <a:endParaRPr lang="en-US" dirty="0"/>
          </a:p>
        </p:txBody>
      </p:sp>
      <p:graphicFrame>
        <p:nvGraphicFramePr>
          <p:cNvPr id="4" name="Content Placeholder 3"/>
          <p:cNvGraphicFramePr>
            <a:graphicFrameLocks noGrp="1"/>
          </p:cNvGraphicFramePr>
          <p:nvPr>
            <p:ph idx="1"/>
          </p:nvPr>
        </p:nvGraphicFramePr>
        <p:xfrm>
          <a:off x="457200" y="1600200"/>
          <a:ext cx="8229600" cy="2788920"/>
        </p:xfrm>
        <a:graphic>
          <a:graphicData uri="http://schemas.openxmlformats.org/drawingml/2006/table">
            <a:tbl>
              <a:tblPr firstRow="1" bandRow="1">
                <a:tableStyleId>{5C22544A-7EE6-4342-B048-85BDC9FD1C3A}</a:tableStyleId>
              </a:tblPr>
              <a:tblGrid>
                <a:gridCol w="2743200"/>
                <a:gridCol w="2743200"/>
                <a:gridCol w="2743200"/>
              </a:tblGrid>
              <a:tr h="370840">
                <a:tc gridSpan="3">
                  <a:txBody>
                    <a:bodyPr/>
                    <a:lstStyle/>
                    <a:p>
                      <a:r>
                        <a:rPr lang="en-US" sz="2800" dirty="0"/>
                        <a:t>Congratulations!</a:t>
                      </a:r>
                    </a:p>
                  </a:txBody>
                  <a:tcPr marL="38100" marR="38100" marT="38100" marB="38100"/>
                </a:tc>
                <a:tc hMerge="1">
                  <a:txBody>
                    <a:bodyPr/>
                    <a:lstStyle/>
                    <a:p>
                      <a:endParaRPr lang="en-US"/>
                    </a:p>
                  </a:txBody>
                  <a:tcPr/>
                </a:tc>
                <a:tc hMerge="1">
                  <a:txBody>
                    <a:bodyPr/>
                    <a:lstStyle/>
                    <a:p>
                      <a:endParaRPr lang="en-US"/>
                    </a:p>
                  </a:txBody>
                  <a:tcPr/>
                </a:tc>
              </a:tr>
              <a:tr h="370840">
                <a:tc>
                  <a:txBody>
                    <a:bodyPr/>
                    <a:lstStyle/>
                    <a:p>
                      <a:r>
                        <a:rPr lang="en-US" sz="2800" dirty="0"/>
                        <a:t>Congratulations</a:t>
                      </a:r>
                    </a:p>
                  </a:txBody>
                  <a:tcPr marL="38100" marR="38100" marT="38100" marB="38100"/>
                </a:tc>
                <a:tc gridSpan="2">
                  <a:txBody>
                    <a:bodyPr/>
                    <a:lstStyle/>
                    <a:p>
                      <a:r>
                        <a:rPr lang="en-US" sz="2800" dirty="0"/>
                        <a:t>on getting </a:t>
                      </a:r>
                      <a:r>
                        <a:rPr lang="en-US" sz="2800" dirty="0" smtClean="0"/>
                        <a:t>married!</a:t>
                      </a:r>
                      <a:r>
                        <a:rPr lang="en-US" sz="2800" dirty="0"/>
                        <a:t/>
                      </a:r>
                      <a:br>
                        <a:rPr lang="en-US" sz="2800" dirty="0"/>
                      </a:br>
                      <a:r>
                        <a:rPr lang="en-US" sz="2800" dirty="0"/>
                        <a:t>on your good </a:t>
                      </a:r>
                      <a:r>
                        <a:rPr lang="en-US" sz="2800" dirty="0" smtClean="0"/>
                        <a:t>news!</a:t>
                      </a:r>
                      <a:endParaRPr lang="en-US" sz="2800" dirty="0"/>
                    </a:p>
                  </a:txBody>
                  <a:tcPr marL="38100" marR="38100" marT="38100" marB="38100" anchor="ctr"/>
                </a:tc>
                <a:tc hMerge="1">
                  <a:txBody>
                    <a:bodyPr/>
                    <a:lstStyle/>
                    <a:p>
                      <a:endParaRPr lang="en-US" dirty="0"/>
                    </a:p>
                  </a:txBody>
                  <a:tcPr marL="38100" marR="38100" marT="38100" marB="38100" anchor="ctr"/>
                </a:tc>
              </a:tr>
              <a:tr h="370840">
                <a:tc rowSpan="2">
                  <a:txBody>
                    <a:bodyPr/>
                    <a:lstStyle/>
                    <a:p>
                      <a:r>
                        <a:rPr lang="en-US" sz="2800"/>
                        <a:t>I'm really</a:t>
                      </a:r>
                    </a:p>
                  </a:txBody>
                  <a:tcPr marL="38100" marR="38100" marT="38100" marB="38100"/>
                </a:tc>
                <a:tc rowSpan="2">
                  <a:txBody>
                    <a:bodyPr/>
                    <a:lstStyle/>
                    <a:p>
                      <a:r>
                        <a:rPr lang="en-US" sz="2800" dirty="0"/>
                        <a:t>pleased</a:t>
                      </a:r>
                      <a:br>
                        <a:rPr lang="en-US" sz="2800" dirty="0"/>
                      </a:br>
                      <a:r>
                        <a:rPr lang="en-US" sz="2800" dirty="0"/>
                        <a:t>happy</a:t>
                      </a:r>
                      <a:br>
                        <a:rPr lang="en-US" sz="2800" dirty="0"/>
                      </a:br>
                      <a:r>
                        <a:rPr lang="en-US" sz="2800" dirty="0"/>
                        <a:t>delighted</a:t>
                      </a:r>
                    </a:p>
                  </a:txBody>
                  <a:tcPr marL="38100" marR="38100" marT="38100" marB="38100" anchor="ctr"/>
                </a:tc>
                <a:tc>
                  <a:txBody>
                    <a:bodyPr/>
                    <a:lstStyle/>
                    <a:p>
                      <a:r>
                        <a:rPr lang="en-US" sz="2800" dirty="0" smtClean="0"/>
                        <a:t>for</a:t>
                      </a:r>
                      <a:r>
                        <a:rPr lang="en-US" sz="2800" baseline="0" dirty="0" smtClean="0"/>
                        <a:t> you!</a:t>
                      </a:r>
                      <a:endParaRPr lang="en-US" sz="2800" dirty="0"/>
                    </a:p>
                  </a:txBody>
                  <a:tcPr/>
                </a:tc>
              </a:tr>
              <a:tr h="370840">
                <a:tc vMerge="1">
                  <a:txBody>
                    <a:bodyPr/>
                    <a:lstStyle/>
                    <a:p>
                      <a:endParaRPr lang="en-US" dirty="0"/>
                    </a:p>
                  </a:txBody>
                  <a:tcPr/>
                </a:tc>
                <a:tc vMerge="1">
                  <a:txBody>
                    <a:bodyPr/>
                    <a:lstStyle/>
                    <a:p>
                      <a:endParaRPr lang="en-US"/>
                    </a:p>
                  </a:txBody>
                  <a:tcPr/>
                </a:tc>
                <a:tc>
                  <a:txBody>
                    <a:bodyPr/>
                    <a:lstStyle/>
                    <a:p>
                      <a:r>
                        <a:rPr lang="en-US" sz="2800" dirty="0" smtClean="0"/>
                        <a:t>to hear about ….</a:t>
                      </a:r>
                      <a:endParaRPr lang="en-US" sz="2800"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Useful Expressions for Congratulations</a:t>
            </a:r>
            <a:endParaRPr lang="en-US" dirty="0"/>
          </a:p>
        </p:txBody>
      </p:sp>
      <p:graphicFrame>
        <p:nvGraphicFramePr>
          <p:cNvPr id="7" name="Content Placeholder 6"/>
          <p:cNvGraphicFramePr>
            <a:graphicFrameLocks noGrp="1"/>
          </p:cNvGraphicFramePr>
          <p:nvPr>
            <p:ph idx="1"/>
          </p:nvPr>
        </p:nvGraphicFramePr>
        <p:xfrm>
          <a:off x="457200" y="1600200"/>
          <a:ext cx="8229600" cy="2072640"/>
        </p:xfrm>
        <a:graphic>
          <a:graphicData uri="http://schemas.openxmlformats.org/drawingml/2006/table">
            <a:tbl>
              <a:tblPr firstRow="1" bandRow="1">
                <a:tableStyleId>{5C22544A-7EE6-4342-B048-85BDC9FD1C3A}</a:tableStyleId>
              </a:tblPr>
              <a:tblGrid>
                <a:gridCol w="8229600"/>
              </a:tblGrid>
              <a:tr h="370840">
                <a:tc>
                  <a:txBody>
                    <a:bodyPr/>
                    <a:lstStyle/>
                    <a:p>
                      <a:r>
                        <a:rPr lang="en-US" sz="2800" dirty="0" smtClean="0"/>
                        <a:t>Exclamations of surprise</a:t>
                      </a:r>
                      <a:endParaRPr lang="en-US" sz="2800" dirty="0"/>
                    </a:p>
                  </a:txBody>
                  <a:tcPr/>
                </a:tc>
              </a:tr>
              <a:tr h="370840">
                <a:tc>
                  <a:txBody>
                    <a:bodyPr/>
                    <a:lstStyle/>
                    <a:p>
                      <a:r>
                        <a:rPr lang="en-US" sz="2800" dirty="0" smtClean="0"/>
                        <a:t>Wow!</a:t>
                      </a:r>
                      <a:endParaRPr lang="en-US" sz="2800" dirty="0"/>
                    </a:p>
                  </a:txBody>
                  <a:tcPr/>
                </a:tc>
              </a:tr>
              <a:tr h="370840">
                <a:tc>
                  <a:txBody>
                    <a:bodyPr/>
                    <a:lstStyle/>
                    <a:p>
                      <a:r>
                        <a:rPr lang="en-US" sz="2800" dirty="0" smtClean="0"/>
                        <a:t>Really?</a:t>
                      </a:r>
                      <a:endParaRPr lang="en-US" sz="2800" dirty="0"/>
                    </a:p>
                  </a:txBody>
                  <a:tcPr/>
                </a:tc>
              </a:tr>
              <a:tr h="370840">
                <a:tc>
                  <a:txBody>
                    <a:bodyPr/>
                    <a:lstStyle/>
                    <a:p>
                      <a:r>
                        <a:rPr lang="en-US" sz="2800" dirty="0" smtClean="0"/>
                        <a:t>Did you? Are you?</a:t>
                      </a:r>
                      <a:endParaRPr lang="en-US" sz="2800" dirty="0"/>
                    </a:p>
                  </a:txBody>
                  <a:tcPr/>
                </a:tc>
              </a:tr>
            </a:tbl>
          </a:graphicData>
        </a:graphic>
      </p:graphicFrame>
      <p:graphicFrame>
        <p:nvGraphicFramePr>
          <p:cNvPr id="8" name="Content Placeholder 6"/>
          <p:cNvGraphicFramePr>
            <a:graphicFrameLocks/>
          </p:cNvGraphicFramePr>
          <p:nvPr/>
        </p:nvGraphicFramePr>
        <p:xfrm>
          <a:off x="457200" y="4191000"/>
          <a:ext cx="8229600" cy="2072640"/>
        </p:xfrm>
        <a:graphic>
          <a:graphicData uri="http://schemas.openxmlformats.org/drawingml/2006/table">
            <a:tbl>
              <a:tblPr firstRow="1" bandRow="1">
                <a:tableStyleId>{5C22544A-7EE6-4342-B048-85BDC9FD1C3A}</a:tableStyleId>
              </a:tblPr>
              <a:tblGrid>
                <a:gridCol w="8229600"/>
              </a:tblGrid>
              <a:tr h="370840">
                <a:tc>
                  <a:txBody>
                    <a:bodyPr/>
                    <a:lstStyle/>
                    <a:p>
                      <a:r>
                        <a:rPr lang="en-US" sz="2800" dirty="0" smtClean="0"/>
                        <a:t>Follow-up questions</a:t>
                      </a:r>
                      <a:endParaRPr lang="en-US" sz="2800" dirty="0"/>
                    </a:p>
                  </a:txBody>
                  <a:tcPr/>
                </a:tc>
              </a:tr>
              <a:tr h="370840">
                <a:tc>
                  <a:txBody>
                    <a:bodyPr/>
                    <a:lstStyle/>
                    <a:p>
                      <a:r>
                        <a:rPr lang="en-US" sz="2800" dirty="0" smtClean="0"/>
                        <a:t>Are</a:t>
                      </a:r>
                      <a:r>
                        <a:rPr lang="en-US" sz="2800" baseline="0" dirty="0" smtClean="0"/>
                        <a:t> you excited?</a:t>
                      </a:r>
                      <a:endParaRPr lang="en-US" sz="2800" dirty="0"/>
                    </a:p>
                  </a:txBody>
                  <a:tcPr/>
                </a:tc>
              </a:tr>
              <a:tr h="370840">
                <a:tc>
                  <a:txBody>
                    <a:bodyPr/>
                    <a:lstStyle/>
                    <a:p>
                      <a:r>
                        <a:rPr lang="en-US" sz="2800" dirty="0" smtClean="0"/>
                        <a:t>So</a:t>
                      </a:r>
                      <a:r>
                        <a:rPr lang="en-US" sz="2800" baseline="0" dirty="0" smtClean="0"/>
                        <a:t> when did you …?</a:t>
                      </a:r>
                      <a:endParaRPr lang="en-US" sz="2800" dirty="0"/>
                    </a:p>
                  </a:txBody>
                  <a:tcPr/>
                </a:tc>
              </a:tr>
              <a:tr h="370840">
                <a:tc>
                  <a:txBody>
                    <a:bodyPr/>
                    <a:lstStyle/>
                    <a:p>
                      <a:r>
                        <a:rPr lang="en-US" sz="2800" dirty="0" smtClean="0"/>
                        <a:t>And</a:t>
                      </a:r>
                      <a:r>
                        <a:rPr lang="en-US" sz="2800" baseline="0" dirty="0" smtClean="0"/>
                        <a:t> are you going to … ?</a:t>
                      </a:r>
                      <a:endParaRPr lang="en-US" sz="2800" dirty="0"/>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Prompts for Congratulations</a:t>
            </a:r>
            <a:endParaRPr lang="en-US" dirty="0"/>
          </a:p>
        </p:txBody>
      </p:sp>
      <p:sp>
        <p:nvSpPr>
          <p:cNvPr id="3" name="Content Placeholder 2"/>
          <p:cNvSpPr>
            <a:spLocks noGrp="1"/>
          </p:cNvSpPr>
          <p:nvPr>
            <p:ph idx="1"/>
          </p:nvPr>
        </p:nvSpPr>
        <p:spPr/>
        <p:txBody>
          <a:bodyPr>
            <a:normAutofit lnSpcReduction="10000"/>
          </a:bodyPr>
          <a:lstStyle/>
          <a:p>
            <a:r>
              <a:rPr lang="en-US" dirty="0" smtClean="0"/>
              <a:t>I just got a new job.</a:t>
            </a:r>
          </a:p>
          <a:p>
            <a:r>
              <a:rPr lang="en-US" dirty="0" smtClean="0"/>
              <a:t>I got promoted.</a:t>
            </a:r>
          </a:p>
          <a:p>
            <a:r>
              <a:rPr lang="en-US" dirty="0" smtClean="0"/>
              <a:t>I bought a new car.</a:t>
            </a:r>
          </a:p>
          <a:p>
            <a:r>
              <a:rPr lang="en-US" dirty="0" smtClean="0"/>
              <a:t>I got married.</a:t>
            </a:r>
          </a:p>
          <a:p>
            <a:r>
              <a:rPr lang="en-US" dirty="0" smtClean="0"/>
              <a:t>I just performed Hajj.</a:t>
            </a:r>
          </a:p>
          <a:p>
            <a:r>
              <a:rPr lang="en-US" dirty="0" smtClean="0"/>
              <a:t>I’m expecting.</a:t>
            </a:r>
          </a:p>
          <a:p>
            <a:r>
              <a:rPr lang="en-US" dirty="0" smtClean="0"/>
              <a:t>God has blessed me with a baby.</a:t>
            </a:r>
          </a:p>
          <a:p>
            <a:r>
              <a:rPr lang="en-US" dirty="0" smtClean="0"/>
              <a:t>I’ve passed the exam.</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Thank You Note Sample</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Dear Dr. Price,</a:t>
            </a:r>
          </a:p>
          <a:p>
            <a:pPr>
              <a:buNone/>
            </a:pPr>
            <a:endParaRPr lang="en-US" dirty="0" smtClean="0"/>
          </a:p>
          <a:p>
            <a:pPr>
              <a:buNone/>
            </a:pPr>
            <a:r>
              <a:rPr lang="en-US" dirty="0" smtClean="0"/>
              <a:t>	Thank you for seeing me yesterday. I appreciated the chance to discuss our new products with you. Your opinions are always helpful and interesting. I hope the latest product will fit your needs.</a:t>
            </a:r>
          </a:p>
          <a:p>
            <a:pPr>
              <a:buNone/>
            </a:pPr>
            <a:endParaRPr lang="en-US" dirty="0" smtClean="0"/>
          </a:p>
          <a:p>
            <a:pPr>
              <a:buNone/>
            </a:pPr>
            <a:r>
              <a:rPr lang="en-US" dirty="0" smtClean="0"/>
              <a:t>	It's always a pleasure to see you!</a:t>
            </a:r>
          </a:p>
          <a:p>
            <a:pPr>
              <a:buNone/>
            </a:pPr>
            <a:r>
              <a:rPr lang="en-US" dirty="0" smtClean="0"/>
              <a:t>	</a:t>
            </a:r>
          </a:p>
          <a:p>
            <a:pPr>
              <a:buNone/>
            </a:pPr>
            <a:r>
              <a:rPr lang="en-US" dirty="0" smtClean="0"/>
              <a:t>	Best Regards,</a:t>
            </a:r>
          </a:p>
          <a:p>
            <a:pPr>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Sample Thank you Letter </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7, London Rd</a:t>
            </a:r>
            <a:br>
              <a:rPr lang="en-US" dirty="0" smtClean="0"/>
            </a:br>
            <a:r>
              <a:rPr lang="en-US" dirty="0" smtClean="0"/>
              <a:t>Manchester</a:t>
            </a:r>
          </a:p>
          <a:p>
            <a:pPr>
              <a:buNone/>
            </a:pPr>
            <a:r>
              <a:rPr lang="en-US" dirty="0" smtClean="0"/>
              <a:t>30 December, 2005</a:t>
            </a:r>
          </a:p>
          <a:p>
            <a:pPr>
              <a:buNone/>
            </a:pPr>
            <a:endParaRPr lang="en-US" dirty="0" smtClean="0"/>
          </a:p>
          <a:p>
            <a:pPr>
              <a:buNone/>
            </a:pPr>
            <a:r>
              <a:rPr lang="en-US" dirty="0" smtClean="0"/>
              <a:t>Dear Uncle Bill</a:t>
            </a:r>
          </a:p>
          <a:p>
            <a:pPr>
              <a:buNone/>
            </a:pPr>
            <a:endParaRPr lang="en-US" dirty="0" smtClean="0"/>
          </a:p>
          <a:p>
            <a:pPr>
              <a:buNone/>
            </a:pPr>
            <a:r>
              <a:rPr lang="en-US" dirty="0" smtClean="0"/>
              <a:t>Thank you very much for the French cookery book you gave me. The recipes look wonderful, and I'll certainly enjoy using it.</a:t>
            </a:r>
          </a:p>
          <a:p>
            <a:pPr>
              <a:buNone/>
            </a:pPr>
            <a:r>
              <a:rPr lang="en-US" dirty="0" smtClean="0"/>
              <a:t>I hope you and Auntie Susan had a good Christmas. We stayed at home, but had a couple of day trips out nearby. Our local theatre put on a production of "A Christmas Carol", which was fun.</a:t>
            </a:r>
          </a:p>
          <a:p>
            <a:pPr>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Sample Thank You Letter - Continued</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I go back to University next week, and this year I'm going to have to study hard for the final exams. I've really enjoyed the course so far, but I'm not sure what to do once I get my degree. The University arranges career interviews, but I don't really have a clear idea of what I want to do. Hopefully it will all become clearer during the course of the year.</a:t>
            </a:r>
          </a:p>
          <a:p>
            <a:pPr>
              <a:buNone/>
            </a:pPr>
            <a:endParaRPr lang="en-US" dirty="0" smtClean="0"/>
          </a:p>
          <a:p>
            <a:pPr>
              <a:buNone/>
            </a:pPr>
            <a:r>
              <a:rPr lang="en-US" dirty="0" smtClean="0"/>
              <a:t>Thank you again for the lovely present, and Happy New Year!</a:t>
            </a:r>
          </a:p>
          <a:p>
            <a:pPr>
              <a:buNone/>
            </a:pPr>
            <a:endParaRPr lang="en-US" dirty="0" smtClean="0"/>
          </a:p>
          <a:p>
            <a:pPr>
              <a:buNone/>
            </a:pPr>
            <a:r>
              <a:rPr lang="en-US" dirty="0" smtClean="0"/>
              <a:t>With much love</a:t>
            </a:r>
          </a:p>
          <a:p>
            <a:pPr>
              <a:buNone/>
            </a:pPr>
            <a:endParaRPr lang="en-US" dirty="0" smtClean="0"/>
          </a:p>
          <a:p>
            <a:pPr>
              <a:buNone/>
            </a:pPr>
            <a:r>
              <a:rPr lang="en-US" dirty="0" smtClean="0"/>
              <a:t>Anna</a:t>
            </a:r>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Heart of Gratitude </a:t>
            </a:r>
            <a:endParaRPr lang="en-US" dirty="0"/>
          </a:p>
        </p:txBody>
      </p:sp>
      <p:sp>
        <p:nvSpPr>
          <p:cNvPr id="3" name="Content Placeholder 2"/>
          <p:cNvSpPr>
            <a:spLocks noGrp="1"/>
          </p:cNvSpPr>
          <p:nvPr>
            <p:ph idx="1"/>
          </p:nvPr>
        </p:nvSpPr>
        <p:spPr/>
        <p:txBody>
          <a:bodyPr/>
          <a:lstStyle/>
          <a:p>
            <a:pPr>
              <a:buNone/>
            </a:pPr>
            <a:r>
              <a:rPr lang="en-US" dirty="0" smtClean="0"/>
              <a:t>Read the story given in the handout and appreciate the value of things that we usually take for granted.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lecture 3</a:t>
            </a:r>
            <a:endParaRPr lang="en-US" dirty="0"/>
          </a:p>
        </p:txBody>
      </p:sp>
      <p:sp>
        <p:nvSpPr>
          <p:cNvPr id="3" name="Content Placeholder 2"/>
          <p:cNvSpPr>
            <a:spLocks noGrp="1"/>
          </p:cNvSpPr>
          <p:nvPr>
            <p:ph idx="1"/>
          </p:nvPr>
        </p:nvSpPr>
        <p:spPr/>
        <p:txBody>
          <a:bodyPr/>
          <a:lstStyle/>
          <a:p>
            <a:r>
              <a:rPr lang="en-US" dirty="0" smtClean="0"/>
              <a:t>In lecture 3, we learnt to</a:t>
            </a:r>
          </a:p>
          <a:p>
            <a:pPr lvl="1"/>
            <a:r>
              <a:rPr lang="en-US" dirty="0" smtClean="0"/>
              <a:t>Greet others in a variety of situations</a:t>
            </a:r>
          </a:p>
          <a:p>
            <a:pPr lvl="1"/>
            <a:r>
              <a:rPr lang="en-US" dirty="0" smtClean="0"/>
              <a:t>Respond to a positive event</a:t>
            </a:r>
          </a:p>
          <a:p>
            <a:pPr lvl="1"/>
            <a:r>
              <a:rPr lang="en-US" dirty="0" smtClean="0"/>
              <a:t>Use formal and informal expressions of gratitude appropriately</a:t>
            </a:r>
          </a:p>
          <a:p>
            <a:pPr lvl="1"/>
            <a:r>
              <a:rPr lang="en-US" dirty="0" smtClean="0"/>
              <a:t>Write a short thank-you note  </a:t>
            </a:r>
          </a:p>
          <a:p>
            <a:pPr lvl="1"/>
            <a:r>
              <a:rPr lang="en-US" dirty="0" smtClean="0"/>
              <a:t>Write a formal letter of thanks</a:t>
            </a:r>
          </a:p>
          <a:p>
            <a:pPr lvl="1"/>
            <a:r>
              <a:rPr lang="en-US" dirty="0" smtClean="0"/>
              <a:t>Comprehend texts containing expressions of gratitude </a:t>
            </a:r>
          </a:p>
          <a:p>
            <a:pPr lvl="1"/>
            <a:endParaRPr lang="en-US" dirty="0" smtClean="0"/>
          </a:p>
          <a:p>
            <a:pPr lvl="1"/>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TotalTime>
  <Words>559</Words>
  <Application>Microsoft Office PowerPoint</Application>
  <PresentationFormat>On-screen Show (4:3)</PresentationFormat>
  <Paragraphs>101</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Lecture 3</vt:lpstr>
      <vt:lpstr>Review of Lecture 2</vt:lpstr>
      <vt:lpstr>Objectives of Lecture 3</vt:lpstr>
      <vt:lpstr>Welcome in Different Languages</vt:lpstr>
      <vt:lpstr>Types of Greetings</vt:lpstr>
      <vt:lpstr>How to greet informally?</vt:lpstr>
      <vt:lpstr>How to greet formally?</vt:lpstr>
      <vt:lpstr>Informal Congratulations</vt:lpstr>
      <vt:lpstr>Formal Congratulations Useful for cards and letters</vt:lpstr>
      <vt:lpstr>Other Useful Expressions for Congratulations</vt:lpstr>
      <vt:lpstr>Prompts for Congratulations</vt:lpstr>
      <vt:lpstr>A Thank You Note Sample</vt:lpstr>
      <vt:lpstr>A Sample Thank you Letter </vt:lpstr>
      <vt:lpstr>A Sample Thank You Letter - Continued</vt:lpstr>
      <vt:lpstr>Heart of Gratitude </vt:lpstr>
      <vt:lpstr>Summary of lecture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Rashid</dc:creator>
  <cp:lastModifiedBy>NTS</cp:lastModifiedBy>
  <cp:revision>6</cp:revision>
  <dcterms:created xsi:type="dcterms:W3CDTF">2014-06-09T01:38:45Z</dcterms:created>
  <dcterms:modified xsi:type="dcterms:W3CDTF">2014-06-11T13:36:40Z</dcterms:modified>
</cp:coreProperties>
</file>