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2" r:id="rId5"/>
    <p:sldId id="263" r:id="rId6"/>
    <p:sldId id="264" r:id="rId7"/>
    <p:sldId id="265" r:id="rId8"/>
    <p:sldId id="266" r:id="rId9"/>
    <p:sldId id="267" r:id="rId10"/>
    <p:sldId id="268" r:id="rId11"/>
    <p:sldId id="261" r:id="rId12"/>
    <p:sldId id="269" r:id="rId13"/>
    <p:sldId id="270" r:id="rId14"/>
    <p:sldId id="271" r:id="rId15"/>
    <p:sldId id="272" r:id="rId16"/>
    <p:sldId id="273" r:id="rId17"/>
    <p:sldId id="274" r:id="rId18"/>
    <p:sldId id="275" r:id="rId19"/>
    <p:sldId id="276" r:id="rId20"/>
    <p:sldId id="260"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00"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E37837-BE80-4377-9631-E4A124D3353C}" type="datetimeFigureOut">
              <a:rPr lang="en-US" smtClean="0"/>
              <a:pPr/>
              <a:t>18/07/2014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2E5016-11FB-4BD3-9901-4F6972050265}" type="slidenum">
              <a:rPr lang="en-US" smtClean="0"/>
              <a:pPr/>
              <a:t>‹#›</a:t>
            </a:fld>
            <a:endParaRPr lang="en-US"/>
          </a:p>
        </p:txBody>
      </p:sp>
    </p:spTree>
    <p:extLst>
      <p:ext uri="{BB962C8B-B14F-4D97-AF65-F5344CB8AC3E}">
        <p14:creationId xmlns:p14="http://schemas.microsoft.com/office/powerpoint/2010/main" xmlns="" val="2795862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E37837-BE80-4377-9631-E4A124D3353C}" type="datetimeFigureOut">
              <a:rPr lang="en-US" smtClean="0"/>
              <a:pPr/>
              <a:t>18/07/2014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2E5016-11FB-4BD3-9901-4F6972050265}" type="slidenum">
              <a:rPr lang="en-US" smtClean="0"/>
              <a:pPr/>
              <a:t>‹#›</a:t>
            </a:fld>
            <a:endParaRPr lang="en-US"/>
          </a:p>
        </p:txBody>
      </p:sp>
    </p:spTree>
    <p:extLst>
      <p:ext uri="{BB962C8B-B14F-4D97-AF65-F5344CB8AC3E}">
        <p14:creationId xmlns:p14="http://schemas.microsoft.com/office/powerpoint/2010/main" xmlns="" val="3155838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E37837-BE80-4377-9631-E4A124D3353C}" type="datetimeFigureOut">
              <a:rPr lang="en-US" smtClean="0"/>
              <a:pPr/>
              <a:t>18/07/2014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2E5016-11FB-4BD3-9901-4F6972050265}" type="slidenum">
              <a:rPr lang="en-US" smtClean="0"/>
              <a:pPr/>
              <a:t>‹#›</a:t>
            </a:fld>
            <a:endParaRPr lang="en-US"/>
          </a:p>
        </p:txBody>
      </p:sp>
    </p:spTree>
    <p:extLst>
      <p:ext uri="{BB962C8B-B14F-4D97-AF65-F5344CB8AC3E}">
        <p14:creationId xmlns:p14="http://schemas.microsoft.com/office/powerpoint/2010/main" xmlns="" val="67841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8E37837-BE80-4377-9631-E4A124D3353C}" type="datetimeFigureOut">
              <a:rPr lang="en-US" smtClean="0"/>
              <a:pPr/>
              <a:t>18/07/2014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2E5016-11FB-4BD3-9901-4F6972050265}" type="slidenum">
              <a:rPr lang="en-US" smtClean="0"/>
              <a:pPr/>
              <a:t>‹#›</a:t>
            </a:fld>
            <a:endParaRPr lang="en-US"/>
          </a:p>
        </p:txBody>
      </p:sp>
    </p:spTree>
    <p:extLst>
      <p:ext uri="{BB962C8B-B14F-4D97-AF65-F5344CB8AC3E}">
        <p14:creationId xmlns:p14="http://schemas.microsoft.com/office/powerpoint/2010/main" xmlns="" val="35115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E37837-BE80-4377-9631-E4A124D3353C}" type="datetimeFigureOut">
              <a:rPr lang="en-US" smtClean="0"/>
              <a:pPr/>
              <a:t>18/07/2014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2E5016-11FB-4BD3-9901-4F6972050265}" type="slidenum">
              <a:rPr lang="en-US" smtClean="0"/>
              <a:pPr/>
              <a:t>‹#›</a:t>
            </a:fld>
            <a:endParaRPr lang="en-US"/>
          </a:p>
        </p:txBody>
      </p:sp>
    </p:spTree>
    <p:extLst>
      <p:ext uri="{BB962C8B-B14F-4D97-AF65-F5344CB8AC3E}">
        <p14:creationId xmlns:p14="http://schemas.microsoft.com/office/powerpoint/2010/main" xmlns="" val="3457521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E37837-BE80-4377-9631-E4A124D3353C}" type="datetimeFigureOut">
              <a:rPr lang="en-US" smtClean="0"/>
              <a:pPr/>
              <a:t>18/07/2014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2E5016-11FB-4BD3-9901-4F6972050265}" type="slidenum">
              <a:rPr lang="en-US" smtClean="0"/>
              <a:pPr/>
              <a:t>‹#›</a:t>
            </a:fld>
            <a:endParaRPr lang="en-US"/>
          </a:p>
        </p:txBody>
      </p:sp>
    </p:spTree>
    <p:extLst>
      <p:ext uri="{BB962C8B-B14F-4D97-AF65-F5344CB8AC3E}">
        <p14:creationId xmlns:p14="http://schemas.microsoft.com/office/powerpoint/2010/main" xmlns="" val="288899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37837-BE80-4377-9631-E4A124D3353C}" type="datetimeFigureOut">
              <a:rPr lang="en-US" smtClean="0"/>
              <a:pPr/>
              <a:t>18/07/2014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2E5016-11FB-4BD3-9901-4F6972050265}" type="slidenum">
              <a:rPr lang="en-US" smtClean="0"/>
              <a:pPr/>
              <a:t>‹#›</a:t>
            </a:fld>
            <a:endParaRPr lang="en-US"/>
          </a:p>
        </p:txBody>
      </p:sp>
    </p:spTree>
    <p:extLst>
      <p:ext uri="{BB962C8B-B14F-4D97-AF65-F5344CB8AC3E}">
        <p14:creationId xmlns:p14="http://schemas.microsoft.com/office/powerpoint/2010/main" xmlns="" val="1886632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E37837-BE80-4377-9631-E4A124D3353C}" type="datetimeFigureOut">
              <a:rPr lang="en-US" smtClean="0"/>
              <a:pPr/>
              <a:t>18/07/2014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2E5016-11FB-4BD3-9901-4F6972050265}" type="slidenum">
              <a:rPr lang="en-US" smtClean="0"/>
              <a:pPr/>
              <a:t>‹#›</a:t>
            </a:fld>
            <a:endParaRPr lang="en-US"/>
          </a:p>
        </p:txBody>
      </p:sp>
    </p:spTree>
    <p:extLst>
      <p:ext uri="{BB962C8B-B14F-4D97-AF65-F5344CB8AC3E}">
        <p14:creationId xmlns:p14="http://schemas.microsoft.com/office/powerpoint/2010/main" xmlns="" val="2628931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E37837-BE80-4377-9631-E4A124D3353C}" type="datetimeFigureOut">
              <a:rPr lang="en-US" smtClean="0"/>
              <a:pPr/>
              <a:t>18/07/2014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2E5016-11FB-4BD3-9901-4F6972050265}" type="slidenum">
              <a:rPr lang="en-US" smtClean="0"/>
              <a:pPr/>
              <a:t>‹#›</a:t>
            </a:fld>
            <a:endParaRPr lang="en-US"/>
          </a:p>
        </p:txBody>
      </p:sp>
    </p:spTree>
    <p:extLst>
      <p:ext uri="{BB962C8B-B14F-4D97-AF65-F5344CB8AC3E}">
        <p14:creationId xmlns:p14="http://schemas.microsoft.com/office/powerpoint/2010/main" xmlns="" val="639888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E37837-BE80-4377-9631-E4A124D3353C}" type="datetimeFigureOut">
              <a:rPr lang="en-US" smtClean="0"/>
              <a:pPr/>
              <a:t>18/07/2014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2E5016-11FB-4BD3-9901-4F6972050265}" type="slidenum">
              <a:rPr lang="en-US" smtClean="0"/>
              <a:pPr/>
              <a:t>‹#›</a:t>
            </a:fld>
            <a:endParaRPr lang="en-US"/>
          </a:p>
        </p:txBody>
      </p:sp>
    </p:spTree>
    <p:extLst>
      <p:ext uri="{BB962C8B-B14F-4D97-AF65-F5344CB8AC3E}">
        <p14:creationId xmlns:p14="http://schemas.microsoft.com/office/powerpoint/2010/main" xmlns="" val="4197776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E37837-BE80-4377-9631-E4A124D3353C}" type="datetimeFigureOut">
              <a:rPr lang="en-US" smtClean="0"/>
              <a:pPr/>
              <a:t>18/07/2014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2E5016-11FB-4BD3-9901-4F6972050265}" type="slidenum">
              <a:rPr lang="en-US" smtClean="0"/>
              <a:pPr/>
              <a:t>‹#›</a:t>
            </a:fld>
            <a:endParaRPr lang="en-US"/>
          </a:p>
        </p:txBody>
      </p:sp>
    </p:spTree>
    <p:extLst>
      <p:ext uri="{BB962C8B-B14F-4D97-AF65-F5344CB8AC3E}">
        <p14:creationId xmlns:p14="http://schemas.microsoft.com/office/powerpoint/2010/main" xmlns="" val="3811949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37837-BE80-4377-9631-E4A124D3353C}" type="datetimeFigureOut">
              <a:rPr lang="en-US" smtClean="0"/>
              <a:pPr/>
              <a:t>18/07/2014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2E5016-11FB-4BD3-9901-4F6972050265}" type="slidenum">
              <a:rPr lang="en-US" smtClean="0"/>
              <a:pPr/>
              <a:t>‹#›</a:t>
            </a:fld>
            <a:endParaRPr lang="en-US"/>
          </a:p>
        </p:txBody>
      </p:sp>
    </p:spTree>
    <p:extLst>
      <p:ext uri="{BB962C8B-B14F-4D97-AF65-F5344CB8AC3E}">
        <p14:creationId xmlns:p14="http://schemas.microsoft.com/office/powerpoint/2010/main" xmlns="" val="262130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29</a:t>
            </a:r>
            <a:endParaRPr lang="en-US" dirty="0"/>
          </a:p>
        </p:txBody>
      </p:sp>
      <p:sp>
        <p:nvSpPr>
          <p:cNvPr id="3" name="Subtitle 2"/>
          <p:cNvSpPr>
            <a:spLocks noGrp="1"/>
          </p:cNvSpPr>
          <p:nvPr>
            <p:ph type="subTitle" idx="1"/>
          </p:nvPr>
        </p:nvSpPr>
        <p:spPr/>
        <p:txBody>
          <a:bodyPr/>
          <a:lstStyle/>
          <a:p>
            <a:r>
              <a:rPr lang="en-US" dirty="0" smtClean="0">
                <a:solidFill>
                  <a:schemeClr val="tx1"/>
                </a:solidFill>
              </a:rPr>
              <a:t>Writing Short Book Reviews</a:t>
            </a:r>
          </a:p>
        </p:txBody>
      </p:sp>
    </p:spTree>
    <p:extLst>
      <p:ext uri="{BB962C8B-B14F-4D97-AF65-F5344CB8AC3E}">
        <p14:creationId xmlns:p14="http://schemas.microsoft.com/office/powerpoint/2010/main" xmlns="" val="41094390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28</a:t>
            </a:r>
            <a:endParaRPr lang="en-US" dirty="0"/>
          </a:p>
        </p:txBody>
      </p:sp>
      <p:sp>
        <p:nvSpPr>
          <p:cNvPr id="3" name="Content Placeholder 2"/>
          <p:cNvSpPr>
            <a:spLocks noGrp="1"/>
          </p:cNvSpPr>
          <p:nvPr>
            <p:ph idx="1"/>
          </p:nvPr>
        </p:nvSpPr>
        <p:spPr/>
        <p:txBody>
          <a:bodyPr/>
          <a:lstStyle/>
          <a:p>
            <a:r>
              <a:rPr lang="en-US" dirty="0" smtClean="0"/>
              <a:t>In lecture 28, we learnt how to</a:t>
            </a:r>
          </a:p>
          <a:p>
            <a:pPr lvl="1"/>
            <a:r>
              <a:rPr lang="en-US" dirty="0" smtClean="0"/>
              <a:t>Plan a simple presentation</a:t>
            </a:r>
          </a:p>
          <a:p>
            <a:pPr lvl="1"/>
            <a:r>
              <a:rPr lang="en-US" dirty="0" smtClean="0"/>
              <a:t>Research and prepare the content</a:t>
            </a:r>
          </a:p>
          <a:p>
            <a:pPr lvl="1"/>
            <a:r>
              <a:rPr lang="en-US" dirty="0" smtClean="0"/>
              <a:t>Organize the content</a:t>
            </a:r>
          </a:p>
          <a:p>
            <a:pPr lvl="1"/>
            <a:r>
              <a:rPr lang="en-US" dirty="0" smtClean="0"/>
              <a:t>Deliver oral presentations</a:t>
            </a:r>
          </a:p>
          <a:p>
            <a:pPr lvl="1"/>
            <a:r>
              <a:rPr lang="en-US" dirty="0" smtClean="0"/>
              <a:t>Use visual aids effectively</a:t>
            </a:r>
          </a:p>
          <a:p>
            <a:pPr marL="457200" lvl="1" indent="0">
              <a:buNone/>
            </a:pPr>
            <a:endParaRPr lang="en-US" dirty="0" smtClean="0"/>
          </a:p>
          <a:p>
            <a:pPr marL="0" indent="0">
              <a:buNone/>
            </a:pPr>
            <a:endParaRPr lang="en-US" dirty="0"/>
          </a:p>
        </p:txBody>
      </p:sp>
    </p:spTree>
    <p:extLst>
      <p:ext uri="{BB962C8B-B14F-4D97-AF65-F5344CB8AC3E}">
        <p14:creationId xmlns:p14="http://schemas.microsoft.com/office/powerpoint/2010/main" xmlns="" val="42399359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Lecture 29</a:t>
            </a:r>
            <a:endParaRPr lang="en-US" dirty="0"/>
          </a:p>
        </p:txBody>
      </p:sp>
      <p:sp>
        <p:nvSpPr>
          <p:cNvPr id="3" name="Content Placeholder 2"/>
          <p:cNvSpPr>
            <a:spLocks noGrp="1"/>
          </p:cNvSpPr>
          <p:nvPr>
            <p:ph idx="1"/>
          </p:nvPr>
        </p:nvSpPr>
        <p:spPr/>
        <p:txBody>
          <a:bodyPr>
            <a:normAutofit/>
          </a:bodyPr>
          <a:lstStyle/>
          <a:p>
            <a:r>
              <a:rPr lang="en-US" dirty="0" smtClean="0"/>
              <a:t>After completing lecture 29, you should be able to</a:t>
            </a:r>
          </a:p>
          <a:p>
            <a:pPr lvl="1"/>
            <a:r>
              <a:rPr lang="en-US" dirty="0" smtClean="0"/>
              <a:t>Identify various kinds of review</a:t>
            </a:r>
          </a:p>
          <a:p>
            <a:pPr lvl="1"/>
            <a:r>
              <a:rPr lang="en-US" dirty="0" smtClean="0"/>
              <a:t>Read and analyze a book review </a:t>
            </a:r>
          </a:p>
          <a:p>
            <a:pPr lvl="1"/>
            <a:r>
              <a:rPr lang="en-US" dirty="0" smtClean="0"/>
              <a:t>Identify essential elements of book review</a:t>
            </a:r>
          </a:p>
          <a:p>
            <a:pPr lvl="1"/>
            <a:r>
              <a:rPr lang="en-US" dirty="0" smtClean="0"/>
              <a:t>Write a short book review</a:t>
            </a:r>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xmlns="" val="18996169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normAutofit/>
          </a:bodyPr>
          <a:lstStyle/>
          <a:p>
            <a:r>
              <a:rPr lang="en-US" dirty="0" smtClean="0"/>
              <a:t>What is a review?</a:t>
            </a:r>
          </a:p>
          <a:p>
            <a:pPr lvl="1"/>
            <a:r>
              <a:rPr lang="en-US" dirty="0" smtClean="0"/>
              <a:t>A formal assessment of something; an evaluation of a publication, product, service, performance or a company</a:t>
            </a:r>
          </a:p>
          <a:p>
            <a:pPr lvl="1"/>
            <a:r>
              <a:rPr lang="en-US" dirty="0" smtClean="0"/>
              <a:t>May include rating / grading</a:t>
            </a:r>
          </a:p>
          <a:p>
            <a:r>
              <a:rPr lang="en-US" dirty="0" smtClean="0"/>
              <a:t>Have you listened to or read a review lately?</a:t>
            </a:r>
          </a:p>
          <a:p>
            <a:r>
              <a:rPr lang="en-US" dirty="0" smtClean="0"/>
              <a:t>Have you ever written a review?</a:t>
            </a:r>
            <a:endParaRPr lang="en-US" dirty="0"/>
          </a:p>
        </p:txBody>
      </p:sp>
    </p:spTree>
    <p:extLst>
      <p:ext uri="{BB962C8B-B14F-4D97-AF65-F5344CB8AC3E}">
        <p14:creationId xmlns:p14="http://schemas.microsoft.com/office/powerpoint/2010/main" xmlns="" val="329491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Review Types</a:t>
            </a:r>
            <a:endParaRPr lang="en-US" dirty="0"/>
          </a:p>
        </p:txBody>
      </p:sp>
      <p:sp>
        <p:nvSpPr>
          <p:cNvPr id="3" name="Content Placeholder 2"/>
          <p:cNvSpPr>
            <a:spLocks noGrp="1"/>
          </p:cNvSpPr>
          <p:nvPr>
            <p:ph idx="1"/>
          </p:nvPr>
        </p:nvSpPr>
        <p:spPr/>
        <p:txBody>
          <a:bodyPr>
            <a:normAutofit lnSpcReduction="10000"/>
          </a:bodyPr>
          <a:lstStyle/>
          <a:p>
            <a:r>
              <a:rPr lang="en-US" dirty="0" smtClean="0"/>
              <a:t>What is reviewed?</a:t>
            </a:r>
          </a:p>
          <a:p>
            <a:pPr lvl="1"/>
            <a:r>
              <a:rPr lang="en-US" dirty="0" smtClean="0"/>
              <a:t>Book</a:t>
            </a:r>
          </a:p>
          <a:p>
            <a:pPr lvl="1"/>
            <a:r>
              <a:rPr lang="en-US" dirty="0" smtClean="0"/>
              <a:t>Film</a:t>
            </a:r>
          </a:p>
          <a:p>
            <a:pPr lvl="1"/>
            <a:r>
              <a:rPr lang="en-US" dirty="0" smtClean="0"/>
              <a:t>Concert </a:t>
            </a:r>
          </a:p>
          <a:p>
            <a:pPr lvl="1"/>
            <a:r>
              <a:rPr lang="en-US" dirty="0" smtClean="0"/>
              <a:t>Software</a:t>
            </a:r>
          </a:p>
          <a:p>
            <a:pPr lvl="1"/>
            <a:r>
              <a:rPr lang="en-US" dirty="0" smtClean="0"/>
              <a:t>Literature </a:t>
            </a:r>
          </a:p>
          <a:p>
            <a:r>
              <a:rPr lang="en-US" dirty="0" smtClean="0"/>
              <a:t>Who’s the reviewer</a:t>
            </a:r>
          </a:p>
          <a:p>
            <a:pPr lvl="1"/>
            <a:r>
              <a:rPr lang="en-US" dirty="0" smtClean="0"/>
              <a:t>Consumer</a:t>
            </a:r>
          </a:p>
          <a:p>
            <a:pPr lvl="1"/>
            <a:r>
              <a:rPr lang="en-US" dirty="0" smtClean="0"/>
              <a:t>Peer</a:t>
            </a:r>
          </a:p>
          <a:p>
            <a:pPr marL="457200" lvl="1" indent="0">
              <a:buNone/>
            </a:pPr>
            <a:endParaRPr lang="en-US" dirty="0" smtClean="0"/>
          </a:p>
          <a:p>
            <a:pPr lvl="1"/>
            <a:endParaRPr lang="en-US" dirty="0"/>
          </a:p>
        </p:txBody>
      </p:sp>
    </p:spTree>
    <p:extLst>
      <p:ext uri="{BB962C8B-B14F-4D97-AF65-F5344CB8AC3E}">
        <p14:creationId xmlns:p14="http://schemas.microsoft.com/office/powerpoint/2010/main" xmlns="" val="3330876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for Reviewing</a:t>
            </a:r>
            <a:endParaRPr lang="en-US" dirty="0"/>
          </a:p>
        </p:txBody>
      </p:sp>
      <p:sp>
        <p:nvSpPr>
          <p:cNvPr id="3" name="Content Placeholder 2"/>
          <p:cNvSpPr>
            <a:spLocks noGrp="1"/>
          </p:cNvSpPr>
          <p:nvPr>
            <p:ph idx="1"/>
          </p:nvPr>
        </p:nvSpPr>
        <p:spPr/>
        <p:txBody>
          <a:bodyPr>
            <a:normAutofit fontScale="85000" lnSpcReduction="20000"/>
          </a:bodyPr>
          <a:lstStyle/>
          <a:p>
            <a:r>
              <a:rPr lang="en-US" dirty="0"/>
              <a:t>Adding value to the experience</a:t>
            </a:r>
          </a:p>
          <a:p>
            <a:r>
              <a:rPr lang="en-US" dirty="0"/>
              <a:t>Getting unstuck</a:t>
            </a:r>
          </a:p>
          <a:p>
            <a:r>
              <a:rPr lang="en-US" dirty="0"/>
              <a:t>Achieving objectives</a:t>
            </a:r>
          </a:p>
          <a:p>
            <a:r>
              <a:rPr lang="en-US" dirty="0"/>
              <a:t>Opening new perspectives</a:t>
            </a:r>
          </a:p>
          <a:p>
            <a:r>
              <a:rPr lang="en-US" dirty="0"/>
              <a:t>Developing observation and awareness</a:t>
            </a:r>
          </a:p>
          <a:p>
            <a:r>
              <a:rPr lang="en-US" dirty="0"/>
              <a:t>Caring</a:t>
            </a:r>
          </a:p>
          <a:p>
            <a:r>
              <a:rPr lang="en-US" dirty="0"/>
              <a:t>Encouraging self-expression</a:t>
            </a:r>
          </a:p>
          <a:p>
            <a:r>
              <a:rPr lang="en-US" dirty="0"/>
              <a:t>Using success</a:t>
            </a:r>
          </a:p>
          <a:p>
            <a:r>
              <a:rPr lang="en-US" dirty="0"/>
              <a:t>Providing support</a:t>
            </a:r>
          </a:p>
          <a:p>
            <a:r>
              <a:rPr lang="en-US" dirty="0"/>
              <a:t>Empowering people</a:t>
            </a:r>
          </a:p>
          <a:p>
            <a:pPr marL="0" indent="0">
              <a:buNone/>
            </a:pPr>
            <a:endParaRPr lang="en-US" dirty="0"/>
          </a:p>
        </p:txBody>
      </p:sp>
    </p:spTree>
    <p:extLst>
      <p:ext uri="{BB962C8B-B14F-4D97-AF65-F5344CB8AC3E}">
        <p14:creationId xmlns:p14="http://schemas.microsoft.com/office/powerpoint/2010/main" xmlns="" val="1612244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Book Review?</a:t>
            </a:r>
            <a:endParaRPr lang="en-US" dirty="0"/>
          </a:p>
        </p:txBody>
      </p:sp>
      <p:sp>
        <p:nvSpPr>
          <p:cNvPr id="3" name="Content Placeholder 2"/>
          <p:cNvSpPr>
            <a:spLocks noGrp="1"/>
          </p:cNvSpPr>
          <p:nvPr>
            <p:ph idx="1"/>
          </p:nvPr>
        </p:nvSpPr>
        <p:spPr/>
        <p:txBody>
          <a:bodyPr/>
          <a:lstStyle/>
          <a:p>
            <a:pPr marL="0" indent="0">
              <a:buNone/>
            </a:pPr>
            <a:r>
              <a:rPr lang="en-US" dirty="0"/>
              <a:t>An academic book review is a formal paper that works to describe, analyze, and evaluate a particular source as well as to provide detailed evidence to support this analysis and evaluation. Further, a review often explains how the book compares to other works on similar topics or illuminates the contribution the book makes to our understanding of a historical topic.</a:t>
            </a:r>
          </a:p>
        </p:txBody>
      </p:sp>
    </p:spTree>
    <p:extLst>
      <p:ext uri="{BB962C8B-B14F-4D97-AF65-F5344CB8AC3E}">
        <p14:creationId xmlns:p14="http://schemas.microsoft.com/office/powerpoint/2010/main" xmlns="" val="36466170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Difference between a Book Report and a Book Review</a:t>
            </a:r>
            <a:endParaRPr lang="en-US" dirty="0"/>
          </a:p>
        </p:txBody>
      </p:sp>
      <p:sp>
        <p:nvSpPr>
          <p:cNvPr id="3" name="Content Placeholder 2"/>
          <p:cNvSpPr>
            <a:spLocks noGrp="1"/>
          </p:cNvSpPr>
          <p:nvPr>
            <p:ph idx="1"/>
          </p:nvPr>
        </p:nvSpPr>
        <p:spPr/>
        <p:txBody>
          <a:bodyPr>
            <a:normAutofit/>
          </a:bodyPr>
          <a:lstStyle/>
          <a:p>
            <a:r>
              <a:rPr lang="en-US" dirty="0" smtClean="0"/>
              <a:t>Summarizing vs. analyzing</a:t>
            </a:r>
            <a:endParaRPr lang="en-US" dirty="0"/>
          </a:p>
          <a:p>
            <a:r>
              <a:rPr lang="en-US" dirty="0" smtClean="0"/>
              <a:t>Personal response Vs. Reasoned Argument</a:t>
            </a:r>
            <a:endParaRPr lang="en-US" dirty="0"/>
          </a:p>
          <a:p>
            <a:pPr marL="0" indent="0">
              <a:buNone/>
            </a:pPr>
            <a:endParaRPr lang="en-US" dirty="0"/>
          </a:p>
        </p:txBody>
      </p:sp>
    </p:spTree>
    <p:extLst>
      <p:ext uri="{BB962C8B-B14F-4D97-AF65-F5344CB8AC3E}">
        <p14:creationId xmlns:p14="http://schemas.microsoft.com/office/powerpoint/2010/main" xmlns="" val="25802870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a Book Review</a:t>
            </a:r>
            <a:endParaRPr lang="en-US" dirty="0"/>
          </a:p>
        </p:txBody>
      </p:sp>
      <p:sp>
        <p:nvSpPr>
          <p:cNvPr id="3" name="Content Placeholder 2"/>
          <p:cNvSpPr>
            <a:spLocks noGrp="1"/>
          </p:cNvSpPr>
          <p:nvPr>
            <p:ph idx="1"/>
          </p:nvPr>
        </p:nvSpPr>
        <p:spPr/>
        <p:txBody>
          <a:bodyPr>
            <a:normAutofit lnSpcReduction="10000"/>
          </a:bodyPr>
          <a:lstStyle/>
          <a:p>
            <a:r>
              <a:rPr lang="en-US" dirty="0" smtClean="0"/>
              <a:t>Pre-writing</a:t>
            </a:r>
          </a:p>
          <a:p>
            <a:pPr lvl="1"/>
            <a:r>
              <a:rPr lang="en-US" dirty="0" smtClean="0"/>
              <a:t>Read the book carefully and critically</a:t>
            </a:r>
          </a:p>
          <a:p>
            <a:pPr lvl="1"/>
            <a:r>
              <a:rPr lang="en-US" dirty="0" smtClean="0"/>
              <a:t>Take notes in your own words</a:t>
            </a:r>
          </a:p>
          <a:p>
            <a:pPr lvl="1"/>
            <a:r>
              <a:rPr lang="en-US" dirty="0"/>
              <a:t>As you read, make sure to consider the following questions:</a:t>
            </a:r>
          </a:p>
          <a:p>
            <a:pPr lvl="2"/>
            <a:r>
              <a:rPr lang="en-US" dirty="0"/>
              <a:t>What is the central question or issue that the book is addressing?</a:t>
            </a:r>
          </a:p>
          <a:p>
            <a:pPr lvl="2"/>
            <a:r>
              <a:rPr lang="en-US" dirty="0"/>
              <a:t>What is the book’s argument or thesis?</a:t>
            </a:r>
          </a:p>
          <a:p>
            <a:pPr lvl="2"/>
            <a:r>
              <a:rPr lang="en-US" dirty="0"/>
              <a:t>How is the book organized to support this thesis? How are the chapters ordered? Chronologically? Thematically?</a:t>
            </a:r>
          </a:p>
          <a:p>
            <a:pPr lvl="1"/>
            <a:endParaRPr lang="en-US" dirty="0"/>
          </a:p>
        </p:txBody>
      </p:sp>
    </p:spTree>
    <p:extLst>
      <p:ext uri="{BB962C8B-B14F-4D97-AF65-F5344CB8AC3E}">
        <p14:creationId xmlns:p14="http://schemas.microsoft.com/office/powerpoint/2010/main" xmlns="" val="3533835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a Book Review (</a:t>
            </a:r>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Pre-writing</a:t>
            </a:r>
          </a:p>
          <a:p>
            <a:pPr lvl="1"/>
            <a:r>
              <a:rPr lang="en-US" dirty="0" smtClean="0"/>
              <a:t>Make an evaluation. As </a:t>
            </a:r>
            <a:r>
              <a:rPr lang="en-US" dirty="0"/>
              <a:t>you read the book and review your notes on it, consider the following questions:</a:t>
            </a:r>
          </a:p>
          <a:p>
            <a:pPr lvl="2"/>
            <a:r>
              <a:rPr lang="en-US" dirty="0"/>
              <a:t>How and what does this work help us to understand about a time period or issue?</a:t>
            </a:r>
          </a:p>
          <a:p>
            <a:pPr lvl="2"/>
            <a:r>
              <a:rPr lang="en-US" dirty="0"/>
              <a:t>What types of evidence does the author draw on to support his or her argument?</a:t>
            </a:r>
          </a:p>
          <a:p>
            <a:pPr lvl="2"/>
            <a:r>
              <a:rPr lang="en-US" dirty="0"/>
              <a:t>Does the book do what the author claims that it will do?</a:t>
            </a:r>
          </a:p>
          <a:p>
            <a:pPr lvl="2"/>
            <a:r>
              <a:rPr lang="en-US" dirty="0"/>
              <a:t>Are there other types of evidence that the author fails to acknowledge or ignores?</a:t>
            </a:r>
          </a:p>
          <a:p>
            <a:pPr lvl="2"/>
            <a:r>
              <a:rPr lang="en-US" dirty="0"/>
              <a:t>What theoretical perspective does the author work from? How does this shape or affect his/her argument?</a:t>
            </a:r>
          </a:p>
          <a:p>
            <a:pPr lvl="2"/>
            <a:r>
              <a:rPr lang="en-US" dirty="0"/>
              <a:t>How is this book similar to or different from other books on the topic? Why are they similar or different?</a:t>
            </a:r>
          </a:p>
          <a:p>
            <a:pPr lvl="2"/>
            <a:r>
              <a:rPr lang="en-US" dirty="0"/>
              <a:t>Are you convinced by the book? Why or why not?</a:t>
            </a:r>
          </a:p>
          <a:p>
            <a:pPr lvl="1"/>
            <a:endParaRPr lang="en-US" dirty="0"/>
          </a:p>
        </p:txBody>
      </p:sp>
    </p:spTree>
    <p:extLst>
      <p:ext uri="{BB962C8B-B14F-4D97-AF65-F5344CB8AC3E}">
        <p14:creationId xmlns:p14="http://schemas.microsoft.com/office/powerpoint/2010/main" xmlns="" val="32446247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 of a Book Review</a:t>
            </a:r>
            <a:endParaRPr lang="en-US" dirty="0"/>
          </a:p>
        </p:txBody>
      </p:sp>
      <p:sp>
        <p:nvSpPr>
          <p:cNvPr id="3" name="Content Placeholder 2"/>
          <p:cNvSpPr>
            <a:spLocks noGrp="1"/>
          </p:cNvSpPr>
          <p:nvPr>
            <p:ph idx="1"/>
          </p:nvPr>
        </p:nvSpPr>
        <p:spPr>
          <a:xfrm>
            <a:off x="457200" y="1295400"/>
            <a:ext cx="8229600" cy="5334000"/>
          </a:xfrm>
        </p:spPr>
        <p:txBody>
          <a:bodyPr>
            <a:normAutofit fontScale="47500" lnSpcReduction="20000"/>
          </a:bodyPr>
          <a:lstStyle/>
          <a:p>
            <a:pPr marL="514350" indent="-514350">
              <a:buFont typeface="+mj-lt"/>
              <a:buAutoNum type="arabicPeriod"/>
            </a:pPr>
            <a:r>
              <a:rPr lang="en-US" sz="4500" b="1" dirty="0" smtClean="0"/>
              <a:t>Introduction</a:t>
            </a:r>
            <a:r>
              <a:rPr lang="en-US" sz="4500" dirty="0" smtClean="0"/>
              <a:t>: An </a:t>
            </a:r>
            <a:r>
              <a:rPr lang="en-US" sz="4500" dirty="0"/>
              <a:t>introduction to a book review is generally short and direct. However, it must provide two key elements</a:t>
            </a:r>
            <a:r>
              <a:rPr lang="en-US" sz="4500" dirty="0" smtClean="0"/>
              <a:t>: </a:t>
            </a:r>
            <a:r>
              <a:rPr lang="en-US" sz="4500" i="1" dirty="0" smtClean="0"/>
              <a:t>background</a:t>
            </a:r>
            <a:r>
              <a:rPr lang="en-US" sz="4500" dirty="0"/>
              <a:t> and </a:t>
            </a:r>
            <a:r>
              <a:rPr lang="en-US" sz="4500" i="1" dirty="0"/>
              <a:t>thesis</a:t>
            </a:r>
            <a:r>
              <a:rPr lang="en-US" sz="4500" dirty="0" smtClean="0"/>
              <a:t>.</a:t>
            </a:r>
          </a:p>
          <a:p>
            <a:pPr marL="514350" indent="-514350">
              <a:buFont typeface="+mj-lt"/>
              <a:buAutoNum type="arabicPeriod"/>
            </a:pPr>
            <a:endParaRPr lang="en-US" sz="4500" dirty="0"/>
          </a:p>
          <a:p>
            <a:r>
              <a:rPr lang="en-US" sz="4500" b="1" dirty="0" smtClean="0"/>
              <a:t>Background</a:t>
            </a:r>
            <a:r>
              <a:rPr lang="en-US" sz="4500" b="1" dirty="0"/>
              <a:t>:</a:t>
            </a:r>
            <a:r>
              <a:rPr lang="en-US" sz="4500" dirty="0"/>
              <a:t> First, your introduction should identify the book and author under review along with any essential historical or historiographical background:  What time period and region are discussed? What is the historical question or topic that the book addresses</a:t>
            </a:r>
            <a:r>
              <a:rPr lang="en-US" sz="4500" dirty="0" smtClean="0"/>
              <a:t>?</a:t>
            </a:r>
          </a:p>
          <a:p>
            <a:pPr marL="0" indent="0">
              <a:buNone/>
            </a:pPr>
            <a:endParaRPr lang="en-US" sz="4500" dirty="0"/>
          </a:p>
          <a:p>
            <a:r>
              <a:rPr lang="en-US" sz="4500" b="1" dirty="0"/>
              <a:t>Thesis:</a:t>
            </a:r>
            <a:r>
              <a:rPr lang="en-US" sz="4500" dirty="0"/>
              <a:t> Somewhere in your introduction (generally toward the end) you must provide a succinct, clear evaluation of the book. This evaluation is the thesis for your book review. Your thesis should encompass three main components:</a:t>
            </a:r>
          </a:p>
          <a:p>
            <a:pPr lvl="1"/>
            <a:r>
              <a:rPr lang="en-US" sz="4000" dirty="0"/>
              <a:t>What the main argument of the book is.</a:t>
            </a:r>
          </a:p>
          <a:p>
            <a:pPr lvl="1"/>
            <a:r>
              <a:rPr lang="en-US" sz="4000" dirty="0"/>
              <a:t>Your evaluation of the book such as its strengths and contributions or weaknesses and shortcomings.</a:t>
            </a:r>
          </a:p>
          <a:p>
            <a:pPr lvl="1"/>
            <a:r>
              <a:rPr lang="en-US" sz="4000" dirty="0"/>
              <a:t>Why and/or in what ways you think the work demonstrates these strengths and weaknesses.</a:t>
            </a:r>
          </a:p>
          <a:p>
            <a:pPr marL="0" indent="0">
              <a:buNone/>
            </a:pPr>
            <a:endParaRPr lang="en-US" sz="4400" dirty="0"/>
          </a:p>
        </p:txBody>
      </p:sp>
    </p:spTree>
    <p:extLst>
      <p:ext uri="{BB962C8B-B14F-4D97-AF65-F5344CB8AC3E}">
        <p14:creationId xmlns:p14="http://schemas.microsoft.com/office/powerpoint/2010/main" xmlns="" val="33191821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a:t>
            </a:r>
            <a:endParaRPr lang="en-US" dirty="0"/>
          </a:p>
        </p:txBody>
      </p:sp>
      <p:sp>
        <p:nvSpPr>
          <p:cNvPr id="3" name="Content Placeholder 2"/>
          <p:cNvSpPr>
            <a:spLocks noGrp="1"/>
          </p:cNvSpPr>
          <p:nvPr>
            <p:ph idx="1"/>
          </p:nvPr>
        </p:nvSpPr>
        <p:spPr/>
        <p:txBody>
          <a:bodyPr>
            <a:normAutofit/>
          </a:bodyPr>
          <a:lstStyle/>
          <a:p>
            <a:pPr marL="0" indent="0">
              <a:buNone/>
            </a:pPr>
            <a:r>
              <a:rPr lang="en-US" sz="2600" dirty="0"/>
              <a:t> In her work, Jones successfully argues that slave women in the American South had a different experience than did male slaves, an experience that opened up some unique freedoms for women but also created gender-specific hardships; while her book is well supported through her creative use of slave narratives and provides a crucial examination of a little-studied group, her failure to acknowledge the importance of religion to slave culture leads her to miss a crucial area of gender difference within the slave experience</a:t>
            </a:r>
            <a:r>
              <a:rPr lang="en-US" sz="2600" dirty="0" smtClean="0"/>
              <a: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xmlns="" val="3439435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B</a:t>
            </a:r>
            <a:endParaRPr lang="en-US" dirty="0"/>
          </a:p>
        </p:txBody>
      </p:sp>
      <p:sp>
        <p:nvSpPr>
          <p:cNvPr id="3" name="Content Placeholder 2"/>
          <p:cNvSpPr>
            <a:spLocks noGrp="1"/>
          </p:cNvSpPr>
          <p:nvPr>
            <p:ph idx="1"/>
          </p:nvPr>
        </p:nvSpPr>
        <p:spPr/>
        <p:txBody>
          <a:bodyPr>
            <a:normAutofit/>
          </a:bodyPr>
          <a:lstStyle/>
          <a:p>
            <a:pPr marL="0" indent="0">
              <a:buNone/>
            </a:pPr>
            <a:r>
              <a:rPr lang="en-US" sz="2600" dirty="0" smtClean="0"/>
              <a:t>Smith argues that Indigenous peoples during the nineteenth century faced insurmountable cultural and physical losses through both warfare and assimilationist practices. His argument is supported with detailed evidence. However, his work fails to recognize the limited agency that Indigenous peoples maintained throughout their experience and thus does not illustrate how Indigenous people met the challenges of their new surroundings; ultimately, the book does not explain the cultural continuity that some Indigenous peoples were able to maintain.</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xmlns="" val="39789866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C</a:t>
            </a:r>
            <a:endParaRPr lang="en-US" dirty="0"/>
          </a:p>
        </p:txBody>
      </p:sp>
      <p:sp>
        <p:nvSpPr>
          <p:cNvPr id="3" name="Content Placeholder 2"/>
          <p:cNvSpPr>
            <a:spLocks noGrp="1"/>
          </p:cNvSpPr>
          <p:nvPr>
            <p:ph idx="1"/>
          </p:nvPr>
        </p:nvSpPr>
        <p:spPr/>
        <p:txBody>
          <a:bodyPr/>
          <a:lstStyle/>
          <a:p>
            <a:pPr marL="0" indent="0">
              <a:buNone/>
            </a:pPr>
            <a:r>
              <a:rPr lang="en-US" dirty="0" smtClean="0"/>
              <a:t>William argues that the Black Death affected cities far more than it did the countryside; while one might question whether his work ignores the secondary effects of the Black Death on rural populations, his innovative use of artistic and literary sources makes his argument convincing and a significant contribution to a field that has been dominated by demographic and statistical evidence.</a:t>
            </a:r>
          </a:p>
          <a:p>
            <a:pPr marL="0" indent="0">
              <a:buNone/>
            </a:pPr>
            <a:endParaRPr lang="en-US" dirty="0"/>
          </a:p>
        </p:txBody>
      </p:sp>
    </p:spTree>
    <p:extLst>
      <p:ext uri="{BB962C8B-B14F-4D97-AF65-F5344CB8AC3E}">
        <p14:creationId xmlns:p14="http://schemas.microsoft.com/office/powerpoint/2010/main" xmlns="" val="36231667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II.  Summary of Key Arguments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After </a:t>
            </a:r>
            <a:r>
              <a:rPr lang="en-US" dirty="0"/>
              <a:t>your introduction, you should generally provide a brief summary or overview of the book. Take great care not to simply repeat or mirror everything in the book. Step back and identify what its essential arguments are and briefly summarize them.</a:t>
            </a:r>
          </a:p>
          <a:p>
            <a:r>
              <a:rPr lang="en-US" dirty="0"/>
              <a:t>You may want to comment on:</a:t>
            </a:r>
          </a:p>
          <a:p>
            <a:pPr lvl="1"/>
            <a:r>
              <a:rPr lang="en-US" dirty="0"/>
              <a:t>What is the book’s thesis? How is it similar to or different from other historians’ work on a similar topic?</a:t>
            </a:r>
          </a:p>
          <a:p>
            <a:pPr lvl="1"/>
            <a:r>
              <a:rPr lang="en-US" dirty="0"/>
              <a:t>How is it organized? What are the major arguments?</a:t>
            </a:r>
          </a:p>
          <a:p>
            <a:pPr lvl="1"/>
            <a:r>
              <a:rPr lang="en-US" dirty="0"/>
              <a:t>What types of evidence are presented?</a:t>
            </a:r>
          </a:p>
          <a:p>
            <a:pPr marL="0" indent="0">
              <a:buNone/>
            </a:pPr>
            <a:endParaRPr lang="en-US" dirty="0"/>
          </a:p>
        </p:txBody>
      </p:sp>
    </p:spTree>
    <p:extLst>
      <p:ext uri="{BB962C8B-B14F-4D97-AF65-F5344CB8AC3E}">
        <p14:creationId xmlns:p14="http://schemas.microsoft.com/office/powerpoint/2010/main" xmlns="" val="30951012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III.  Evaluation/Analysis</a:t>
            </a:r>
            <a:endParaRPr lang="en-US" dirty="0"/>
          </a:p>
        </p:txBody>
      </p:sp>
      <p:sp>
        <p:nvSpPr>
          <p:cNvPr id="3" name="Content Placeholder 2"/>
          <p:cNvSpPr>
            <a:spLocks noGrp="1"/>
          </p:cNvSpPr>
          <p:nvPr>
            <p:ph idx="1"/>
          </p:nvPr>
        </p:nvSpPr>
        <p:spPr/>
        <p:txBody>
          <a:bodyPr>
            <a:normAutofit fontScale="92500" lnSpcReduction="10000"/>
          </a:bodyPr>
          <a:lstStyle/>
          <a:p>
            <a:r>
              <a:rPr lang="en-US" sz="2600" dirty="0" smtClean="0"/>
              <a:t>This </a:t>
            </a:r>
            <a:r>
              <a:rPr lang="en-US" sz="2600" dirty="0"/>
              <a:t>section should constitute the bulk of your review. In it, you need to explain and develop the evaluation made in your thesis. </a:t>
            </a:r>
            <a:endParaRPr lang="en-US" sz="2600" dirty="0" smtClean="0"/>
          </a:p>
          <a:p>
            <a:r>
              <a:rPr lang="en-US" sz="2600" i="1" dirty="0" smtClean="0"/>
              <a:t>Make </a:t>
            </a:r>
            <a:r>
              <a:rPr lang="en-US" sz="2600" i="1" dirty="0"/>
              <a:t>sure to use examples and quotations (if your professor allows quotations) from the book to illustrate and prove your assessment of the work. </a:t>
            </a:r>
            <a:r>
              <a:rPr lang="en-US" sz="2600" dirty="0"/>
              <a:t>For example, if your thesis argues that the work provides a careful and detailed examination of a topic, you should point toward places in the book where it does so. Similarly, if you argue that the work fails to recognize a particular perspective, give examples of places in the text that you think would have benefited from attention to that perspective.</a:t>
            </a:r>
          </a:p>
          <a:p>
            <a:pPr marL="0" indent="0">
              <a:buNone/>
            </a:pPr>
            <a:endParaRPr lang="en-US" dirty="0"/>
          </a:p>
        </p:txBody>
      </p:sp>
    </p:spTree>
    <p:extLst>
      <p:ext uri="{BB962C8B-B14F-4D97-AF65-F5344CB8AC3E}">
        <p14:creationId xmlns:p14="http://schemas.microsoft.com/office/powerpoint/2010/main" xmlns="" val="15345368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IV. Conclusion</a:t>
            </a:r>
            <a:endParaRPr lang="en-US" dirty="0"/>
          </a:p>
        </p:txBody>
      </p:sp>
      <p:sp>
        <p:nvSpPr>
          <p:cNvPr id="3" name="Content Placeholder 2"/>
          <p:cNvSpPr>
            <a:spLocks noGrp="1"/>
          </p:cNvSpPr>
          <p:nvPr>
            <p:ph idx="1"/>
          </p:nvPr>
        </p:nvSpPr>
        <p:spPr/>
        <p:txBody>
          <a:bodyPr>
            <a:normAutofit lnSpcReduction="10000"/>
          </a:bodyPr>
          <a:lstStyle/>
          <a:p>
            <a:r>
              <a:rPr lang="en-US" dirty="0" smtClean="0"/>
              <a:t>Your </a:t>
            </a:r>
            <a:r>
              <a:rPr lang="en-US" dirty="0"/>
              <a:t>conclusion should provide a succinct summation of your review. </a:t>
            </a:r>
            <a:endParaRPr lang="en-US" dirty="0" smtClean="0"/>
          </a:p>
          <a:p>
            <a:pPr lvl="1"/>
            <a:r>
              <a:rPr lang="en-US" dirty="0" smtClean="0"/>
              <a:t>Overall</a:t>
            </a:r>
            <a:r>
              <a:rPr lang="en-US" dirty="0"/>
              <a:t>, what does this work contribute to its field? </a:t>
            </a:r>
            <a:endParaRPr lang="en-US" dirty="0" smtClean="0"/>
          </a:p>
          <a:p>
            <a:pPr lvl="1"/>
            <a:r>
              <a:rPr lang="en-US" dirty="0" smtClean="0"/>
              <a:t>What </a:t>
            </a:r>
            <a:r>
              <a:rPr lang="en-US" dirty="0"/>
              <a:t>limitations does it possess? </a:t>
            </a:r>
            <a:endParaRPr lang="en-US" dirty="0" smtClean="0"/>
          </a:p>
          <a:p>
            <a:pPr lvl="1"/>
            <a:r>
              <a:rPr lang="en-US" dirty="0" smtClean="0"/>
              <a:t>Does </a:t>
            </a:r>
            <a:r>
              <a:rPr lang="en-US" dirty="0"/>
              <a:t>it suggest interesting avenues for future research? </a:t>
            </a:r>
            <a:endParaRPr lang="en-US" dirty="0" smtClean="0"/>
          </a:p>
          <a:p>
            <a:pPr lvl="1"/>
            <a:r>
              <a:rPr lang="en-US" dirty="0" smtClean="0"/>
              <a:t>How </a:t>
            </a:r>
            <a:r>
              <a:rPr lang="en-US" dirty="0"/>
              <a:t>does your analysis of the book help readers to understand the time period being studied or how historians have understood that period?</a:t>
            </a:r>
          </a:p>
          <a:p>
            <a:pPr marL="0" indent="0">
              <a:buNone/>
            </a:pPr>
            <a:endParaRPr lang="en-US" dirty="0"/>
          </a:p>
        </p:txBody>
      </p:sp>
    </p:spTree>
    <p:extLst>
      <p:ext uri="{BB962C8B-B14F-4D97-AF65-F5344CB8AC3E}">
        <p14:creationId xmlns:p14="http://schemas.microsoft.com/office/powerpoint/2010/main" xmlns="" val="20927800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Pitfalls</a:t>
            </a:r>
            <a:endParaRPr lang="en-US" dirty="0"/>
          </a:p>
        </p:txBody>
      </p:sp>
      <p:sp>
        <p:nvSpPr>
          <p:cNvPr id="3" name="Content Placeholder 2"/>
          <p:cNvSpPr>
            <a:spLocks noGrp="1"/>
          </p:cNvSpPr>
          <p:nvPr>
            <p:ph idx="1"/>
          </p:nvPr>
        </p:nvSpPr>
        <p:spPr/>
        <p:txBody>
          <a:bodyPr>
            <a:normAutofit/>
          </a:bodyPr>
          <a:lstStyle/>
          <a:p>
            <a:r>
              <a:rPr lang="en-US" dirty="0"/>
              <a:t>Summarizing rather than analyzing a work. </a:t>
            </a:r>
            <a:endParaRPr lang="en-US" dirty="0" smtClean="0"/>
          </a:p>
          <a:p>
            <a:r>
              <a:rPr lang="en-US" dirty="0" smtClean="0"/>
              <a:t>Writing </a:t>
            </a:r>
            <a:r>
              <a:rPr lang="en-US" dirty="0"/>
              <a:t>a research paper rather than a book review. </a:t>
            </a:r>
            <a:endParaRPr lang="en-US" dirty="0" smtClean="0"/>
          </a:p>
          <a:p>
            <a:r>
              <a:rPr lang="en-US" dirty="0" smtClean="0"/>
              <a:t>Writing </a:t>
            </a:r>
            <a:r>
              <a:rPr lang="en-US" dirty="0"/>
              <a:t>a paper that does not reflect a thorough reading of the book. </a:t>
            </a:r>
            <a:endParaRPr lang="en-US" dirty="0" smtClean="0"/>
          </a:p>
          <a:p>
            <a:r>
              <a:rPr lang="en-US" dirty="0" smtClean="0"/>
              <a:t>Not </a:t>
            </a:r>
            <a:r>
              <a:rPr lang="en-US" dirty="0"/>
              <a:t>having a clear method of organization. </a:t>
            </a:r>
            <a:endParaRPr lang="en-US" dirty="0" smtClean="0"/>
          </a:p>
          <a:p>
            <a:r>
              <a:rPr lang="en-US" dirty="0" smtClean="0"/>
              <a:t>Relying </a:t>
            </a:r>
            <a:r>
              <a:rPr lang="en-US" dirty="0"/>
              <a:t>on personal opinions rather than reasoned judgments.</a:t>
            </a:r>
          </a:p>
          <a:p>
            <a:pPr marL="0" indent="0">
              <a:buNone/>
            </a:pPr>
            <a:endParaRPr lang="en-US" dirty="0"/>
          </a:p>
        </p:txBody>
      </p:sp>
    </p:spTree>
    <p:extLst>
      <p:ext uri="{BB962C8B-B14F-4D97-AF65-F5344CB8AC3E}">
        <p14:creationId xmlns:p14="http://schemas.microsoft.com/office/powerpoint/2010/main" xmlns="" val="30317825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Situation</a:t>
            </a:r>
            <a:endParaRPr lang="en-US" dirty="0"/>
          </a:p>
        </p:txBody>
      </p:sp>
      <p:sp>
        <p:nvSpPr>
          <p:cNvPr id="3" name="Content Placeholder 2"/>
          <p:cNvSpPr>
            <a:spLocks noGrp="1"/>
          </p:cNvSpPr>
          <p:nvPr>
            <p:ph idx="1"/>
          </p:nvPr>
        </p:nvSpPr>
        <p:spPr/>
        <p:txBody>
          <a:bodyPr/>
          <a:lstStyle/>
          <a:p>
            <a:r>
              <a:rPr lang="en-US" dirty="0" smtClean="0"/>
              <a:t>Read a short fiction ( a novelette or a short story) in English.</a:t>
            </a:r>
          </a:p>
          <a:p>
            <a:r>
              <a:rPr lang="en-US" dirty="0" smtClean="0"/>
              <a:t>Or re-read a book that you’ve already read and would like to review.</a:t>
            </a:r>
          </a:p>
          <a:p>
            <a:r>
              <a:rPr lang="en-US" dirty="0" smtClean="0"/>
              <a:t>Download the Book Review Template from the Handout section to use as a guideline.</a:t>
            </a:r>
          </a:p>
          <a:p>
            <a:r>
              <a:rPr lang="en-US" dirty="0" smtClean="0"/>
              <a:t>Write a short book review following the directions given in the lecture.</a:t>
            </a:r>
            <a:endParaRPr lang="en-US" dirty="0"/>
          </a:p>
        </p:txBody>
      </p:sp>
    </p:spTree>
    <p:extLst>
      <p:ext uri="{BB962C8B-B14F-4D97-AF65-F5344CB8AC3E}">
        <p14:creationId xmlns:p14="http://schemas.microsoft.com/office/powerpoint/2010/main" xmlns="" val="13084779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Lecture 29</a:t>
            </a:r>
            <a:endParaRPr lang="en-US" dirty="0"/>
          </a:p>
        </p:txBody>
      </p:sp>
      <p:sp>
        <p:nvSpPr>
          <p:cNvPr id="3" name="Content Placeholder 2"/>
          <p:cNvSpPr>
            <a:spLocks noGrp="1"/>
          </p:cNvSpPr>
          <p:nvPr>
            <p:ph idx="1"/>
          </p:nvPr>
        </p:nvSpPr>
        <p:spPr/>
        <p:txBody>
          <a:bodyPr>
            <a:normAutofit/>
          </a:bodyPr>
          <a:lstStyle/>
          <a:p>
            <a:r>
              <a:rPr lang="en-US" dirty="0" smtClean="0"/>
              <a:t>In lecture 29, we learnt how to</a:t>
            </a:r>
          </a:p>
          <a:p>
            <a:pPr lvl="1"/>
            <a:r>
              <a:rPr lang="en-US" dirty="0" smtClean="0"/>
              <a:t>Identify various kinds of review</a:t>
            </a:r>
          </a:p>
          <a:p>
            <a:pPr lvl="1"/>
            <a:r>
              <a:rPr lang="en-US" dirty="0" smtClean="0"/>
              <a:t>Read and analyze a book review </a:t>
            </a:r>
          </a:p>
          <a:p>
            <a:pPr lvl="1"/>
            <a:r>
              <a:rPr lang="en-US" dirty="0" smtClean="0"/>
              <a:t>Identify essential elements of book review</a:t>
            </a:r>
          </a:p>
          <a:p>
            <a:pPr lvl="1"/>
            <a:r>
              <a:rPr lang="en-US" dirty="0" smtClean="0"/>
              <a:t>Write a short book review</a:t>
            </a:r>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xmlns="" val="8433762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TotalTime>
  <Words>939</Words>
  <Application>Microsoft Office PowerPoint</Application>
  <PresentationFormat>On-screen Show (4:3)</PresentationFormat>
  <Paragraphs>138</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Lecture 29</vt:lpstr>
      <vt:lpstr>Review of Lecture 28</vt:lpstr>
      <vt:lpstr>Objectives of Lecture 29</vt:lpstr>
      <vt:lpstr>Questions?</vt:lpstr>
      <vt:lpstr>Some Review Types</vt:lpstr>
      <vt:lpstr>Reasons for Reviewing</vt:lpstr>
      <vt:lpstr>What is a Book Review?</vt:lpstr>
      <vt:lpstr>Difference between a Book Report and a Book Review</vt:lpstr>
      <vt:lpstr>Writing a Book Review</vt:lpstr>
      <vt:lpstr>Writing a Book Review (Cont…)</vt:lpstr>
      <vt:lpstr>Structure of a Book Review</vt:lpstr>
      <vt:lpstr>Example A</vt:lpstr>
      <vt:lpstr>Example B</vt:lpstr>
      <vt:lpstr>Example C</vt:lpstr>
      <vt:lpstr>II.  Summary of Key Arguments</vt:lpstr>
      <vt:lpstr>III.  Evaluation/Analysis</vt:lpstr>
      <vt:lpstr>IV. Conclusion</vt:lpstr>
      <vt:lpstr>Common Pitfalls</vt:lpstr>
      <vt:lpstr>Practice Situation</vt:lpstr>
      <vt:lpstr>Summary of Lecture 29</vt:lpstr>
    </vt:vector>
  </TitlesOfParts>
  <Company>Telenor Pakistan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29</dc:title>
  <dc:creator>admin</dc:creator>
  <cp:lastModifiedBy>NTS</cp:lastModifiedBy>
  <cp:revision>13</cp:revision>
  <dcterms:created xsi:type="dcterms:W3CDTF">2014-07-18T05:09:18Z</dcterms:created>
  <dcterms:modified xsi:type="dcterms:W3CDTF">2014-07-18T12:45:05Z</dcterms:modified>
</cp:coreProperties>
</file>