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74" r:id="rId5"/>
    <p:sldId id="268" r:id="rId6"/>
    <p:sldId id="272" r:id="rId7"/>
    <p:sldId id="261" r:id="rId8"/>
    <p:sldId id="269" r:id="rId9"/>
    <p:sldId id="263" r:id="rId10"/>
    <p:sldId id="264" r:id="rId11"/>
    <p:sldId id="265" r:id="rId12"/>
    <p:sldId id="266" r:id="rId13"/>
    <p:sldId id="267" r:id="rId14"/>
    <p:sldId id="273" r:id="rId15"/>
    <p:sldId id="270" r:id="rId16"/>
    <p:sldId id="262" r:id="rId17"/>
    <p:sldId id="271" r:id="rId18"/>
    <p:sldId id="26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10F0AB-EC25-4969-BA53-494B2C73FF7F}"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34738573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0F0AB-EC25-4969-BA53-494B2C73FF7F}"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3787035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10F0AB-EC25-4969-BA53-494B2C73FF7F}"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1368486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10F0AB-EC25-4969-BA53-494B2C73FF7F}" type="datetimeFigureOut">
              <a:rPr lang="en-US" smtClean="0"/>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13885021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10F0AB-EC25-4969-BA53-494B2C73FF7F}" type="datetimeFigureOut">
              <a:rPr lang="en-US" smtClean="0"/>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42630861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10F0AB-EC25-4969-BA53-494B2C73FF7F}" type="datetimeFigureOut">
              <a:rPr lang="en-US" smtClean="0"/>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555250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10F0AB-EC25-4969-BA53-494B2C73FF7F}" type="datetimeFigureOut">
              <a:rPr lang="en-US" smtClean="0"/>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9142435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10F0AB-EC25-4969-BA53-494B2C73FF7F}" type="datetimeFigureOut">
              <a:rPr lang="en-US" smtClean="0"/>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1097837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10F0AB-EC25-4969-BA53-494B2C73FF7F}" type="datetimeFigureOut">
              <a:rPr lang="en-US" smtClean="0"/>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3693663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0F0AB-EC25-4969-BA53-494B2C73FF7F}"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35026077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10F0AB-EC25-4969-BA53-494B2C73FF7F}"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BEA815-0A0B-46CC-A437-70347AD3630C}" type="slidenum">
              <a:rPr lang="en-US" smtClean="0"/>
              <a:t>‹#›</a:t>
            </a:fld>
            <a:endParaRPr lang="en-US"/>
          </a:p>
        </p:txBody>
      </p:sp>
    </p:spTree>
    <p:extLst>
      <p:ext uri="{BB962C8B-B14F-4D97-AF65-F5344CB8AC3E}">
        <p14:creationId xmlns:p14="http://schemas.microsoft.com/office/powerpoint/2010/main" val="402582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10F0AB-EC25-4969-BA53-494B2C73FF7F}" type="datetimeFigureOut">
              <a:rPr lang="en-US" smtClean="0"/>
              <a:t>7/18/2014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BEA815-0A0B-46CC-A437-70347AD3630C}" type="slidenum">
              <a:rPr lang="en-US" smtClean="0"/>
              <a:t>‹#›</a:t>
            </a:fld>
            <a:endParaRPr lang="en-US"/>
          </a:p>
        </p:txBody>
      </p:sp>
    </p:spTree>
    <p:extLst>
      <p:ext uri="{BB962C8B-B14F-4D97-AF65-F5344CB8AC3E}">
        <p14:creationId xmlns:p14="http://schemas.microsoft.com/office/powerpoint/2010/main" val="362781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28</a:t>
            </a:r>
            <a:endParaRPr lang="en-US" dirty="0"/>
          </a:p>
        </p:txBody>
      </p:sp>
      <p:sp>
        <p:nvSpPr>
          <p:cNvPr id="3" name="Subtitle 2"/>
          <p:cNvSpPr>
            <a:spLocks noGrp="1"/>
          </p:cNvSpPr>
          <p:nvPr>
            <p:ph type="subTitle" idx="1"/>
          </p:nvPr>
        </p:nvSpPr>
        <p:spPr/>
        <p:txBody>
          <a:bodyPr/>
          <a:lstStyle/>
          <a:p>
            <a:r>
              <a:rPr lang="en-US" dirty="0" smtClean="0">
                <a:solidFill>
                  <a:schemeClr val="tx1"/>
                </a:solidFill>
              </a:rPr>
              <a:t>Making and Giving Simple Presentations</a:t>
            </a:r>
          </a:p>
        </p:txBody>
      </p:sp>
    </p:spTree>
    <p:extLst>
      <p:ext uri="{BB962C8B-B14F-4D97-AF65-F5344CB8AC3E}">
        <p14:creationId xmlns:p14="http://schemas.microsoft.com/office/powerpoint/2010/main" val="27746344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27</a:t>
            </a:r>
            <a:endParaRPr lang="en-US" dirty="0"/>
          </a:p>
        </p:txBody>
      </p:sp>
      <p:sp>
        <p:nvSpPr>
          <p:cNvPr id="3" name="Content Placeholder 2"/>
          <p:cNvSpPr>
            <a:spLocks noGrp="1"/>
          </p:cNvSpPr>
          <p:nvPr>
            <p:ph idx="1"/>
          </p:nvPr>
        </p:nvSpPr>
        <p:spPr/>
        <p:txBody>
          <a:bodyPr/>
          <a:lstStyle/>
          <a:p>
            <a:r>
              <a:rPr lang="en-US" dirty="0" smtClean="0"/>
              <a:t>In lecture 27, we learnt how to</a:t>
            </a:r>
          </a:p>
          <a:p>
            <a:pPr lvl="1"/>
            <a:r>
              <a:rPr lang="en-US" dirty="0" smtClean="0"/>
              <a:t>Identify and analyze an argumentative essay</a:t>
            </a:r>
          </a:p>
          <a:p>
            <a:pPr lvl="1"/>
            <a:r>
              <a:rPr lang="en-US" dirty="0" smtClean="0"/>
              <a:t>Differentiate between a debatable and non-debatable statement</a:t>
            </a:r>
          </a:p>
          <a:p>
            <a:pPr lvl="1"/>
            <a:r>
              <a:rPr lang="en-US" dirty="0" smtClean="0"/>
              <a:t>Organize your ideas</a:t>
            </a:r>
          </a:p>
          <a:p>
            <a:pPr lvl="1"/>
            <a:r>
              <a:rPr lang="en-US" dirty="0" smtClean="0"/>
              <a:t>Use expressions of supporting / refuting ideas</a:t>
            </a:r>
          </a:p>
          <a:p>
            <a:pPr lvl="1"/>
            <a:r>
              <a:rPr lang="en-US" dirty="0" smtClean="0"/>
              <a:t>Write a short five-paragraph argumentative essay</a:t>
            </a:r>
          </a:p>
          <a:p>
            <a:pPr marL="0" indent="0">
              <a:buNone/>
            </a:pPr>
            <a:endParaRPr lang="en-US" dirty="0"/>
          </a:p>
        </p:txBody>
      </p:sp>
    </p:spTree>
    <p:extLst>
      <p:ext uri="{BB962C8B-B14F-4D97-AF65-F5344CB8AC3E}">
        <p14:creationId xmlns:p14="http://schemas.microsoft.com/office/powerpoint/2010/main" val="32963291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Lecture 28</a:t>
            </a:r>
            <a:endParaRPr lang="en-US" dirty="0"/>
          </a:p>
        </p:txBody>
      </p:sp>
      <p:sp>
        <p:nvSpPr>
          <p:cNvPr id="3" name="Content Placeholder 2"/>
          <p:cNvSpPr>
            <a:spLocks noGrp="1"/>
          </p:cNvSpPr>
          <p:nvPr>
            <p:ph idx="1"/>
          </p:nvPr>
        </p:nvSpPr>
        <p:spPr/>
        <p:txBody>
          <a:bodyPr>
            <a:normAutofit/>
          </a:bodyPr>
          <a:lstStyle/>
          <a:p>
            <a:r>
              <a:rPr lang="en-US" dirty="0" smtClean="0"/>
              <a:t>After completing lecture 28, you should be able to</a:t>
            </a:r>
          </a:p>
          <a:p>
            <a:pPr lvl="1"/>
            <a:r>
              <a:rPr lang="en-US" dirty="0" smtClean="0"/>
              <a:t>Plan a simple presentation</a:t>
            </a:r>
          </a:p>
          <a:p>
            <a:pPr lvl="1"/>
            <a:r>
              <a:rPr lang="en-US" dirty="0" smtClean="0"/>
              <a:t>Research and prepare the content</a:t>
            </a:r>
          </a:p>
          <a:p>
            <a:pPr lvl="1"/>
            <a:r>
              <a:rPr lang="en-US" dirty="0" smtClean="0"/>
              <a:t>Organize the content</a:t>
            </a:r>
          </a:p>
          <a:p>
            <a:pPr lvl="1"/>
            <a:r>
              <a:rPr lang="en-US" dirty="0" smtClean="0"/>
              <a:t>Deliver oral presentations</a:t>
            </a:r>
          </a:p>
          <a:p>
            <a:pPr lvl="1"/>
            <a:r>
              <a:rPr lang="en-US" dirty="0" smtClean="0"/>
              <a:t>Use visual aids effectively</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245352955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p:txBody>
          <a:bodyPr/>
          <a:lstStyle/>
          <a:p>
            <a:r>
              <a:rPr lang="en-US" dirty="0" smtClean="0"/>
              <a:t>Have you ever given a presentation?</a:t>
            </a:r>
          </a:p>
          <a:p>
            <a:r>
              <a:rPr lang="en-US" dirty="0" smtClean="0"/>
              <a:t>If yes, what was it about?</a:t>
            </a:r>
          </a:p>
          <a:p>
            <a:r>
              <a:rPr lang="en-US" dirty="0" smtClean="0"/>
              <a:t>What was the last presentation you attended?</a:t>
            </a:r>
          </a:p>
          <a:p>
            <a:r>
              <a:rPr lang="en-US" dirty="0" smtClean="0"/>
              <a:t>What was your </a:t>
            </a:r>
            <a:r>
              <a:rPr lang="en-US" smtClean="0"/>
              <a:t>impression about it?</a:t>
            </a:r>
          </a:p>
          <a:p>
            <a:pPr marL="0" indent="0">
              <a:buNone/>
            </a:pPr>
            <a:endParaRPr lang="en-US"/>
          </a:p>
        </p:txBody>
      </p:sp>
    </p:spTree>
    <p:extLst>
      <p:ext uri="{BB962C8B-B14F-4D97-AF65-F5344CB8AC3E}">
        <p14:creationId xmlns:p14="http://schemas.microsoft.com/office/powerpoint/2010/main" val="29551177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a:t>
            </a:r>
            <a:endParaRPr lang="en-US" dirty="0"/>
          </a:p>
        </p:txBody>
      </p:sp>
      <p:sp>
        <p:nvSpPr>
          <p:cNvPr id="3" name="Content Placeholder 2"/>
          <p:cNvSpPr>
            <a:spLocks noGrp="1"/>
          </p:cNvSpPr>
          <p:nvPr>
            <p:ph idx="1"/>
          </p:nvPr>
        </p:nvSpPr>
        <p:spPr/>
        <p:txBody>
          <a:bodyPr/>
          <a:lstStyle/>
          <a:p>
            <a:r>
              <a:rPr lang="en-US" dirty="0" smtClean="0"/>
              <a:t>MAP</a:t>
            </a:r>
          </a:p>
          <a:p>
            <a:pPr lvl="1"/>
            <a:r>
              <a:rPr lang="en-US" dirty="0" smtClean="0"/>
              <a:t>Message</a:t>
            </a:r>
          </a:p>
          <a:p>
            <a:pPr lvl="1"/>
            <a:r>
              <a:rPr lang="en-US" dirty="0" smtClean="0"/>
              <a:t>Audience</a:t>
            </a:r>
          </a:p>
          <a:p>
            <a:pPr lvl="1"/>
            <a:r>
              <a:rPr lang="en-US" dirty="0" smtClean="0"/>
              <a:t>Purpose</a:t>
            </a:r>
          </a:p>
          <a:p>
            <a:pPr lvl="0"/>
            <a:r>
              <a:rPr lang="en-US" dirty="0" smtClean="0">
                <a:solidFill>
                  <a:prstClr val="black"/>
                </a:solidFill>
              </a:rPr>
              <a:t>Time</a:t>
            </a:r>
          </a:p>
          <a:p>
            <a:pPr lvl="0"/>
            <a:r>
              <a:rPr lang="en-US" dirty="0" smtClean="0">
                <a:solidFill>
                  <a:prstClr val="black"/>
                </a:solidFill>
              </a:rPr>
              <a:t>Tools</a:t>
            </a:r>
          </a:p>
          <a:p>
            <a:pPr lvl="0"/>
            <a:r>
              <a:rPr lang="en-US" dirty="0" smtClean="0">
                <a:solidFill>
                  <a:prstClr val="black"/>
                </a:solidFill>
              </a:rPr>
              <a:t>Format / Structure</a:t>
            </a:r>
            <a:endParaRPr lang="en-US" dirty="0">
              <a:solidFill>
                <a:prstClr val="black"/>
              </a:solidFill>
            </a:endParaRPr>
          </a:p>
          <a:p>
            <a:pPr marL="457200" lvl="1" indent="0">
              <a:buNone/>
            </a:pPr>
            <a:endParaRPr lang="en-US" dirty="0" smtClean="0"/>
          </a:p>
          <a:p>
            <a:pPr marL="457200" lvl="1" indent="0">
              <a:buNone/>
            </a:pPr>
            <a:endParaRPr lang="en-US" dirty="0"/>
          </a:p>
        </p:txBody>
      </p:sp>
    </p:spTree>
    <p:extLst>
      <p:ext uri="{BB962C8B-B14F-4D97-AF65-F5344CB8AC3E}">
        <p14:creationId xmlns:p14="http://schemas.microsoft.com/office/powerpoint/2010/main" val="416509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Steps of Presentations</a:t>
            </a:r>
            <a:endParaRPr lang="en-US" dirty="0"/>
          </a:p>
        </p:txBody>
      </p:sp>
      <p:sp>
        <p:nvSpPr>
          <p:cNvPr id="3" name="Content Placeholder 2"/>
          <p:cNvSpPr>
            <a:spLocks noGrp="1"/>
          </p:cNvSpPr>
          <p:nvPr>
            <p:ph idx="1"/>
          </p:nvPr>
        </p:nvSpPr>
        <p:spPr/>
        <p:txBody>
          <a:bodyPr/>
          <a:lstStyle/>
          <a:p>
            <a:r>
              <a:rPr lang="en-US" dirty="0" smtClean="0"/>
              <a:t>Say what you’re going to say.</a:t>
            </a:r>
          </a:p>
          <a:p>
            <a:r>
              <a:rPr lang="en-US" dirty="0" smtClean="0"/>
              <a:t>Say it.</a:t>
            </a:r>
          </a:p>
          <a:p>
            <a:r>
              <a:rPr lang="en-US" dirty="0" smtClean="0"/>
              <a:t>Say what you just said.</a:t>
            </a:r>
          </a:p>
        </p:txBody>
      </p:sp>
    </p:spTree>
    <p:extLst>
      <p:ext uri="{BB962C8B-B14F-4D97-AF65-F5344CB8AC3E}">
        <p14:creationId xmlns:p14="http://schemas.microsoft.com/office/powerpoint/2010/main" val="166563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Do’s and Don’ts</a:t>
            </a:r>
            <a:endParaRPr lang="en-US" dirty="0"/>
          </a:p>
        </p:txBody>
      </p:sp>
      <p:sp>
        <p:nvSpPr>
          <p:cNvPr id="3" name="Content Placeholder 2"/>
          <p:cNvSpPr>
            <a:spLocks noGrp="1"/>
          </p:cNvSpPr>
          <p:nvPr>
            <p:ph idx="1"/>
          </p:nvPr>
        </p:nvSpPr>
        <p:spPr/>
        <p:txBody>
          <a:bodyPr>
            <a:normAutofit fontScale="55000" lnSpcReduction="20000"/>
          </a:bodyPr>
          <a:lstStyle/>
          <a:p>
            <a:pPr fontAlgn="base"/>
            <a:r>
              <a:rPr lang="en-US" b="1" dirty="0"/>
              <a:t>Be organized!</a:t>
            </a:r>
            <a:r>
              <a:rPr lang="en-US" dirty="0"/>
              <a:t> The more organized and </a:t>
            </a:r>
            <a:r>
              <a:rPr lang="en-US" b="1" dirty="0"/>
              <a:t>focused</a:t>
            </a:r>
            <a:r>
              <a:rPr lang="en-US" dirty="0"/>
              <a:t> your presentation is, the more relaxed you'll feel.</a:t>
            </a:r>
          </a:p>
          <a:p>
            <a:pPr fontAlgn="base"/>
            <a:r>
              <a:rPr lang="en-US" dirty="0"/>
              <a:t>Breathe! (It helps you relax.)</a:t>
            </a:r>
          </a:p>
          <a:p>
            <a:pPr fontAlgn="base"/>
            <a:r>
              <a:rPr lang="en-US" dirty="0"/>
              <a:t>Don't try to cover too much material. Remember </a:t>
            </a:r>
            <a:r>
              <a:rPr lang="en-US" dirty="0" smtClean="0"/>
              <a:t>the time.</a:t>
            </a:r>
            <a:endParaRPr lang="en-US" dirty="0"/>
          </a:p>
          <a:p>
            <a:pPr fontAlgn="base"/>
            <a:r>
              <a:rPr lang="en-US" dirty="0"/>
              <a:t>Do </a:t>
            </a:r>
            <a:r>
              <a:rPr lang="en-US" b="1" dirty="0"/>
              <a:t>speak clearly</a:t>
            </a:r>
            <a:r>
              <a:rPr lang="en-US" dirty="0"/>
              <a:t>, slowly and at an appropriate level for your audience.</a:t>
            </a:r>
          </a:p>
          <a:p>
            <a:pPr fontAlgn="base"/>
            <a:r>
              <a:rPr lang="en-US" dirty="0"/>
              <a:t>Use </a:t>
            </a:r>
            <a:r>
              <a:rPr lang="en-US" b="1" dirty="0"/>
              <a:t>vocabulary</a:t>
            </a:r>
            <a:r>
              <a:rPr lang="en-US" dirty="0"/>
              <a:t> that is </a:t>
            </a:r>
            <a:r>
              <a:rPr lang="en-US" b="1" dirty="0"/>
              <a:t>appropriate</a:t>
            </a:r>
            <a:r>
              <a:rPr lang="en-US" dirty="0"/>
              <a:t> for your audience. If you use new vocabulary, make sure you explain it and write it on the board.</a:t>
            </a:r>
          </a:p>
          <a:p>
            <a:pPr fontAlgn="base"/>
            <a:r>
              <a:rPr lang="en-US" dirty="0"/>
              <a:t>Do </a:t>
            </a:r>
            <a:r>
              <a:rPr lang="en-US" b="1" dirty="0"/>
              <a:t>make eye contact</a:t>
            </a:r>
            <a:r>
              <a:rPr lang="en-US" dirty="0"/>
              <a:t> with all members of your audience.</a:t>
            </a:r>
          </a:p>
          <a:p>
            <a:pPr fontAlgn="base"/>
            <a:r>
              <a:rPr lang="en-US" dirty="0"/>
              <a:t>Do </a:t>
            </a:r>
            <a:r>
              <a:rPr lang="en-US" b="1" dirty="0"/>
              <a:t>move</a:t>
            </a:r>
            <a:r>
              <a:rPr lang="en-US" dirty="0"/>
              <a:t> around.</a:t>
            </a:r>
          </a:p>
          <a:p>
            <a:pPr fontAlgn="base"/>
            <a:r>
              <a:rPr lang="en-US" dirty="0"/>
              <a:t>Do use </a:t>
            </a:r>
            <a:r>
              <a:rPr lang="en-US" b="1" dirty="0"/>
              <a:t>hand gestures</a:t>
            </a:r>
            <a:r>
              <a:rPr lang="en-US" dirty="0"/>
              <a:t>.</a:t>
            </a:r>
          </a:p>
          <a:p>
            <a:pPr fontAlgn="base"/>
            <a:r>
              <a:rPr lang="en-US" dirty="0"/>
              <a:t>Do allow the audience to ask </a:t>
            </a:r>
            <a:r>
              <a:rPr lang="en-US" b="1" dirty="0"/>
              <a:t>questions</a:t>
            </a:r>
            <a:r>
              <a:rPr lang="en-US" dirty="0"/>
              <a:t> at the end of your presentation.</a:t>
            </a:r>
          </a:p>
          <a:p>
            <a:pPr fontAlgn="base"/>
            <a:r>
              <a:rPr lang="en-US" b="1" dirty="0"/>
              <a:t>Don't read</a:t>
            </a:r>
            <a:r>
              <a:rPr lang="en-US" dirty="0"/>
              <a:t> your presentation. You can use short notes, but reading a presentation is unnatural; also, it makes it very difficult for your audience to follow.</a:t>
            </a:r>
          </a:p>
          <a:p>
            <a:pPr fontAlgn="base"/>
            <a:r>
              <a:rPr lang="en-US" dirty="0"/>
              <a:t>Do </a:t>
            </a:r>
            <a:r>
              <a:rPr lang="en-US" b="1" dirty="0"/>
              <a:t>practice</a:t>
            </a:r>
            <a:r>
              <a:rPr lang="en-US" dirty="0"/>
              <a:t> your presentation with a partner or in front of the mirror.</a:t>
            </a:r>
          </a:p>
          <a:p>
            <a:pPr fontAlgn="base"/>
            <a:r>
              <a:rPr lang="en-US" dirty="0"/>
              <a:t>Do remember to thank your </a:t>
            </a:r>
            <a:r>
              <a:rPr lang="en-US" dirty="0" smtClean="0"/>
              <a:t>audience.</a:t>
            </a:r>
            <a:endParaRPr lang="en-US" dirty="0"/>
          </a:p>
        </p:txBody>
      </p:sp>
    </p:spTree>
    <p:extLst>
      <p:ext uri="{BB962C8B-B14F-4D97-AF65-F5344CB8AC3E}">
        <p14:creationId xmlns:p14="http://schemas.microsoft.com/office/powerpoint/2010/main" val="449132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Signposting</a:t>
            </a:r>
            <a:endParaRPr lang="en-US" dirty="0"/>
          </a:p>
        </p:txBody>
      </p:sp>
      <p:sp>
        <p:nvSpPr>
          <p:cNvPr id="3" name="Content Placeholder 2"/>
          <p:cNvSpPr>
            <a:spLocks noGrp="1"/>
          </p:cNvSpPr>
          <p:nvPr>
            <p:ph idx="1"/>
          </p:nvPr>
        </p:nvSpPr>
        <p:spPr/>
        <p:txBody>
          <a:bodyPr/>
          <a:lstStyle/>
          <a:p>
            <a:pPr marL="0" indent="0">
              <a:buNone/>
            </a:pPr>
            <a:r>
              <a:rPr lang="en-US" dirty="0"/>
              <a:t>When we are giving a presentation, there are certain key words we use to ’signpost’ different stages in our presentation. These words are not difficult to learn but it is absolutely essential that you memorize them and can use them when you are under pressure giving a presentation.</a:t>
            </a:r>
          </a:p>
        </p:txBody>
      </p:sp>
    </p:spTree>
    <p:extLst>
      <p:ext uri="{BB962C8B-B14F-4D97-AF65-F5344CB8AC3E}">
        <p14:creationId xmlns:p14="http://schemas.microsoft.com/office/powerpoint/2010/main" val="17757388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728033662"/>
              </p:ext>
            </p:extLst>
          </p:nvPr>
        </p:nvGraphicFramePr>
        <p:xfrm>
          <a:off x="457200" y="381002"/>
          <a:ext cx="8229600" cy="6240022"/>
        </p:xfrm>
        <a:graphic>
          <a:graphicData uri="http://schemas.openxmlformats.org/drawingml/2006/table">
            <a:tbl>
              <a:tblPr firstRow="1" firstCol="1" bandRow="1">
                <a:tableStyleId>{5C22544A-7EE6-4342-B048-85BDC9FD1C3A}</a:tableStyleId>
              </a:tblPr>
              <a:tblGrid>
                <a:gridCol w="4114800"/>
                <a:gridCol w="4114800"/>
              </a:tblGrid>
              <a:tr h="1957582">
                <a:tc>
                  <a:txBody>
                    <a:bodyPr/>
                    <a:lstStyle/>
                    <a:p>
                      <a:pPr marL="0" marR="0">
                        <a:lnSpc>
                          <a:spcPct val="115000"/>
                        </a:lnSpc>
                        <a:spcBef>
                          <a:spcPts val="0"/>
                        </a:spcBef>
                        <a:spcAft>
                          <a:spcPts val="1000"/>
                        </a:spcAft>
                      </a:pPr>
                      <a:r>
                        <a:rPr lang="en-US" sz="2000" dirty="0">
                          <a:effectLst/>
                        </a:rPr>
                        <a:t>Introducing the topic</a:t>
                      </a:r>
                      <a:endParaRPr lang="en-US" sz="20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a:effectLst/>
                        </a:rPr>
                        <a:t>The subject/topic of my talk is ...</a:t>
                      </a:r>
                      <a:br>
                        <a:rPr lang="en-US" sz="2000">
                          <a:effectLst/>
                        </a:rPr>
                      </a:br>
                      <a:r>
                        <a:rPr lang="en-US" sz="2000">
                          <a:effectLst/>
                        </a:rPr>
                        <a:t>I'm going to talk about ...</a:t>
                      </a:r>
                      <a:br>
                        <a:rPr lang="en-US" sz="2000">
                          <a:effectLst/>
                        </a:rPr>
                      </a:br>
                      <a:r>
                        <a:rPr lang="en-US" sz="2000">
                          <a:effectLst/>
                        </a:rPr>
                        <a:t>My topic today is…</a:t>
                      </a:r>
                      <a:br>
                        <a:rPr lang="en-US" sz="2000">
                          <a:effectLst/>
                        </a:rPr>
                      </a:br>
                      <a:r>
                        <a:rPr lang="en-US" sz="2000">
                          <a:effectLst/>
                        </a:rPr>
                        <a:t>My talk is concerned with ...</a:t>
                      </a:r>
                      <a:endParaRPr lang="en-US" sz="2000">
                        <a:effectLst/>
                        <a:latin typeface="Calibri"/>
                        <a:ea typeface="Calibri"/>
                        <a:cs typeface="Times New Roman"/>
                      </a:endParaRPr>
                    </a:p>
                  </a:txBody>
                  <a:tcPr marL="38100" marR="38100" marT="38100" marB="38100"/>
                </a:tc>
              </a:tr>
              <a:tr h="4214616">
                <a:tc>
                  <a:txBody>
                    <a:bodyPr/>
                    <a:lstStyle/>
                    <a:p>
                      <a:pPr marL="0" marR="0">
                        <a:lnSpc>
                          <a:spcPct val="115000"/>
                        </a:lnSpc>
                        <a:spcBef>
                          <a:spcPts val="0"/>
                        </a:spcBef>
                        <a:spcAft>
                          <a:spcPts val="1000"/>
                        </a:spcAft>
                      </a:pPr>
                      <a:r>
                        <a:rPr lang="en-US" sz="2000" dirty="0">
                          <a:effectLst/>
                        </a:rPr>
                        <a:t>Overview (outline of presentation)</a:t>
                      </a:r>
                      <a:endParaRPr lang="en-US" sz="20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dirty="0">
                          <a:effectLst/>
                        </a:rPr>
                        <a:t>I’m going to divide this talk into four parts.</a:t>
                      </a:r>
                      <a:br>
                        <a:rPr lang="en-US" sz="2000" dirty="0">
                          <a:effectLst/>
                        </a:rPr>
                      </a:br>
                      <a:r>
                        <a:rPr lang="en-US" sz="2000" dirty="0">
                          <a:effectLst/>
                        </a:rPr>
                        <a:t>There are a number of points I'd like to make.</a:t>
                      </a:r>
                      <a:br>
                        <a:rPr lang="en-US" sz="2000" dirty="0">
                          <a:effectLst/>
                        </a:rPr>
                      </a:br>
                      <a:r>
                        <a:rPr lang="en-US" sz="2000" dirty="0">
                          <a:effectLst/>
                        </a:rPr>
                        <a:t>Basically/ Briefly, I have three things to say.</a:t>
                      </a:r>
                      <a:br>
                        <a:rPr lang="en-US" sz="2000" dirty="0">
                          <a:effectLst/>
                        </a:rPr>
                      </a:br>
                      <a:r>
                        <a:rPr lang="en-US" sz="2000" dirty="0">
                          <a:effectLst/>
                        </a:rPr>
                        <a:t>I'd like to begin/start by ...</a:t>
                      </a:r>
                      <a:br>
                        <a:rPr lang="en-US" sz="2000" dirty="0">
                          <a:effectLst/>
                        </a:rPr>
                      </a:br>
                      <a:r>
                        <a:rPr lang="en-US" sz="2000" dirty="0">
                          <a:effectLst/>
                        </a:rPr>
                        <a:t>Let's begin/start by ...</a:t>
                      </a:r>
                      <a:br>
                        <a:rPr lang="en-US" sz="2000" dirty="0">
                          <a:effectLst/>
                        </a:rPr>
                      </a:br>
                      <a:r>
                        <a:rPr lang="en-US" sz="2000" dirty="0">
                          <a:effectLst/>
                        </a:rPr>
                        <a:t>First of all, I'll... </a:t>
                      </a:r>
                      <a:br>
                        <a:rPr lang="en-US" sz="2000" dirty="0">
                          <a:effectLst/>
                        </a:rPr>
                      </a:br>
                      <a:r>
                        <a:rPr lang="en-US" sz="2000" dirty="0">
                          <a:effectLst/>
                        </a:rPr>
                        <a:t>… and then I’ll go on to …</a:t>
                      </a:r>
                      <a:br>
                        <a:rPr lang="en-US" sz="2000" dirty="0">
                          <a:effectLst/>
                        </a:rPr>
                      </a:br>
                      <a:r>
                        <a:rPr lang="en-US" sz="2000" dirty="0">
                          <a:effectLst/>
                        </a:rPr>
                        <a:t>Then/ Next ...</a:t>
                      </a:r>
                      <a:br>
                        <a:rPr lang="en-US" sz="2000" dirty="0">
                          <a:effectLst/>
                        </a:rPr>
                      </a:br>
                      <a:r>
                        <a:rPr lang="en-US" sz="2000" dirty="0">
                          <a:effectLst/>
                        </a:rPr>
                        <a:t>Finally/ Lastly ...</a:t>
                      </a:r>
                      <a:endParaRPr lang="en-US" sz="2000" dirty="0">
                        <a:effectLst/>
                        <a:latin typeface="Calibri"/>
                        <a:ea typeface="Calibri"/>
                        <a:cs typeface="Times New Roman"/>
                      </a:endParaRPr>
                    </a:p>
                  </a:txBody>
                  <a:tcPr marL="38100" marR="38100" marT="38100" marB="38100"/>
                </a:tc>
              </a:tr>
            </a:tbl>
          </a:graphicData>
        </a:graphic>
      </p:graphicFrame>
    </p:spTree>
    <p:extLst>
      <p:ext uri="{BB962C8B-B14F-4D97-AF65-F5344CB8AC3E}">
        <p14:creationId xmlns:p14="http://schemas.microsoft.com/office/powerpoint/2010/main" val="16475042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500811891"/>
              </p:ext>
            </p:extLst>
          </p:nvPr>
        </p:nvGraphicFramePr>
        <p:xfrm>
          <a:off x="457200" y="457200"/>
          <a:ext cx="8229600" cy="6019800"/>
        </p:xfrm>
        <a:graphic>
          <a:graphicData uri="http://schemas.openxmlformats.org/drawingml/2006/table">
            <a:tbl>
              <a:tblPr firstRow="1" firstCol="1" bandRow="1">
                <a:tableStyleId>{5C22544A-7EE6-4342-B048-85BDC9FD1C3A}</a:tableStyleId>
              </a:tblPr>
              <a:tblGrid>
                <a:gridCol w="4114800"/>
                <a:gridCol w="4114800"/>
              </a:tblGrid>
              <a:tr h="1720671">
                <a:tc>
                  <a:txBody>
                    <a:bodyPr/>
                    <a:lstStyle/>
                    <a:p>
                      <a:pPr marL="0" marR="0">
                        <a:lnSpc>
                          <a:spcPct val="115000"/>
                        </a:lnSpc>
                        <a:spcBef>
                          <a:spcPts val="0"/>
                        </a:spcBef>
                        <a:spcAft>
                          <a:spcPts val="1000"/>
                        </a:spcAft>
                      </a:pPr>
                      <a:r>
                        <a:rPr lang="en-US" sz="2000">
                          <a:effectLst/>
                        </a:rPr>
                        <a:t>Finishing a section</a:t>
                      </a:r>
                      <a:endParaRPr lang="en-US" sz="20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a:effectLst/>
                        </a:rPr>
                        <a:t>That's all I have to say about... </a:t>
                      </a:r>
                      <a:br>
                        <a:rPr lang="en-US" sz="2000">
                          <a:effectLst/>
                        </a:rPr>
                      </a:br>
                      <a:r>
                        <a:rPr lang="en-US" sz="2000">
                          <a:effectLst/>
                        </a:rPr>
                        <a:t>We've looked at... </a:t>
                      </a:r>
                      <a:br>
                        <a:rPr lang="en-US" sz="2000">
                          <a:effectLst/>
                        </a:rPr>
                      </a:br>
                      <a:r>
                        <a:rPr lang="en-US" sz="2000">
                          <a:effectLst/>
                        </a:rPr>
                        <a:t>So much for...</a:t>
                      </a:r>
                      <a:endParaRPr lang="en-US" sz="2000">
                        <a:effectLst/>
                        <a:latin typeface="Calibri"/>
                        <a:ea typeface="Calibri"/>
                        <a:cs typeface="Times New Roman"/>
                      </a:endParaRPr>
                    </a:p>
                  </a:txBody>
                  <a:tcPr marL="38100" marR="38100" marT="38100" marB="38100"/>
                </a:tc>
              </a:tr>
              <a:tr h="4299129">
                <a:tc>
                  <a:txBody>
                    <a:bodyPr/>
                    <a:lstStyle/>
                    <a:p>
                      <a:pPr marL="0" marR="0">
                        <a:lnSpc>
                          <a:spcPct val="115000"/>
                        </a:lnSpc>
                        <a:spcBef>
                          <a:spcPts val="0"/>
                        </a:spcBef>
                        <a:spcAft>
                          <a:spcPts val="1000"/>
                        </a:spcAft>
                      </a:pPr>
                      <a:r>
                        <a:rPr lang="en-US" sz="2000">
                          <a:effectLst/>
                        </a:rPr>
                        <a:t>Starting a new section</a:t>
                      </a:r>
                      <a:endParaRPr lang="en-US" sz="20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dirty="0">
                          <a:effectLst/>
                        </a:rPr>
                        <a:t>Moving on now to …</a:t>
                      </a:r>
                      <a:br>
                        <a:rPr lang="en-US" sz="2000" dirty="0">
                          <a:effectLst/>
                        </a:rPr>
                      </a:br>
                      <a:r>
                        <a:rPr lang="en-US" sz="2000" dirty="0">
                          <a:effectLst/>
                        </a:rPr>
                        <a:t>Turning to...</a:t>
                      </a:r>
                      <a:br>
                        <a:rPr lang="en-US" sz="2000" dirty="0">
                          <a:effectLst/>
                        </a:rPr>
                      </a:br>
                      <a:r>
                        <a:rPr lang="en-US" sz="2000" dirty="0">
                          <a:effectLst/>
                        </a:rPr>
                        <a:t>Let’s turn now to …</a:t>
                      </a:r>
                      <a:br>
                        <a:rPr lang="en-US" sz="2000" dirty="0">
                          <a:effectLst/>
                        </a:rPr>
                      </a:br>
                      <a:r>
                        <a:rPr lang="en-US" sz="2000" dirty="0">
                          <a:effectLst/>
                        </a:rPr>
                        <a:t>The next issue/topic/area I’d like to focus on …</a:t>
                      </a:r>
                      <a:br>
                        <a:rPr lang="en-US" sz="2000" dirty="0">
                          <a:effectLst/>
                        </a:rPr>
                      </a:br>
                      <a:r>
                        <a:rPr lang="en-US" sz="2000" dirty="0">
                          <a:effectLst/>
                        </a:rPr>
                        <a:t>I’d like to expand/elaborate on …</a:t>
                      </a:r>
                      <a:br>
                        <a:rPr lang="en-US" sz="2000" dirty="0">
                          <a:effectLst/>
                        </a:rPr>
                      </a:br>
                      <a:r>
                        <a:rPr lang="en-US" sz="2000" dirty="0">
                          <a:effectLst/>
                        </a:rPr>
                        <a:t>Now we'll move on to... </a:t>
                      </a:r>
                      <a:br>
                        <a:rPr lang="en-US" sz="2000" dirty="0">
                          <a:effectLst/>
                        </a:rPr>
                      </a:br>
                      <a:r>
                        <a:rPr lang="en-US" sz="2000" dirty="0">
                          <a:effectLst/>
                        </a:rPr>
                        <a:t>I'd like now to discuss... </a:t>
                      </a:r>
                      <a:br>
                        <a:rPr lang="en-US" sz="2000" dirty="0">
                          <a:effectLst/>
                        </a:rPr>
                      </a:br>
                      <a:r>
                        <a:rPr lang="en-US" sz="2000" dirty="0">
                          <a:effectLst/>
                        </a:rPr>
                        <a:t>Let's look now at...</a:t>
                      </a:r>
                      <a:endParaRPr lang="en-US" sz="2000" dirty="0">
                        <a:effectLst/>
                        <a:latin typeface="Calibri"/>
                        <a:ea typeface="Calibri"/>
                        <a:cs typeface="Times New Roman"/>
                      </a:endParaRPr>
                    </a:p>
                  </a:txBody>
                  <a:tcPr marL="38100" marR="38100" marT="38100" marB="38100"/>
                </a:tc>
              </a:tr>
            </a:tbl>
          </a:graphicData>
        </a:graphic>
      </p:graphicFrame>
    </p:spTree>
    <p:extLst>
      <p:ext uri="{BB962C8B-B14F-4D97-AF65-F5344CB8AC3E}">
        <p14:creationId xmlns:p14="http://schemas.microsoft.com/office/powerpoint/2010/main" val="41333878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879485339"/>
              </p:ext>
            </p:extLst>
          </p:nvPr>
        </p:nvGraphicFramePr>
        <p:xfrm>
          <a:off x="457200" y="533400"/>
          <a:ext cx="8229600" cy="6010222"/>
        </p:xfrm>
        <a:graphic>
          <a:graphicData uri="http://schemas.openxmlformats.org/drawingml/2006/table">
            <a:tbl>
              <a:tblPr firstRow="1" firstCol="1" bandRow="1">
                <a:tableStyleId>{5C22544A-7EE6-4342-B048-85BDC9FD1C3A}</a:tableStyleId>
              </a:tblPr>
              <a:tblGrid>
                <a:gridCol w="4114800"/>
                <a:gridCol w="4114800"/>
              </a:tblGrid>
              <a:tr h="3226382">
                <a:tc>
                  <a:txBody>
                    <a:bodyPr/>
                    <a:lstStyle/>
                    <a:p>
                      <a:pPr marL="0" marR="0">
                        <a:lnSpc>
                          <a:spcPct val="115000"/>
                        </a:lnSpc>
                        <a:spcBef>
                          <a:spcPts val="0"/>
                        </a:spcBef>
                        <a:spcAft>
                          <a:spcPts val="1000"/>
                        </a:spcAft>
                      </a:pPr>
                      <a:r>
                        <a:rPr lang="en-US" sz="2000" dirty="0" err="1">
                          <a:effectLst/>
                        </a:rPr>
                        <a:t>Analysing</a:t>
                      </a:r>
                      <a:r>
                        <a:rPr lang="en-US" sz="2000" dirty="0">
                          <a:effectLst/>
                        </a:rPr>
                        <a:t> a point and giving recommendations</a:t>
                      </a:r>
                      <a:endParaRPr lang="en-US" sz="20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a:effectLst/>
                        </a:rPr>
                        <a:t>Where does that lead us? </a:t>
                      </a:r>
                      <a:br>
                        <a:rPr lang="en-US" sz="2000">
                          <a:effectLst/>
                        </a:rPr>
                      </a:br>
                      <a:r>
                        <a:rPr lang="en-US" sz="2000">
                          <a:effectLst/>
                        </a:rPr>
                        <a:t>Let's consider this in more detail... </a:t>
                      </a:r>
                      <a:br>
                        <a:rPr lang="en-US" sz="2000">
                          <a:effectLst/>
                        </a:rPr>
                      </a:br>
                      <a:r>
                        <a:rPr lang="en-US" sz="2000">
                          <a:effectLst/>
                        </a:rPr>
                        <a:t>What does this mean for...? </a:t>
                      </a:r>
                      <a:br>
                        <a:rPr lang="en-US" sz="2000">
                          <a:effectLst/>
                        </a:rPr>
                      </a:br>
                      <a:r>
                        <a:rPr lang="en-US" sz="2000">
                          <a:effectLst/>
                        </a:rPr>
                        <a:t>Translated into real terms...</a:t>
                      </a:r>
                      <a:br>
                        <a:rPr lang="en-US" sz="2000">
                          <a:effectLst/>
                        </a:rPr>
                      </a:br>
                      <a:r>
                        <a:rPr lang="en-US" sz="2000">
                          <a:effectLst/>
                        </a:rPr>
                        <a:t>Why is this important?</a:t>
                      </a:r>
                      <a:br>
                        <a:rPr lang="en-US" sz="2000">
                          <a:effectLst/>
                        </a:rPr>
                      </a:br>
                      <a:r>
                        <a:rPr lang="en-US" sz="2000">
                          <a:effectLst/>
                        </a:rPr>
                        <a:t>The significance of this is...</a:t>
                      </a:r>
                      <a:endParaRPr lang="en-US" sz="2000">
                        <a:effectLst/>
                        <a:latin typeface="Calibri"/>
                        <a:ea typeface="Calibri"/>
                        <a:cs typeface="Times New Roman"/>
                      </a:endParaRPr>
                    </a:p>
                  </a:txBody>
                  <a:tcPr marL="38100" marR="38100" marT="38100" marB="38100"/>
                </a:tc>
              </a:tr>
              <a:tr h="2717218">
                <a:tc>
                  <a:txBody>
                    <a:bodyPr/>
                    <a:lstStyle/>
                    <a:p>
                      <a:pPr marL="0" marR="0">
                        <a:lnSpc>
                          <a:spcPct val="115000"/>
                        </a:lnSpc>
                        <a:spcBef>
                          <a:spcPts val="0"/>
                        </a:spcBef>
                        <a:spcAft>
                          <a:spcPts val="1000"/>
                        </a:spcAft>
                      </a:pPr>
                      <a:r>
                        <a:rPr lang="en-US" sz="2000">
                          <a:effectLst/>
                        </a:rPr>
                        <a:t>Giving examples</a:t>
                      </a:r>
                      <a:endParaRPr lang="en-US" sz="20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dirty="0">
                          <a:effectLst/>
                        </a:rPr>
                        <a:t>For example,... </a:t>
                      </a:r>
                      <a:br>
                        <a:rPr lang="en-US" sz="2000" dirty="0">
                          <a:effectLst/>
                        </a:rPr>
                      </a:br>
                      <a:r>
                        <a:rPr lang="en-US" sz="2000" dirty="0">
                          <a:effectLst/>
                        </a:rPr>
                        <a:t>A good example of this is...</a:t>
                      </a:r>
                      <a:br>
                        <a:rPr lang="en-US" sz="2000" dirty="0">
                          <a:effectLst/>
                        </a:rPr>
                      </a:br>
                      <a:r>
                        <a:rPr lang="en-US" sz="2000" dirty="0">
                          <a:effectLst/>
                        </a:rPr>
                        <a:t>As an illustration,... </a:t>
                      </a:r>
                      <a:br>
                        <a:rPr lang="en-US" sz="2000" dirty="0">
                          <a:effectLst/>
                        </a:rPr>
                      </a:br>
                      <a:r>
                        <a:rPr lang="en-US" sz="2000" dirty="0">
                          <a:effectLst/>
                        </a:rPr>
                        <a:t>To give you an example,... </a:t>
                      </a:r>
                      <a:br>
                        <a:rPr lang="en-US" sz="2000" dirty="0">
                          <a:effectLst/>
                        </a:rPr>
                      </a:br>
                      <a:r>
                        <a:rPr lang="en-US" sz="2000" dirty="0">
                          <a:effectLst/>
                        </a:rPr>
                        <a:t>To illustrate this point</a:t>
                      </a:r>
                      <a:r>
                        <a:rPr lang="en-US" sz="2000" dirty="0" smtClean="0">
                          <a:effectLst/>
                        </a:rPr>
                        <a:t>...</a:t>
                      </a:r>
                    </a:p>
                    <a:p>
                      <a:pPr marL="0" marR="0">
                        <a:lnSpc>
                          <a:spcPct val="115000"/>
                        </a:lnSpc>
                        <a:spcBef>
                          <a:spcPts val="0"/>
                        </a:spcBef>
                        <a:spcAft>
                          <a:spcPts val="1000"/>
                        </a:spcAft>
                      </a:pPr>
                      <a:endParaRPr lang="en-US" sz="2000" dirty="0" smtClean="0">
                        <a:effectLst/>
                        <a:latin typeface="Calibri"/>
                        <a:cs typeface="Times New Roman"/>
                      </a:endParaRPr>
                    </a:p>
                    <a:p>
                      <a:pPr marL="0" marR="0">
                        <a:lnSpc>
                          <a:spcPct val="115000"/>
                        </a:lnSpc>
                        <a:spcBef>
                          <a:spcPts val="0"/>
                        </a:spcBef>
                        <a:spcAft>
                          <a:spcPts val="1000"/>
                        </a:spcAft>
                      </a:pPr>
                      <a:endParaRPr lang="en-US" sz="2000" dirty="0" smtClean="0">
                        <a:effectLst/>
                      </a:endParaRPr>
                    </a:p>
                  </a:txBody>
                  <a:tcPr marL="38100" marR="38100" marT="38100" marB="38100"/>
                </a:tc>
              </a:tr>
            </a:tbl>
          </a:graphicData>
        </a:graphic>
      </p:graphicFrame>
    </p:spTree>
    <p:extLst>
      <p:ext uri="{BB962C8B-B14F-4D97-AF65-F5344CB8AC3E}">
        <p14:creationId xmlns:p14="http://schemas.microsoft.com/office/powerpoint/2010/main" val="33590449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054269101"/>
              </p:ext>
            </p:extLst>
          </p:nvPr>
        </p:nvGraphicFramePr>
        <p:xfrm>
          <a:off x="457200" y="457200"/>
          <a:ext cx="8229600" cy="6035040"/>
        </p:xfrm>
        <a:graphic>
          <a:graphicData uri="http://schemas.openxmlformats.org/drawingml/2006/table">
            <a:tbl>
              <a:tblPr firstRow="1" firstCol="1" bandRow="1">
                <a:tableStyleId>{5C22544A-7EE6-4342-B048-85BDC9FD1C3A}</a:tableStyleId>
              </a:tblPr>
              <a:tblGrid>
                <a:gridCol w="4114800"/>
                <a:gridCol w="4114800"/>
              </a:tblGrid>
              <a:tr h="5943600">
                <a:tc>
                  <a:txBody>
                    <a:bodyPr/>
                    <a:lstStyle/>
                    <a:p>
                      <a:pPr marL="0" marR="0">
                        <a:lnSpc>
                          <a:spcPct val="115000"/>
                        </a:lnSpc>
                        <a:spcBef>
                          <a:spcPts val="0"/>
                        </a:spcBef>
                        <a:spcAft>
                          <a:spcPts val="1000"/>
                        </a:spcAft>
                      </a:pPr>
                      <a:r>
                        <a:rPr lang="en-US" sz="2000" dirty="0" smtClean="0">
                          <a:effectLst/>
                        </a:rPr>
                        <a:t>Summarizing </a:t>
                      </a:r>
                      <a:r>
                        <a:rPr lang="en-US" sz="2000" dirty="0">
                          <a:effectLst/>
                        </a:rPr>
                        <a:t>and concluding</a:t>
                      </a:r>
                      <a:endParaRPr lang="en-US" sz="20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dirty="0">
                          <a:effectLst/>
                        </a:rPr>
                        <a:t>To sum up ...</a:t>
                      </a:r>
                      <a:br>
                        <a:rPr lang="en-US" sz="2000" dirty="0">
                          <a:effectLst/>
                        </a:rPr>
                      </a:br>
                      <a:r>
                        <a:rPr lang="en-US" sz="2000" dirty="0">
                          <a:effectLst/>
                        </a:rPr>
                        <a:t>To </a:t>
                      </a:r>
                      <a:r>
                        <a:rPr lang="en-US" sz="2000" dirty="0" smtClean="0">
                          <a:effectLst/>
                        </a:rPr>
                        <a:t>summarize...</a:t>
                      </a:r>
                      <a:r>
                        <a:rPr lang="en-US" sz="2000" dirty="0">
                          <a:effectLst/>
                        </a:rPr>
                        <a:t/>
                      </a:r>
                      <a:br>
                        <a:rPr lang="en-US" sz="2000" dirty="0">
                          <a:effectLst/>
                        </a:rPr>
                      </a:br>
                      <a:r>
                        <a:rPr lang="en-US" sz="2000" dirty="0">
                          <a:effectLst/>
                        </a:rPr>
                        <a:t>Right, let's sum up, shall we?</a:t>
                      </a:r>
                      <a:br>
                        <a:rPr lang="en-US" sz="2000" dirty="0">
                          <a:effectLst/>
                        </a:rPr>
                      </a:br>
                      <a:r>
                        <a:rPr lang="en-US" sz="2000" dirty="0">
                          <a:effectLst/>
                        </a:rPr>
                        <a:t>Let's </a:t>
                      </a:r>
                      <a:r>
                        <a:rPr lang="en-US" sz="2000" dirty="0" smtClean="0">
                          <a:effectLst/>
                        </a:rPr>
                        <a:t>summarize </a:t>
                      </a:r>
                      <a:r>
                        <a:rPr lang="en-US" sz="2000" dirty="0">
                          <a:effectLst/>
                        </a:rPr>
                        <a:t>briefly what we've looked at... </a:t>
                      </a:r>
                      <a:br>
                        <a:rPr lang="en-US" sz="2000" dirty="0">
                          <a:effectLst/>
                        </a:rPr>
                      </a:br>
                      <a:r>
                        <a:rPr lang="en-US" sz="2000" dirty="0">
                          <a:effectLst/>
                        </a:rPr>
                        <a:t>If I can just sum up the main points... </a:t>
                      </a:r>
                      <a:br>
                        <a:rPr lang="en-US" sz="2000" dirty="0">
                          <a:effectLst/>
                        </a:rPr>
                      </a:br>
                      <a:r>
                        <a:rPr lang="en-US" sz="2000" dirty="0">
                          <a:effectLst/>
                        </a:rPr>
                        <a:t>Finally, let me remind you of some of the issues we've covered...</a:t>
                      </a:r>
                      <a:br>
                        <a:rPr lang="en-US" sz="2000" dirty="0">
                          <a:effectLst/>
                        </a:rPr>
                      </a:br>
                      <a:r>
                        <a:rPr lang="en-US" sz="2000" dirty="0">
                          <a:effectLst/>
                        </a:rPr>
                        <a:t>To conclude...</a:t>
                      </a:r>
                      <a:br>
                        <a:rPr lang="en-US" sz="2000" dirty="0">
                          <a:effectLst/>
                        </a:rPr>
                      </a:br>
                      <a:r>
                        <a:rPr lang="en-US" sz="2000" dirty="0">
                          <a:effectLst/>
                        </a:rPr>
                        <a:t>In conclusion ...</a:t>
                      </a:r>
                      <a:br>
                        <a:rPr lang="en-US" sz="2000" dirty="0">
                          <a:effectLst/>
                        </a:rPr>
                      </a:br>
                      <a:r>
                        <a:rPr lang="en-US" sz="2000" dirty="0">
                          <a:effectLst/>
                        </a:rPr>
                        <a:t>In short ...</a:t>
                      </a:r>
                      <a:br>
                        <a:rPr lang="en-US" sz="2000" dirty="0">
                          <a:effectLst/>
                        </a:rPr>
                      </a:br>
                      <a:r>
                        <a:rPr lang="en-US" sz="2000" dirty="0">
                          <a:effectLst/>
                        </a:rPr>
                        <a:t>So, to remind you of what I’ve covered in this talk, …</a:t>
                      </a:r>
                      <a:br>
                        <a:rPr lang="en-US" sz="2000" dirty="0">
                          <a:effectLst/>
                        </a:rPr>
                      </a:br>
                      <a:r>
                        <a:rPr lang="en-US" sz="2000" dirty="0">
                          <a:effectLst/>
                        </a:rPr>
                        <a:t>Unfortunately, I seem to have run out of time, so I’ll conclude very briefly by saying that …..</a:t>
                      </a:r>
                      <a:br>
                        <a:rPr lang="en-US" sz="2000" dirty="0">
                          <a:effectLst/>
                        </a:rPr>
                      </a:br>
                      <a:r>
                        <a:rPr lang="en-US" sz="2000" dirty="0">
                          <a:effectLst/>
                        </a:rPr>
                        <a:t>I'd like now to recap...</a:t>
                      </a:r>
                      <a:endParaRPr lang="en-US" sz="2000" dirty="0">
                        <a:effectLst/>
                        <a:latin typeface="Calibri"/>
                        <a:ea typeface="Calibri"/>
                        <a:cs typeface="Times New Roman"/>
                      </a:endParaRPr>
                    </a:p>
                  </a:txBody>
                  <a:tcPr marL="38100" marR="38100" marT="38100" marB="38100"/>
                </a:tc>
              </a:tr>
            </a:tbl>
          </a:graphicData>
        </a:graphic>
      </p:graphicFrame>
    </p:spTree>
    <p:extLst>
      <p:ext uri="{BB962C8B-B14F-4D97-AF65-F5344CB8AC3E}">
        <p14:creationId xmlns:p14="http://schemas.microsoft.com/office/powerpoint/2010/main" val="42624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41890042"/>
              </p:ext>
            </p:extLst>
          </p:nvPr>
        </p:nvGraphicFramePr>
        <p:xfrm>
          <a:off x="457200" y="457200"/>
          <a:ext cx="8229600" cy="6096000"/>
        </p:xfrm>
        <a:graphic>
          <a:graphicData uri="http://schemas.openxmlformats.org/drawingml/2006/table">
            <a:tbl>
              <a:tblPr firstRow="1" firstCol="1" bandRow="1">
                <a:tableStyleId>{5C22544A-7EE6-4342-B048-85BDC9FD1C3A}</a:tableStyleId>
              </a:tblPr>
              <a:tblGrid>
                <a:gridCol w="4114800"/>
                <a:gridCol w="4114800"/>
              </a:tblGrid>
              <a:tr h="2786890">
                <a:tc>
                  <a:txBody>
                    <a:bodyPr/>
                    <a:lstStyle/>
                    <a:p>
                      <a:pPr marL="0" marR="0">
                        <a:lnSpc>
                          <a:spcPct val="115000"/>
                        </a:lnSpc>
                        <a:spcBef>
                          <a:spcPts val="0"/>
                        </a:spcBef>
                        <a:spcAft>
                          <a:spcPts val="1000"/>
                        </a:spcAft>
                      </a:pPr>
                      <a:r>
                        <a:rPr lang="en-US" sz="2000" dirty="0">
                          <a:effectLst/>
                        </a:rPr>
                        <a:t>Paraphrasing and clarifying</a:t>
                      </a:r>
                      <a:endParaRPr lang="en-US" sz="2000" dirty="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a:effectLst/>
                        </a:rPr>
                        <a:t>Simply put...</a:t>
                      </a:r>
                      <a:br>
                        <a:rPr lang="en-US" sz="2000">
                          <a:effectLst/>
                        </a:rPr>
                      </a:br>
                      <a:r>
                        <a:rPr lang="en-US" sz="2000">
                          <a:effectLst/>
                        </a:rPr>
                        <a:t>In other words.......</a:t>
                      </a:r>
                      <a:br>
                        <a:rPr lang="en-US" sz="2000">
                          <a:effectLst/>
                        </a:rPr>
                      </a:br>
                      <a:r>
                        <a:rPr lang="en-US" sz="2000">
                          <a:effectLst/>
                        </a:rPr>
                        <a:t>So what I’m saying is....</a:t>
                      </a:r>
                      <a:br>
                        <a:rPr lang="en-US" sz="2000">
                          <a:effectLst/>
                        </a:rPr>
                      </a:br>
                      <a:r>
                        <a:rPr lang="en-US" sz="2000">
                          <a:effectLst/>
                        </a:rPr>
                        <a:t>To put it more simply....</a:t>
                      </a:r>
                      <a:br>
                        <a:rPr lang="en-US" sz="2000">
                          <a:effectLst/>
                        </a:rPr>
                      </a:br>
                      <a:r>
                        <a:rPr lang="en-US" sz="2000">
                          <a:effectLst/>
                        </a:rPr>
                        <a:t>To put it another way....</a:t>
                      </a:r>
                      <a:endParaRPr lang="en-US" sz="2000">
                        <a:effectLst/>
                        <a:latin typeface="Calibri"/>
                        <a:ea typeface="Calibri"/>
                        <a:cs typeface="Times New Roman"/>
                      </a:endParaRPr>
                    </a:p>
                  </a:txBody>
                  <a:tcPr marL="38100" marR="38100" marT="38100" marB="38100"/>
                </a:tc>
              </a:tr>
              <a:tr h="3309110">
                <a:tc>
                  <a:txBody>
                    <a:bodyPr/>
                    <a:lstStyle/>
                    <a:p>
                      <a:pPr marL="0" marR="0">
                        <a:lnSpc>
                          <a:spcPct val="115000"/>
                        </a:lnSpc>
                        <a:spcBef>
                          <a:spcPts val="0"/>
                        </a:spcBef>
                        <a:spcAft>
                          <a:spcPts val="1000"/>
                        </a:spcAft>
                      </a:pPr>
                      <a:r>
                        <a:rPr lang="en-US" sz="2000">
                          <a:effectLst/>
                        </a:rPr>
                        <a:t>Invitation to discuss / ask questions</a:t>
                      </a:r>
                      <a:endParaRPr lang="en-US" sz="2000">
                        <a:effectLst/>
                        <a:latin typeface="Calibri"/>
                        <a:ea typeface="Calibri"/>
                        <a:cs typeface="Times New Roman"/>
                      </a:endParaRPr>
                    </a:p>
                  </a:txBody>
                  <a:tcPr marL="38100" marR="38100" marT="38100" marB="38100"/>
                </a:tc>
                <a:tc>
                  <a:txBody>
                    <a:bodyPr/>
                    <a:lstStyle/>
                    <a:p>
                      <a:pPr marL="0" marR="0">
                        <a:lnSpc>
                          <a:spcPct val="115000"/>
                        </a:lnSpc>
                        <a:spcBef>
                          <a:spcPts val="0"/>
                        </a:spcBef>
                        <a:spcAft>
                          <a:spcPts val="1000"/>
                        </a:spcAft>
                      </a:pPr>
                      <a:r>
                        <a:rPr lang="en-US" sz="2000" dirty="0">
                          <a:effectLst/>
                        </a:rPr>
                        <a:t>I’m happy to answer any queries/ questions.</a:t>
                      </a:r>
                      <a:br>
                        <a:rPr lang="en-US" sz="2000" dirty="0">
                          <a:effectLst/>
                        </a:rPr>
                      </a:br>
                      <a:r>
                        <a:rPr lang="en-US" sz="2000" dirty="0">
                          <a:effectLst/>
                        </a:rPr>
                        <a:t>Does anyone have any questions or comments?</a:t>
                      </a:r>
                      <a:br>
                        <a:rPr lang="en-US" sz="2000" dirty="0">
                          <a:effectLst/>
                        </a:rPr>
                      </a:br>
                      <a:r>
                        <a:rPr lang="en-US" sz="2000" dirty="0">
                          <a:effectLst/>
                        </a:rPr>
                        <a:t>Please feel free to ask questions.</a:t>
                      </a:r>
                      <a:br>
                        <a:rPr lang="en-US" sz="2000" dirty="0">
                          <a:effectLst/>
                        </a:rPr>
                      </a:br>
                      <a:r>
                        <a:rPr lang="en-US" sz="2000" dirty="0">
                          <a:effectLst/>
                        </a:rPr>
                        <a:t>If you would like me to elaborate on any point, please ask.</a:t>
                      </a:r>
                      <a:br>
                        <a:rPr lang="en-US" sz="2000" dirty="0">
                          <a:effectLst/>
                        </a:rPr>
                      </a:br>
                      <a:r>
                        <a:rPr lang="en-US" sz="2000" dirty="0">
                          <a:effectLst/>
                        </a:rPr>
                        <a:t>Would you like to ask any questions?</a:t>
                      </a:r>
                      <a:br>
                        <a:rPr lang="en-US" sz="2000" dirty="0">
                          <a:effectLst/>
                        </a:rPr>
                      </a:br>
                      <a:r>
                        <a:rPr lang="en-US" sz="2000" dirty="0">
                          <a:effectLst/>
                        </a:rPr>
                        <a:t>Any questions?</a:t>
                      </a:r>
                      <a:endParaRPr lang="en-US" sz="2000" dirty="0">
                        <a:effectLst/>
                        <a:latin typeface="Calibri"/>
                        <a:ea typeface="Calibri"/>
                        <a:cs typeface="Times New Roman"/>
                      </a:endParaRPr>
                    </a:p>
                  </a:txBody>
                  <a:tcPr marL="38100" marR="38100" marT="38100" marB="38100"/>
                </a:tc>
              </a:tr>
            </a:tbl>
          </a:graphicData>
        </a:graphic>
      </p:graphicFrame>
    </p:spTree>
    <p:extLst>
      <p:ext uri="{BB962C8B-B14F-4D97-AF65-F5344CB8AC3E}">
        <p14:creationId xmlns:p14="http://schemas.microsoft.com/office/powerpoint/2010/main" val="36409982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Visual Aids</a:t>
            </a:r>
            <a:endParaRPr lang="en-US" dirty="0"/>
          </a:p>
        </p:txBody>
      </p:sp>
      <p:sp>
        <p:nvSpPr>
          <p:cNvPr id="3" name="Content Placeholder 2"/>
          <p:cNvSpPr>
            <a:spLocks noGrp="1"/>
          </p:cNvSpPr>
          <p:nvPr>
            <p:ph idx="1"/>
          </p:nvPr>
        </p:nvSpPr>
        <p:spPr/>
        <p:txBody>
          <a:bodyPr>
            <a:normAutofit/>
          </a:bodyPr>
          <a:lstStyle/>
          <a:p>
            <a:r>
              <a:rPr lang="en-US" dirty="0" smtClean="0"/>
              <a:t> Use visual aids to </a:t>
            </a:r>
          </a:p>
          <a:p>
            <a:pPr lvl="1"/>
            <a:r>
              <a:rPr lang="en-US" dirty="0" smtClean="0"/>
              <a:t>support your content</a:t>
            </a:r>
          </a:p>
          <a:p>
            <a:pPr lvl="1"/>
            <a:r>
              <a:rPr lang="en-US" dirty="0" smtClean="0"/>
              <a:t>Explain a complex relationship between ideas</a:t>
            </a:r>
          </a:p>
          <a:p>
            <a:pPr lvl="1"/>
            <a:r>
              <a:rPr lang="en-US" dirty="0" smtClean="0"/>
              <a:t>Engage you audience</a:t>
            </a:r>
          </a:p>
          <a:p>
            <a:pPr lvl="1"/>
            <a:r>
              <a:rPr lang="en-US" dirty="0" smtClean="0"/>
              <a:t>Provide visualization of an abstract idea</a:t>
            </a:r>
          </a:p>
          <a:p>
            <a:pPr marL="342900" lvl="1" indent="-342900">
              <a:buFont typeface="Arial" pitchFamily="34" charset="0"/>
              <a:buChar char="•"/>
            </a:pPr>
            <a:r>
              <a:rPr lang="en-US" sz="3200" dirty="0" smtClean="0"/>
              <a:t>Avoid visual clutter</a:t>
            </a:r>
          </a:p>
          <a:p>
            <a:pPr marL="342900" lvl="1" indent="-342900">
              <a:buFont typeface="Arial" pitchFamily="34" charset="0"/>
              <a:buChar char="•"/>
            </a:pPr>
            <a:r>
              <a:rPr lang="en-US" sz="3200" dirty="0" smtClean="0"/>
              <a:t>Avoid distractions</a:t>
            </a:r>
            <a:endParaRPr lang="en-US" sz="3200" dirty="0"/>
          </a:p>
          <a:p>
            <a:pPr marL="457200" lvl="1" indent="0">
              <a:buNone/>
            </a:pPr>
            <a:endParaRPr lang="en-US" dirty="0" smtClean="0"/>
          </a:p>
        </p:txBody>
      </p:sp>
    </p:spTree>
    <p:extLst>
      <p:ext uri="{BB962C8B-B14F-4D97-AF65-F5344CB8AC3E}">
        <p14:creationId xmlns:p14="http://schemas.microsoft.com/office/powerpoint/2010/main" val="352702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1</a:t>
            </a:r>
            <a:endParaRPr lang="en-US" dirty="0"/>
          </a:p>
        </p:txBody>
      </p:sp>
      <p:sp>
        <p:nvSpPr>
          <p:cNvPr id="3" name="Content Placeholder 2"/>
          <p:cNvSpPr>
            <a:spLocks noGrp="1"/>
          </p:cNvSpPr>
          <p:nvPr>
            <p:ph idx="1"/>
          </p:nvPr>
        </p:nvSpPr>
        <p:spPr/>
        <p:txBody>
          <a:bodyPr/>
          <a:lstStyle/>
          <a:p>
            <a:r>
              <a:rPr lang="en-US" dirty="0" smtClean="0"/>
              <a:t>Watch this video and note three killer presentation tips that Anthony Miller gives.</a:t>
            </a:r>
          </a:p>
          <a:p>
            <a:pPr marL="971550" lvl="1" indent="-514350">
              <a:buFont typeface="+mj-lt"/>
              <a:buAutoNum type="arabicPeriod"/>
            </a:pPr>
            <a:r>
              <a:rPr lang="en-US" dirty="0" smtClean="0"/>
              <a:t>Make sure your message is memorable</a:t>
            </a:r>
            <a:r>
              <a:rPr lang="en-US" dirty="0"/>
              <a:t> </a:t>
            </a:r>
            <a:r>
              <a:rPr lang="en-US" dirty="0" smtClean="0"/>
              <a:t>and clear.</a:t>
            </a:r>
          </a:p>
          <a:p>
            <a:pPr marL="971550" lvl="1" indent="-514350">
              <a:buFont typeface="+mj-lt"/>
              <a:buAutoNum type="arabicPeriod"/>
            </a:pPr>
            <a:r>
              <a:rPr lang="en-US" dirty="0" smtClean="0"/>
              <a:t>Make sure the slides you use enhance your presentation.</a:t>
            </a:r>
          </a:p>
          <a:p>
            <a:pPr marL="971550" lvl="1" indent="-514350">
              <a:buFont typeface="+mj-lt"/>
              <a:buAutoNum type="arabicPeriod"/>
            </a:pPr>
            <a:r>
              <a:rPr lang="en-US" dirty="0" smtClean="0"/>
              <a:t>Tell stories.</a:t>
            </a:r>
          </a:p>
          <a:p>
            <a:pPr marL="971550" lvl="1" indent="-514350">
              <a:buFont typeface="+mj-lt"/>
              <a:buAutoNum type="arabicPeriod"/>
            </a:pPr>
            <a:endParaRPr lang="en-US" dirty="0" smtClean="0"/>
          </a:p>
          <a:p>
            <a:pPr marL="971550" lvl="1" indent="-514350">
              <a:buFont typeface="+mj-lt"/>
              <a:buAutoNum type="arabicPeriod"/>
            </a:pPr>
            <a:endParaRPr lang="en-US" dirty="0"/>
          </a:p>
        </p:txBody>
      </p:sp>
    </p:spTree>
    <p:extLst>
      <p:ext uri="{BB962C8B-B14F-4D97-AF65-F5344CB8AC3E}">
        <p14:creationId xmlns:p14="http://schemas.microsoft.com/office/powerpoint/2010/main" val="4007884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Peer Evaluation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50386878"/>
              </p:ext>
            </p:extLst>
          </p:nvPr>
        </p:nvGraphicFramePr>
        <p:xfrm>
          <a:off x="533400" y="1524000"/>
          <a:ext cx="8147304" cy="4998720"/>
        </p:xfrm>
        <a:graphic>
          <a:graphicData uri="http://schemas.openxmlformats.org/drawingml/2006/table">
            <a:tbl>
              <a:tblPr/>
              <a:tblGrid>
                <a:gridCol w="5513832"/>
                <a:gridCol w="493776"/>
                <a:gridCol w="493776"/>
                <a:gridCol w="576072"/>
                <a:gridCol w="493776"/>
                <a:gridCol w="576072"/>
              </a:tblGrid>
              <a:tr h="416560">
                <a:tc>
                  <a:txBody>
                    <a:bodyPr/>
                    <a:lstStyle/>
                    <a:p>
                      <a:pPr fontAlgn="base"/>
                      <a:r>
                        <a:rPr lang="en-US" dirty="0">
                          <a:effectLst/>
                        </a:rPr>
                        <a:t>1. The presenter spoke clearly.</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2. The presenter spoke at a good volume.</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3. The presenter spoke at a good pace.</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4. The presenter faced the audience.</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5. The presenter appeared relaxed.</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6. The presenter stood up straight.</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7. The presenter used effective hand gestures.</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8. The presenter made eye contact with me.</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9. The introduction caught my attention.</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10. The presenter provided some good examples.</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11. The conclusion wrapped up the speech.</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a:effectLst/>
                        </a:rPr>
                        <a:t>5</a:t>
                      </a:r>
                    </a:p>
                  </a:txBody>
                  <a:tcPr anchor="ctr">
                    <a:lnL>
                      <a:noFill/>
                    </a:lnL>
                    <a:lnR>
                      <a:noFill/>
                    </a:lnR>
                    <a:lnT>
                      <a:noFill/>
                    </a:lnT>
                    <a:lnB>
                      <a:noFill/>
                    </a:lnB>
                    <a:solidFill>
                      <a:srgbClr val="FFFFFF"/>
                    </a:solidFill>
                  </a:tcPr>
                </a:tc>
              </a:tr>
              <a:tr h="416560">
                <a:tc>
                  <a:txBody>
                    <a:bodyPr/>
                    <a:lstStyle/>
                    <a:p>
                      <a:pPr fontAlgn="base"/>
                      <a:r>
                        <a:rPr lang="en-US">
                          <a:effectLst/>
                        </a:rPr>
                        <a:t>12. I found this topic interesting.</a:t>
                      </a:r>
                    </a:p>
                  </a:txBody>
                  <a:tcPr anchor="ctr">
                    <a:lnL>
                      <a:noFill/>
                    </a:lnL>
                    <a:lnR>
                      <a:noFill/>
                    </a:lnR>
                    <a:lnT>
                      <a:noFill/>
                    </a:lnT>
                    <a:lnB>
                      <a:noFill/>
                    </a:lnB>
                    <a:solidFill>
                      <a:srgbClr val="FFFFFF"/>
                    </a:solidFill>
                  </a:tcPr>
                </a:tc>
                <a:tc>
                  <a:txBody>
                    <a:bodyPr/>
                    <a:lstStyle/>
                    <a:p>
                      <a:pPr algn="ctr" fontAlgn="base"/>
                      <a:r>
                        <a:rPr lang="en-US">
                          <a:effectLst/>
                        </a:rPr>
                        <a:t>1</a:t>
                      </a:r>
                    </a:p>
                  </a:txBody>
                  <a:tcPr anchor="ctr">
                    <a:lnL>
                      <a:noFill/>
                    </a:lnL>
                    <a:lnR>
                      <a:noFill/>
                    </a:lnR>
                    <a:lnT>
                      <a:noFill/>
                    </a:lnT>
                    <a:lnB>
                      <a:noFill/>
                    </a:lnB>
                    <a:solidFill>
                      <a:srgbClr val="FFFFFF"/>
                    </a:solidFill>
                  </a:tcPr>
                </a:tc>
                <a:tc>
                  <a:txBody>
                    <a:bodyPr/>
                    <a:lstStyle/>
                    <a:p>
                      <a:pPr algn="ctr" fontAlgn="base"/>
                      <a:r>
                        <a:rPr lang="en-US">
                          <a:effectLst/>
                        </a:rPr>
                        <a:t>2</a:t>
                      </a:r>
                    </a:p>
                  </a:txBody>
                  <a:tcPr anchor="ctr">
                    <a:lnL>
                      <a:noFill/>
                    </a:lnL>
                    <a:lnR>
                      <a:noFill/>
                    </a:lnR>
                    <a:lnT>
                      <a:noFill/>
                    </a:lnT>
                    <a:lnB>
                      <a:noFill/>
                    </a:lnB>
                    <a:solidFill>
                      <a:srgbClr val="FFFFFF"/>
                    </a:solidFill>
                  </a:tcPr>
                </a:tc>
                <a:tc>
                  <a:txBody>
                    <a:bodyPr/>
                    <a:lstStyle/>
                    <a:p>
                      <a:pPr algn="ctr" fontAlgn="base"/>
                      <a:r>
                        <a:rPr lang="en-US">
                          <a:effectLst/>
                        </a:rPr>
                        <a:t>3</a:t>
                      </a:r>
                    </a:p>
                  </a:txBody>
                  <a:tcPr anchor="ctr">
                    <a:lnL>
                      <a:noFill/>
                    </a:lnL>
                    <a:lnR>
                      <a:noFill/>
                    </a:lnR>
                    <a:lnT>
                      <a:noFill/>
                    </a:lnT>
                    <a:lnB>
                      <a:noFill/>
                    </a:lnB>
                    <a:solidFill>
                      <a:srgbClr val="FFFFFF"/>
                    </a:solidFill>
                  </a:tcPr>
                </a:tc>
                <a:tc>
                  <a:txBody>
                    <a:bodyPr/>
                    <a:lstStyle/>
                    <a:p>
                      <a:pPr algn="ctr" fontAlgn="base"/>
                      <a:r>
                        <a:rPr lang="en-US">
                          <a:effectLst/>
                        </a:rPr>
                        <a:t>4</a:t>
                      </a:r>
                    </a:p>
                  </a:txBody>
                  <a:tcPr anchor="ctr">
                    <a:lnL>
                      <a:noFill/>
                    </a:lnL>
                    <a:lnR>
                      <a:noFill/>
                    </a:lnR>
                    <a:lnT>
                      <a:noFill/>
                    </a:lnT>
                    <a:lnB>
                      <a:noFill/>
                    </a:lnB>
                    <a:solidFill>
                      <a:srgbClr val="FFFFFF"/>
                    </a:solidFill>
                  </a:tcPr>
                </a:tc>
                <a:tc>
                  <a:txBody>
                    <a:bodyPr/>
                    <a:lstStyle/>
                    <a:p>
                      <a:pPr algn="ctr" fontAlgn="base"/>
                      <a:r>
                        <a:rPr lang="en-US" dirty="0">
                          <a:effectLst/>
                        </a:rPr>
                        <a:t>5</a:t>
                      </a:r>
                    </a:p>
                  </a:txBody>
                  <a:tcPr anchor="ctr">
                    <a:lnL>
                      <a:noFill/>
                    </a:lnL>
                    <a:lnR>
                      <a:noFill/>
                    </a:lnR>
                    <a:lnT>
                      <a:noFill/>
                    </a:lnT>
                    <a:lnB>
                      <a:noFill/>
                    </a:lnB>
                    <a:solidFill>
                      <a:srgbClr val="FFFFFF"/>
                    </a:solidFill>
                  </a:tcPr>
                </a:tc>
              </a:tr>
            </a:tbl>
          </a:graphicData>
        </a:graphic>
      </p:graphicFrame>
    </p:spTree>
    <p:extLst>
      <p:ext uri="{BB962C8B-B14F-4D97-AF65-F5344CB8AC3E}">
        <p14:creationId xmlns:p14="http://schemas.microsoft.com/office/powerpoint/2010/main" val="4638193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2</a:t>
            </a:r>
            <a:endParaRPr lang="en-US" dirty="0"/>
          </a:p>
        </p:txBody>
      </p:sp>
      <p:sp>
        <p:nvSpPr>
          <p:cNvPr id="3" name="Content Placeholder 2"/>
          <p:cNvSpPr>
            <a:spLocks noGrp="1"/>
          </p:cNvSpPr>
          <p:nvPr>
            <p:ph idx="1"/>
          </p:nvPr>
        </p:nvSpPr>
        <p:spPr/>
        <p:txBody>
          <a:bodyPr/>
          <a:lstStyle/>
          <a:p>
            <a:r>
              <a:rPr lang="en-US" dirty="0" smtClean="0"/>
              <a:t>Watch this video and evaluate Cathy Nelson’s presentation in the light of peer evaluation chart.</a:t>
            </a:r>
            <a:endParaRPr lang="en-US" dirty="0"/>
          </a:p>
        </p:txBody>
      </p:sp>
    </p:spTree>
    <p:extLst>
      <p:ext uri="{BB962C8B-B14F-4D97-AF65-F5344CB8AC3E}">
        <p14:creationId xmlns:p14="http://schemas.microsoft.com/office/powerpoint/2010/main" val="23281623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Lecture 28</a:t>
            </a:r>
            <a:endParaRPr lang="en-US" dirty="0"/>
          </a:p>
        </p:txBody>
      </p:sp>
      <p:sp>
        <p:nvSpPr>
          <p:cNvPr id="3" name="Content Placeholder 2"/>
          <p:cNvSpPr>
            <a:spLocks noGrp="1"/>
          </p:cNvSpPr>
          <p:nvPr>
            <p:ph idx="1"/>
          </p:nvPr>
        </p:nvSpPr>
        <p:spPr/>
        <p:txBody>
          <a:bodyPr>
            <a:normAutofit/>
          </a:bodyPr>
          <a:lstStyle/>
          <a:p>
            <a:r>
              <a:rPr lang="en-US" dirty="0" smtClean="0"/>
              <a:t>In lecture 28, we learnt how to</a:t>
            </a:r>
          </a:p>
          <a:p>
            <a:pPr lvl="1"/>
            <a:r>
              <a:rPr lang="en-US" dirty="0" smtClean="0"/>
              <a:t>Plan a simple presentation</a:t>
            </a:r>
          </a:p>
          <a:p>
            <a:pPr lvl="1"/>
            <a:r>
              <a:rPr lang="en-US" dirty="0" smtClean="0"/>
              <a:t>Research and prepare the content</a:t>
            </a:r>
          </a:p>
          <a:p>
            <a:pPr lvl="1"/>
            <a:r>
              <a:rPr lang="en-US" dirty="0" smtClean="0"/>
              <a:t>Organize the content</a:t>
            </a:r>
          </a:p>
          <a:p>
            <a:pPr lvl="1"/>
            <a:r>
              <a:rPr lang="en-US" dirty="0" smtClean="0"/>
              <a:t>Deliver oral presentations</a:t>
            </a:r>
          </a:p>
          <a:p>
            <a:pPr lvl="1"/>
            <a:r>
              <a:rPr lang="en-US" dirty="0" smtClean="0"/>
              <a:t>Use visual aids effectively</a:t>
            </a:r>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marL="457200" lvl="1" indent="0">
              <a:buNone/>
            </a:pPr>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a:p>
            <a:pPr lvl="1"/>
            <a:endParaRPr lang="en-US" dirty="0" smtClean="0"/>
          </a:p>
          <a:p>
            <a:pPr lvl="1"/>
            <a:endParaRPr lang="en-US" dirty="0" smtClean="0"/>
          </a:p>
          <a:p>
            <a:pPr marL="457200" lvl="1" indent="0">
              <a:buNone/>
            </a:pPr>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38548370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TotalTime>
  <Words>570</Words>
  <Application>Microsoft Office PowerPoint</Application>
  <PresentationFormat>On-screen Show (4:3)</PresentationFormat>
  <Paragraphs>187</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Lecture 28</vt:lpstr>
      <vt:lpstr>Review of Lecture 27</vt:lpstr>
      <vt:lpstr>Objectives of Lecture 28</vt:lpstr>
      <vt:lpstr>Questions</vt:lpstr>
      <vt:lpstr>Planning</vt:lpstr>
      <vt:lpstr>3 Steps of Presentations</vt:lpstr>
      <vt:lpstr>Do’s and Don’ts</vt:lpstr>
      <vt:lpstr>Signposting</vt:lpstr>
      <vt:lpstr>PowerPoint Presentation</vt:lpstr>
      <vt:lpstr>PowerPoint Presentation</vt:lpstr>
      <vt:lpstr>PowerPoint Presentation</vt:lpstr>
      <vt:lpstr>PowerPoint Presentation</vt:lpstr>
      <vt:lpstr>PowerPoint Presentation</vt:lpstr>
      <vt:lpstr>Visual Aids</vt:lpstr>
      <vt:lpstr>Task 1</vt:lpstr>
      <vt:lpstr>Peer Evaluation</vt:lpstr>
      <vt:lpstr>Task 2</vt:lpstr>
      <vt:lpstr>Summary of Lecture 28</vt:lpstr>
    </vt:vector>
  </TitlesOfParts>
  <Company>Telenor Pakistan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28</dc:title>
  <dc:creator>admin</dc:creator>
  <cp:lastModifiedBy>admin</cp:lastModifiedBy>
  <cp:revision>12</cp:revision>
  <dcterms:created xsi:type="dcterms:W3CDTF">2014-07-17T13:17:59Z</dcterms:created>
  <dcterms:modified xsi:type="dcterms:W3CDTF">2014-07-18T10:16:12Z</dcterms:modified>
</cp:coreProperties>
</file>