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3" r:id="rId7"/>
    <p:sldId id="264" r:id="rId8"/>
    <p:sldId id="269" r:id="rId9"/>
    <p:sldId id="265" r:id="rId10"/>
    <p:sldId id="266" r:id="rId11"/>
    <p:sldId id="267" r:id="rId12"/>
    <p:sldId id="268" r:id="rId13"/>
    <p:sldId id="270" r:id="rId14"/>
    <p:sldId id="271" r:id="rId15"/>
    <p:sldId id="272" r:id="rId16"/>
    <p:sldId id="274" r:id="rId17"/>
    <p:sldId id="275" r:id="rId18"/>
    <p:sldId id="276" r:id="rId19"/>
    <p:sldId id="277" r:id="rId20"/>
    <p:sldId id="278" r:id="rId21"/>
    <p:sldId id="26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9063CD-C1DF-4017-BFE9-D149B92FB41E}" type="datetimeFigureOut">
              <a:rPr lang="en-US" smtClean="0"/>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3621671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063CD-C1DF-4017-BFE9-D149B92FB41E}" type="datetimeFigureOut">
              <a:rPr lang="en-US" smtClean="0"/>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1963187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9063CD-C1DF-4017-BFE9-D149B92FB41E}" type="datetimeFigureOut">
              <a:rPr lang="en-US" smtClean="0"/>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2038468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9063CD-C1DF-4017-BFE9-D149B92FB41E}" type="datetimeFigureOut">
              <a:rPr lang="en-US" smtClean="0"/>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2149631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9063CD-C1DF-4017-BFE9-D149B92FB41E}" type="datetimeFigureOut">
              <a:rPr lang="en-US" smtClean="0"/>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3032595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9063CD-C1DF-4017-BFE9-D149B92FB41E}" type="datetimeFigureOut">
              <a:rPr lang="en-US" smtClean="0"/>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1265307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9063CD-C1DF-4017-BFE9-D149B92FB41E}" type="datetimeFigureOut">
              <a:rPr lang="en-US" smtClean="0"/>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3887097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063CD-C1DF-4017-BFE9-D149B92FB41E}" type="datetimeFigureOut">
              <a:rPr lang="en-US" smtClean="0"/>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380227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063CD-C1DF-4017-BFE9-D149B92FB41E}" type="datetimeFigureOut">
              <a:rPr lang="en-US" smtClean="0"/>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2254077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063CD-C1DF-4017-BFE9-D149B92FB41E}" type="datetimeFigureOut">
              <a:rPr lang="en-US" smtClean="0"/>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3988779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063CD-C1DF-4017-BFE9-D149B92FB41E}" type="datetimeFigureOut">
              <a:rPr lang="en-US" smtClean="0"/>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B34F4-0B2A-4D07-B738-8C6880187AD5}" type="slidenum">
              <a:rPr lang="en-US" smtClean="0"/>
              <a:t>‹#›</a:t>
            </a:fld>
            <a:endParaRPr lang="en-US"/>
          </a:p>
        </p:txBody>
      </p:sp>
    </p:spTree>
    <p:extLst>
      <p:ext uri="{BB962C8B-B14F-4D97-AF65-F5344CB8AC3E}">
        <p14:creationId xmlns:p14="http://schemas.microsoft.com/office/powerpoint/2010/main" val="696833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063CD-C1DF-4017-BFE9-D149B92FB41E}" type="datetimeFigureOut">
              <a:rPr lang="en-US" smtClean="0"/>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AB34F4-0B2A-4D07-B738-8C6880187AD5}" type="slidenum">
              <a:rPr lang="en-US" smtClean="0"/>
              <a:t>‹#›</a:t>
            </a:fld>
            <a:endParaRPr lang="en-US"/>
          </a:p>
        </p:txBody>
      </p:sp>
    </p:spTree>
    <p:extLst>
      <p:ext uri="{BB962C8B-B14F-4D97-AF65-F5344CB8AC3E}">
        <p14:creationId xmlns:p14="http://schemas.microsoft.com/office/powerpoint/2010/main" val="4007414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27</a:t>
            </a:r>
            <a:endParaRPr lang="en-US" dirty="0"/>
          </a:p>
        </p:txBody>
      </p:sp>
      <p:sp>
        <p:nvSpPr>
          <p:cNvPr id="3" name="Subtitle 2"/>
          <p:cNvSpPr>
            <a:spLocks noGrp="1"/>
          </p:cNvSpPr>
          <p:nvPr>
            <p:ph type="subTitle" idx="1"/>
          </p:nvPr>
        </p:nvSpPr>
        <p:spPr/>
        <p:txBody>
          <a:bodyPr/>
          <a:lstStyle/>
          <a:p>
            <a:r>
              <a:rPr lang="en-US" dirty="0" smtClean="0">
                <a:solidFill>
                  <a:schemeClr val="tx1"/>
                </a:solidFill>
              </a:rPr>
              <a:t>Writing Argumentative Essays</a:t>
            </a:r>
          </a:p>
        </p:txBody>
      </p:sp>
    </p:spTree>
    <p:extLst>
      <p:ext uri="{BB962C8B-B14F-4D97-AF65-F5344CB8AC3E}">
        <p14:creationId xmlns:p14="http://schemas.microsoft.com/office/powerpoint/2010/main" val="15144488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26</a:t>
            </a:r>
            <a:endParaRPr lang="en-US" dirty="0"/>
          </a:p>
        </p:txBody>
      </p:sp>
      <p:sp>
        <p:nvSpPr>
          <p:cNvPr id="3" name="Content Placeholder 2"/>
          <p:cNvSpPr>
            <a:spLocks noGrp="1"/>
          </p:cNvSpPr>
          <p:nvPr>
            <p:ph idx="1"/>
          </p:nvPr>
        </p:nvSpPr>
        <p:spPr/>
        <p:txBody>
          <a:bodyPr/>
          <a:lstStyle/>
          <a:p>
            <a:r>
              <a:rPr lang="en-US" dirty="0" smtClean="0"/>
              <a:t>In lecture 26, we learnt how to</a:t>
            </a:r>
          </a:p>
          <a:p>
            <a:pPr lvl="1"/>
            <a:r>
              <a:rPr lang="en-US" dirty="0" smtClean="0"/>
              <a:t>Ask others’ opinions and state your own</a:t>
            </a:r>
          </a:p>
          <a:p>
            <a:pPr lvl="1"/>
            <a:r>
              <a:rPr lang="en-US" dirty="0" smtClean="0"/>
              <a:t>Politely agree or disagree with other’s opinion</a:t>
            </a:r>
          </a:p>
          <a:p>
            <a:pPr lvl="1"/>
            <a:r>
              <a:rPr lang="en-US" dirty="0" smtClean="0"/>
              <a:t>Use polite expressions of interrupting</a:t>
            </a:r>
          </a:p>
          <a:p>
            <a:pPr lvl="1"/>
            <a:r>
              <a:rPr lang="en-US" dirty="0" smtClean="0"/>
              <a:t>Give pros and cons of a debatable topic</a:t>
            </a:r>
          </a:p>
          <a:p>
            <a:pPr marL="0" indent="0">
              <a:buNone/>
            </a:pPr>
            <a:endParaRPr lang="en-US" dirty="0"/>
          </a:p>
        </p:txBody>
      </p:sp>
    </p:spTree>
    <p:extLst>
      <p:ext uri="{BB962C8B-B14F-4D97-AF65-F5344CB8AC3E}">
        <p14:creationId xmlns:p14="http://schemas.microsoft.com/office/powerpoint/2010/main" val="10117611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27</a:t>
            </a:r>
            <a:endParaRPr lang="en-US" dirty="0"/>
          </a:p>
        </p:txBody>
      </p:sp>
      <p:sp>
        <p:nvSpPr>
          <p:cNvPr id="3" name="Content Placeholder 2"/>
          <p:cNvSpPr>
            <a:spLocks noGrp="1"/>
          </p:cNvSpPr>
          <p:nvPr>
            <p:ph idx="1"/>
          </p:nvPr>
        </p:nvSpPr>
        <p:spPr/>
        <p:txBody>
          <a:bodyPr>
            <a:normAutofit/>
          </a:bodyPr>
          <a:lstStyle/>
          <a:p>
            <a:r>
              <a:rPr lang="en-US" dirty="0" smtClean="0"/>
              <a:t>After completing lecture 27, you should be able to</a:t>
            </a:r>
          </a:p>
          <a:p>
            <a:pPr lvl="1"/>
            <a:r>
              <a:rPr lang="en-US" dirty="0" smtClean="0"/>
              <a:t>Identify and analyze an argumentative essay</a:t>
            </a:r>
          </a:p>
          <a:p>
            <a:pPr lvl="1"/>
            <a:r>
              <a:rPr lang="en-US" dirty="0" smtClean="0"/>
              <a:t>Differentiate between a debatable and non-debatable statement</a:t>
            </a:r>
          </a:p>
          <a:p>
            <a:pPr lvl="1"/>
            <a:r>
              <a:rPr lang="en-US" dirty="0" smtClean="0"/>
              <a:t>Organize your ideas</a:t>
            </a:r>
          </a:p>
          <a:p>
            <a:pPr lvl="1"/>
            <a:r>
              <a:rPr lang="en-US" dirty="0" smtClean="0"/>
              <a:t>Use expressions of supporting / refuting ideas</a:t>
            </a:r>
          </a:p>
          <a:p>
            <a:pPr lvl="1"/>
            <a:r>
              <a:rPr lang="en-US" dirty="0" smtClean="0"/>
              <a:t>Write a short five-paragraph argumentative essay</a:t>
            </a:r>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2706942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Argumentative Essay?</a:t>
            </a:r>
            <a:endParaRPr lang="en-US" dirty="0"/>
          </a:p>
        </p:txBody>
      </p:sp>
      <p:sp>
        <p:nvSpPr>
          <p:cNvPr id="3" name="Content Placeholder 2"/>
          <p:cNvSpPr>
            <a:spLocks noGrp="1"/>
          </p:cNvSpPr>
          <p:nvPr>
            <p:ph idx="1"/>
          </p:nvPr>
        </p:nvSpPr>
        <p:spPr/>
        <p:txBody>
          <a:bodyPr/>
          <a:lstStyle/>
          <a:p>
            <a:pPr marL="0" indent="0">
              <a:buNone/>
            </a:pPr>
            <a:r>
              <a:rPr lang="en-US" dirty="0"/>
              <a:t>An argumentative essay is similar to a persuasive essay, in which you set out to persuade the reader to agree with your position on a topic. You make a thesis statement and use facts, data, and other evidence to prove why your thesis is correct and logical. </a:t>
            </a:r>
          </a:p>
        </p:txBody>
      </p:sp>
    </p:spTree>
    <p:extLst>
      <p:ext uri="{BB962C8B-B14F-4D97-AF65-F5344CB8AC3E}">
        <p14:creationId xmlns:p14="http://schemas.microsoft.com/office/powerpoint/2010/main" val="17396422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Debatable or Non-debatable</a:t>
            </a:r>
            <a:endParaRPr lang="en-US" dirty="0"/>
          </a:p>
        </p:txBody>
      </p:sp>
      <p:sp>
        <p:nvSpPr>
          <p:cNvPr id="5" name="Content Placeholder 4"/>
          <p:cNvSpPr>
            <a:spLocks noGrp="1"/>
          </p:cNvSpPr>
          <p:nvPr>
            <p:ph idx="1"/>
          </p:nvPr>
        </p:nvSpPr>
        <p:spPr/>
        <p:txBody>
          <a:bodyPr>
            <a:normAutofit fontScale="85000" lnSpcReduction="20000"/>
          </a:bodyPr>
          <a:lstStyle/>
          <a:p>
            <a:r>
              <a:rPr lang="en-US" dirty="0" smtClean="0"/>
              <a:t>Debatable statements are statements with which other people might or might not agree . These are sometimes called "arguments", "assertions", "propositions" or "premises".</a:t>
            </a:r>
          </a:p>
          <a:p>
            <a:pPr lvl="1"/>
            <a:r>
              <a:rPr lang="en-US" dirty="0" smtClean="0"/>
              <a:t>Solar energy is the best way of solving Pakistan’s energy crisis.</a:t>
            </a:r>
          </a:p>
          <a:p>
            <a:endParaRPr lang="en-US" dirty="0" smtClean="0"/>
          </a:p>
          <a:p>
            <a:r>
              <a:rPr lang="en-US" dirty="0" smtClean="0"/>
              <a:t>Non-debatable statements are statements with which no-one would normally disagree or argue. These are sometimes called "facts". </a:t>
            </a:r>
          </a:p>
          <a:p>
            <a:pPr lvl="1"/>
            <a:r>
              <a:rPr lang="en-US" dirty="0" smtClean="0"/>
              <a:t>Major crops of Pakistan include wheat, sugarcane, cotton and rice. </a:t>
            </a:r>
            <a:endParaRPr lang="en-US" dirty="0"/>
          </a:p>
        </p:txBody>
      </p:sp>
    </p:spTree>
    <p:extLst>
      <p:ext uri="{BB962C8B-B14F-4D97-AF65-F5344CB8AC3E}">
        <p14:creationId xmlns:p14="http://schemas.microsoft.com/office/powerpoint/2010/main" val="1170928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1</a:t>
            </a:r>
            <a:endParaRPr lang="en-US" dirty="0"/>
          </a:p>
        </p:txBody>
      </p:sp>
      <p:sp>
        <p:nvSpPr>
          <p:cNvPr id="3" name="Content Placeholder 2"/>
          <p:cNvSpPr>
            <a:spLocks noGrp="1"/>
          </p:cNvSpPr>
          <p:nvPr>
            <p:ph idx="1"/>
          </p:nvPr>
        </p:nvSpPr>
        <p:spPr/>
        <p:txBody>
          <a:bodyPr>
            <a:normAutofit lnSpcReduction="10000"/>
          </a:bodyPr>
          <a:lstStyle/>
          <a:p>
            <a:r>
              <a:rPr lang="en-US" sz="1800" dirty="0"/>
              <a:t>Which of the following statements are </a:t>
            </a:r>
            <a:r>
              <a:rPr lang="en-US" sz="1800" dirty="0" smtClean="0"/>
              <a:t>debatable </a:t>
            </a:r>
            <a:r>
              <a:rPr lang="en-US" sz="1800" dirty="0"/>
              <a:t>and which are non-debatable</a:t>
            </a:r>
            <a:r>
              <a:rPr lang="en-US" sz="1800" dirty="0" smtClean="0"/>
              <a:t>?</a:t>
            </a:r>
          </a:p>
          <a:p>
            <a:pPr marL="971550" lvl="1" indent="-514350">
              <a:buFont typeface="+mj-lt"/>
              <a:buAutoNum type="arabicPeriod"/>
            </a:pPr>
            <a:r>
              <a:rPr lang="en-US" sz="1800" dirty="0" smtClean="0"/>
              <a:t>Computer and automation increase unemployment.</a:t>
            </a:r>
          </a:p>
          <a:p>
            <a:pPr marL="857250" lvl="2" indent="0">
              <a:buNone/>
            </a:pPr>
            <a:r>
              <a:rPr lang="en-US" sz="1600" dirty="0" smtClean="0">
                <a:solidFill>
                  <a:schemeClr val="accent1"/>
                </a:solidFill>
              </a:rPr>
              <a:t>debatable</a:t>
            </a:r>
          </a:p>
          <a:p>
            <a:pPr marL="971550" lvl="1" indent="-514350">
              <a:buFont typeface="+mj-lt"/>
              <a:buAutoNum type="arabicPeriod"/>
            </a:pPr>
            <a:r>
              <a:rPr lang="en-US" sz="1800" dirty="0" smtClean="0"/>
              <a:t>Plants produce oxygen that the world needs to sustain life.</a:t>
            </a:r>
          </a:p>
          <a:p>
            <a:pPr marL="857250" lvl="2" indent="0">
              <a:buNone/>
            </a:pPr>
            <a:r>
              <a:rPr lang="en-US" sz="1600" dirty="0">
                <a:solidFill>
                  <a:schemeClr val="accent1"/>
                </a:solidFill>
              </a:rPr>
              <a:t>n</a:t>
            </a:r>
            <a:r>
              <a:rPr lang="en-US" sz="1600" dirty="0" smtClean="0">
                <a:solidFill>
                  <a:schemeClr val="accent1"/>
                </a:solidFill>
              </a:rPr>
              <a:t>on-debatable</a:t>
            </a:r>
          </a:p>
          <a:p>
            <a:pPr marL="971550" lvl="1" indent="-514350">
              <a:buFont typeface="+mj-lt"/>
              <a:buAutoNum type="arabicPeriod"/>
            </a:pPr>
            <a:r>
              <a:rPr lang="en-US" sz="1800" dirty="0" smtClean="0"/>
              <a:t>Injustice and poverty are the root cause of terrorism.</a:t>
            </a:r>
          </a:p>
          <a:p>
            <a:pPr marL="857250" lvl="2" indent="0">
              <a:buNone/>
            </a:pPr>
            <a:r>
              <a:rPr lang="en-US" sz="1600" dirty="0" smtClean="0">
                <a:solidFill>
                  <a:schemeClr val="accent1"/>
                </a:solidFill>
              </a:rPr>
              <a:t>debatable</a:t>
            </a:r>
          </a:p>
          <a:p>
            <a:pPr marL="971550" lvl="1" indent="-514350">
              <a:buFont typeface="+mj-lt"/>
              <a:buAutoNum type="arabicPeriod"/>
            </a:pPr>
            <a:r>
              <a:rPr lang="en-US" sz="1800" dirty="0" smtClean="0"/>
              <a:t>Nanga Parbat has claimed the lives of many mountaineers. </a:t>
            </a:r>
          </a:p>
          <a:p>
            <a:pPr marL="857250" lvl="2" indent="0">
              <a:buNone/>
            </a:pPr>
            <a:r>
              <a:rPr lang="en-US" sz="1600" dirty="0">
                <a:solidFill>
                  <a:schemeClr val="accent1"/>
                </a:solidFill>
              </a:rPr>
              <a:t>n</a:t>
            </a:r>
            <a:r>
              <a:rPr lang="en-US" sz="1600" dirty="0" smtClean="0">
                <a:solidFill>
                  <a:schemeClr val="accent1"/>
                </a:solidFill>
              </a:rPr>
              <a:t>on-debatable</a:t>
            </a:r>
          </a:p>
          <a:p>
            <a:pPr marL="971550" lvl="1" indent="-514350">
              <a:buFont typeface="+mj-lt"/>
              <a:buAutoNum type="arabicPeriod"/>
            </a:pPr>
            <a:r>
              <a:rPr lang="en-US" sz="1800" dirty="0" smtClean="0"/>
              <a:t>Education is essential for successful life.</a:t>
            </a:r>
          </a:p>
          <a:p>
            <a:pPr marL="857250" lvl="2" indent="0">
              <a:buNone/>
            </a:pPr>
            <a:r>
              <a:rPr lang="en-US" sz="1600" dirty="0" smtClean="0">
                <a:solidFill>
                  <a:schemeClr val="accent1"/>
                </a:solidFill>
              </a:rPr>
              <a:t>debatable</a:t>
            </a:r>
          </a:p>
          <a:p>
            <a:pPr marL="971550" lvl="1" indent="-514350">
              <a:buFont typeface="+mj-lt"/>
              <a:buAutoNum type="arabicPeriod"/>
            </a:pPr>
            <a:r>
              <a:rPr lang="en-US" sz="1800" dirty="0" smtClean="0"/>
              <a:t>Education plays important role in advancing ones’ career goals. </a:t>
            </a:r>
          </a:p>
          <a:p>
            <a:pPr marL="857250" lvl="2" indent="0">
              <a:buNone/>
            </a:pPr>
            <a:r>
              <a:rPr lang="en-US" sz="1600" dirty="0">
                <a:solidFill>
                  <a:schemeClr val="accent1"/>
                </a:solidFill>
              </a:rPr>
              <a:t>n</a:t>
            </a:r>
            <a:r>
              <a:rPr lang="en-US" sz="1600" dirty="0" smtClean="0">
                <a:solidFill>
                  <a:schemeClr val="accent1"/>
                </a:solidFill>
              </a:rPr>
              <a:t>on-debatable</a:t>
            </a:r>
          </a:p>
          <a:p>
            <a:pPr marL="971550" lvl="1" indent="-514350">
              <a:buFont typeface="+mj-lt"/>
              <a:buAutoNum type="arabicPeriod"/>
            </a:pPr>
            <a:r>
              <a:rPr lang="en-US" sz="1800" dirty="0" smtClean="0"/>
              <a:t>Technology has made our life convenient.</a:t>
            </a:r>
          </a:p>
          <a:p>
            <a:pPr marL="857250" lvl="2" indent="0">
              <a:buNone/>
            </a:pPr>
            <a:r>
              <a:rPr lang="en-US" sz="1600" dirty="0" smtClean="0">
                <a:solidFill>
                  <a:schemeClr val="accent1"/>
                </a:solidFill>
              </a:rPr>
              <a:t>non-debatable</a:t>
            </a:r>
          </a:p>
        </p:txBody>
      </p:sp>
    </p:spTree>
    <p:extLst>
      <p:ext uri="{BB962C8B-B14F-4D97-AF65-F5344CB8AC3E}">
        <p14:creationId xmlns:p14="http://schemas.microsoft.com/office/powerpoint/2010/main" val="338884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2</a:t>
            </a:r>
            <a:endParaRPr lang="en-US" dirty="0"/>
          </a:p>
        </p:txBody>
      </p:sp>
      <p:sp>
        <p:nvSpPr>
          <p:cNvPr id="3" name="Content Placeholder 2"/>
          <p:cNvSpPr>
            <a:spLocks noGrp="1"/>
          </p:cNvSpPr>
          <p:nvPr>
            <p:ph idx="1"/>
          </p:nvPr>
        </p:nvSpPr>
        <p:spPr/>
        <p:txBody>
          <a:bodyPr/>
          <a:lstStyle/>
          <a:p>
            <a:r>
              <a:rPr lang="en-US" dirty="0" smtClean="0"/>
              <a:t>Write one debatable and one non-debatable statement about the following topics.</a:t>
            </a:r>
          </a:p>
          <a:p>
            <a:pPr lvl="1"/>
            <a:r>
              <a:rPr lang="en-US" dirty="0" smtClean="0"/>
              <a:t>Mobile Phones</a:t>
            </a:r>
          </a:p>
          <a:p>
            <a:pPr lvl="1"/>
            <a:r>
              <a:rPr lang="en-US" dirty="0" smtClean="0"/>
              <a:t>Democracy</a:t>
            </a:r>
          </a:p>
          <a:p>
            <a:pPr lvl="1"/>
            <a:r>
              <a:rPr lang="en-US" dirty="0" smtClean="0"/>
              <a:t>Science</a:t>
            </a:r>
          </a:p>
          <a:p>
            <a:pPr lvl="1"/>
            <a:r>
              <a:rPr lang="en-US" dirty="0" smtClean="0"/>
              <a:t>Public Transport</a:t>
            </a:r>
          </a:p>
          <a:p>
            <a:pPr lvl="1"/>
            <a:r>
              <a:rPr lang="en-US" dirty="0" smtClean="0"/>
              <a:t>Corruption</a:t>
            </a:r>
          </a:p>
          <a:p>
            <a:pPr lvl="1"/>
            <a:r>
              <a:rPr lang="en-US" dirty="0" smtClean="0"/>
              <a:t>Poverty</a:t>
            </a:r>
            <a:endParaRPr lang="en-US" dirty="0"/>
          </a:p>
        </p:txBody>
      </p:sp>
    </p:spTree>
    <p:extLst>
      <p:ext uri="{BB962C8B-B14F-4D97-AF65-F5344CB8AC3E}">
        <p14:creationId xmlns:p14="http://schemas.microsoft.com/office/powerpoint/2010/main" val="38518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dirty="0" smtClean="0"/>
              <a:t>Five-Paragraph Formula</a:t>
            </a:r>
            <a:endParaRPr lang="en-US" dirty="0"/>
          </a:p>
        </p:txBody>
      </p:sp>
      <p:sp>
        <p:nvSpPr>
          <p:cNvPr id="3" name="Content Placeholder 2"/>
          <p:cNvSpPr>
            <a:spLocks noGrp="1"/>
          </p:cNvSpPr>
          <p:nvPr>
            <p:ph idx="1"/>
          </p:nvPr>
        </p:nvSpPr>
        <p:spPr>
          <a:xfrm>
            <a:off x="381000" y="1295400"/>
            <a:ext cx="8229600" cy="5334000"/>
          </a:xfrm>
        </p:spPr>
        <p:txBody>
          <a:bodyPr>
            <a:noAutofit/>
          </a:bodyPr>
          <a:lstStyle/>
          <a:p>
            <a:pPr marL="0" indent="0">
              <a:buNone/>
            </a:pPr>
            <a:r>
              <a:rPr lang="en-US" sz="1600" b="1" dirty="0" smtClean="0"/>
              <a:t>Pattern </a:t>
            </a:r>
            <a:r>
              <a:rPr lang="en-US" sz="1600" b="1" dirty="0"/>
              <a:t>1:</a:t>
            </a:r>
          </a:p>
          <a:p>
            <a:pPr marL="0" indent="0">
              <a:buNone/>
            </a:pPr>
            <a:r>
              <a:rPr lang="en-US" sz="1600" dirty="0"/>
              <a:t>       </a:t>
            </a:r>
            <a:r>
              <a:rPr lang="en-US" sz="1600" dirty="0" smtClean="0"/>
              <a:t>	Thesis </a:t>
            </a:r>
            <a:r>
              <a:rPr lang="en-US" sz="1600" dirty="0"/>
              <a:t>statement:</a:t>
            </a:r>
          </a:p>
          <a:p>
            <a:pPr marL="0" indent="0">
              <a:buNone/>
            </a:pPr>
            <a:r>
              <a:rPr lang="en-US" sz="1600" dirty="0"/>
              <a:t> </a:t>
            </a:r>
            <a:r>
              <a:rPr lang="en-US" sz="1600" dirty="0" smtClean="0"/>
              <a:t>	PRO </a:t>
            </a:r>
            <a:r>
              <a:rPr lang="en-US" sz="1600" dirty="0"/>
              <a:t>idea 1</a:t>
            </a:r>
          </a:p>
          <a:p>
            <a:pPr marL="0" indent="0">
              <a:buNone/>
            </a:pPr>
            <a:r>
              <a:rPr lang="en-US" sz="1600" dirty="0"/>
              <a:t>       </a:t>
            </a:r>
            <a:r>
              <a:rPr lang="en-US" sz="1600" dirty="0" smtClean="0"/>
              <a:t>	PRO </a:t>
            </a:r>
            <a:r>
              <a:rPr lang="en-US" sz="1600" dirty="0"/>
              <a:t>idea 2</a:t>
            </a:r>
          </a:p>
          <a:p>
            <a:pPr marL="0" indent="0">
              <a:buNone/>
            </a:pPr>
            <a:r>
              <a:rPr lang="en-US" sz="1600" dirty="0"/>
              <a:t>        </a:t>
            </a:r>
            <a:r>
              <a:rPr lang="en-US" sz="1600" dirty="0" smtClean="0"/>
              <a:t>	CON(s</a:t>
            </a:r>
            <a:r>
              <a:rPr lang="en-US" sz="1600" dirty="0"/>
              <a:t>) + Refutation(s)</a:t>
            </a:r>
          </a:p>
          <a:p>
            <a:pPr marL="0" indent="0">
              <a:buNone/>
            </a:pPr>
            <a:r>
              <a:rPr lang="en-US" sz="1600" dirty="0"/>
              <a:t> </a:t>
            </a:r>
            <a:r>
              <a:rPr lang="en-US" sz="1600" dirty="0" smtClean="0"/>
              <a:t>        	Conclusion</a:t>
            </a:r>
            <a:endParaRPr lang="en-US" sz="1600" dirty="0"/>
          </a:p>
          <a:p>
            <a:pPr marL="0" indent="0">
              <a:buNone/>
            </a:pPr>
            <a:r>
              <a:rPr lang="en-US" sz="1600" dirty="0"/>
              <a:t> </a:t>
            </a:r>
            <a:r>
              <a:rPr lang="en-US" sz="1600" b="1" dirty="0" smtClean="0"/>
              <a:t>Pattern 2:</a:t>
            </a:r>
          </a:p>
          <a:p>
            <a:pPr marL="0" indent="0">
              <a:buNone/>
            </a:pPr>
            <a:r>
              <a:rPr lang="en-US" sz="1600" dirty="0" smtClean="0"/>
              <a:t>	Thesis statement:</a:t>
            </a:r>
          </a:p>
          <a:p>
            <a:pPr marL="0" indent="0">
              <a:buNone/>
            </a:pPr>
            <a:r>
              <a:rPr lang="en-US" sz="1600" dirty="0" smtClean="0"/>
              <a:t> 	CON(s) + Refutation(s)</a:t>
            </a:r>
          </a:p>
          <a:p>
            <a:pPr marL="0" indent="0">
              <a:buNone/>
            </a:pPr>
            <a:r>
              <a:rPr lang="en-US" sz="1600" dirty="0" smtClean="0"/>
              <a:t>       	</a:t>
            </a:r>
            <a:r>
              <a:rPr lang="en-US" sz="1600" dirty="0" smtClean="0"/>
              <a:t>PRO </a:t>
            </a:r>
            <a:r>
              <a:rPr lang="en-US" sz="1600" dirty="0" smtClean="0"/>
              <a:t>idea 1</a:t>
            </a:r>
          </a:p>
          <a:p>
            <a:pPr marL="0" indent="0">
              <a:buNone/>
            </a:pPr>
            <a:r>
              <a:rPr lang="en-US" sz="1600" dirty="0" smtClean="0"/>
              <a:t>        	PRO idea 2</a:t>
            </a:r>
          </a:p>
          <a:p>
            <a:pPr marL="0" indent="0">
              <a:buNone/>
            </a:pPr>
            <a:r>
              <a:rPr lang="en-US" sz="1600" dirty="0" smtClean="0"/>
              <a:t>       	Conclusion</a:t>
            </a:r>
          </a:p>
          <a:p>
            <a:pPr marL="0" indent="0">
              <a:buNone/>
            </a:pPr>
            <a:r>
              <a:rPr lang="en-US" sz="1600" b="1" dirty="0" smtClean="0"/>
              <a:t> Pattern 3:</a:t>
            </a:r>
          </a:p>
          <a:p>
            <a:pPr marL="0" indent="0">
              <a:buNone/>
            </a:pPr>
            <a:r>
              <a:rPr lang="en-US" sz="1600" dirty="0" smtClean="0"/>
              <a:t>       	 Thesis statement:</a:t>
            </a:r>
          </a:p>
          <a:p>
            <a:pPr marL="0" indent="0">
              <a:buNone/>
            </a:pPr>
            <a:r>
              <a:rPr lang="en-US" sz="1600" dirty="0" smtClean="0"/>
              <a:t>         	CON idea 1                -----&gt;        Refutation</a:t>
            </a:r>
          </a:p>
          <a:p>
            <a:pPr marL="0" indent="0">
              <a:buNone/>
            </a:pPr>
            <a:r>
              <a:rPr lang="en-US" sz="1600" dirty="0" smtClean="0"/>
              <a:t>       	CON idea 2                -----&gt;        Refutation</a:t>
            </a:r>
          </a:p>
          <a:p>
            <a:pPr marL="0" indent="0">
              <a:buNone/>
            </a:pPr>
            <a:r>
              <a:rPr lang="en-US" sz="1600" dirty="0" smtClean="0"/>
              <a:t>       	CON idea 3                -----&gt;        Refutation</a:t>
            </a:r>
          </a:p>
          <a:p>
            <a:pPr marL="0" indent="0">
              <a:buNone/>
            </a:pPr>
            <a:r>
              <a:rPr lang="en-US" sz="1600" dirty="0" smtClean="0"/>
              <a:t>         	Conclusion</a:t>
            </a:r>
            <a:endParaRPr lang="en-US" sz="1600" dirty="0"/>
          </a:p>
        </p:txBody>
      </p:sp>
    </p:spTree>
    <p:extLst>
      <p:ext uri="{BB962C8B-B14F-4D97-AF65-F5344CB8AC3E}">
        <p14:creationId xmlns:p14="http://schemas.microsoft.com/office/powerpoint/2010/main" val="36673144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Statement</a:t>
            </a:r>
            <a:endParaRPr lang="en-US" dirty="0"/>
          </a:p>
        </p:txBody>
      </p:sp>
      <p:sp>
        <p:nvSpPr>
          <p:cNvPr id="3" name="Content Placeholder 2"/>
          <p:cNvSpPr>
            <a:spLocks noGrp="1"/>
          </p:cNvSpPr>
          <p:nvPr>
            <p:ph idx="1"/>
          </p:nvPr>
        </p:nvSpPr>
        <p:spPr/>
        <p:txBody>
          <a:bodyPr>
            <a:normAutofit lnSpcReduction="10000"/>
          </a:bodyPr>
          <a:lstStyle/>
          <a:p>
            <a:r>
              <a:rPr lang="en-US" dirty="0"/>
              <a:t>A thesis statement is a statement in an essay that you plan to support, discuss or prove. </a:t>
            </a:r>
            <a:endParaRPr lang="en-US" dirty="0" smtClean="0"/>
          </a:p>
          <a:p>
            <a:r>
              <a:rPr lang="en-US" u="sng" dirty="0"/>
              <a:t>Characteristics of a Thesis Statement </a:t>
            </a:r>
          </a:p>
          <a:p>
            <a:pPr lvl="1"/>
            <a:r>
              <a:rPr lang="en-US" dirty="0" smtClean="0"/>
              <a:t>Only </a:t>
            </a:r>
            <a:r>
              <a:rPr lang="en-US" dirty="0"/>
              <a:t>one topic (your subject) + your comment (point of view) </a:t>
            </a:r>
          </a:p>
          <a:p>
            <a:pPr lvl="1"/>
            <a:r>
              <a:rPr lang="en-US" dirty="0" smtClean="0"/>
              <a:t> </a:t>
            </a:r>
            <a:r>
              <a:rPr lang="en-US" dirty="0"/>
              <a:t>At least one verb </a:t>
            </a:r>
          </a:p>
          <a:p>
            <a:pPr lvl="1"/>
            <a:r>
              <a:rPr lang="en-US" dirty="0" smtClean="0"/>
              <a:t>A </a:t>
            </a:r>
            <a:r>
              <a:rPr lang="en-US" dirty="0"/>
              <a:t>focus narrow enough that it can be developed in the assigned length of the essay </a:t>
            </a:r>
            <a:r>
              <a:rPr lang="en-US" dirty="0" smtClean="0"/>
              <a:t>(</a:t>
            </a:r>
            <a:r>
              <a:rPr lang="en-US" dirty="0"/>
              <a:t>e.g. 750 words) </a:t>
            </a:r>
          </a:p>
          <a:p>
            <a:pPr lvl="1"/>
            <a:r>
              <a:rPr lang="en-US" dirty="0" smtClean="0"/>
              <a:t>NOT </a:t>
            </a:r>
            <a:r>
              <a:rPr lang="en-US" dirty="0"/>
              <a:t>a simple announcement</a:t>
            </a:r>
          </a:p>
          <a:p>
            <a:pPr marL="0" indent="0">
              <a:buNone/>
            </a:pPr>
            <a:endParaRPr lang="en-US" dirty="0"/>
          </a:p>
        </p:txBody>
      </p:sp>
    </p:spTree>
    <p:extLst>
      <p:ext uri="{BB962C8B-B14F-4D97-AF65-F5344CB8AC3E}">
        <p14:creationId xmlns:p14="http://schemas.microsoft.com/office/powerpoint/2010/main" val="1646611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Developing a Thesis Statement </a:t>
            </a:r>
          </a:p>
        </p:txBody>
      </p:sp>
      <p:sp>
        <p:nvSpPr>
          <p:cNvPr id="3" name="Content Placeholder 2"/>
          <p:cNvSpPr>
            <a:spLocks noGrp="1"/>
          </p:cNvSpPr>
          <p:nvPr>
            <p:ph idx="1"/>
          </p:nvPr>
        </p:nvSpPr>
        <p:spPr/>
        <p:txBody>
          <a:bodyPr>
            <a:noAutofit/>
          </a:bodyPr>
          <a:lstStyle/>
          <a:p>
            <a:r>
              <a:rPr lang="en-US" sz="2000" dirty="0" smtClean="0"/>
              <a:t>First</a:t>
            </a:r>
            <a:r>
              <a:rPr lang="en-US" sz="2000" dirty="0"/>
              <a:t>, you need a topic </a:t>
            </a:r>
          </a:p>
          <a:p>
            <a:pPr marL="0" indent="0">
              <a:buNone/>
            </a:pPr>
            <a:r>
              <a:rPr lang="en-US" sz="2000" b="1" dirty="0" smtClean="0"/>
              <a:t>Example</a:t>
            </a:r>
            <a:r>
              <a:rPr lang="en-US" sz="2000" b="1" dirty="0"/>
              <a:t>: </a:t>
            </a:r>
            <a:r>
              <a:rPr lang="en-US" sz="2000" dirty="0" smtClean="0"/>
              <a:t>Drug </a:t>
            </a:r>
            <a:r>
              <a:rPr lang="en-US" sz="2000" dirty="0"/>
              <a:t>Use </a:t>
            </a:r>
            <a:r>
              <a:rPr lang="en-US" sz="2000" dirty="0" smtClean="0"/>
              <a:t>( This </a:t>
            </a:r>
            <a:r>
              <a:rPr lang="en-US" sz="2000" dirty="0"/>
              <a:t>subject is too broad for an essay of 750 or 1000 words, so you need to </a:t>
            </a:r>
            <a:r>
              <a:rPr lang="en-US" sz="2000" dirty="0" smtClean="0"/>
              <a:t>narrow the </a:t>
            </a:r>
            <a:r>
              <a:rPr lang="en-US" sz="2000" dirty="0"/>
              <a:t>focus to a specific aspect of drug use. </a:t>
            </a:r>
          </a:p>
          <a:p>
            <a:r>
              <a:rPr lang="en-US" sz="2000" u="sng" dirty="0"/>
              <a:t>First attempt at a thesis statement: </a:t>
            </a:r>
            <a:r>
              <a:rPr lang="en-US" sz="2000" dirty="0"/>
              <a:t>Bad </a:t>
            </a:r>
            <a:r>
              <a:rPr lang="en-US" sz="2000" dirty="0" smtClean="0"/>
              <a:t>Drug </a:t>
            </a:r>
            <a:r>
              <a:rPr lang="en-US" sz="2000" dirty="0"/>
              <a:t>U</a:t>
            </a:r>
            <a:r>
              <a:rPr lang="en-US" sz="2000" dirty="0" smtClean="0"/>
              <a:t>se (this </a:t>
            </a:r>
            <a:r>
              <a:rPr lang="en-US" sz="2000" dirty="0"/>
              <a:t>is still too broad a </a:t>
            </a:r>
            <a:r>
              <a:rPr lang="en-US" sz="2000" dirty="0" smtClean="0"/>
              <a:t>topic).</a:t>
            </a:r>
            <a:endParaRPr lang="en-US" sz="2000" dirty="0"/>
          </a:p>
          <a:p>
            <a:r>
              <a:rPr lang="en-US" sz="2000" u="sng" dirty="0"/>
              <a:t>Second attempt: </a:t>
            </a:r>
            <a:r>
              <a:rPr lang="en-US" sz="2000" dirty="0"/>
              <a:t>Drug use is detrimental to society. </a:t>
            </a:r>
            <a:r>
              <a:rPr lang="en-US" sz="2000" dirty="0" smtClean="0"/>
              <a:t> (this </a:t>
            </a:r>
            <a:r>
              <a:rPr lang="en-US" sz="2000" dirty="0"/>
              <a:t>is not an idea presented </a:t>
            </a:r>
            <a:r>
              <a:rPr lang="en-US" sz="2000" dirty="0" smtClean="0"/>
              <a:t>in </a:t>
            </a:r>
            <a:r>
              <a:rPr lang="en-US" sz="2000" dirty="0"/>
              <a:t>debatable form. Most people would agree with this </a:t>
            </a:r>
            <a:r>
              <a:rPr lang="en-US" sz="2000" dirty="0" smtClean="0"/>
              <a:t>statement.)</a:t>
            </a:r>
            <a:endParaRPr lang="en-US" sz="2000" dirty="0"/>
          </a:p>
          <a:p>
            <a:r>
              <a:rPr lang="en-US" sz="2000" u="sng" dirty="0" smtClean="0"/>
              <a:t>Third </a:t>
            </a:r>
            <a:r>
              <a:rPr lang="en-US" sz="2000" u="sng" dirty="0"/>
              <a:t>attempt: </a:t>
            </a:r>
            <a:r>
              <a:rPr lang="en-US" sz="2000" dirty="0"/>
              <a:t>Illegal drug use is detrimental to society because it encourages gang violence. </a:t>
            </a:r>
            <a:r>
              <a:rPr lang="en-US" sz="2000" dirty="0" smtClean="0"/>
              <a:t>(the </a:t>
            </a:r>
            <a:r>
              <a:rPr lang="en-US" sz="2000" dirty="0"/>
              <a:t>statement has a clearly focused topic and a debatable opinion. The topic of </a:t>
            </a:r>
            <a:r>
              <a:rPr lang="en-US" sz="2000" dirty="0" smtClean="0"/>
              <a:t>drug </a:t>
            </a:r>
            <a:r>
              <a:rPr lang="en-US" sz="2000" dirty="0"/>
              <a:t>use has been narrowed down to illegal drugs and the detriment has been narrowed </a:t>
            </a:r>
            <a:r>
              <a:rPr lang="en-US" sz="2000" dirty="0" smtClean="0"/>
              <a:t>down </a:t>
            </a:r>
            <a:r>
              <a:rPr lang="en-US" sz="2000" dirty="0"/>
              <a:t>to gang violence. This is a much more manageable topic. This narrower topic will allow </a:t>
            </a:r>
            <a:r>
              <a:rPr lang="en-US" sz="2000" dirty="0" smtClean="0"/>
              <a:t>you </a:t>
            </a:r>
            <a:r>
              <a:rPr lang="en-US" sz="2000" dirty="0"/>
              <a:t>to support your point of view and offer your own conclusion on the </a:t>
            </a:r>
            <a:r>
              <a:rPr lang="en-US" sz="2000" dirty="0" smtClean="0"/>
              <a:t>issue).</a:t>
            </a:r>
            <a:endParaRPr lang="en-US" sz="2000" dirty="0"/>
          </a:p>
        </p:txBody>
      </p:sp>
    </p:spTree>
    <p:extLst>
      <p:ext uri="{BB962C8B-B14F-4D97-AF65-F5344CB8AC3E}">
        <p14:creationId xmlns:p14="http://schemas.microsoft.com/office/powerpoint/2010/main" val="762723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a Thesis Statement!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thesis statement is not</a:t>
            </a:r>
          </a:p>
          <a:p>
            <a:pPr lvl="1"/>
            <a:r>
              <a:rPr lang="en-US" dirty="0" smtClean="0"/>
              <a:t>A word or phrase</a:t>
            </a:r>
          </a:p>
          <a:p>
            <a:pPr lvl="2"/>
            <a:r>
              <a:rPr lang="en-US" dirty="0" smtClean="0"/>
              <a:t>Youth</a:t>
            </a:r>
          </a:p>
          <a:p>
            <a:pPr lvl="2"/>
            <a:r>
              <a:rPr lang="en-US" dirty="0" smtClean="0"/>
              <a:t>Violence in Cities</a:t>
            </a:r>
          </a:p>
          <a:p>
            <a:pPr lvl="1"/>
            <a:r>
              <a:rPr lang="en-US" dirty="0" smtClean="0"/>
              <a:t>A personal preference</a:t>
            </a:r>
          </a:p>
          <a:p>
            <a:pPr lvl="2"/>
            <a:r>
              <a:rPr lang="en-US" dirty="0" smtClean="0"/>
              <a:t> T. S. Eliot is the best American poet.</a:t>
            </a:r>
          </a:p>
          <a:p>
            <a:pPr lvl="1"/>
            <a:r>
              <a:rPr lang="en-US" dirty="0" smtClean="0"/>
              <a:t>A question</a:t>
            </a:r>
          </a:p>
          <a:p>
            <a:pPr lvl="2"/>
            <a:r>
              <a:rPr lang="en-US" dirty="0" smtClean="0"/>
              <a:t>How can we check extremism in Pakistan?</a:t>
            </a:r>
          </a:p>
          <a:p>
            <a:pPr lvl="2"/>
            <a:r>
              <a:rPr lang="en-US" dirty="0" smtClean="0"/>
              <a:t>Does smoking lead to other drugs?</a:t>
            </a:r>
          </a:p>
          <a:p>
            <a:pPr lvl="1"/>
            <a:r>
              <a:rPr lang="en-US" dirty="0" smtClean="0"/>
              <a:t>A fact</a:t>
            </a:r>
          </a:p>
          <a:p>
            <a:pPr lvl="2"/>
            <a:r>
              <a:rPr lang="en-US" dirty="0" smtClean="0"/>
              <a:t>Water is in short supply in the Middle East.</a:t>
            </a:r>
          </a:p>
          <a:p>
            <a:pPr lvl="1"/>
            <a:r>
              <a:rPr lang="en-US" dirty="0" smtClean="0"/>
              <a:t>A mere announcement</a:t>
            </a:r>
          </a:p>
          <a:p>
            <a:pPr lvl="2"/>
            <a:r>
              <a:rPr lang="en-US" dirty="0" smtClean="0"/>
              <a:t>I’m going to write about the tourist attractions in Pakistan.</a:t>
            </a:r>
          </a:p>
          <a:p>
            <a:pPr lvl="1"/>
            <a:endParaRPr lang="en-US" dirty="0"/>
          </a:p>
        </p:txBody>
      </p:sp>
    </p:spTree>
    <p:extLst>
      <p:ext uri="{BB962C8B-B14F-4D97-AF65-F5344CB8AC3E}">
        <p14:creationId xmlns:p14="http://schemas.microsoft.com/office/powerpoint/2010/main" val="450755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Thesis Statement</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a:t>All athletes should be required to take a drug test before any sporting event to ensure </a:t>
            </a:r>
            <a:r>
              <a:rPr lang="en-US" dirty="0" smtClean="0"/>
              <a:t>equal </a:t>
            </a:r>
            <a:r>
              <a:rPr lang="en-US" dirty="0"/>
              <a:t>competitive opportunity for all competitors. </a:t>
            </a:r>
          </a:p>
          <a:p>
            <a:pPr marL="514350" indent="-514350">
              <a:buFont typeface="+mj-lt"/>
              <a:buAutoNum type="arabicPeriod"/>
            </a:pPr>
            <a:r>
              <a:rPr lang="en-US" dirty="0" smtClean="0"/>
              <a:t>The </a:t>
            </a:r>
            <a:r>
              <a:rPr lang="en-US" dirty="0"/>
              <a:t>most effective way to decrease Youth Violence is to eliminate all violent video games. </a:t>
            </a:r>
            <a:endParaRPr lang="en-US" dirty="0" smtClean="0"/>
          </a:p>
          <a:p>
            <a:pPr marL="514350" indent="-514350">
              <a:buFont typeface="+mj-lt"/>
              <a:buAutoNum type="arabicPeriod"/>
            </a:pPr>
            <a:r>
              <a:rPr lang="en-US" dirty="0"/>
              <a:t>Electric cars provide a viable alternative to gasoline-fueled cars because the benefits outweigh the costs</a:t>
            </a:r>
            <a:r>
              <a:rPr lang="en-US" dirty="0" smtClean="0"/>
              <a:t>.</a:t>
            </a:r>
          </a:p>
          <a:p>
            <a:pPr marL="514350" indent="-514350">
              <a:buFont typeface="+mj-lt"/>
              <a:buAutoNum type="arabicPeriod"/>
            </a:pPr>
            <a:r>
              <a:rPr lang="en-US" dirty="0"/>
              <a:t>There should be an absolute ban against smoking in public because secondhand smoke endangers the health of non-smokers</a:t>
            </a:r>
            <a:r>
              <a:rPr lang="en-US" dirty="0" smtClean="0"/>
              <a:t>.</a:t>
            </a:r>
          </a:p>
          <a:p>
            <a:endParaRPr lang="en-US" dirty="0"/>
          </a:p>
          <a:p>
            <a:endParaRPr lang="en-US" dirty="0"/>
          </a:p>
        </p:txBody>
      </p:sp>
    </p:spTree>
    <p:extLst>
      <p:ext uri="{BB962C8B-B14F-4D97-AF65-F5344CB8AC3E}">
        <p14:creationId xmlns:p14="http://schemas.microsoft.com/office/powerpoint/2010/main" val="2045029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Argumentative Essay</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HEALTH AND HEALING AT YOUR </a:t>
            </a:r>
            <a:r>
              <a:rPr lang="en-US" dirty="0" smtClean="0"/>
              <a:t>FINGERTIPS</a:t>
            </a:r>
          </a:p>
          <a:p>
            <a:pPr marL="0" indent="0">
              <a:buNone/>
            </a:pPr>
            <a:endParaRPr lang="en-US" dirty="0"/>
          </a:p>
          <a:p>
            <a:pPr marL="0" indent="0">
              <a:buNone/>
            </a:pPr>
            <a:r>
              <a:rPr lang="en-US" dirty="0" smtClean="0"/>
              <a:t>Throw </a:t>
            </a:r>
            <a:r>
              <a:rPr lang="en-US" dirty="0"/>
              <a:t>out the bottles and boxes of drugs in your house. A new theory suggests that medicine could be bad for your health, which should at least come as good news to people who cannot afford to buy expensive medicine. However, it is a blow to the medicine industry, and an even bigger blow to our confidence in the progress of science. This new theory argues that healing is at our fingertips: we can be healthy by doing Reiki on a regular basis.</a:t>
            </a:r>
          </a:p>
        </p:txBody>
      </p:sp>
    </p:spTree>
    <p:extLst>
      <p:ext uri="{BB962C8B-B14F-4D97-AF65-F5344CB8AC3E}">
        <p14:creationId xmlns:p14="http://schemas.microsoft.com/office/powerpoint/2010/main" val="1854206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Autofit/>
          </a:bodyPr>
          <a:lstStyle/>
          <a:p>
            <a:pPr marL="0" indent="0">
              <a:buNone/>
            </a:pPr>
            <a:r>
              <a:rPr lang="en-US" sz="2000" dirty="0"/>
              <a:t>Supporters of medical treatment argue that medicine should be trusted since it is effective and scientifically proven. They say that there is no need for spiritual methods such as Reiki, Yoga, Tai Chi. These waste our time, something which is quite precious in our material world. There is medicine that can kill our pain, x-rays that show us our fractured bones or MRI that scans our brain for tumors. We must admit that these methods are very effective in the examples that they provide. However, there are some “every day complaints” such as back pains, headaches, insomnia, which are treated currently with medicine. When you have a headache, you take an Aspirin, or </a:t>
            </a:r>
            <a:r>
              <a:rPr lang="en-US" sz="2000" dirty="0" err="1"/>
              <a:t>Vermidon</a:t>
            </a:r>
            <a:r>
              <a:rPr lang="en-US" sz="2000" dirty="0"/>
              <a:t>, when you cannot sleep, you take Xanax without thinking of the side effects of these. When you use these pills for a long period, you become addicted to them; you cannot sleep without them. We pay huge amounts of money and become addicted instead of getting better. How about a safer and more economical way of healing? When doing Reiki to yourself, you do not need anything except your energy so it is very economical. As for its history, it was discovered in Japan in the early 1900s and its popularity has spread particularly throughout America and Western Europe.  In quantum physics, energy is recognized as the fundamental substance of which the universe is composed. Reiki depends on the energy within our bodies. It is a simple and effective way of restoring the energy flow. There are no side effects and it is scientifically explained.</a:t>
            </a:r>
          </a:p>
        </p:txBody>
      </p:sp>
    </p:spTree>
    <p:extLst>
      <p:ext uri="{BB962C8B-B14F-4D97-AF65-F5344CB8AC3E}">
        <p14:creationId xmlns:p14="http://schemas.microsoft.com/office/powerpoint/2010/main" val="3299759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Autofit/>
          </a:bodyPr>
          <a:lstStyle/>
          <a:p>
            <a:pPr marL="0" indent="0">
              <a:buNone/>
            </a:pPr>
            <a:r>
              <a:rPr lang="en-US" sz="2000" dirty="0"/>
              <a:t>Opponents of alternative healing methods also claim that serious illnesses such as HIV/AIDS and cancer cannot be treated without drugs. They think so because these patients spend the rest of their lives in the hospital taking medicine. How can Reiki make these people healthy again? It is very unfortunate that these patients have to live in the hospital losing their hair because of chemotherapy, losing weight because of the side effects of the medicine they take. Actually, it is common knowledge that except for when the cancer is diagnosed at an early stage, drugs also cannot treat AIDS or cancer. Most of the medicine these patients use are to ease their pain and their sufferings because of the medical treatment they undergo. Instead of drugs which are expensive and have many side effects, you can use your energy to overcome the hardships of life, find an emotional balance, leave the stress of everyday life and let go of the everyday worries. Most of the chronic conditions such as eczema or migraine are known to have causes such as poor diet and stress. Deep-rooted anger or other strong emotions can contribute to viral infections as well. Since balancing our emotions and controlling our thoughts are very important for our well-being, we should definitely start learning Reiki and avoid illnesses before it is too late. </a:t>
            </a:r>
          </a:p>
        </p:txBody>
      </p:sp>
    </p:spTree>
    <p:extLst>
      <p:ext uri="{BB962C8B-B14F-4D97-AF65-F5344CB8AC3E}">
        <p14:creationId xmlns:p14="http://schemas.microsoft.com/office/powerpoint/2010/main" val="29581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Autofit/>
          </a:bodyPr>
          <a:lstStyle/>
          <a:p>
            <a:pPr marL="0" indent="0">
              <a:buNone/>
            </a:pPr>
            <a:r>
              <a:rPr lang="en-US" sz="2000" dirty="0"/>
              <a:t>Some people may still maintain that in our material world, everything depends on time. It is even “lacking time” that causes much of the stress that leads to the illnesses we mentioned. How would it be possible to find time to do Reiki to ourselves and the people around us when we cannot even find time to go to the theater? This is one good thing about Reiki; it does not require more than 15 minutes of our time. There is no need for changing clothes or special equipment. It is a wonderfully simple healing art, an effective method of relaxation and stress-relief. Most important of all, it is less time consuming than medicine if we think of all the time we spend taking medicine for some complaints and taking some more for the side effects as well.</a:t>
            </a:r>
          </a:p>
        </p:txBody>
      </p:sp>
    </p:spTree>
    <p:extLst>
      <p:ext uri="{BB962C8B-B14F-4D97-AF65-F5344CB8AC3E}">
        <p14:creationId xmlns:p14="http://schemas.microsoft.com/office/powerpoint/2010/main" val="1653292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Autofit/>
          </a:bodyPr>
          <a:lstStyle/>
          <a:p>
            <a:pPr marL="0" indent="0">
              <a:buNone/>
            </a:pPr>
            <a:r>
              <a:rPr lang="en-US" sz="2000" dirty="0"/>
              <a:t>Having said these, resistance to Reiki would be quite illogical. Reiki is natural and drug-free. What is more, it is easy to learn by anyone, regardless of age and experience. It can be used anywhere, anytime. It also enhances physical, mental, emotional and spiritual well-being and the benefits last a lifetime. It is definitely high time to get away from the drug boxes we store in our drug cabinet!</a:t>
            </a:r>
          </a:p>
          <a:p>
            <a:pPr marL="0" indent="0">
              <a:buNone/>
            </a:pPr>
            <a:r>
              <a:rPr lang="en-US" sz="2000" dirty="0" smtClean="0"/>
              <a:t>_______________________________________________________________</a:t>
            </a:r>
            <a:endParaRPr lang="en-US" sz="2000" dirty="0"/>
          </a:p>
          <a:p>
            <a:pPr marL="0" indent="0">
              <a:buNone/>
            </a:pPr>
            <a:r>
              <a:rPr lang="en-US" sz="2000" dirty="0"/>
              <a:t>Written by </a:t>
            </a:r>
            <a:r>
              <a:rPr lang="en-US" sz="2000" dirty="0" err="1"/>
              <a:t>Oya</a:t>
            </a:r>
            <a:r>
              <a:rPr lang="en-US" sz="2000" dirty="0"/>
              <a:t> </a:t>
            </a:r>
            <a:r>
              <a:rPr lang="en-US" sz="2000" dirty="0" err="1"/>
              <a:t>Ozagac</a:t>
            </a:r>
            <a:r>
              <a:rPr lang="en-US" sz="2000" dirty="0"/>
              <a:t>, September 2004</a:t>
            </a:r>
          </a:p>
        </p:txBody>
      </p:sp>
    </p:spTree>
    <p:extLst>
      <p:ext uri="{BB962C8B-B14F-4D97-AF65-F5344CB8AC3E}">
        <p14:creationId xmlns:p14="http://schemas.microsoft.com/office/powerpoint/2010/main" val="3777459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sz="3800" u="sng" dirty="0"/>
              <a:t>When pointing out opposing arguments (CONs):</a:t>
            </a:r>
          </a:p>
          <a:p>
            <a:pPr marL="0" indent="0">
              <a:buNone/>
            </a:pPr>
            <a:r>
              <a:rPr lang="en-US" sz="3800" dirty="0"/>
              <a:t>Opponents of this idea claim / maintain that …            </a:t>
            </a:r>
          </a:p>
          <a:p>
            <a:pPr marL="0" indent="0">
              <a:buNone/>
            </a:pPr>
            <a:r>
              <a:rPr lang="en-US" sz="3800" dirty="0"/>
              <a:t>Those who disagree / are against these ideas may say / assert that …</a:t>
            </a:r>
          </a:p>
          <a:p>
            <a:pPr marL="0" indent="0">
              <a:buNone/>
            </a:pPr>
            <a:r>
              <a:rPr lang="en-US" sz="3800" dirty="0"/>
              <a:t>Some people may disagree with this idea.</a:t>
            </a:r>
          </a:p>
          <a:p>
            <a:pPr marL="0" indent="0">
              <a:buNone/>
            </a:pPr>
            <a:r>
              <a:rPr lang="en-US" sz="3800" dirty="0"/>
              <a:t> </a:t>
            </a:r>
          </a:p>
          <a:p>
            <a:pPr marL="0" indent="0">
              <a:buNone/>
            </a:pPr>
            <a:r>
              <a:rPr lang="en-US" sz="3800" u="sng" dirty="0"/>
              <a:t>When stating specifically why they think like that:</a:t>
            </a:r>
          </a:p>
          <a:p>
            <a:pPr marL="0" indent="0">
              <a:buNone/>
            </a:pPr>
            <a:r>
              <a:rPr lang="en-US" sz="3800" dirty="0"/>
              <a:t>The put forward this idea because …</a:t>
            </a:r>
          </a:p>
          <a:p>
            <a:pPr marL="0" indent="0">
              <a:buNone/>
            </a:pPr>
            <a:r>
              <a:rPr lang="en-US" sz="3800" dirty="0"/>
              <a:t>They claim that … since …</a:t>
            </a:r>
          </a:p>
          <a:p>
            <a:pPr marL="0" indent="0">
              <a:buNone/>
            </a:pPr>
            <a:r>
              <a:rPr lang="en-US" sz="3800" dirty="0"/>
              <a:t> </a:t>
            </a:r>
          </a:p>
          <a:p>
            <a:pPr marL="0" indent="0">
              <a:buNone/>
            </a:pPr>
            <a:r>
              <a:rPr lang="en-US" sz="3800" u="sng" dirty="0"/>
              <a:t>Reaching the turning point:</a:t>
            </a:r>
          </a:p>
          <a:p>
            <a:pPr marL="0" indent="0">
              <a:buNone/>
            </a:pPr>
            <a:r>
              <a:rPr lang="en-US" sz="3800" dirty="0"/>
              <a:t>However,</a:t>
            </a:r>
          </a:p>
          <a:p>
            <a:pPr marL="0" indent="0">
              <a:buNone/>
            </a:pPr>
            <a:r>
              <a:rPr lang="en-US" sz="3800" dirty="0"/>
              <a:t>but</a:t>
            </a:r>
          </a:p>
          <a:p>
            <a:pPr marL="0" indent="0">
              <a:buNone/>
            </a:pPr>
            <a:r>
              <a:rPr lang="en-US" sz="3800" dirty="0"/>
              <a:t>On the other hand,</a:t>
            </a:r>
            <a:endParaRPr lang="en-US" dirty="0"/>
          </a:p>
          <a:p>
            <a:pPr marL="0" indent="0">
              <a:buNone/>
            </a:pPr>
            <a:r>
              <a:rPr lang="en-US" dirty="0"/>
              <a:t> </a:t>
            </a:r>
          </a:p>
        </p:txBody>
      </p:sp>
    </p:spTree>
    <p:extLst>
      <p:ext uri="{BB962C8B-B14F-4D97-AF65-F5344CB8AC3E}">
        <p14:creationId xmlns:p14="http://schemas.microsoft.com/office/powerpoint/2010/main" val="3977229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u="sng" dirty="0"/>
              <a:t>When refuting the opposing idea, we may use the following strategies:</a:t>
            </a:r>
          </a:p>
          <a:p>
            <a:r>
              <a:rPr lang="en-US" dirty="0"/>
              <a:t>compromise but prove that their argument is not powerful enough:</a:t>
            </a:r>
          </a:p>
          <a:p>
            <a:pPr marL="0" indent="0">
              <a:buNone/>
            </a:pPr>
            <a:r>
              <a:rPr lang="en-US" dirty="0"/>
              <a:t>They have a point in thinking like that.</a:t>
            </a:r>
          </a:p>
          <a:p>
            <a:pPr marL="0" indent="0">
              <a:buNone/>
            </a:pPr>
            <a:r>
              <a:rPr lang="en-US" dirty="0"/>
              <a:t>To a certain extent they are right.</a:t>
            </a:r>
          </a:p>
          <a:p>
            <a:pPr marL="0" indent="0">
              <a:buNone/>
            </a:pPr>
            <a:r>
              <a:rPr lang="en-US" dirty="0"/>
              <a:t> </a:t>
            </a:r>
          </a:p>
          <a:p>
            <a:r>
              <a:rPr lang="en-US" dirty="0"/>
              <a:t>completely disagree:</a:t>
            </a:r>
          </a:p>
          <a:p>
            <a:pPr marL="0" indent="0">
              <a:buNone/>
            </a:pPr>
            <a:r>
              <a:rPr lang="en-US" dirty="0"/>
              <a:t>After seeing this evidence, there is no way we can agree with what they say.</a:t>
            </a:r>
          </a:p>
          <a:p>
            <a:pPr marL="0" indent="0">
              <a:buNone/>
            </a:pPr>
            <a:r>
              <a:rPr lang="en-US" dirty="0"/>
              <a:t> </a:t>
            </a:r>
          </a:p>
          <a:p>
            <a:r>
              <a:rPr lang="en-US" dirty="0"/>
              <a:t>say that their argument is irrelevant to the topic:</a:t>
            </a:r>
          </a:p>
          <a:p>
            <a:pPr marL="0" indent="0">
              <a:buNone/>
            </a:pPr>
            <a:r>
              <a:rPr lang="en-US" dirty="0"/>
              <a:t>What we are discussing here is not what they are trying to prove.</a:t>
            </a:r>
          </a:p>
          <a:p>
            <a:pPr marL="0" indent="0">
              <a:buNone/>
            </a:pPr>
            <a:r>
              <a:rPr lang="en-US" dirty="0"/>
              <a:t>Their argument is irrelevant.</a:t>
            </a:r>
          </a:p>
          <a:p>
            <a:pPr marL="0" indent="0">
              <a:buNone/>
            </a:pPr>
            <a:endParaRPr lang="en-US" dirty="0"/>
          </a:p>
        </p:txBody>
      </p:sp>
    </p:spTree>
    <p:extLst>
      <p:ext uri="{BB962C8B-B14F-4D97-AF65-F5344CB8AC3E}">
        <p14:creationId xmlns:p14="http://schemas.microsoft.com/office/powerpoint/2010/main" val="1245764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Situation</a:t>
            </a:r>
            <a:endParaRPr lang="en-US" dirty="0"/>
          </a:p>
        </p:txBody>
      </p:sp>
      <p:sp>
        <p:nvSpPr>
          <p:cNvPr id="3" name="Content Placeholder 2"/>
          <p:cNvSpPr>
            <a:spLocks noGrp="1"/>
          </p:cNvSpPr>
          <p:nvPr>
            <p:ph idx="1"/>
          </p:nvPr>
        </p:nvSpPr>
        <p:spPr/>
        <p:txBody>
          <a:bodyPr>
            <a:normAutofit lnSpcReduction="10000"/>
          </a:bodyPr>
          <a:lstStyle/>
          <a:p>
            <a:r>
              <a:rPr lang="en-US" dirty="0" smtClean="0"/>
              <a:t>Write an argumentative essay on any one of the following topics:</a:t>
            </a:r>
          </a:p>
          <a:p>
            <a:pPr lvl="1"/>
            <a:r>
              <a:rPr lang="en-US" dirty="0" smtClean="0"/>
              <a:t>Students should not be allowed to grade their teachers.</a:t>
            </a:r>
          </a:p>
          <a:p>
            <a:pPr lvl="1"/>
            <a:r>
              <a:rPr lang="en-US" dirty="0" smtClean="0"/>
              <a:t>Our examination system does not measure the students’ ability</a:t>
            </a:r>
          </a:p>
          <a:p>
            <a:pPr lvl="1"/>
            <a:r>
              <a:rPr lang="en-US" dirty="0" smtClean="0"/>
              <a:t>Corporal punishment should be allowed in Primary schools.</a:t>
            </a:r>
          </a:p>
          <a:p>
            <a:pPr lvl="1"/>
            <a:r>
              <a:rPr lang="en-US" dirty="0" smtClean="0"/>
              <a:t>Technology makes us more lonely than social.</a:t>
            </a:r>
          </a:p>
          <a:p>
            <a:pPr lvl="1"/>
            <a:r>
              <a:rPr lang="en-US" dirty="0" smtClean="0"/>
              <a:t>Use of military force against Taliban is justified.</a:t>
            </a:r>
            <a:endParaRPr lang="en-US" dirty="0"/>
          </a:p>
        </p:txBody>
      </p:sp>
    </p:spTree>
    <p:extLst>
      <p:ext uri="{BB962C8B-B14F-4D97-AF65-F5344CB8AC3E}">
        <p14:creationId xmlns:p14="http://schemas.microsoft.com/office/powerpoint/2010/main" val="2070466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27</a:t>
            </a:r>
            <a:endParaRPr lang="en-US" dirty="0"/>
          </a:p>
        </p:txBody>
      </p:sp>
      <p:sp>
        <p:nvSpPr>
          <p:cNvPr id="3" name="Content Placeholder 2"/>
          <p:cNvSpPr>
            <a:spLocks noGrp="1"/>
          </p:cNvSpPr>
          <p:nvPr>
            <p:ph idx="1"/>
          </p:nvPr>
        </p:nvSpPr>
        <p:spPr/>
        <p:txBody>
          <a:bodyPr>
            <a:normAutofit/>
          </a:bodyPr>
          <a:lstStyle/>
          <a:p>
            <a:r>
              <a:rPr lang="en-US" dirty="0" smtClean="0"/>
              <a:t>In lecture 27, we learnt how to</a:t>
            </a:r>
          </a:p>
          <a:p>
            <a:pPr lvl="1"/>
            <a:r>
              <a:rPr lang="en-US" dirty="0" smtClean="0"/>
              <a:t>Identify and analyze an argumentative essay</a:t>
            </a:r>
          </a:p>
          <a:p>
            <a:pPr lvl="1"/>
            <a:r>
              <a:rPr lang="en-US" dirty="0" smtClean="0"/>
              <a:t>Differentiate between a debatable and non-debatable statement</a:t>
            </a:r>
          </a:p>
          <a:p>
            <a:pPr lvl="1"/>
            <a:r>
              <a:rPr lang="en-US" dirty="0" smtClean="0"/>
              <a:t>Organize your ideas</a:t>
            </a:r>
          </a:p>
          <a:p>
            <a:pPr lvl="1"/>
            <a:r>
              <a:rPr lang="en-US" dirty="0" smtClean="0"/>
              <a:t>Use expressions of supporting / refuting ideas</a:t>
            </a:r>
          </a:p>
          <a:p>
            <a:pPr lvl="1"/>
            <a:r>
              <a:rPr lang="en-US" dirty="0" smtClean="0"/>
              <a:t>Write a short five-paragraph argumentative essay</a:t>
            </a:r>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1328692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1884</Words>
  <Application>Microsoft Office PowerPoint</Application>
  <PresentationFormat>On-screen Show (4:3)</PresentationFormat>
  <Paragraphs>179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Lecture 27</vt:lpstr>
      <vt:lpstr>Review of Lecture 26</vt:lpstr>
      <vt:lpstr>Objectives of Lecture 27</vt:lpstr>
      <vt:lpstr>What is an Argumentative Essay?</vt:lpstr>
      <vt:lpstr>Debatable or Non-debatable</vt:lpstr>
      <vt:lpstr>Task 1</vt:lpstr>
      <vt:lpstr>Task 2</vt:lpstr>
      <vt:lpstr>Five-Paragraph Formula</vt:lpstr>
      <vt:lpstr>Thesis Statement</vt:lpstr>
      <vt:lpstr>Developing a Thesis Statement </vt:lpstr>
      <vt:lpstr>Not a Thesis Statement!</vt:lpstr>
      <vt:lpstr>Examples of Thesis Statement</vt:lpstr>
      <vt:lpstr>Sample Argumentative Essay</vt:lpstr>
      <vt:lpstr>PowerPoint Presentation</vt:lpstr>
      <vt:lpstr>PowerPoint Presentation</vt:lpstr>
      <vt:lpstr>PowerPoint Presentation</vt:lpstr>
      <vt:lpstr>PowerPoint Presentation</vt:lpstr>
      <vt:lpstr>Language</vt:lpstr>
      <vt:lpstr>Language (Cont…)</vt:lpstr>
      <vt:lpstr>Practice Situation</vt:lpstr>
      <vt:lpstr>Summary of Lecture 27</vt:lpstr>
    </vt:vector>
  </TitlesOfParts>
  <Company>Telenor Pakistan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27</dc:title>
  <dc:creator>admin</dc:creator>
  <cp:lastModifiedBy>admin</cp:lastModifiedBy>
  <cp:revision>17</cp:revision>
  <dcterms:created xsi:type="dcterms:W3CDTF">2014-07-17T02:12:43Z</dcterms:created>
  <dcterms:modified xsi:type="dcterms:W3CDTF">2014-07-17T10:29:38Z</dcterms:modified>
</cp:coreProperties>
</file>