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73" r:id="rId6"/>
    <p:sldId id="261" r:id="rId7"/>
    <p:sldId id="262" r:id="rId8"/>
    <p:sldId id="263" r:id="rId9"/>
    <p:sldId id="271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772D7-867A-474A-8FA0-EA3FE5746A2C}" type="datetimeFigureOut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B071-E878-4BAD-BFAC-0E5A730EA8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561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772D7-867A-474A-8FA0-EA3FE5746A2C}" type="datetimeFigureOut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B071-E878-4BAD-BFAC-0E5A730EA8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9200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772D7-867A-474A-8FA0-EA3FE5746A2C}" type="datetimeFigureOut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B071-E878-4BAD-BFAC-0E5A730EA8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2670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772D7-867A-474A-8FA0-EA3FE5746A2C}" type="datetimeFigureOut">
              <a:rPr lang="en-US" smtClean="0"/>
              <a:pPr/>
              <a:t>7/16/2014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B071-E878-4BAD-BFAC-0E5A730EA8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1839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772D7-867A-474A-8FA0-EA3FE5746A2C}" type="datetimeFigureOut">
              <a:rPr lang="en-US" smtClean="0"/>
              <a:pPr/>
              <a:t>7/16/2014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B071-E878-4BAD-BFAC-0E5A730EA8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3078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772D7-867A-474A-8FA0-EA3FE5746A2C}" type="datetimeFigureOut">
              <a:rPr lang="en-US" smtClean="0"/>
              <a:pPr/>
              <a:t>7/16/2014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B071-E878-4BAD-BFAC-0E5A730EA8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6501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772D7-867A-474A-8FA0-EA3FE5746A2C}" type="datetimeFigureOut">
              <a:rPr lang="en-US" smtClean="0"/>
              <a:pPr/>
              <a:t>7/16/2014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B071-E878-4BAD-BFAC-0E5A730EA8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3270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772D7-867A-474A-8FA0-EA3FE5746A2C}" type="datetimeFigureOut">
              <a:rPr lang="en-US" smtClean="0"/>
              <a:pPr/>
              <a:t>7/16/2014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B071-E878-4BAD-BFAC-0E5A730EA8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714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772D7-867A-474A-8FA0-EA3FE5746A2C}" type="datetimeFigureOut">
              <a:rPr lang="en-US" smtClean="0"/>
              <a:pPr/>
              <a:t>7/16/2014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B071-E878-4BAD-BFAC-0E5A730EA8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239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772D7-867A-474A-8FA0-EA3FE5746A2C}" type="datetimeFigureOut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B071-E878-4BAD-BFAC-0E5A730EA8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5711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772D7-867A-474A-8FA0-EA3FE5746A2C}" type="datetimeFigureOut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5B071-E878-4BAD-BFAC-0E5A730EA8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0996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772D7-867A-474A-8FA0-EA3FE5746A2C}" type="datetimeFigureOut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5B071-E878-4BAD-BFAC-0E5A730EA8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6796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Discussing Ideas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Agreeing and Disagreeing</a:t>
            </a:r>
          </a:p>
        </p:txBody>
      </p:sp>
    </p:spTree>
    <p:extLst>
      <p:ext uri="{BB962C8B-B14F-4D97-AF65-F5344CB8AC3E}">
        <p14:creationId xmlns:p14="http://schemas.microsoft.com/office/powerpoint/2010/main" xmlns="" val="147358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25, we learnt how to</a:t>
            </a:r>
          </a:p>
          <a:p>
            <a:pPr lvl="1"/>
            <a:r>
              <a:rPr lang="en-US" dirty="0" smtClean="0"/>
              <a:t>Listen to and comprehend weather reports</a:t>
            </a:r>
          </a:p>
          <a:p>
            <a:pPr lvl="1"/>
            <a:r>
              <a:rPr lang="en-US" dirty="0" smtClean="0"/>
              <a:t>Use weather related words and phrases</a:t>
            </a:r>
          </a:p>
          <a:p>
            <a:pPr lvl="1"/>
            <a:r>
              <a:rPr lang="en-US" dirty="0" smtClean="0"/>
              <a:t>Use Comparative and superlative degrees of adjectives</a:t>
            </a:r>
          </a:p>
          <a:p>
            <a:pPr lvl="1"/>
            <a:r>
              <a:rPr lang="en-US" dirty="0" smtClean="0"/>
              <a:t>Use ‘will’ for forecasts and predictions</a:t>
            </a:r>
          </a:p>
          <a:p>
            <a:pPr lvl="1"/>
            <a:r>
              <a:rPr lang="en-US" dirty="0" smtClean="0"/>
              <a:t>Ask about and describe weather in your own words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428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Lecture 26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completing lecture 26, you should be able to</a:t>
            </a:r>
          </a:p>
          <a:p>
            <a:pPr lvl="1"/>
            <a:r>
              <a:rPr lang="en-US" dirty="0" smtClean="0"/>
              <a:t>Ask others’ opinions and state your own</a:t>
            </a:r>
          </a:p>
          <a:p>
            <a:pPr lvl="1"/>
            <a:r>
              <a:rPr lang="en-US" dirty="0" smtClean="0"/>
              <a:t>Politely agree or disagree with other’s opinion</a:t>
            </a:r>
          </a:p>
          <a:p>
            <a:pPr lvl="1"/>
            <a:r>
              <a:rPr lang="en-US" dirty="0" smtClean="0"/>
              <a:t>Use polite expressions of interrupting</a:t>
            </a:r>
          </a:p>
          <a:p>
            <a:pPr lvl="1"/>
            <a:r>
              <a:rPr lang="en-US" dirty="0" smtClean="0"/>
              <a:t>Give pros and cons of a debatable topic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22068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 or Opinion?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Look at the following statements. Say if these are facts or opinions.</a:t>
            </a:r>
          </a:p>
          <a:p>
            <a:pPr lvl="1"/>
            <a:r>
              <a:rPr lang="en-US" dirty="0" smtClean="0"/>
              <a:t>Summer is the best season of all.</a:t>
            </a:r>
          </a:p>
          <a:p>
            <a:pPr lvl="1"/>
            <a:r>
              <a:rPr lang="en-US" dirty="0" smtClean="0"/>
              <a:t>London is the capital city of England.</a:t>
            </a:r>
          </a:p>
          <a:p>
            <a:pPr lvl="1"/>
            <a:r>
              <a:rPr lang="en-US" dirty="0" smtClean="0"/>
              <a:t>Swimming is a good way to keep fit.</a:t>
            </a:r>
          </a:p>
          <a:p>
            <a:pPr lvl="1"/>
            <a:r>
              <a:rPr lang="en-US" dirty="0" smtClean="0"/>
              <a:t>Everyone should swim once a day.</a:t>
            </a:r>
          </a:p>
          <a:p>
            <a:pPr lvl="1"/>
            <a:r>
              <a:rPr lang="en-US" dirty="0" smtClean="0"/>
              <a:t>Daffodils are the prettiest of all the spring flowers.</a:t>
            </a:r>
          </a:p>
          <a:p>
            <a:pPr lvl="1"/>
            <a:r>
              <a:rPr lang="en-US" dirty="0" smtClean="0"/>
              <a:t>A turtle has a hard shell.</a:t>
            </a:r>
          </a:p>
          <a:p>
            <a:pPr lvl="1"/>
            <a:r>
              <a:rPr lang="en-US" dirty="0" smtClean="0"/>
              <a:t>Smoking is nasty.</a:t>
            </a:r>
          </a:p>
          <a:p>
            <a:pPr lvl="1"/>
            <a:r>
              <a:rPr lang="en-US" dirty="0" smtClean="0"/>
              <a:t>Seeing is believing.</a:t>
            </a:r>
          </a:p>
          <a:p>
            <a:pPr lvl="1"/>
            <a:r>
              <a:rPr lang="en-US" dirty="0" smtClean="0"/>
              <a:t>When you heat water, it boils.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397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to Consider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What’s your opinion about the following statements?</a:t>
            </a:r>
          </a:p>
          <a:p>
            <a:pPr lvl="1"/>
            <a:r>
              <a:rPr lang="en-US" dirty="0" smtClean="0"/>
              <a:t>Co-education is good for education.</a:t>
            </a:r>
          </a:p>
          <a:p>
            <a:pPr lvl="1"/>
            <a:r>
              <a:rPr lang="en-US" dirty="0" smtClean="0"/>
              <a:t>Death penalty should be banned.</a:t>
            </a:r>
          </a:p>
          <a:p>
            <a:pPr lvl="1"/>
            <a:r>
              <a:rPr lang="en-US" dirty="0" smtClean="0"/>
              <a:t>Internet brings more harm than good.</a:t>
            </a:r>
          </a:p>
          <a:p>
            <a:pPr lvl="1"/>
            <a:r>
              <a:rPr lang="en-US" dirty="0" smtClean="0"/>
              <a:t>We should ban junk food from schools.</a:t>
            </a:r>
          </a:p>
          <a:p>
            <a:pPr lvl="1"/>
            <a:r>
              <a:rPr lang="en-US" dirty="0" smtClean="0"/>
              <a:t>Advertising is harmful.</a:t>
            </a:r>
          </a:p>
          <a:p>
            <a:pPr lvl="1"/>
            <a:r>
              <a:rPr lang="en-US" dirty="0" smtClean="0"/>
              <a:t>We should allow corporal punishment in schools.</a:t>
            </a:r>
          </a:p>
          <a:p>
            <a:pPr lvl="1"/>
            <a:r>
              <a:rPr lang="en-US" dirty="0" smtClean="0"/>
              <a:t>Housewives should be paid for their work.</a:t>
            </a:r>
          </a:p>
          <a:p>
            <a:pPr lvl="1"/>
            <a:r>
              <a:rPr lang="en-US" dirty="0" smtClean="0"/>
              <a:t>All nations have a right to nuclear war.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190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Stating an Opinion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my opinion...</a:t>
            </a:r>
          </a:p>
          <a:p>
            <a:r>
              <a:rPr lang="en-US" dirty="0"/>
              <a:t>The way I see it...</a:t>
            </a:r>
          </a:p>
          <a:p>
            <a:r>
              <a:rPr lang="en-US" dirty="0"/>
              <a:t>If you want my honest opinion....</a:t>
            </a:r>
          </a:p>
          <a:p>
            <a:r>
              <a:rPr lang="en-US" dirty="0"/>
              <a:t>According to Lisa...</a:t>
            </a:r>
          </a:p>
          <a:p>
            <a:r>
              <a:rPr lang="en-US" dirty="0"/>
              <a:t>As far as I'm concerned...</a:t>
            </a:r>
          </a:p>
          <a:p>
            <a:r>
              <a:rPr lang="en-US" dirty="0"/>
              <a:t>If you ask me...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839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Asking for an Opinion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What's your idea?</a:t>
            </a:r>
          </a:p>
          <a:p>
            <a:r>
              <a:rPr lang="en-US" dirty="0"/>
              <a:t>What are your thoughts on all of this?</a:t>
            </a:r>
          </a:p>
          <a:p>
            <a:r>
              <a:rPr lang="en-US" dirty="0"/>
              <a:t>How do you feel about that?</a:t>
            </a:r>
          </a:p>
          <a:p>
            <a:r>
              <a:rPr lang="en-US" dirty="0"/>
              <a:t>Do you have anything to say about this?</a:t>
            </a:r>
          </a:p>
          <a:p>
            <a:r>
              <a:rPr lang="en-US" dirty="0"/>
              <a:t>What do you think?</a:t>
            </a:r>
          </a:p>
          <a:p>
            <a:r>
              <a:rPr lang="en-US" dirty="0"/>
              <a:t>Do you agree?</a:t>
            </a:r>
          </a:p>
          <a:p>
            <a:r>
              <a:rPr lang="en-US" dirty="0"/>
              <a:t>Wouldn't you say?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63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Expressing Agreement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I agree with you 100 percent.</a:t>
            </a:r>
          </a:p>
          <a:p>
            <a:r>
              <a:rPr lang="en-US" dirty="0"/>
              <a:t>I couldn't agree with you more.</a:t>
            </a:r>
          </a:p>
          <a:p>
            <a:r>
              <a:rPr lang="en-US" dirty="0"/>
              <a:t>That's so true.</a:t>
            </a:r>
          </a:p>
          <a:p>
            <a:r>
              <a:rPr lang="en-US" dirty="0"/>
              <a:t>That's for sure.</a:t>
            </a:r>
          </a:p>
          <a:p>
            <a:r>
              <a:rPr lang="en-US" b="1" dirty="0"/>
              <a:t>(slang)</a:t>
            </a:r>
            <a:r>
              <a:rPr lang="en-US" dirty="0"/>
              <a:t> Tell me about it!</a:t>
            </a:r>
          </a:p>
          <a:p>
            <a:r>
              <a:rPr lang="en-US" dirty="0"/>
              <a:t>You're absolutely right.</a:t>
            </a:r>
          </a:p>
          <a:p>
            <a:r>
              <a:rPr lang="en-US" dirty="0"/>
              <a:t>Absolutely.</a:t>
            </a:r>
          </a:p>
          <a:p>
            <a:r>
              <a:rPr lang="en-US" dirty="0"/>
              <a:t>That's exactly how I feel.</a:t>
            </a:r>
          </a:p>
          <a:p>
            <a:r>
              <a:rPr lang="en-US" dirty="0"/>
              <a:t>Exactly.</a:t>
            </a:r>
          </a:p>
          <a:p>
            <a:r>
              <a:rPr lang="en-US" dirty="0"/>
              <a:t>I'm afraid I agree with James.</a:t>
            </a:r>
          </a:p>
          <a:p>
            <a:r>
              <a:rPr lang="en-US" dirty="0"/>
              <a:t>I have to side with Dad on this one.</a:t>
            </a:r>
          </a:p>
          <a:p>
            <a:r>
              <a:rPr lang="en-US" dirty="0"/>
              <a:t>No doubt about it.</a:t>
            </a:r>
          </a:p>
          <a:p>
            <a:r>
              <a:rPr lang="en-US" b="1" dirty="0"/>
              <a:t>(agree with negative statement)</a:t>
            </a:r>
            <a:r>
              <a:rPr lang="en-US" dirty="0"/>
              <a:t> Me neither.</a:t>
            </a:r>
          </a:p>
          <a:p>
            <a:r>
              <a:rPr lang="en-US" b="1" dirty="0"/>
              <a:t>(weak)</a:t>
            </a:r>
            <a:r>
              <a:rPr lang="en-US" dirty="0"/>
              <a:t> I suppose so./I guess so.</a:t>
            </a:r>
          </a:p>
          <a:p>
            <a:r>
              <a:rPr lang="en-US" dirty="0"/>
              <a:t>You have a point there.</a:t>
            </a:r>
          </a:p>
          <a:p>
            <a:r>
              <a:rPr lang="en-US" dirty="0"/>
              <a:t>I was just going to say that.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702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/ Neither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27162049"/>
              </p:ext>
            </p:extLst>
          </p:nvPr>
        </p:nvGraphicFramePr>
        <p:xfrm>
          <a:off x="1143000" y="1524000"/>
          <a:ext cx="70866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/>
                <a:gridCol w="3543300"/>
              </a:tblGrid>
              <a:tr h="8686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FATMA</a:t>
                      </a:r>
                      <a:endParaRPr lang="en-US" dirty="0"/>
                    </a:p>
                  </a:txBody>
                  <a:tcPr/>
                </a:tc>
              </a:tr>
              <a:tr h="8686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I’m in favor of old design.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 do I.</a:t>
                      </a:r>
                      <a:endParaRPr lang="en-US" dirty="0"/>
                    </a:p>
                  </a:txBody>
                  <a:tcPr/>
                </a:tc>
              </a:tr>
              <a:tr h="8686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 agree</a:t>
                      </a:r>
                      <a:r>
                        <a:rPr lang="en-US" baseline="0" dirty="0" smtClean="0"/>
                        <a:t> to Salma’s idea.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But I don’t.</a:t>
                      </a:r>
                      <a:endParaRPr lang="en-US" dirty="0"/>
                    </a:p>
                  </a:txBody>
                  <a:tcPr/>
                </a:tc>
              </a:tr>
              <a:tr h="8686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 don’t favor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mercy killing.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Neither / nor do I</a:t>
                      </a:r>
                      <a:endParaRPr lang="en-US" dirty="0"/>
                    </a:p>
                  </a:txBody>
                  <a:tcPr/>
                </a:tc>
              </a:tr>
              <a:tr h="8686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</a:t>
                      </a:r>
                      <a:r>
                        <a:rPr lang="en-US" baseline="0" dirty="0" smtClean="0"/>
                        <a:t> don’t fancy Chinese cuisine.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But I do.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9701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Expressing Disagreement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 don't think so.</a:t>
            </a:r>
          </a:p>
          <a:p>
            <a:r>
              <a:rPr lang="en-US" b="1" dirty="0"/>
              <a:t>(strong)</a:t>
            </a:r>
            <a:r>
              <a:rPr lang="en-US" dirty="0"/>
              <a:t> No way.</a:t>
            </a:r>
          </a:p>
          <a:p>
            <a:r>
              <a:rPr lang="en-US" dirty="0"/>
              <a:t>I'm afraid I disagree.</a:t>
            </a:r>
          </a:p>
          <a:p>
            <a:r>
              <a:rPr lang="en-US" b="1" dirty="0"/>
              <a:t>(strong)</a:t>
            </a:r>
            <a:r>
              <a:rPr lang="en-US" dirty="0"/>
              <a:t> I totally disagree.</a:t>
            </a:r>
          </a:p>
          <a:p>
            <a:r>
              <a:rPr lang="en-US" dirty="0"/>
              <a:t>I beg to differ.</a:t>
            </a:r>
          </a:p>
          <a:p>
            <a:r>
              <a:rPr lang="en-US" b="1" dirty="0"/>
              <a:t>(strong)</a:t>
            </a:r>
            <a:r>
              <a:rPr lang="en-US" dirty="0"/>
              <a:t> I'd say the exact opposite.</a:t>
            </a:r>
          </a:p>
          <a:p>
            <a:r>
              <a:rPr lang="en-US" dirty="0"/>
              <a:t>Not necessarily.</a:t>
            </a:r>
          </a:p>
          <a:p>
            <a:r>
              <a:rPr lang="en-US" dirty="0"/>
              <a:t>That's not always true.</a:t>
            </a:r>
          </a:p>
          <a:p>
            <a:r>
              <a:rPr lang="en-US" dirty="0"/>
              <a:t>That's not always the case.</a:t>
            </a:r>
          </a:p>
          <a:p>
            <a:r>
              <a:rPr lang="en-US" dirty="0"/>
              <a:t>No, I'm not so sure about that.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083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Interruptions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Can I add something here?</a:t>
            </a:r>
          </a:p>
          <a:p>
            <a:r>
              <a:rPr lang="en-US" dirty="0"/>
              <a:t>Is it okay if I jump in for a second?</a:t>
            </a:r>
          </a:p>
          <a:p>
            <a:r>
              <a:rPr lang="en-US" dirty="0"/>
              <a:t>If I might add something...</a:t>
            </a:r>
          </a:p>
          <a:p>
            <a:r>
              <a:rPr lang="en-US" dirty="0"/>
              <a:t>Can I throw my two cents in?</a:t>
            </a:r>
          </a:p>
          <a:p>
            <a:r>
              <a:rPr lang="en-US" dirty="0"/>
              <a:t>Sorry to interrupt, but...</a:t>
            </a:r>
          </a:p>
          <a:p>
            <a:r>
              <a:rPr lang="en-US" b="1" dirty="0"/>
              <a:t>(after accidentally interrupting someone)</a:t>
            </a:r>
            <a:r>
              <a:rPr lang="en-US" dirty="0"/>
              <a:t> Sorry, go ahead. </a:t>
            </a:r>
            <a:r>
              <a:rPr lang="en-US" b="1" dirty="0"/>
              <a:t>OR</a:t>
            </a:r>
            <a:r>
              <a:rPr lang="en-US" dirty="0"/>
              <a:t> Sorry, you were saying...</a:t>
            </a:r>
          </a:p>
          <a:p>
            <a:r>
              <a:rPr lang="en-US" b="1" dirty="0"/>
              <a:t>(after being interrupted)</a:t>
            </a:r>
            <a:r>
              <a:rPr lang="en-US" dirty="0"/>
              <a:t> You didn't let me finish.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350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Settling an Argument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Let's just move on, shall we?</a:t>
            </a:r>
          </a:p>
          <a:p>
            <a:r>
              <a:rPr lang="en-US" dirty="0" smtClean="0"/>
              <a:t>Let's drop it.</a:t>
            </a:r>
          </a:p>
          <a:p>
            <a:r>
              <a:rPr lang="en-US" dirty="0" smtClean="0"/>
              <a:t>I think we're going to have to agree to disagree.</a:t>
            </a:r>
          </a:p>
          <a:p>
            <a:r>
              <a:rPr lang="en-US" dirty="0" smtClean="0"/>
              <a:t>(sarcastic) Whatever you say./If you say so.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192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the Mistakes (if any)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That's </a:t>
            </a:r>
            <a:r>
              <a:rPr lang="en-US" dirty="0"/>
              <a:t>interesting, but I'm not sure if I am agree.  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 </a:t>
            </a:r>
            <a:r>
              <a:rPr lang="en-US" dirty="0"/>
              <a:t>think you might have right.  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Exactly</a:t>
            </a:r>
            <a:r>
              <a:rPr lang="en-US" dirty="0"/>
              <a:t>. Now, are you all agree?  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 </a:t>
            </a:r>
            <a:r>
              <a:rPr lang="en-US" dirty="0"/>
              <a:t>think you are right.  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I'm </a:t>
            </a:r>
            <a:r>
              <a:rPr lang="en-US" dirty="0"/>
              <a:t>not sure I disagree.  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OK</a:t>
            </a:r>
            <a:r>
              <a:rPr lang="en-US" dirty="0"/>
              <a:t>. Do we all agreed now?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 don’t entirely agree.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193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Listen to this audio clip.</a:t>
            </a:r>
          </a:p>
          <a:p>
            <a:r>
              <a:rPr lang="en-US" dirty="0" smtClean="0"/>
              <a:t> </a:t>
            </a:r>
            <a:r>
              <a:rPr lang="en-US" dirty="0"/>
              <a:t>you will hear that Tim and Carrie have two different positions on an issue. As you listen, try and hear the phrases </a:t>
            </a:r>
            <a:r>
              <a:rPr lang="en-US" dirty="0" smtClean="0"/>
              <a:t>that are used to show disagreement.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822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1 (</a:t>
            </a:r>
            <a:r>
              <a:rPr lang="en-US" dirty="0" err="1" smtClean="0"/>
              <a:t>Cont</a:t>
            </a:r>
            <a:r>
              <a:rPr lang="en-US" dirty="0" smtClean="0"/>
              <a:t>…)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Now read the script below and check your answers: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Sean</a:t>
            </a:r>
            <a:r>
              <a:rPr lang="en-US" b="1" dirty="0"/>
              <a:t>: </a:t>
            </a:r>
            <a:r>
              <a:rPr lang="en-US" dirty="0"/>
              <a:t>The office move, as you know, the plans have been up </a:t>
            </a:r>
            <a:r>
              <a:rPr lang="en-US" dirty="0" smtClean="0"/>
              <a:t>by </a:t>
            </a:r>
            <a:r>
              <a:rPr lang="en-US" dirty="0"/>
              <a:t>the main exit for </a:t>
            </a:r>
            <a:r>
              <a:rPr lang="en-US" dirty="0" smtClean="0"/>
              <a:t>a </a:t>
            </a:r>
            <a:r>
              <a:rPr lang="en-US" dirty="0"/>
              <a:t>week now. </a:t>
            </a:r>
            <a:r>
              <a:rPr lang="en-US" u="sng" dirty="0"/>
              <a:t>I just wanted to see </a:t>
            </a:r>
            <a:r>
              <a:rPr lang="en-US" u="sng" dirty="0" smtClean="0"/>
              <a:t>what </a:t>
            </a:r>
            <a:r>
              <a:rPr lang="en-US" u="sng" dirty="0"/>
              <a:t>kind of feedback you’ve got. </a:t>
            </a:r>
          </a:p>
          <a:p>
            <a:pPr marL="0" indent="0">
              <a:buNone/>
            </a:pPr>
            <a:r>
              <a:rPr lang="en-US" b="1" dirty="0"/>
              <a:t>Tim: </a:t>
            </a:r>
            <a:r>
              <a:rPr lang="en-US" dirty="0"/>
              <a:t>Yeah, Sean, I’m sorry, but </a:t>
            </a:r>
            <a:r>
              <a:rPr lang="en-US" u="sng" dirty="0"/>
              <a:t>I really strongly disagree</a:t>
            </a:r>
            <a:r>
              <a:rPr lang="en-US" dirty="0"/>
              <a:t> with </a:t>
            </a:r>
            <a:r>
              <a:rPr lang="en-US" dirty="0" smtClean="0"/>
              <a:t>the </a:t>
            </a:r>
            <a:r>
              <a:rPr lang="en-US" dirty="0"/>
              <a:t>new floor </a:t>
            </a:r>
            <a:r>
              <a:rPr lang="en-US" dirty="0" smtClean="0"/>
              <a:t>plan</a:t>
            </a:r>
            <a:r>
              <a:rPr lang="en-US" dirty="0"/>
              <a:t>. I think it's divisive to separate the </a:t>
            </a:r>
            <a:r>
              <a:rPr lang="en-US" dirty="0" smtClean="0"/>
              <a:t>secretaries </a:t>
            </a:r>
            <a:r>
              <a:rPr lang="en-US" dirty="0"/>
              <a:t>and the assistants out </a:t>
            </a:r>
            <a:r>
              <a:rPr lang="en-US" dirty="0" smtClean="0"/>
              <a:t>from </a:t>
            </a:r>
            <a:r>
              <a:rPr lang="en-US" dirty="0"/>
              <a:t>the editors and </a:t>
            </a:r>
            <a:r>
              <a:rPr lang="en-US" dirty="0" smtClean="0"/>
              <a:t>managers</a:t>
            </a:r>
            <a:r>
              <a:rPr lang="en-US" dirty="0"/>
              <a:t>. </a:t>
            </a:r>
            <a:r>
              <a:rPr lang="en-US" u="sng" dirty="0"/>
              <a:t>I’d be much happier if </a:t>
            </a:r>
            <a:r>
              <a:rPr lang="en-US" dirty="0"/>
              <a:t>we could be located </a:t>
            </a:r>
            <a:r>
              <a:rPr lang="en-US" dirty="0" smtClean="0"/>
              <a:t>in </a:t>
            </a:r>
            <a:r>
              <a:rPr lang="en-US" dirty="0"/>
              <a:t>teams. </a:t>
            </a:r>
          </a:p>
          <a:p>
            <a:pPr marL="0" indent="0">
              <a:buNone/>
            </a:pPr>
            <a:r>
              <a:rPr lang="en-US" b="1" dirty="0"/>
              <a:t>Carrie: </a:t>
            </a:r>
            <a:r>
              <a:rPr lang="en-US" u="sng" dirty="0"/>
              <a:t>Actually, I think Sean is right</a:t>
            </a:r>
            <a:r>
              <a:rPr lang="en-US" dirty="0"/>
              <a:t>. I’ve been chatting to </a:t>
            </a:r>
            <a:r>
              <a:rPr lang="en-US" dirty="0" smtClean="0"/>
              <a:t>some </a:t>
            </a:r>
            <a:r>
              <a:rPr lang="en-US" dirty="0"/>
              <a:t>of the secretaries </a:t>
            </a:r>
            <a:r>
              <a:rPr lang="en-US" dirty="0" smtClean="0"/>
              <a:t>and </a:t>
            </a:r>
            <a:r>
              <a:rPr lang="en-US" dirty="0"/>
              <a:t>they’re quite keen to all be </a:t>
            </a:r>
            <a:r>
              <a:rPr lang="en-US" dirty="0" smtClean="0"/>
              <a:t>sitting </a:t>
            </a:r>
            <a:r>
              <a:rPr lang="en-US" dirty="0"/>
              <a:t>in the same area, and, </a:t>
            </a:r>
            <a:r>
              <a:rPr lang="en-US" u="sng" dirty="0"/>
              <a:t>speaking as </a:t>
            </a:r>
            <a:r>
              <a:rPr lang="en-US" u="sng" dirty="0" smtClean="0"/>
              <a:t>an </a:t>
            </a:r>
            <a:r>
              <a:rPr lang="en-US" u="sng" dirty="0"/>
              <a:t>editor</a:t>
            </a:r>
            <a:r>
              <a:rPr lang="en-US" dirty="0"/>
              <a:t>, I </a:t>
            </a:r>
            <a:r>
              <a:rPr lang="en-US" dirty="0" smtClean="0"/>
              <a:t>think </a:t>
            </a:r>
            <a:r>
              <a:rPr lang="en-US" dirty="0"/>
              <a:t>I’d like to be with other editors so that we can </a:t>
            </a:r>
            <a:r>
              <a:rPr lang="en-US" dirty="0" smtClean="0"/>
              <a:t>bounce ideas </a:t>
            </a:r>
            <a:r>
              <a:rPr lang="en-US" dirty="0"/>
              <a:t>off each other and things. So</a:t>
            </a:r>
            <a:r>
              <a:rPr lang="en-US" u="sng" dirty="0"/>
              <a:t> I think </a:t>
            </a:r>
            <a:r>
              <a:rPr lang="en-US" u="sng" dirty="0" smtClean="0"/>
              <a:t>Sean’s </a:t>
            </a:r>
            <a:r>
              <a:rPr lang="en-US" u="sng" dirty="0"/>
              <a:t>floor plan is right. </a:t>
            </a:r>
          </a:p>
        </p:txBody>
      </p:sp>
    </p:spTree>
    <p:extLst>
      <p:ext uri="{BB962C8B-B14F-4D97-AF65-F5344CB8AC3E}">
        <p14:creationId xmlns:p14="http://schemas.microsoft.com/office/powerpoint/2010/main" xmlns="" val="378843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Situation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Find someone to work with you in pairs.</a:t>
            </a:r>
          </a:p>
          <a:p>
            <a:r>
              <a:rPr lang="en-US" dirty="0" smtClean="0"/>
              <a:t>Your </a:t>
            </a:r>
            <a:r>
              <a:rPr lang="en-US" dirty="0"/>
              <a:t>partner will start giving their opinion on </a:t>
            </a:r>
            <a:r>
              <a:rPr lang="en-US" dirty="0" smtClean="0"/>
              <a:t>something </a:t>
            </a:r>
            <a:r>
              <a:rPr lang="en-US" dirty="0"/>
              <a:t>and you should agree or disagree using one of the phrases in </a:t>
            </a:r>
            <a:r>
              <a:rPr lang="en-US" dirty="0" smtClean="0"/>
              <a:t>today’s lecture, </a:t>
            </a:r>
            <a:r>
              <a:rPr lang="en-US" dirty="0"/>
              <a:t>then give the </a:t>
            </a:r>
            <a:r>
              <a:rPr lang="en-US" dirty="0" smtClean="0"/>
              <a:t>reasons </a:t>
            </a:r>
            <a:r>
              <a:rPr lang="en-US" dirty="0"/>
              <a:t>for your opinion. Your partner will then do the same. </a:t>
            </a:r>
          </a:p>
          <a:p>
            <a:r>
              <a:rPr lang="en-US" dirty="0"/>
              <a:t>Possible topics:</a:t>
            </a:r>
          </a:p>
          <a:p>
            <a:pPr lvl="1"/>
            <a:r>
              <a:rPr lang="en-US" dirty="0" smtClean="0"/>
              <a:t>Ways </a:t>
            </a:r>
            <a:r>
              <a:rPr lang="en-US" dirty="0"/>
              <a:t>of improving this room</a:t>
            </a:r>
          </a:p>
          <a:p>
            <a:pPr lvl="1"/>
            <a:r>
              <a:rPr lang="en-US" dirty="0" smtClean="0"/>
              <a:t>Ways </a:t>
            </a:r>
            <a:r>
              <a:rPr lang="en-US" dirty="0"/>
              <a:t>of improving this city</a:t>
            </a:r>
          </a:p>
          <a:p>
            <a:pPr lvl="1"/>
            <a:r>
              <a:rPr lang="en-US" dirty="0" smtClean="0"/>
              <a:t>What </a:t>
            </a:r>
            <a:r>
              <a:rPr lang="en-US" dirty="0"/>
              <a:t>the government should do about the economy</a:t>
            </a:r>
          </a:p>
          <a:p>
            <a:pPr lvl="1"/>
            <a:r>
              <a:rPr lang="en-US" dirty="0" smtClean="0"/>
              <a:t>Why </a:t>
            </a:r>
            <a:r>
              <a:rPr lang="en-US" dirty="0"/>
              <a:t>one product is better than another (e.g. iPhone and Blackberry)</a:t>
            </a:r>
          </a:p>
          <a:p>
            <a:pPr lvl="1"/>
            <a:r>
              <a:rPr lang="en-US" dirty="0" smtClean="0"/>
              <a:t>Why </a:t>
            </a:r>
            <a:r>
              <a:rPr lang="en-US" dirty="0"/>
              <a:t>one method of transport is better than another</a:t>
            </a:r>
          </a:p>
          <a:p>
            <a:pPr lvl="1"/>
            <a:r>
              <a:rPr lang="en-US" dirty="0" smtClean="0"/>
              <a:t>Why </a:t>
            </a:r>
            <a:r>
              <a:rPr lang="en-US" dirty="0"/>
              <a:t>one type of food or restaurant is better than another</a:t>
            </a:r>
          </a:p>
        </p:txBody>
      </p:sp>
    </p:spTree>
    <p:extLst>
      <p:ext uri="{BB962C8B-B14F-4D97-AF65-F5344CB8AC3E}">
        <p14:creationId xmlns:p14="http://schemas.microsoft.com/office/powerpoint/2010/main" xmlns="" val="204529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26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26, we learnt how to</a:t>
            </a:r>
          </a:p>
          <a:p>
            <a:pPr lvl="1"/>
            <a:r>
              <a:rPr lang="en-US" dirty="0"/>
              <a:t>Ask others’ opinions and state your own</a:t>
            </a:r>
          </a:p>
          <a:p>
            <a:pPr lvl="1"/>
            <a:r>
              <a:rPr lang="en-US" dirty="0"/>
              <a:t>Politely agree or disagree with other’s opinion</a:t>
            </a:r>
          </a:p>
          <a:p>
            <a:pPr lvl="1"/>
            <a:r>
              <a:rPr lang="en-US" dirty="0"/>
              <a:t>Use polite expressions of interrupting</a:t>
            </a:r>
          </a:p>
          <a:p>
            <a:pPr lvl="1"/>
            <a:r>
              <a:rPr lang="en-US" dirty="0"/>
              <a:t>Give pros and cons of a debatable topic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70891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909</Words>
  <Application>Microsoft Office PowerPoint</Application>
  <PresentationFormat>On-screen Show (4:3)</PresentationFormat>
  <Paragraphs>172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Lecture 26</vt:lpstr>
      <vt:lpstr>Review of Lecture 25</vt:lpstr>
      <vt:lpstr>Objectives of Lecture 26</vt:lpstr>
      <vt:lpstr>Fact or Opinion?</vt:lpstr>
      <vt:lpstr>Questions to Consider</vt:lpstr>
      <vt:lpstr>Stating an Opinion</vt:lpstr>
      <vt:lpstr>Asking for an Opinion</vt:lpstr>
      <vt:lpstr>Expressing Agreement</vt:lpstr>
      <vt:lpstr>So / Neither</vt:lpstr>
      <vt:lpstr>Expressing Disagreement</vt:lpstr>
      <vt:lpstr>Interruptions</vt:lpstr>
      <vt:lpstr>Settling an Argument</vt:lpstr>
      <vt:lpstr>Find the Mistakes (if any)</vt:lpstr>
      <vt:lpstr>Task 1</vt:lpstr>
      <vt:lpstr>Task 1 (Cont…)</vt:lpstr>
      <vt:lpstr>Practice Situation</vt:lpstr>
      <vt:lpstr>Summary of Lecture 26</vt:lpstr>
    </vt:vector>
  </TitlesOfParts>
  <Company>Telenor Pakistan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26</dc:title>
  <dc:creator>admin</dc:creator>
  <cp:lastModifiedBy>NTS</cp:lastModifiedBy>
  <cp:revision>17</cp:revision>
  <dcterms:created xsi:type="dcterms:W3CDTF">2014-07-09T03:11:26Z</dcterms:created>
  <dcterms:modified xsi:type="dcterms:W3CDTF">2014-07-16T11:20:55Z</dcterms:modified>
</cp:coreProperties>
</file>