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5" r:id="rId6"/>
    <p:sldId id="263" r:id="rId7"/>
    <p:sldId id="264" r:id="rId8"/>
    <p:sldId id="266" r:id="rId9"/>
    <p:sldId id="267" r:id="rId10"/>
    <p:sldId id="268" r:id="rId11"/>
    <p:sldId id="269" r:id="rId12"/>
    <p:sldId id="270" r:id="rId13"/>
    <p:sldId id="271" r:id="rId14"/>
    <p:sldId id="272" r:id="rId15"/>
    <p:sldId id="273" r:id="rId16"/>
    <p:sldId id="274" r:id="rId17"/>
    <p:sldId id="278" r:id="rId18"/>
    <p:sldId id="276" r:id="rId19"/>
    <p:sldId id="277" r:id="rId20"/>
    <p:sldId id="279" r:id="rId21"/>
    <p:sldId id="275" r:id="rId22"/>
    <p:sldId id="26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E2709D-F3D1-4692-9669-FF436E687CDC}"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1768629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E2709D-F3D1-4692-9669-FF436E687CDC}"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3382915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E2709D-F3D1-4692-9669-FF436E687CDC}"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4239541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E2709D-F3D1-4692-9669-FF436E687CDC}"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537210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E2709D-F3D1-4692-9669-FF436E687CDC}" type="datetimeFigureOut">
              <a:rPr lang="en-US" smtClean="0"/>
              <a:pPr/>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856862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E2709D-F3D1-4692-9669-FF436E687CDC}" type="datetimeFigureOut">
              <a:rPr lang="en-US" smtClean="0"/>
              <a:pPr/>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852197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E2709D-F3D1-4692-9669-FF436E687CDC}" type="datetimeFigureOut">
              <a:rPr lang="en-US" smtClean="0"/>
              <a:pPr/>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2068760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E2709D-F3D1-4692-9669-FF436E687CDC}"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362498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E2709D-F3D1-4692-9669-FF436E687CDC}"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1042844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E2709D-F3D1-4692-9669-FF436E687CDC}"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2709050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E2709D-F3D1-4692-9669-FF436E687CDC}"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2783857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E2709D-F3D1-4692-9669-FF436E687CDC}" type="datetimeFigureOut">
              <a:rPr lang="en-US" smtClean="0"/>
              <a:pPr/>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5EF130-217F-439B-A86C-3B45AF1AF8AB}" type="slidenum">
              <a:rPr lang="en-US" smtClean="0"/>
              <a:pPr/>
              <a:t>‹#›</a:t>
            </a:fld>
            <a:endParaRPr lang="en-US"/>
          </a:p>
        </p:txBody>
      </p:sp>
    </p:spTree>
    <p:extLst>
      <p:ext uri="{BB962C8B-B14F-4D97-AF65-F5344CB8AC3E}">
        <p14:creationId xmlns:p14="http://schemas.microsoft.com/office/powerpoint/2010/main" xmlns="" val="3202802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25</a:t>
            </a:r>
            <a:endParaRPr lang="en-US" dirty="0"/>
          </a:p>
        </p:txBody>
      </p:sp>
      <p:sp>
        <p:nvSpPr>
          <p:cNvPr id="3" name="Subtitle 2"/>
          <p:cNvSpPr>
            <a:spLocks noGrp="1"/>
          </p:cNvSpPr>
          <p:nvPr>
            <p:ph type="subTitle" idx="1"/>
          </p:nvPr>
        </p:nvSpPr>
        <p:spPr/>
        <p:txBody>
          <a:bodyPr/>
          <a:lstStyle/>
          <a:p>
            <a:r>
              <a:rPr lang="en-US" dirty="0" smtClean="0">
                <a:solidFill>
                  <a:schemeClr val="tx1"/>
                </a:solidFill>
              </a:rPr>
              <a:t>Talking about Weather</a:t>
            </a:r>
          </a:p>
        </p:txBody>
      </p:sp>
    </p:spTree>
    <p:extLst>
      <p:ext uri="{BB962C8B-B14F-4D97-AF65-F5344CB8AC3E}">
        <p14:creationId xmlns:p14="http://schemas.microsoft.com/office/powerpoint/2010/main" xmlns="" val="3547207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24</a:t>
            </a:r>
            <a:endParaRPr lang="en-US" dirty="0"/>
          </a:p>
        </p:txBody>
      </p:sp>
      <p:sp>
        <p:nvSpPr>
          <p:cNvPr id="3" name="Content Placeholder 2"/>
          <p:cNvSpPr>
            <a:spLocks noGrp="1"/>
          </p:cNvSpPr>
          <p:nvPr>
            <p:ph idx="1"/>
          </p:nvPr>
        </p:nvSpPr>
        <p:spPr/>
        <p:txBody>
          <a:bodyPr/>
          <a:lstStyle/>
          <a:p>
            <a:r>
              <a:rPr lang="en-US" dirty="0" smtClean="0"/>
              <a:t>In lecture 24, we learnt how to</a:t>
            </a:r>
          </a:p>
          <a:p>
            <a:pPr lvl="1"/>
            <a:r>
              <a:rPr lang="en-US" dirty="0" smtClean="0"/>
              <a:t>Identify various kinds of reports</a:t>
            </a:r>
          </a:p>
          <a:p>
            <a:pPr lvl="1"/>
            <a:r>
              <a:rPr lang="en-US" dirty="0" smtClean="0"/>
              <a:t>Analyze a short report for its elements</a:t>
            </a:r>
          </a:p>
          <a:p>
            <a:pPr lvl="1"/>
            <a:r>
              <a:rPr lang="en-US" dirty="0" smtClean="0"/>
              <a:t>Plan and write a short report</a:t>
            </a:r>
          </a:p>
          <a:p>
            <a:pPr marL="0" indent="0">
              <a:buNone/>
            </a:pPr>
            <a:endParaRPr lang="en-US" dirty="0"/>
          </a:p>
        </p:txBody>
      </p:sp>
    </p:spTree>
    <p:extLst>
      <p:ext uri="{BB962C8B-B14F-4D97-AF65-F5344CB8AC3E}">
        <p14:creationId xmlns:p14="http://schemas.microsoft.com/office/powerpoint/2010/main" xmlns="" val="1873968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25</a:t>
            </a:r>
            <a:endParaRPr lang="en-US" dirty="0"/>
          </a:p>
        </p:txBody>
      </p:sp>
      <p:sp>
        <p:nvSpPr>
          <p:cNvPr id="3" name="Content Placeholder 2"/>
          <p:cNvSpPr>
            <a:spLocks noGrp="1"/>
          </p:cNvSpPr>
          <p:nvPr>
            <p:ph idx="1"/>
          </p:nvPr>
        </p:nvSpPr>
        <p:spPr/>
        <p:txBody>
          <a:bodyPr/>
          <a:lstStyle/>
          <a:p>
            <a:r>
              <a:rPr lang="en-US" dirty="0" smtClean="0"/>
              <a:t>After completing lecture 25, you should be able to</a:t>
            </a:r>
          </a:p>
          <a:p>
            <a:pPr lvl="1"/>
            <a:r>
              <a:rPr lang="en-US" dirty="0" smtClean="0"/>
              <a:t>Listen to and comprehend weather reports</a:t>
            </a:r>
          </a:p>
          <a:p>
            <a:pPr lvl="1"/>
            <a:r>
              <a:rPr lang="en-US" dirty="0" smtClean="0"/>
              <a:t>Use weather related words and phrases</a:t>
            </a:r>
          </a:p>
          <a:p>
            <a:pPr lvl="1"/>
            <a:r>
              <a:rPr lang="en-US" dirty="0" smtClean="0"/>
              <a:t>Use Comparative and superlative degrees of adjectives</a:t>
            </a:r>
          </a:p>
          <a:p>
            <a:pPr lvl="1"/>
            <a:r>
              <a:rPr lang="en-US" dirty="0" smtClean="0"/>
              <a:t>Use ‘will’ for forecasts and predictions</a:t>
            </a:r>
          </a:p>
          <a:p>
            <a:pPr lvl="1"/>
            <a:r>
              <a:rPr lang="en-US" dirty="0" smtClean="0"/>
              <a:t>Ask about and describe weather in your own words</a:t>
            </a:r>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19604026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Consider</a:t>
            </a:r>
            <a:endParaRPr lang="en-US" dirty="0"/>
          </a:p>
        </p:txBody>
      </p:sp>
      <p:sp>
        <p:nvSpPr>
          <p:cNvPr id="3" name="Content Placeholder 2"/>
          <p:cNvSpPr>
            <a:spLocks noGrp="1"/>
          </p:cNvSpPr>
          <p:nvPr>
            <p:ph idx="1"/>
          </p:nvPr>
        </p:nvSpPr>
        <p:spPr/>
        <p:txBody>
          <a:bodyPr>
            <a:normAutofit lnSpcReduction="10000"/>
          </a:bodyPr>
          <a:lstStyle/>
          <a:p>
            <a:r>
              <a:rPr lang="en-US" dirty="0" smtClean="0"/>
              <a:t>What’s the weather like today? What was the weather like yesterday? In your opinion, what will the weather be like tomorrow?</a:t>
            </a:r>
          </a:p>
          <a:p>
            <a:r>
              <a:rPr lang="en-US" dirty="0" smtClean="0"/>
              <a:t>What’s the difference between weather, season and climate?</a:t>
            </a:r>
          </a:p>
          <a:p>
            <a:r>
              <a:rPr lang="en-US" dirty="0" smtClean="0"/>
              <a:t>Do you listen to weather reports and forecasts in English? </a:t>
            </a:r>
          </a:p>
          <a:p>
            <a:r>
              <a:rPr lang="en-US" dirty="0" smtClean="0"/>
              <a:t>How much do you understand these weather reports?</a:t>
            </a:r>
          </a:p>
          <a:p>
            <a:pPr marL="0" indent="0">
              <a:buNone/>
            </a:pPr>
            <a:endParaRPr lang="en-US" dirty="0" smtClean="0"/>
          </a:p>
          <a:p>
            <a:endParaRPr lang="en-US" dirty="0" smtClean="0"/>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42799185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57413" y="152400"/>
            <a:ext cx="4587716" cy="65965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243997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0"/>
            <a:ext cx="6858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49247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Asking about Weather</a:t>
            </a:r>
            <a:endParaRPr lang="en-US" dirty="0"/>
          </a:p>
        </p:txBody>
      </p:sp>
      <p:sp>
        <p:nvSpPr>
          <p:cNvPr id="3" name="Content Placeholder 2"/>
          <p:cNvSpPr>
            <a:spLocks noGrp="1"/>
          </p:cNvSpPr>
          <p:nvPr>
            <p:ph idx="1"/>
          </p:nvPr>
        </p:nvSpPr>
        <p:spPr/>
        <p:txBody>
          <a:bodyPr/>
          <a:lstStyle/>
          <a:p>
            <a:r>
              <a:rPr lang="en-US" dirty="0" smtClean="0"/>
              <a:t>How’s the weather today?</a:t>
            </a:r>
          </a:p>
          <a:p>
            <a:r>
              <a:rPr lang="en-US" dirty="0" smtClean="0"/>
              <a:t>What’s the weather like today?</a:t>
            </a:r>
          </a:p>
          <a:p>
            <a:pPr marL="0" indent="0">
              <a:buNone/>
            </a:pPr>
            <a:endParaRPr lang="en-US" dirty="0" smtClean="0"/>
          </a:p>
        </p:txBody>
      </p:sp>
    </p:spTree>
    <p:extLst>
      <p:ext uri="{BB962C8B-B14F-4D97-AF65-F5344CB8AC3E}">
        <p14:creationId xmlns:p14="http://schemas.microsoft.com/office/powerpoint/2010/main" xmlns="" val="9060544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What’s the weather like today?</a:t>
            </a:r>
            <a:endParaRPr lang="en-US" dirty="0"/>
          </a:p>
        </p:txBody>
      </p:sp>
      <p:sp>
        <p:nvSpPr>
          <p:cNvPr id="3" name="Content Placeholder 2"/>
          <p:cNvSpPr>
            <a:spLocks noGrp="1"/>
          </p:cNvSpPr>
          <p:nvPr>
            <p:ph idx="1"/>
          </p:nvPr>
        </p:nvSpPr>
        <p:spPr/>
        <p:txBody>
          <a:bodyPr/>
          <a:lstStyle/>
          <a:p>
            <a:pPr marL="0" indent="0">
              <a:buNone/>
            </a:pP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219200"/>
            <a:ext cx="8229600" cy="5477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156655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What’s the weather like today?</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1143000"/>
            <a:ext cx="7458075" cy="5514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526360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What’s the weather like today?</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36979" y="1219200"/>
            <a:ext cx="7429500" cy="554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00406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What’s the weather like today?</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371600"/>
            <a:ext cx="8572500" cy="48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196471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What’s the weather like today?</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371600"/>
            <a:ext cx="7858125" cy="5229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06659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What’s the weather like today?</a:t>
            </a:r>
            <a:endParaRPr lang="en-US" dirty="0"/>
          </a:p>
        </p:txBody>
      </p:sp>
      <p:pic>
        <p:nvPicPr>
          <p:cNvPr id="922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1219200"/>
            <a:ext cx="7400925" cy="554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36711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What’s the weather like today?</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0" y="1295400"/>
            <a:ext cx="7858125" cy="5229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581317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What’s the weather like today?</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219200"/>
            <a:ext cx="7858125" cy="5229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257458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What’s the weather like today?</a:t>
            </a: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524000"/>
            <a:ext cx="8629650" cy="4772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10426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Listening Task 1</a:t>
            </a:r>
            <a:endParaRPr lang="en-US" dirty="0"/>
          </a:p>
        </p:txBody>
      </p:sp>
      <p:sp>
        <p:nvSpPr>
          <p:cNvPr id="3" name="Content Placeholder 2"/>
          <p:cNvSpPr>
            <a:spLocks noGrp="1"/>
          </p:cNvSpPr>
          <p:nvPr>
            <p:ph idx="1"/>
          </p:nvPr>
        </p:nvSpPr>
        <p:spPr/>
        <p:txBody>
          <a:bodyPr/>
          <a:lstStyle/>
          <a:p>
            <a:r>
              <a:rPr lang="en-US" dirty="0" smtClean="0"/>
              <a:t>Listen to this Weather Forecast and answer the following questions?</a:t>
            </a:r>
          </a:p>
          <a:p>
            <a:pPr lvl="1"/>
            <a:r>
              <a:rPr lang="en-US" dirty="0" smtClean="0"/>
              <a:t>Who’s presenting the weather?</a:t>
            </a:r>
          </a:p>
          <a:p>
            <a:pPr lvl="1"/>
            <a:r>
              <a:rPr lang="en-US" dirty="0" smtClean="0"/>
              <a:t>Which country is this weather forecast about?</a:t>
            </a:r>
          </a:p>
          <a:p>
            <a:pPr marL="457200" lvl="1" indent="0">
              <a:buNone/>
            </a:pPr>
            <a:endParaRPr lang="en-US" dirty="0" smtClean="0"/>
          </a:p>
          <a:p>
            <a:pPr lvl="1"/>
            <a:endParaRPr lang="en-US" dirty="0"/>
          </a:p>
        </p:txBody>
      </p:sp>
    </p:spTree>
    <p:extLst>
      <p:ext uri="{BB962C8B-B14F-4D97-AF65-F5344CB8AC3E}">
        <p14:creationId xmlns:p14="http://schemas.microsoft.com/office/powerpoint/2010/main" xmlns="" val="40384641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Weather Forecast</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a:t>Well, it's an </a:t>
            </a:r>
            <a:r>
              <a:rPr lang="en-US" b="1" dirty="0"/>
              <a:t>unsettled</a:t>
            </a:r>
            <a:r>
              <a:rPr lang="en-US" dirty="0"/>
              <a:t> picture as we head towards the end of the week. This afternoon it'll be cold, wet and windy across most of Scotland. We're </a:t>
            </a:r>
            <a:r>
              <a:rPr lang="en-US" b="1" dirty="0"/>
              <a:t>under the influence</a:t>
            </a:r>
            <a:r>
              <a:rPr lang="en-US" dirty="0"/>
              <a:t> of low pressure, and this </a:t>
            </a:r>
            <a:r>
              <a:rPr lang="en-US" b="1" dirty="0"/>
              <a:t>weather front </a:t>
            </a:r>
            <a:r>
              <a:rPr lang="en-US" dirty="0"/>
              <a:t>pushing northwards is bringing cloud and </a:t>
            </a:r>
            <a:r>
              <a:rPr lang="en-US" b="1" dirty="0"/>
              <a:t>outbreaks of rain</a:t>
            </a:r>
            <a:r>
              <a:rPr lang="en-US" dirty="0"/>
              <a:t>. The rain, of course, will be heaviest over the borders and around Edinburgh, where it could lead to </a:t>
            </a:r>
            <a:r>
              <a:rPr lang="en-US" b="1" dirty="0"/>
              <a:t>difficult conditions on the roads</a:t>
            </a:r>
            <a:r>
              <a:rPr lang="en-US" dirty="0"/>
              <a:t>. In the west, rain will be lighter and </a:t>
            </a:r>
            <a:r>
              <a:rPr lang="en-US" b="1" dirty="0"/>
              <a:t>patchier</a:t>
            </a:r>
            <a:r>
              <a:rPr lang="en-US" dirty="0"/>
              <a:t>. There'll be maybe a few </a:t>
            </a:r>
            <a:r>
              <a:rPr lang="en-US" b="1" dirty="0"/>
              <a:t>drier interludes </a:t>
            </a:r>
            <a:r>
              <a:rPr lang="en-US" dirty="0"/>
              <a:t>over Dumfries House in Ayrshire. </a:t>
            </a:r>
            <a:endParaRPr lang="en-US" dirty="0" smtClean="0"/>
          </a:p>
          <a:p>
            <a:pPr marL="0" indent="0">
              <a:buNone/>
            </a:pPr>
            <a:r>
              <a:rPr lang="en-US" dirty="0"/>
              <a:t/>
            </a:r>
            <a:br>
              <a:rPr lang="en-US" dirty="0"/>
            </a:br>
            <a:r>
              <a:rPr lang="en-US" dirty="0"/>
              <a:t>Aha! There'll be snow for the higher ground of the Highlands and </a:t>
            </a:r>
            <a:r>
              <a:rPr lang="en-US" dirty="0" err="1"/>
              <a:t>Aberdeenshire</a:t>
            </a:r>
            <a:r>
              <a:rPr lang="en-US" dirty="0"/>
              <a:t>, the potential for a few </a:t>
            </a:r>
            <a:r>
              <a:rPr lang="en-US" b="1" dirty="0"/>
              <a:t>flurries</a:t>
            </a:r>
            <a:r>
              <a:rPr lang="en-US" dirty="0"/>
              <a:t> over </a:t>
            </a:r>
            <a:r>
              <a:rPr lang="en-US" dirty="0" err="1"/>
              <a:t>Balmoral</a:t>
            </a:r>
            <a:r>
              <a:rPr lang="en-US" dirty="0"/>
              <a:t> - who the hell wrote this script? - as the afternoon goes on. The best of the drier and brighter weather will, of course, be over the northern isles and the far north of the mainland. So, a little </a:t>
            </a:r>
            <a:r>
              <a:rPr lang="en-US" b="1" dirty="0"/>
              <a:t>hazy sunshine </a:t>
            </a:r>
            <a:r>
              <a:rPr lang="en-US" dirty="0"/>
              <a:t>for the Castle of </a:t>
            </a:r>
            <a:r>
              <a:rPr lang="en-US" dirty="0" err="1"/>
              <a:t>Mey</a:t>
            </a:r>
            <a:r>
              <a:rPr lang="en-US" dirty="0"/>
              <a:t> in </a:t>
            </a:r>
            <a:r>
              <a:rPr lang="en-US" dirty="0" err="1"/>
              <a:t>Caithness</a:t>
            </a:r>
            <a:r>
              <a:rPr lang="en-US" dirty="0"/>
              <a:t>, but a cold day everywhere, with temperatures of just eight </a:t>
            </a:r>
            <a:r>
              <a:rPr lang="en-US" dirty="0" err="1"/>
              <a:t>Celcius</a:t>
            </a:r>
            <a:r>
              <a:rPr lang="en-US" dirty="0"/>
              <a:t> and a </a:t>
            </a:r>
            <a:r>
              <a:rPr lang="en-US" b="1" dirty="0"/>
              <a:t>brisk </a:t>
            </a:r>
            <a:r>
              <a:rPr lang="en-US" dirty="0"/>
              <a:t>northeasterly wind. Thank God it isn't a bank holiday.</a:t>
            </a:r>
          </a:p>
        </p:txBody>
      </p:sp>
    </p:spTree>
    <p:extLst>
      <p:ext uri="{BB962C8B-B14F-4D97-AF65-F5344CB8AC3E}">
        <p14:creationId xmlns:p14="http://schemas.microsoft.com/office/powerpoint/2010/main" xmlns="" val="1881769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0" y="304800"/>
            <a:ext cx="8025519" cy="63051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309273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Grammar Check</a:t>
            </a:r>
            <a:endParaRPr lang="en-US" dirty="0"/>
          </a:p>
        </p:txBody>
      </p:sp>
      <p:sp>
        <p:nvSpPr>
          <p:cNvPr id="3" name="Content Placeholder 2"/>
          <p:cNvSpPr>
            <a:spLocks noGrp="1"/>
          </p:cNvSpPr>
          <p:nvPr>
            <p:ph idx="1"/>
          </p:nvPr>
        </p:nvSpPr>
        <p:spPr/>
        <p:txBody>
          <a:bodyPr>
            <a:normAutofit lnSpcReduction="10000"/>
          </a:bodyPr>
          <a:lstStyle/>
          <a:p>
            <a:pPr marL="0" lvl="0" indent="0">
              <a:buNone/>
            </a:pPr>
            <a:r>
              <a:rPr lang="en-US" sz="2000" dirty="0">
                <a:solidFill>
                  <a:prstClr val="black"/>
                </a:solidFill>
              </a:rPr>
              <a:t>Well, it's an unsettled picture as we head towards the end of the week. This afternoon </a:t>
            </a:r>
            <a:r>
              <a:rPr lang="en-US" sz="2000" dirty="0">
                <a:solidFill>
                  <a:srgbClr val="C00000"/>
                </a:solidFill>
              </a:rPr>
              <a:t>it'll be </a:t>
            </a:r>
            <a:r>
              <a:rPr lang="en-US" sz="2000" dirty="0">
                <a:solidFill>
                  <a:prstClr val="black"/>
                </a:solidFill>
              </a:rPr>
              <a:t>cold, wet and windy across most of Scotland. We're under the influence of low pressure, and this weather front pushing northwards is bringing cloud and outbreaks of rain. The rain, of course, </a:t>
            </a:r>
            <a:r>
              <a:rPr lang="en-US" sz="2000" dirty="0">
                <a:solidFill>
                  <a:srgbClr val="C00000"/>
                </a:solidFill>
              </a:rPr>
              <a:t>will be </a:t>
            </a:r>
            <a:r>
              <a:rPr lang="en-US" sz="2000" b="1" dirty="0">
                <a:solidFill>
                  <a:prstClr val="black"/>
                </a:solidFill>
              </a:rPr>
              <a:t>heaviest</a:t>
            </a:r>
            <a:r>
              <a:rPr lang="en-US" sz="2000" dirty="0">
                <a:solidFill>
                  <a:prstClr val="black"/>
                </a:solidFill>
              </a:rPr>
              <a:t> over the borders and around Edinburgh, where it could lead to difficult conditions on the roads. In the west, rain </a:t>
            </a:r>
            <a:r>
              <a:rPr lang="en-US" sz="2000" dirty="0">
                <a:solidFill>
                  <a:srgbClr val="C00000"/>
                </a:solidFill>
              </a:rPr>
              <a:t>will be </a:t>
            </a:r>
            <a:r>
              <a:rPr lang="en-US" sz="2000" b="1" dirty="0">
                <a:solidFill>
                  <a:prstClr val="black"/>
                </a:solidFill>
              </a:rPr>
              <a:t>lighter</a:t>
            </a:r>
            <a:r>
              <a:rPr lang="en-US" sz="2000" dirty="0">
                <a:solidFill>
                  <a:prstClr val="black"/>
                </a:solidFill>
              </a:rPr>
              <a:t> and </a:t>
            </a:r>
            <a:r>
              <a:rPr lang="en-US" sz="2000" b="1" dirty="0">
                <a:solidFill>
                  <a:prstClr val="black"/>
                </a:solidFill>
              </a:rPr>
              <a:t>patchier</a:t>
            </a:r>
            <a:r>
              <a:rPr lang="en-US" sz="2000" dirty="0">
                <a:solidFill>
                  <a:prstClr val="black"/>
                </a:solidFill>
              </a:rPr>
              <a:t>. </a:t>
            </a:r>
            <a:r>
              <a:rPr lang="en-US" sz="2000" dirty="0">
                <a:solidFill>
                  <a:srgbClr val="C00000"/>
                </a:solidFill>
              </a:rPr>
              <a:t>There'll be </a:t>
            </a:r>
            <a:r>
              <a:rPr lang="en-US" sz="2000" dirty="0">
                <a:solidFill>
                  <a:prstClr val="black"/>
                </a:solidFill>
              </a:rPr>
              <a:t>maybe a few </a:t>
            </a:r>
            <a:r>
              <a:rPr lang="en-US" sz="2000" b="1" dirty="0">
                <a:solidFill>
                  <a:prstClr val="black"/>
                </a:solidFill>
              </a:rPr>
              <a:t>drier</a:t>
            </a:r>
            <a:r>
              <a:rPr lang="en-US" sz="2000" dirty="0">
                <a:solidFill>
                  <a:prstClr val="black"/>
                </a:solidFill>
              </a:rPr>
              <a:t> interludes over Dumfries House in Ayrshire. </a:t>
            </a:r>
          </a:p>
          <a:p>
            <a:pPr marL="0" lvl="0" indent="0">
              <a:buNone/>
            </a:pPr>
            <a:r>
              <a:rPr lang="en-US" sz="2000" dirty="0">
                <a:solidFill>
                  <a:prstClr val="black"/>
                </a:solidFill>
              </a:rPr>
              <a:t/>
            </a:r>
            <a:br>
              <a:rPr lang="en-US" sz="2000" dirty="0">
                <a:solidFill>
                  <a:prstClr val="black"/>
                </a:solidFill>
              </a:rPr>
            </a:br>
            <a:r>
              <a:rPr lang="en-US" sz="2000" dirty="0">
                <a:solidFill>
                  <a:prstClr val="black"/>
                </a:solidFill>
              </a:rPr>
              <a:t>Aha! </a:t>
            </a:r>
            <a:r>
              <a:rPr lang="en-US" sz="2000" dirty="0">
                <a:solidFill>
                  <a:srgbClr val="C00000"/>
                </a:solidFill>
              </a:rPr>
              <a:t>There'll be </a:t>
            </a:r>
            <a:r>
              <a:rPr lang="en-US" sz="2000" dirty="0">
                <a:solidFill>
                  <a:prstClr val="black"/>
                </a:solidFill>
              </a:rPr>
              <a:t>snow for the </a:t>
            </a:r>
            <a:r>
              <a:rPr lang="en-US" sz="2000" b="1" dirty="0">
                <a:solidFill>
                  <a:prstClr val="black"/>
                </a:solidFill>
              </a:rPr>
              <a:t>higher</a:t>
            </a:r>
            <a:r>
              <a:rPr lang="en-US" sz="2000" dirty="0">
                <a:solidFill>
                  <a:prstClr val="black"/>
                </a:solidFill>
              </a:rPr>
              <a:t> ground of the Highlands and </a:t>
            </a:r>
            <a:r>
              <a:rPr lang="en-US" sz="2000" dirty="0" err="1">
                <a:solidFill>
                  <a:prstClr val="black"/>
                </a:solidFill>
              </a:rPr>
              <a:t>Aberdeenshire</a:t>
            </a:r>
            <a:r>
              <a:rPr lang="en-US" sz="2000" dirty="0">
                <a:solidFill>
                  <a:prstClr val="black"/>
                </a:solidFill>
              </a:rPr>
              <a:t>, the potential for a few flurries over </a:t>
            </a:r>
            <a:r>
              <a:rPr lang="en-US" sz="2000" dirty="0" err="1">
                <a:solidFill>
                  <a:prstClr val="black"/>
                </a:solidFill>
              </a:rPr>
              <a:t>Balmoral</a:t>
            </a:r>
            <a:r>
              <a:rPr lang="en-US" sz="2000" dirty="0">
                <a:solidFill>
                  <a:prstClr val="black"/>
                </a:solidFill>
              </a:rPr>
              <a:t> - who the hell wrote this script? - as the afternoon goes on. </a:t>
            </a:r>
            <a:r>
              <a:rPr lang="en-US" sz="2000" b="1" dirty="0">
                <a:solidFill>
                  <a:prstClr val="black"/>
                </a:solidFill>
              </a:rPr>
              <a:t>The best </a:t>
            </a:r>
            <a:r>
              <a:rPr lang="en-US" sz="2000" dirty="0">
                <a:solidFill>
                  <a:prstClr val="black"/>
                </a:solidFill>
              </a:rPr>
              <a:t>of the </a:t>
            </a:r>
            <a:r>
              <a:rPr lang="en-US" sz="2000" b="1" dirty="0">
                <a:solidFill>
                  <a:prstClr val="black"/>
                </a:solidFill>
              </a:rPr>
              <a:t>drier</a:t>
            </a:r>
            <a:r>
              <a:rPr lang="en-US" sz="2000" dirty="0">
                <a:solidFill>
                  <a:prstClr val="black"/>
                </a:solidFill>
              </a:rPr>
              <a:t> and </a:t>
            </a:r>
            <a:r>
              <a:rPr lang="en-US" sz="2000" b="1" dirty="0">
                <a:solidFill>
                  <a:prstClr val="black"/>
                </a:solidFill>
              </a:rPr>
              <a:t>brighter</a:t>
            </a:r>
            <a:r>
              <a:rPr lang="en-US" sz="2000" dirty="0">
                <a:solidFill>
                  <a:prstClr val="black"/>
                </a:solidFill>
              </a:rPr>
              <a:t> weather </a:t>
            </a:r>
            <a:r>
              <a:rPr lang="en-US" sz="2000" dirty="0">
                <a:solidFill>
                  <a:srgbClr val="C00000"/>
                </a:solidFill>
              </a:rPr>
              <a:t>will, of course, be </a:t>
            </a:r>
            <a:r>
              <a:rPr lang="en-US" sz="2000" dirty="0">
                <a:solidFill>
                  <a:prstClr val="black"/>
                </a:solidFill>
              </a:rPr>
              <a:t>over the northern isles and the far north of the mainland. So, a little hazy sunshine for the Castle of </a:t>
            </a:r>
            <a:r>
              <a:rPr lang="en-US" sz="2000" dirty="0" err="1">
                <a:solidFill>
                  <a:prstClr val="black"/>
                </a:solidFill>
              </a:rPr>
              <a:t>Mey</a:t>
            </a:r>
            <a:r>
              <a:rPr lang="en-US" sz="2000" dirty="0">
                <a:solidFill>
                  <a:prstClr val="black"/>
                </a:solidFill>
              </a:rPr>
              <a:t> in </a:t>
            </a:r>
            <a:r>
              <a:rPr lang="en-US" sz="2000" dirty="0" err="1">
                <a:solidFill>
                  <a:prstClr val="black"/>
                </a:solidFill>
              </a:rPr>
              <a:t>Caithness</a:t>
            </a:r>
            <a:r>
              <a:rPr lang="en-US" sz="2000" dirty="0">
                <a:solidFill>
                  <a:prstClr val="black"/>
                </a:solidFill>
              </a:rPr>
              <a:t>, but a cold day everywhere, with temperatures of just eight </a:t>
            </a:r>
            <a:r>
              <a:rPr lang="en-US" sz="2000" dirty="0" err="1">
                <a:solidFill>
                  <a:prstClr val="black"/>
                </a:solidFill>
              </a:rPr>
              <a:t>Celcius</a:t>
            </a:r>
            <a:r>
              <a:rPr lang="en-US" sz="2000" dirty="0">
                <a:solidFill>
                  <a:prstClr val="black"/>
                </a:solidFill>
              </a:rPr>
              <a:t> and a brisk northeasterly wind. Thank God it isn't a bank holiday.</a:t>
            </a:r>
          </a:p>
          <a:p>
            <a:pPr marL="0" indent="0">
              <a:buNone/>
            </a:pPr>
            <a:endParaRPr lang="en-US" dirty="0"/>
          </a:p>
        </p:txBody>
      </p:sp>
    </p:spTree>
    <p:extLst>
      <p:ext uri="{BB962C8B-B14F-4D97-AF65-F5344CB8AC3E}">
        <p14:creationId xmlns:p14="http://schemas.microsoft.com/office/powerpoint/2010/main" xmlns="" val="25252100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smtClean="0"/>
              <a:t>Can you Present the Weather Forecast?</a:t>
            </a:r>
            <a:endParaRPr lang="en-US" sz="36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199" y="1143000"/>
            <a:ext cx="7400925" cy="554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15333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25</a:t>
            </a:r>
            <a:endParaRPr lang="en-US" dirty="0"/>
          </a:p>
        </p:txBody>
      </p:sp>
      <p:sp>
        <p:nvSpPr>
          <p:cNvPr id="3" name="Content Placeholder 2"/>
          <p:cNvSpPr>
            <a:spLocks noGrp="1"/>
          </p:cNvSpPr>
          <p:nvPr>
            <p:ph idx="1"/>
          </p:nvPr>
        </p:nvSpPr>
        <p:spPr/>
        <p:txBody>
          <a:bodyPr/>
          <a:lstStyle/>
          <a:p>
            <a:r>
              <a:rPr lang="en-US" dirty="0" smtClean="0"/>
              <a:t>In lecture 25, we learnt how to</a:t>
            </a:r>
          </a:p>
          <a:p>
            <a:pPr lvl="1"/>
            <a:r>
              <a:rPr lang="en-US" dirty="0" smtClean="0"/>
              <a:t>Listen to and comprehend weather reports</a:t>
            </a:r>
          </a:p>
          <a:p>
            <a:pPr lvl="1"/>
            <a:r>
              <a:rPr lang="en-US" dirty="0" smtClean="0"/>
              <a:t>Use weather related words and phrases</a:t>
            </a:r>
          </a:p>
          <a:p>
            <a:pPr lvl="1"/>
            <a:r>
              <a:rPr lang="en-US" dirty="0" smtClean="0"/>
              <a:t>Use Comparative and superlative degrees of adjectives</a:t>
            </a:r>
          </a:p>
          <a:p>
            <a:pPr lvl="1"/>
            <a:r>
              <a:rPr lang="en-US" dirty="0" smtClean="0"/>
              <a:t>Use ‘will’ for forecasts and predictions</a:t>
            </a:r>
          </a:p>
          <a:p>
            <a:pPr lvl="1"/>
            <a:r>
              <a:rPr lang="en-US" dirty="0" smtClean="0"/>
              <a:t>Ask about and describe weather in your own words</a:t>
            </a:r>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23550213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TotalTime>
  <Words>503</Words>
  <Application>Microsoft Office PowerPoint</Application>
  <PresentationFormat>On-screen Show (4:3)</PresentationFormat>
  <Paragraphs>80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25</vt:lpstr>
      <vt:lpstr>Review of Lecture 24</vt:lpstr>
      <vt:lpstr>Objectives of Lecture 25</vt:lpstr>
      <vt:lpstr>Questions to Consider</vt:lpstr>
      <vt:lpstr>Slide 5</vt:lpstr>
      <vt:lpstr>Slide 6</vt:lpstr>
      <vt:lpstr>Asking about Weather</vt:lpstr>
      <vt:lpstr>What’s the weather like today?</vt:lpstr>
      <vt:lpstr>What’s the weather like today?</vt:lpstr>
      <vt:lpstr>What’s the weather like today?</vt:lpstr>
      <vt:lpstr>What’s the weather like today?</vt:lpstr>
      <vt:lpstr>What’s the weather like today?</vt:lpstr>
      <vt:lpstr>What’s the weather like today?</vt:lpstr>
      <vt:lpstr>What’s the weather like today?</vt:lpstr>
      <vt:lpstr>What’s the weather like today?</vt:lpstr>
      <vt:lpstr>What’s the weather like today?</vt:lpstr>
      <vt:lpstr>Listening Task 1</vt:lpstr>
      <vt:lpstr>Weather Forecast</vt:lpstr>
      <vt:lpstr>Slide 19</vt:lpstr>
      <vt:lpstr>Grammar Check</vt:lpstr>
      <vt:lpstr>Can you Present the Weather Forecast?</vt:lpstr>
      <vt:lpstr>Summary of Lecture 25</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25</dc:title>
  <dc:creator>admin</dc:creator>
  <cp:lastModifiedBy>stdc_lp</cp:lastModifiedBy>
  <cp:revision>12</cp:revision>
  <dcterms:created xsi:type="dcterms:W3CDTF">2014-07-08T09:19:16Z</dcterms:created>
  <dcterms:modified xsi:type="dcterms:W3CDTF">2014-07-09T20:33:10Z</dcterms:modified>
</cp:coreProperties>
</file>