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3" r:id="rId6"/>
    <p:sldId id="268" r:id="rId7"/>
    <p:sldId id="264" r:id="rId8"/>
    <p:sldId id="265" r:id="rId9"/>
    <p:sldId id="266" r:id="rId10"/>
    <p:sldId id="267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6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94" autoAdjust="0"/>
    <p:restoredTop sz="94660"/>
  </p:normalViewPr>
  <p:slideViewPr>
    <p:cSldViewPr>
      <p:cViewPr varScale="1">
        <p:scale>
          <a:sx n="50" d="100"/>
          <a:sy n="50" d="100"/>
        </p:scale>
        <p:origin x="-1277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CFBEA3-6DED-4809-BE3D-058E56143C4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B7A3B2-B83D-48D7-A0E9-1878EC38F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2864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7A3B2-B83D-48D7-A0E9-1878EC38FA2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6757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AE19-9FC8-4328-B712-82CBADEE07E0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ECC04-FB96-4BF7-A452-653141C5A0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5918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AE19-9FC8-4328-B712-82CBADEE07E0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ECC04-FB96-4BF7-A452-653141C5A0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3553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AE19-9FC8-4328-B712-82CBADEE07E0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ECC04-FB96-4BF7-A452-653141C5A0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0355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AE19-9FC8-4328-B712-82CBADEE07E0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ECC04-FB96-4BF7-A452-653141C5A0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0568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AE19-9FC8-4328-B712-82CBADEE07E0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ECC04-FB96-4BF7-A452-653141C5A0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864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AE19-9FC8-4328-B712-82CBADEE07E0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ECC04-FB96-4BF7-A452-653141C5A0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438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AE19-9FC8-4328-B712-82CBADEE07E0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ECC04-FB96-4BF7-A452-653141C5A0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6385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AE19-9FC8-4328-B712-82CBADEE07E0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ECC04-FB96-4BF7-A452-653141C5A0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1163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AE19-9FC8-4328-B712-82CBADEE07E0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ECC04-FB96-4BF7-A452-653141C5A0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8878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AE19-9FC8-4328-B712-82CBADEE07E0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ECC04-FB96-4BF7-A452-653141C5A0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4466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AE19-9FC8-4328-B712-82CBADEE07E0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ECC04-FB96-4BF7-A452-653141C5A0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4886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5AE19-9FC8-4328-B712-82CBADEE07E0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ECC04-FB96-4BF7-A452-653141C5A0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6238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24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Writing Short Reports</a:t>
            </a:r>
          </a:p>
        </p:txBody>
      </p:sp>
    </p:spTree>
    <p:extLst>
      <p:ext uri="{BB962C8B-B14F-4D97-AF65-F5344CB8AC3E}">
        <p14:creationId xmlns:p14="http://schemas.microsoft.com/office/powerpoint/2010/main" xmlns="" val="56710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lecture 23, we learnt how to</a:t>
            </a:r>
          </a:p>
          <a:p>
            <a:pPr lvl="1"/>
            <a:r>
              <a:rPr lang="en-US" dirty="0" smtClean="0"/>
              <a:t>Use food vocabulary</a:t>
            </a:r>
          </a:p>
          <a:p>
            <a:pPr lvl="1"/>
            <a:r>
              <a:rPr lang="en-US" dirty="0" smtClean="0"/>
              <a:t>Use action verbs</a:t>
            </a:r>
          </a:p>
          <a:p>
            <a:pPr lvl="1"/>
            <a:r>
              <a:rPr lang="en-US" dirty="0" smtClean="0"/>
              <a:t>Use some / any</a:t>
            </a:r>
          </a:p>
          <a:p>
            <a:pPr lvl="1"/>
            <a:r>
              <a:rPr lang="en-US" dirty="0" smtClean="0"/>
              <a:t>Write recipes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3576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of Lecture 24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completing lecture 24, you should be able to</a:t>
            </a:r>
          </a:p>
          <a:p>
            <a:pPr lvl="1"/>
            <a:r>
              <a:rPr lang="en-US" dirty="0" smtClean="0"/>
              <a:t>Identify various kinds of reports</a:t>
            </a:r>
          </a:p>
          <a:p>
            <a:pPr lvl="1"/>
            <a:r>
              <a:rPr lang="en-US" dirty="0" smtClean="0"/>
              <a:t>Analyze a short report for its elements</a:t>
            </a:r>
          </a:p>
          <a:p>
            <a:pPr lvl="1"/>
            <a:r>
              <a:rPr lang="en-US" dirty="0" smtClean="0"/>
              <a:t>Plan and write a short report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37704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to Consider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What’s a report?</a:t>
            </a:r>
          </a:p>
          <a:p>
            <a:r>
              <a:rPr lang="en-US" dirty="0" smtClean="0"/>
              <a:t>Why do we write a report?</a:t>
            </a:r>
          </a:p>
          <a:p>
            <a:r>
              <a:rPr lang="en-US" dirty="0" smtClean="0"/>
              <a:t>Did you receive a report recently? What was it about?</a:t>
            </a:r>
          </a:p>
          <a:p>
            <a:r>
              <a:rPr lang="en-US" dirty="0" smtClean="0"/>
              <a:t>Have you ever written a report? What was the message, purpose and audience of the last report you wrote?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990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report?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short report informs the reader about a specific subject to help </a:t>
            </a:r>
            <a:r>
              <a:rPr lang="en-US" dirty="0" smtClean="0"/>
              <a:t>make </a:t>
            </a:r>
            <a:r>
              <a:rPr lang="en-US" dirty="0"/>
              <a:t>a decision. </a:t>
            </a:r>
            <a:endParaRPr lang="en-US" dirty="0" smtClean="0"/>
          </a:p>
          <a:p>
            <a:r>
              <a:rPr lang="en-US" dirty="0" smtClean="0"/>
              <a:t>Usually no </a:t>
            </a:r>
            <a:r>
              <a:rPr lang="en-US" dirty="0"/>
              <a:t>longer than 10 pages, a short report consists of facts and sometimes an analysis of the facts, as well as recommendations.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information is arranged in a memo format with both first- and second-level headings</a:t>
            </a:r>
            <a:r>
              <a:rPr lang="en-US" dirty="0" smtClean="0"/>
              <a:t>.</a:t>
            </a:r>
          </a:p>
          <a:p>
            <a:r>
              <a:rPr lang="en-US" dirty="0" smtClean="0"/>
              <a:t>Readers </a:t>
            </a:r>
            <a:r>
              <a:rPr lang="en-US" dirty="0"/>
              <a:t>of these reports expect the information to be written clearly, concisely and completely.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6571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Reports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Book Report</a:t>
            </a:r>
          </a:p>
          <a:p>
            <a:r>
              <a:rPr lang="en-US" dirty="0" smtClean="0"/>
              <a:t>News Report</a:t>
            </a:r>
          </a:p>
          <a:p>
            <a:r>
              <a:rPr lang="en-US" dirty="0" smtClean="0"/>
              <a:t>Accident Report</a:t>
            </a:r>
          </a:p>
          <a:p>
            <a:r>
              <a:rPr lang="en-US" dirty="0" smtClean="0"/>
              <a:t>Weather Report</a:t>
            </a:r>
          </a:p>
          <a:p>
            <a:r>
              <a:rPr lang="en-US" dirty="0" smtClean="0"/>
              <a:t>Lab Report</a:t>
            </a:r>
          </a:p>
          <a:p>
            <a:r>
              <a:rPr lang="en-US" dirty="0" smtClean="0"/>
              <a:t>Sales Report</a:t>
            </a:r>
          </a:p>
          <a:p>
            <a:r>
              <a:rPr lang="en-US" dirty="0" smtClean="0"/>
              <a:t>Financial Report</a:t>
            </a:r>
          </a:p>
          <a:p>
            <a:r>
              <a:rPr lang="en-US" dirty="0" smtClean="0"/>
              <a:t>Science Report</a:t>
            </a:r>
          </a:p>
          <a:p>
            <a:r>
              <a:rPr lang="en-US" dirty="0" smtClean="0"/>
              <a:t>Event Report</a:t>
            </a:r>
          </a:p>
          <a:p>
            <a:r>
              <a:rPr lang="en-US" dirty="0" smtClean="0"/>
              <a:t>Project Report</a:t>
            </a:r>
          </a:p>
          <a:p>
            <a:r>
              <a:rPr lang="en-US" dirty="0" smtClean="0"/>
              <a:t>Progress Report</a:t>
            </a:r>
          </a:p>
          <a:p>
            <a:r>
              <a:rPr lang="en-US" dirty="0" smtClean="0"/>
              <a:t>Medical Report</a:t>
            </a:r>
          </a:p>
          <a:p>
            <a:r>
              <a:rPr lang="en-US" dirty="0" smtClean="0"/>
              <a:t>Legal Report</a:t>
            </a:r>
          </a:p>
          <a:p>
            <a:r>
              <a:rPr lang="en-US" dirty="0" smtClean="0"/>
              <a:t>Review Report</a:t>
            </a:r>
          </a:p>
          <a:p>
            <a:r>
              <a:rPr lang="en-US" dirty="0" smtClean="0"/>
              <a:t>Test Report</a:t>
            </a:r>
          </a:p>
          <a:p>
            <a:r>
              <a:rPr lang="en-US" dirty="0" smtClean="0"/>
              <a:t>Assessment Report</a:t>
            </a:r>
          </a:p>
          <a:p>
            <a:r>
              <a:rPr lang="en-US" dirty="0" smtClean="0"/>
              <a:t>Error Report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563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Kinds of Reports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Trouble Reports</a:t>
            </a:r>
          </a:p>
          <a:p>
            <a:r>
              <a:rPr lang="en-US" dirty="0" smtClean="0"/>
              <a:t>Investigative Reports</a:t>
            </a:r>
          </a:p>
          <a:p>
            <a:r>
              <a:rPr lang="en-US" dirty="0" smtClean="0"/>
              <a:t>Project Reports</a:t>
            </a:r>
          </a:p>
          <a:p>
            <a:pPr lvl="1"/>
            <a:r>
              <a:rPr lang="en-US" dirty="0" smtClean="0"/>
              <a:t>Proposals</a:t>
            </a:r>
          </a:p>
          <a:p>
            <a:pPr lvl="1"/>
            <a:r>
              <a:rPr lang="en-US" dirty="0" smtClean="0"/>
              <a:t>Progress Reports (Periodic Reports)</a:t>
            </a:r>
          </a:p>
          <a:p>
            <a:pPr lvl="1"/>
            <a:r>
              <a:rPr lang="en-US" dirty="0" smtClean="0"/>
              <a:t>Completion Reports</a:t>
            </a:r>
          </a:p>
          <a:p>
            <a:r>
              <a:rPr lang="en-US" dirty="0" smtClean="0"/>
              <a:t>Event Reports</a:t>
            </a:r>
          </a:p>
          <a:p>
            <a:pPr lvl="1"/>
            <a:r>
              <a:rPr lang="en-US" dirty="0" smtClean="0"/>
              <a:t>News Report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4122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 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Do the necessary research. Take careful notes, record all necessary background information, collect relevant factual data, and interview key individuals.</a:t>
            </a:r>
          </a:p>
          <a:p>
            <a:r>
              <a:rPr lang="en-US" sz="2400" dirty="0" smtClean="0"/>
              <a:t>Anticipate how the audience will use your report. Consider how much your audience knows about your project and what types of information they most need.</a:t>
            </a:r>
          </a:p>
          <a:p>
            <a:r>
              <a:rPr lang="en-US" sz="2400" dirty="0"/>
              <a:t>Be objective and ethical. Avoid guesswork, do not substitute impressions or unsupported personal opinions for careful research, avoid biased/skewed/incomplete data, and double check all facts/figures/specifications.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414839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Report Guidelines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Cont</a:t>
            </a:r>
            <a:r>
              <a:rPr lang="en-US" dirty="0" smtClean="0"/>
              <a:t>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600" dirty="0" smtClean="0"/>
              <a:t>Organize carefully. Include a purpose statement, findings, a conclusion, and recommendations.</a:t>
            </a:r>
          </a:p>
          <a:p>
            <a:r>
              <a:rPr lang="en-US" sz="3600" dirty="0" smtClean="0"/>
              <a:t>Write clearly and concisely. Use an informative title/subject that gets to the point right away, write in plain English, use international English, adopt a professional yet personal tone, and do not include unnecessary background information.</a:t>
            </a:r>
          </a:p>
          <a:p>
            <a:r>
              <a:rPr lang="en-US" sz="3600" dirty="0" smtClean="0"/>
              <a:t>Use appropriate format and visuals. Make your report look professional, readable, and easy to follow; help readers locate and digest information quickly; be consistent in your design and format; include only the most essential visuals; and design, import, and place visuals appropriately.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9258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Usual Parts of a Short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Title </a:t>
            </a:r>
            <a:r>
              <a:rPr lang="en-US" dirty="0" smtClean="0"/>
              <a:t>page</a:t>
            </a:r>
          </a:p>
          <a:p>
            <a:r>
              <a:rPr lang="en-US" b="1" dirty="0" smtClean="0"/>
              <a:t>Overview / Summary</a:t>
            </a:r>
          </a:p>
          <a:p>
            <a:r>
              <a:rPr lang="en-US" b="1" dirty="0" smtClean="0"/>
              <a:t>Introduction / Background</a:t>
            </a:r>
          </a:p>
          <a:p>
            <a:r>
              <a:rPr lang="en-US" b="1" dirty="0" smtClean="0"/>
              <a:t>Discussion</a:t>
            </a:r>
            <a:endParaRPr lang="en-US" b="1" dirty="0"/>
          </a:p>
          <a:p>
            <a:r>
              <a:rPr lang="en-US" b="1" dirty="0" smtClean="0"/>
              <a:t>Conclusion / Recommendations</a:t>
            </a:r>
            <a:endParaRPr lang="en-US" b="1" dirty="0"/>
          </a:p>
          <a:p>
            <a:r>
              <a:rPr lang="en-US" dirty="0" smtClean="0"/>
              <a:t>Attachments (if any)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1054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 anchor="t">
            <a:noAutofit/>
          </a:bodyPr>
          <a:lstStyle/>
          <a:p>
            <a:pPr marL="0" indent="0">
              <a:buNone/>
            </a:pPr>
            <a:r>
              <a:rPr lang="en-US" sz="2000" dirty="0"/>
              <a:t>The overview is a brief summary which tells the reader quickly what the report is all </a:t>
            </a:r>
            <a:r>
              <a:rPr lang="en-US" sz="2000" dirty="0" smtClean="0"/>
              <a:t>about</a:t>
            </a:r>
            <a:r>
              <a:rPr lang="en-US" sz="2000" dirty="0"/>
              <a:t>. It identifies the purpose and the most important features of the report, states the </a:t>
            </a:r>
            <a:r>
              <a:rPr lang="en-US" sz="2000" dirty="0" smtClean="0"/>
              <a:t>main conclusion</a:t>
            </a:r>
            <a:r>
              <a:rPr lang="en-US" sz="2000" dirty="0"/>
              <a:t>, and sometimes makes recommendations. It does this in as few words </a:t>
            </a:r>
            <a:r>
              <a:rPr lang="en-US" sz="2000" dirty="0" smtClean="0"/>
              <a:t>as </a:t>
            </a:r>
            <a:r>
              <a:rPr lang="en-US" sz="2000" dirty="0"/>
              <a:t>possible, condensing the report to several key sentences. It is usually best to write the </a:t>
            </a:r>
            <a:r>
              <a:rPr lang="en-US" sz="2000" dirty="0" smtClean="0"/>
              <a:t>overview </a:t>
            </a:r>
            <a:r>
              <a:rPr lang="en-US" sz="2000" dirty="0"/>
              <a:t>last after you have written the background, discussion, and conclusion </a:t>
            </a:r>
            <a:r>
              <a:rPr lang="en-US" sz="2000" dirty="0" smtClean="0"/>
              <a:t>because </a:t>
            </a:r>
            <a:r>
              <a:rPr lang="en-US" sz="2000" dirty="0"/>
              <a:t>only then will you have an overview yourself. Remember: The overview may </a:t>
            </a:r>
            <a:r>
              <a:rPr lang="en-US" sz="2000" dirty="0" smtClean="0"/>
              <a:t>be </a:t>
            </a:r>
            <a:r>
              <a:rPr lang="en-US" sz="2000" dirty="0"/>
              <a:t>written last, but it is always placed first in the final </a:t>
            </a:r>
            <a:r>
              <a:rPr lang="en-US" sz="2000" dirty="0" smtClean="0"/>
              <a:t>report.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416819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The background sets the scene for your reader. There is no need to confuse the </a:t>
            </a:r>
            <a:r>
              <a:rPr lang="en-US" sz="2400" dirty="0" smtClean="0"/>
              <a:t>overview </a:t>
            </a:r>
            <a:r>
              <a:rPr lang="en-US" sz="2400" dirty="0"/>
              <a:t>with the background if you remember that the overview provides a brief </a:t>
            </a:r>
            <a:r>
              <a:rPr lang="en-US" sz="2400" dirty="0" smtClean="0"/>
              <a:t>summary </a:t>
            </a:r>
            <a:r>
              <a:rPr lang="en-US" sz="2400" dirty="0"/>
              <a:t>of the entire report, whereas the background introduces the subject and </a:t>
            </a:r>
            <a:r>
              <a:rPr lang="en-US" sz="2400" dirty="0" smtClean="0"/>
              <a:t>explains </a:t>
            </a:r>
            <a:r>
              <a:rPr lang="en-US" sz="2400" dirty="0"/>
              <a:t>the reason for the report. According to the requirements of your report, the </a:t>
            </a:r>
            <a:r>
              <a:rPr lang="en-US" sz="2400" dirty="0" smtClean="0"/>
              <a:t>background </a:t>
            </a:r>
            <a:r>
              <a:rPr lang="en-US" sz="2400" dirty="0"/>
              <a:t>should try to answer such questions as Who? What? Why? Where? and </a:t>
            </a:r>
            <a:r>
              <a:rPr lang="en-US" sz="2400" dirty="0" smtClean="0"/>
              <a:t>When</a:t>
            </a:r>
            <a:r>
              <a:rPr lang="en-US" sz="2400" dirty="0"/>
              <a:t>? The background information should place your reader mentally in the picture </a:t>
            </a:r>
            <a:r>
              <a:rPr lang="en-US" sz="2400" dirty="0" smtClean="0"/>
              <a:t>before </a:t>
            </a:r>
            <a:r>
              <a:rPr lang="en-US" sz="2400" dirty="0"/>
              <a:t>he/she has to consider your findings and </a:t>
            </a:r>
            <a:r>
              <a:rPr lang="en-US" sz="2400" dirty="0" smtClean="0"/>
              <a:t>conclusions.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03233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The discussion presents your findings. You should have as much evidence (facts, </a:t>
            </a:r>
            <a:r>
              <a:rPr lang="en-US" dirty="0" smtClean="0"/>
              <a:t>arguments</a:t>
            </a:r>
            <a:r>
              <a:rPr lang="en-US" dirty="0"/>
              <a:t>, details, data, and results) as a reader will need to understand the subject. </a:t>
            </a:r>
            <a:r>
              <a:rPr lang="en-US" dirty="0" smtClean="0"/>
              <a:t>You </a:t>
            </a:r>
            <a:r>
              <a:rPr lang="en-US" dirty="0"/>
              <a:t>must develop these findings in an organized, logical manner to avoid confusing </a:t>
            </a:r>
            <a:r>
              <a:rPr lang="en-US" dirty="0" smtClean="0"/>
              <a:t>your </a:t>
            </a:r>
            <a:r>
              <a:rPr lang="en-US" dirty="0"/>
              <a:t>reader. You should also present your findings imaginatively to hold his/her interest. </a:t>
            </a:r>
            <a:r>
              <a:rPr lang="en-US" dirty="0" smtClean="0"/>
              <a:t>During </a:t>
            </a:r>
            <a:r>
              <a:rPr lang="en-US" dirty="0"/>
              <a:t>the discussion, you may want to use headings and subheadings if you are </a:t>
            </a:r>
            <a:r>
              <a:rPr lang="en-US" dirty="0" smtClean="0"/>
              <a:t>discussing </a:t>
            </a:r>
            <a:r>
              <a:rPr lang="en-US" dirty="0"/>
              <a:t>different aspects of the subject. Each heading or subheading must be an </a:t>
            </a:r>
            <a:r>
              <a:rPr lang="en-US" dirty="0" smtClean="0"/>
              <a:t>informative </a:t>
            </a:r>
            <a:r>
              <a:rPr lang="en-US" dirty="0"/>
              <a:t>mini-title, summarizing the material covered in the paragraphs it is meant to </a:t>
            </a:r>
            <a:r>
              <a:rPr lang="en-US" dirty="0" smtClean="0"/>
              <a:t>introduce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89843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Conclusions briefly state the major points that can be drawn from the discussion. If there </a:t>
            </a:r>
            <a:r>
              <a:rPr lang="en-US" dirty="0" smtClean="0"/>
              <a:t>is </a:t>
            </a:r>
            <a:r>
              <a:rPr lang="en-US" dirty="0"/>
              <a:t>more than one conclusion, state the main </a:t>
            </a:r>
            <a:r>
              <a:rPr lang="en-US" dirty="0" smtClean="0"/>
              <a:t>conclusion </a:t>
            </a:r>
            <a:r>
              <a:rPr lang="en-US" dirty="0"/>
              <a:t>first, and the remaining </a:t>
            </a:r>
            <a:r>
              <a:rPr lang="en-US" dirty="0" smtClean="0"/>
              <a:t>conclusions </a:t>
            </a:r>
            <a:r>
              <a:rPr lang="en-US" dirty="0"/>
              <a:t>in decreasing order of importance. Although recommendations are not a </a:t>
            </a:r>
            <a:r>
              <a:rPr lang="en-US" dirty="0" smtClean="0"/>
              <a:t>necessary </a:t>
            </a:r>
            <a:r>
              <a:rPr lang="en-US" dirty="0"/>
              <a:t>part of a report, you may include a discussion of your recommendations in </a:t>
            </a:r>
            <a:r>
              <a:rPr lang="en-US" dirty="0" smtClean="0"/>
              <a:t>this </a:t>
            </a:r>
            <a:r>
              <a:rPr lang="en-US" dirty="0"/>
              <a:t>part of the report.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4281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60161131"/>
              </p:ext>
            </p:extLst>
          </p:nvPr>
        </p:nvGraphicFramePr>
        <p:xfrm>
          <a:off x="457200" y="148292"/>
          <a:ext cx="8458200" cy="6543883"/>
        </p:xfrm>
        <a:graphic>
          <a:graphicData uri="http://schemas.openxmlformats.org/drawingml/2006/table">
            <a:tbl>
              <a:tblPr/>
              <a:tblGrid>
                <a:gridCol w="2819400"/>
                <a:gridCol w="2819400"/>
                <a:gridCol w="2819400"/>
              </a:tblGrid>
              <a:tr h="440145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330066"/>
                          </a:solidFill>
                          <a:effectLst/>
                        </a:rPr>
                        <a:t>Tired drivers as risky as drinkers</a:t>
                      </a:r>
                    </a:p>
                    <a:p>
                      <a:pPr algn="ctr"/>
                      <a:r>
                        <a:rPr lang="en-US" sz="2400" b="1">
                          <a:solidFill>
                            <a:srgbClr val="330066"/>
                          </a:solidFill>
                          <a:effectLst/>
                        </a:rPr>
                        <a:t>Health </a:t>
                      </a:r>
                      <a:r>
                        <a:rPr lang="en-US" sz="2400" b="1" smtClean="0">
                          <a:solidFill>
                            <a:srgbClr val="330066"/>
                          </a:solidFill>
                          <a:effectLst/>
                        </a:rPr>
                        <a:t>correspondent</a:t>
                      </a:r>
                      <a:endParaRPr lang="en-US" sz="2400" b="1" dirty="0" smtClean="0">
                        <a:solidFill>
                          <a:srgbClr val="330066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36163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effectLst/>
                          <a:latin typeface="Arial"/>
                        </a:rPr>
                        <a:t>Sleep-deprived drivers are less alert than those who have drunk more than the legal limit of alcohol, according to new research</a:t>
                      </a:r>
                      <a:r>
                        <a:rPr lang="en-US" sz="1400" b="1" dirty="0" smtClean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l"/>
                      <a:endParaRPr lang="en-US" sz="1400" b="1" dirty="0">
                        <a:effectLst/>
                        <a:latin typeface="Arial"/>
                      </a:endParaRPr>
                    </a:p>
                    <a:p>
                      <a:pPr algn="l"/>
                      <a:r>
                        <a:rPr lang="en-US" sz="1400" b="1" dirty="0">
                          <a:effectLst/>
                          <a:latin typeface="Arial"/>
                        </a:rPr>
                        <a:t>A study published today in the journal </a:t>
                      </a:r>
                      <a:r>
                        <a:rPr lang="en-US" sz="1400" b="1" i="1" dirty="0">
                          <a:effectLst/>
                          <a:latin typeface="Arial"/>
                        </a:rPr>
                        <a:t>Occupational and Environmental Medicine </a:t>
                      </a:r>
                      <a:r>
                        <a:rPr lang="en-US" sz="1400" b="1" dirty="0">
                          <a:effectLst/>
                          <a:latin typeface="Arial"/>
                        </a:rPr>
                        <a:t>found that fatigue can reach dangerous levels at a much earlier stage than has been assumed</a:t>
                      </a:r>
                      <a:r>
                        <a:rPr lang="en-US" sz="1400" b="1" dirty="0" smtClean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l"/>
                      <a:endParaRPr lang="en-US" sz="1400" b="1" dirty="0">
                        <a:effectLst/>
                        <a:latin typeface="Arial"/>
                      </a:endParaRPr>
                    </a:p>
                    <a:p>
                      <a:pPr algn="l"/>
                      <a:r>
                        <a:rPr lang="en-US" sz="1400" b="1" dirty="0">
                          <a:effectLst/>
                          <a:latin typeface="Arial"/>
                        </a:rPr>
                        <a:t>The authors, from Australia and New Zealand, tested responses of 39 volunteers after sleep deprivation and after drinking alcohol equivalent to the legal driving limit in Scandinavia</a:t>
                      </a:r>
                      <a:r>
                        <a:rPr lang="en-US" sz="1400" b="1" dirty="0" smtClean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l"/>
                      <a:endParaRPr lang="en-US" sz="1400" b="1" dirty="0">
                        <a:effectLst/>
                        <a:latin typeface="Arial"/>
                      </a:endParaRPr>
                    </a:p>
                    <a:p>
                      <a:pPr algn="l"/>
                      <a:r>
                        <a:rPr lang="en-US" sz="1400" b="1" dirty="0">
                          <a:effectLst/>
                          <a:latin typeface="Arial"/>
                        </a:rPr>
                        <a:t>They found that those who had been up since 6am performed worse in tests between 10.30pm and midnight than those who were</a:t>
                      </a: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effectLst/>
                          <a:latin typeface="Arial"/>
                        </a:rPr>
                        <a:t>tested in the morning with 50mg of alcohol in their bloodstream (the UK limit is 80mg</a:t>
                      </a:r>
                      <a:r>
                        <a:rPr lang="en-US" sz="1400" b="1" dirty="0" smtClean="0">
                          <a:effectLst/>
                          <a:latin typeface="Arial"/>
                        </a:rPr>
                        <a:t>).</a:t>
                      </a:r>
                    </a:p>
                    <a:p>
                      <a:pPr algn="l"/>
                      <a:endParaRPr lang="en-US" sz="1400" b="1" dirty="0">
                        <a:effectLst/>
                        <a:latin typeface="Arial"/>
                      </a:endParaRPr>
                    </a:p>
                    <a:p>
                      <a:pPr algn="l"/>
                      <a:r>
                        <a:rPr lang="en-US" sz="1400" b="1" dirty="0">
                          <a:effectLst/>
                          <a:latin typeface="Arial"/>
                        </a:rPr>
                        <a:t>The researchers suggest that countries which set drink-driving limits should consider setting restrictions to prevent people who have been awake for more than 18 hours from driving, piloting aircraft, or operating machinery. Tiredness is estimated to play a part in between 16% and 60% of road accidents in the United States, they say, but few attempts have been made to work out at what point in the day or night that tiredness reaches serious levels</a:t>
                      </a:r>
                      <a:r>
                        <a:rPr lang="en-US" sz="1400" b="1" dirty="0" smtClean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l"/>
                      <a:endParaRPr lang="en-US" sz="1400" b="1" dirty="0">
                        <a:effectLst/>
                        <a:latin typeface="Arial"/>
                      </a:endParaRPr>
                    </a:p>
                    <a:p>
                      <a:pPr algn="l"/>
                      <a:r>
                        <a:rPr lang="en-US" sz="1400" b="1" dirty="0">
                          <a:effectLst/>
                          <a:latin typeface="Arial"/>
                        </a:rPr>
                        <a:t>“The implications of fatigue for safe performance are well </a:t>
                      </a:r>
                      <a:r>
                        <a:rPr lang="en-US" sz="1400" b="1" dirty="0" smtClean="0">
                          <a:effectLst/>
                          <a:latin typeface="Arial"/>
                        </a:rPr>
                        <a:t>recognized </a:t>
                      </a:r>
                      <a:r>
                        <a:rPr lang="en-US" sz="1400" b="1" dirty="0">
                          <a:effectLst/>
                          <a:latin typeface="Arial"/>
                        </a:rPr>
                        <a:t>particularly in road safety, but in other settings as</a:t>
                      </a: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effectLst/>
                          <a:latin typeface="Arial"/>
                        </a:rPr>
                        <a:t>well,” write Andrew Williamson of the School of Psychology University of New South Wales, and Anne-Marie </a:t>
                      </a:r>
                      <a:r>
                        <a:rPr lang="en-US" sz="1400" b="1" dirty="0" err="1">
                          <a:effectLst/>
                          <a:latin typeface="Arial"/>
                        </a:rPr>
                        <a:t>Feyer</a:t>
                      </a:r>
                      <a:r>
                        <a:rPr lang="en-US" sz="1400" b="1" dirty="0">
                          <a:effectLst/>
                          <a:latin typeface="Arial"/>
                        </a:rPr>
                        <a:t> from the University of </a:t>
                      </a:r>
                      <a:r>
                        <a:rPr lang="en-US" sz="1400" b="1" dirty="0" err="1">
                          <a:effectLst/>
                          <a:latin typeface="Arial"/>
                        </a:rPr>
                        <a:t>Otago</a:t>
                      </a:r>
                      <a:r>
                        <a:rPr lang="en-US" sz="1400" b="1" dirty="0">
                          <a:effectLst/>
                          <a:latin typeface="Arial"/>
                        </a:rPr>
                        <a:t>, Dunedin</a:t>
                      </a:r>
                      <a:r>
                        <a:rPr lang="en-US" sz="1400" b="1" dirty="0" smtClean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l"/>
                      <a:endParaRPr lang="en-US" sz="1400" b="1" dirty="0">
                        <a:effectLst/>
                        <a:latin typeface="Arial"/>
                      </a:endParaRPr>
                    </a:p>
                    <a:p>
                      <a:pPr algn="l"/>
                      <a:r>
                        <a:rPr lang="en-US" sz="1400" b="1" dirty="0">
                          <a:effectLst/>
                          <a:latin typeface="Arial"/>
                        </a:rPr>
                        <a:t>The volunteers - lorry drivers and members of the transport corps of the Australian army - were put through tests to measure thinking speed and physical reactions, coordination and attention span. They carried out the tests after a day and night of wakefulness and after drinking alcohol</a:t>
                      </a:r>
                      <a:r>
                        <a:rPr lang="en-US" sz="1400" b="1" dirty="0" smtClean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l"/>
                      <a:endParaRPr lang="en-US" sz="1400" b="1" dirty="0">
                        <a:effectLst/>
                        <a:latin typeface="Arial"/>
                      </a:endParaRPr>
                    </a:p>
                    <a:p>
                      <a:pPr algn="l"/>
                      <a:r>
                        <a:rPr lang="en-US" sz="1400" b="1" dirty="0">
                          <a:effectLst/>
                          <a:latin typeface="Arial"/>
                        </a:rPr>
                        <a:t>The researchers found that commonly experienced levels of sleep deprivation - staying awake for 17 to 19 hours - depressed performance in the same way as drinking a couple of glasses of alcohol.</a:t>
                      </a: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900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 Cards 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Commendations</a:t>
            </a:r>
          </a:p>
          <a:p>
            <a:pPr lvl="1"/>
            <a:r>
              <a:rPr lang="en-US" dirty="0"/>
              <a:t>Performs well in everything he </a:t>
            </a:r>
            <a:r>
              <a:rPr lang="en-US" dirty="0" smtClean="0"/>
              <a:t>undertakes</a:t>
            </a:r>
          </a:p>
          <a:p>
            <a:pPr lvl="1"/>
            <a:r>
              <a:rPr lang="en-US" dirty="0"/>
              <a:t>Has good organization of </a:t>
            </a:r>
            <a:r>
              <a:rPr lang="en-US" dirty="0" smtClean="0"/>
              <a:t>thoughts</a:t>
            </a:r>
          </a:p>
          <a:p>
            <a:pPr lvl="1"/>
            <a:r>
              <a:rPr lang="en-US" dirty="0" smtClean="0"/>
              <a:t>Grasps new ideas readily</a:t>
            </a:r>
          </a:p>
          <a:p>
            <a:pPr lvl="1"/>
            <a:r>
              <a:rPr lang="en-US" dirty="0" smtClean="0"/>
              <a:t>Accepts responsibility well</a:t>
            </a:r>
          </a:p>
          <a:p>
            <a:pPr lvl="1"/>
            <a:r>
              <a:rPr lang="en-US" dirty="0" smtClean="0"/>
              <a:t>Gets along well with the class</a:t>
            </a:r>
          </a:p>
          <a:p>
            <a:pPr lvl="1"/>
            <a:r>
              <a:rPr lang="en-US" dirty="0" smtClean="0"/>
              <a:t>Takes an active part in discussions</a:t>
            </a:r>
          </a:p>
          <a:p>
            <a:pPr lvl="1"/>
            <a:r>
              <a:rPr lang="en-US" dirty="0"/>
              <a:t>Shows pride in his </a:t>
            </a:r>
            <a:r>
              <a:rPr lang="en-US" dirty="0" smtClean="0"/>
              <a:t>work</a:t>
            </a:r>
          </a:p>
          <a:p>
            <a:pPr lvl="1"/>
            <a:r>
              <a:rPr lang="en-US" dirty="0"/>
              <a:t>Her pleasant personality and cooperative attitude are an </a:t>
            </a:r>
            <a:r>
              <a:rPr lang="en-US" dirty="0" smtClean="0"/>
              <a:t>asset </a:t>
            </a:r>
            <a:r>
              <a:rPr lang="en-US" dirty="0"/>
              <a:t>to our class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5781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 Cards </a:t>
            </a:r>
            <a:r>
              <a:rPr lang="en-US" dirty="0" smtClean="0"/>
              <a:t>Comments (</a:t>
            </a:r>
            <a:r>
              <a:rPr lang="en-US" dirty="0" err="1" smtClean="0"/>
              <a:t>Cont</a:t>
            </a:r>
            <a:r>
              <a:rPr lang="en-US" dirty="0" smtClean="0"/>
              <a:t>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Work </a:t>
            </a:r>
            <a:r>
              <a:rPr lang="en-US" dirty="0" smtClean="0"/>
              <a:t>Habits</a:t>
            </a:r>
            <a:endParaRPr lang="en-US" dirty="0"/>
          </a:p>
          <a:p>
            <a:r>
              <a:rPr lang="en-US" dirty="0"/>
              <a:t>Playground Behavior</a:t>
            </a:r>
          </a:p>
          <a:p>
            <a:r>
              <a:rPr lang="en-US" dirty="0"/>
              <a:t>Self Confidence</a:t>
            </a:r>
          </a:p>
          <a:p>
            <a:r>
              <a:rPr lang="en-US" dirty="0"/>
              <a:t>Poor Attendance and Tardiness</a:t>
            </a:r>
          </a:p>
          <a:p>
            <a:r>
              <a:rPr lang="en-US" dirty="0"/>
              <a:t>Needs Extra Help</a:t>
            </a:r>
          </a:p>
          <a:p>
            <a:r>
              <a:rPr lang="en-US" dirty="0"/>
              <a:t>Average Student</a:t>
            </a:r>
          </a:p>
          <a:p>
            <a:r>
              <a:rPr lang="en-US" dirty="0"/>
              <a:t>New Student</a:t>
            </a:r>
          </a:p>
          <a:p>
            <a:r>
              <a:rPr lang="en-US" dirty="0"/>
              <a:t>Showing Progress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7412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Lecture 24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lecture 24, we learnt how to</a:t>
            </a:r>
          </a:p>
          <a:p>
            <a:pPr lvl="1"/>
            <a:r>
              <a:rPr lang="en-US" dirty="0" smtClean="0"/>
              <a:t>Identify various kinds of reports</a:t>
            </a:r>
          </a:p>
          <a:p>
            <a:pPr lvl="1"/>
            <a:r>
              <a:rPr lang="en-US" dirty="0" smtClean="0"/>
              <a:t>Analyze a short report for its elements</a:t>
            </a:r>
          </a:p>
          <a:p>
            <a:pPr lvl="1"/>
            <a:r>
              <a:rPr lang="en-US" dirty="0" smtClean="0"/>
              <a:t>Plan and write a short report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02922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1224</Words>
  <Application>Microsoft Office PowerPoint</Application>
  <PresentationFormat>On-screen Show (4:3)</PresentationFormat>
  <Paragraphs>154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Lecture 24</vt:lpstr>
      <vt:lpstr>Review of Lecture 23</vt:lpstr>
      <vt:lpstr>Objectives of Lecture 24</vt:lpstr>
      <vt:lpstr>Questions to Consider</vt:lpstr>
      <vt:lpstr>What is a report?</vt:lpstr>
      <vt:lpstr>Common Reports</vt:lpstr>
      <vt:lpstr>Kinds of Reports</vt:lpstr>
      <vt:lpstr>Report Guidelines</vt:lpstr>
      <vt:lpstr>Report Guidelines (Cont…)</vt:lpstr>
      <vt:lpstr>Usual Parts of a Short Report</vt:lpstr>
      <vt:lpstr>Overview</vt:lpstr>
      <vt:lpstr>Background</vt:lpstr>
      <vt:lpstr>Discussion</vt:lpstr>
      <vt:lpstr>Conclusion</vt:lpstr>
      <vt:lpstr>Slide 15</vt:lpstr>
      <vt:lpstr>Report Cards Comments</vt:lpstr>
      <vt:lpstr>Report Cards Comments (Cont…)</vt:lpstr>
      <vt:lpstr>Summary of Lecture 24</vt:lpstr>
    </vt:vector>
  </TitlesOfParts>
  <Company>Telenor Pakistan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24</dc:title>
  <dc:creator>admin</dc:creator>
  <cp:lastModifiedBy>stdc_lp</cp:lastModifiedBy>
  <cp:revision>17</cp:revision>
  <dcterms:created xsi:type="dcterms:W3CDTF">2014-07-07T23:09:19Z</dcterms:created>
  <dcterms:modified xsi:type="dcterms:W3CDTF">2014-07-09T19:16:18Z</dcterms:modified>
</cp:coreProperties>
</file>