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7" r:id="rId2"/>
    <p:sldId id="258" r:id="rId3"/>
    <p:sldId id="259" r:id="rId4"/>
    <p:sldId id="288" r:id="rId5"/>
    <p:sldId id="289" r:id="rId6"/>
    <p:sldId id="290" r:id="rId7"/>
    <p:sldId id="291" r:id="rId8"/>
    <p:sldId id="292" r:id="rId9"/>
    <p:sldId id="293" r:id="rId10"/>
    <p:sldId id="294" r:id="rId11"/>
    <p:sldId id="295" r:id="rId12"/>
    <p:sldId id="296" r:id="rId13"/>
    <p:sldId id="297"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61"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12AB9B-5C4B-461E-929A-685DBB700F92}" type="datetimeFigureOut">
              <a:rPr lang="en-US" smtClean="0"/>
              <a:pPr/>
              <a:t>06/07/2014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04C48-7C02-408B-83D6-F298334ADE12}" type="slidenum">
              <a:rPr lang="en-US" smtClean="0"/>
              <a:pPr/>
              <a:t>‹#›</a:t>
            </a:fld>
            <a:endParaRPr lang="en-US"/>
          </a:p>
        </p:txBody>
      </p:sp>
    </p:spTree>
    <p:extLst>
      <p:ext uri="{BB962C8B-B14F-4D97-AF65-F5344CB8AC3E}">
        <p14:creationId xmlns:p14="http://schemas.microsoft.com/office/powerpoint/2010/main" xmlns="" val="1380395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20DA5A-BAB3-4CDD-83CA-E0092D4ECA02}" type="slidenum">
              <a:rPr lang="en-GB"/>
              <a:pPr/>
              <a:t>16</a:t>
            </a:fld>
            <a:endParaRPr lang="en-GB"/>
          </a:p>
        </p:txBody>
      </p:sp>
      <p:sp>
        <p:nvSpPr>
          <p:cNvPr id="27650" name="Rectangle 2"/>
          <p:cNvSpPr>
            <a:spLocks noGrp="1" noRot="1" noChangeAspect="1" noChangeArrowheads="1" noTextEdit="1"/>
          </p:cNvSpPr>
          <p:nvPr>
            <p:ph type="sldImg"/>
          </p:nvPr>
        </p:nvSpPr>
        <p:spPr>
          <a:xfrm>
            <a:off x="925719" y="685838"/>
            <a:ext cx="5006564" cy="3429182"/>
          </a:xfrm>
          <a:ln/>
        </p:spPr>
      </p:sp>
      <p:sp>
        <p:nvSpPr>
          <p:cNvPr id="27651" name="Rectangle 3"/>
          <p:cNvSpPr>
            <a:spLocks noGrp="1" noChangeArrowheads="1"/>
          </p:cNvSpPr>
          <p:nvPr>
            <p:ph type="body" idx="1"/>
          </p:nvPr>
        </p:nvSpPr>
        <p:spPr/>
        <p:txBody>
          <a:bodyPr/>
          <a:lstStyle/>
          <a:p>
            <a:r>
              <a:rPr lang="en-IE"/>
              <a:t>Like cutting up your food, you want to present your ideas one by one</a:t>
            </a:r>
          </a:p>
          <a:p>
            <a:r>
              <a:rPr lang="en-IE"/>
              <a:t>Build an argument idea by idea </a:t>
            </a:r>
          </a:p>
          <a:p>
            <a:r>
              <a:rPr lang="en-IE"/>
              <a:t>Until you can get to the end and say ‘I rest my case’</a:t>
            </a:r>
          </a:p>
          <a:p>
            <a:endParaRPr lang="en-IE"/>
          </a:p>
          <a:p>
            <a:r>
              <a:rPr lang="en-IE"/>
              <a:t>The paragraph is the basic building block of an academic essay. </a:t>
            </a:r>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AE5D61-AC8E-4CC6-8051-F4392551F79A}" type="slidenum">
              <a:rPr lang="en-GB"/>
              <a:pPr/>
              <a:t>23</a:t>
            </a:fld>
            <a:endParaRPr lang="en-GB"/>
          </a:p>
        </p:txBody>
      </p:sp>
      <p:sp>
        <p:nvSpPr>
          <p:cNvPr id="22530" name="Rectangle 2"/>
          <p:cNvSpPr>
            <a:spLocks noGrp="1" noRot="1" noChangeAspect="1" noChangeArrowheads="1" noTextEdit="1"/>
          </p:cNvSpPr>
          <p:nvPr>
            <p:ph type="sldImg"/>
          </p:nvPr>
        </p:nvSpPr>
        <p:spPr>
          <a:xfrm>
            <a:off x="925719" y="685838"/>
            <a:ext cx="5006564" cy="3429182"/>
          </a:xfrm>
          <a:ln/>
        </p:spPr>
      </p:sp>
      <p:sp>
        <p:nvSpPr>
          <p:cNvPr id="22531" name="Rectangle 3"/>
          <p:cNvSpPr>
            <a:spLocks noGrp="1" noChangeArrowheads="1"/>
          </p:cNvSpPr>
          <p:nvPr>
            <p:ph type="body" idx="1"/>
          </p:nvPr>
        </p:nvSpPr>
        <p:spPr/>
        <p:txBody>
          <a:bodyPr/>
          <a:lstStyle/>
          <a:p>
            <a:r>
              <a:rPr lang="en-IE"/>
              <a:t>What is a topic sentence?</a:t>
            </a:r>
          </a:p>
          <a:p>
            <a:endParaRPr lang="en-IE"/>
          </a:p>
          <a:p>
            <a:r>
              <a:rPr lang="en-IE"/>
              <a:t>What is its aim?</a:t>
            </a:r>
          </a:p>
          <a:p>
            <a:endParaRPr lang="en-IE"/>
          </a:p>
          <a:p>
            <a:endParaRPr lang="en-IE"/>
          </a:p>
          <a:p>
            <a:r>
              <a:rPr lang="en-IE"/>
              <a:t>What is a good and bad topic sentence?</a:t>
            </a:r>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8A0CD4-02FC-4F9A-97B4-D2FBA77A20EC}" type="slidenum">
              <a:rPr lang="en-GB"/>
              <a:pPr/>
              <a:t>24</a:t>
            </a:fld>
            <a:endParaRPr lang="en-GB"/>
          </a:p>
        </p:txBody>
      </p:sp>
      <p:sp>
        <p:nvSpPr>
          <p:cNvPr id="23554" name="Rectangle 2"/>
          <p:cNvSpPr>
            <a:spLocks noGrp="1" noRot="1" noChangeAspect="1" noChangeArrowheads="1" noTextEdit="1"/>
          </p:cNvSpPr>
          <p:nvPr>
            <p:ph type="sldImg"/>
          </p:nvPr>
        </p:nvSpPr>
        <p:spPr>
          <a:xfrm>
            <a:off x="925719" y="685838"/>
            <a:ext cx="5006564" cy="3429182"/>
          </a:xfrm>
          <a:ln/>
        </p:spPr>
      </p:sp>
      <p:sp>
        <p:nvSpPr>
          <p:cNvPr id="23555" name="Rectangle 3"/>
          <p:cNvSpPr>
            <a:spLocks noGrp="1" noChangeArrowheads="1"/>
          </p:cNvSpPr>
          <p:nvPr>
            <p:ph type="body" idx="1"/>
          </p:nvPr>
        </p:nvSpPr>
        <p:spPr/>
        <p:txBody>
          <a:bodyPr/>
          <a:lstStyle/>
          <a:p>
            <a:r>
              <a:rPr lang="en-IE"/>
              <a:t>Different types of supporting sentences?</a:t>
            </a:r>
          </a:p>
          <a:p>
            <a:r>
              <a:rPr lang="en-IE"/>
              <a:t>Evidence. </a:t>
            </a:r>
          </a:p>
          <a:p>
            <a:r>
              <a:rPr lang="en-IE"/>
              <a:t>More detail.</a:t>
            </a:r>
          </a:p>
          <a:p>
            <a:r>
              <a:rPr lang="en-IE"/>
              <a:t>Argument.</a:t>
            </a:r>
          </a:p>
          <a:p>
            <a:endParaRPr lang="en-IE"/>
          </a:p>
          <a:p>
            <a:endParaRPr lang="en-IE"/>
          </a:p>
          <a:p>
            <a:r>
              <a:rPr lang="en-IE"/>
              <a:t>What do they do?</a:t>
            </a:r>
          </a:p>
          <a:p>
            <a:endParaRPr lang="en-IE"/>
          </a:p>
          <a:p>
            <a:endParaRPr lang="en-IE"/>
          </a:p>
          <a:p>
            <a:r>
              <a:rPr lang="en-IE"/>
              <a:t>What characterizes them?</a:t>
            </a:r>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915946-6899-43D1-A501-EFE15CC9FD11}" type="slidenum">
              <a:rPr lang="en-GB"/>
              <a:pPr/>
              <a:t>29</a:t>
            </a:fld>
            <a:endParaRPr lang="en-GB"/>
          </a:p>
        </p:txBody>
      </p:sp>
      <p:sp>
        <p:nvSpPr>
          <p:cNvPr id="26626" name="Rectangle 2"/>
          <p:cNvSpPr>
            <a:spLocks noGrp="1" noRot="1" noChangeAspect="1" noChangeArrowheads="1" noTextEdit="1"/>
          </p:cNvSpPr>
          <p:nvPr>
            <p:ph type="sldImg"/>
          </p:nvPr>
        </p:nvSpPr>
        <p:spPr>
          <a:xfrm>
            <a:off x="925719" y="685838"/>
            <a:ext cx="5006564" cy="3429182"/>
          </a:xfrm>
          <a:ln/>
        </p:spPr>
      </p:sp>
      <p:sp>
        <p:nvSpPr>
          <p:cNvPr id="26627" name="Rectangle 3"/>
          <p:cNvSpPr>
            <a:spLocks noGrp="1" noChangeArrowheads="1"/>
          </p:cNvSpPr>
          <p:nvPr>
            <p:ph type="body" idx="1"/>
          </p:nvPr>
        </p:nvSpPr>
        <p:spPr/>
        <p:txBody>
          <a:bodyPr/>
          <a:lstStyle/>
          <a:p>
            <a:r>
              <a:rPr lang="en-GB"/>
              <a:t>http://www.phrasebank.manchester.ac.uk/examples.htm</a:t>
            </a:r>
          </a:p>
          <a:p>
            <a:r>
              <a:rPr lang="en-GB"/>
              <a:t>http://www.uefap.com/writing/parag/par_sig.htm</a:t>
            </a:r>
          </a:p>
          <a:p>
            <a:endParaRPr lang="en-IE"/>
          </a:p>
          <a:p>
            <a:r>
              <a:rPr lang="en-IE"/>
              <a:t>Cohesion</a:t>
            </a:r>
          </a:p>
          <a:p>
            <a:endParaRPr lang="en-IE"/>
          </a:p>
          <a:p>
            <a:r>
              <a:rPr lang="en-IE"/>
              <a:t>Linking word sheet</a:t>
            </a:r>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B65E9B-D0D5-4D83-8D34-83A4E35B9E22}" type="slidenum">
              <a:rPr lang="en-GB"/>
              <a:pPr/>
              <a:t>30</a:t>
            </a:fld>
            <a:endParaRPr lang="en-GB"/>
          </a:p>
        </p:txBody>
      </p:sp>
      <p:sp>
        <p:nvSpPr>
          <p:cNvPr id="28674" name="Rectangle 2"/>
          <p:cNvSpPr>
            <a:spLocks noGrp="1" noRot="1" noChangeAspect="1" noChangeArrowheads="1" noTextEdit="1"/>
          </p:cNvSpPr>
          <p:nvPr>
            <p:ph type="sldImg"/>
          </p:nvPr>
        </p:nvSpPr>
        <p:spPr>
          <a:xfrm>
            <a:off x="925719" y="685838"/>
            <a:ext cx="5006564" cy="3429182"/>
          </a:xfrm>
          <a:ln/>
        </p:spPr>
      </p:sp>
      <p:sp>
        <p:nvSpPr>
          <p:cNvPr id="28675" name="Rectangle 3"/>
          <p:cNvSpPr>
            <a:spLocks noGrp="1" noChangeArrowheads="1"/>
          </p:cNvSpPr>
          <p:nvPr>
            <p:ph type="body" idx="1"/>
          </p:nvPr>
        </p:nvSpPr>
        <p:spPr/>
        <p:txBody>
          <a:bodyPr/>
          <a:lstStyle/>
          <a:p>
            <a:r>
              <a:rPr lang="en-GB"/>
              <a:t>http://www.uefap.com/writing/parag/par_coh.htm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B86CA0-C292-475F-BE3E-6DCA8AAA73CE}" type="slidenum">
              <a:rPr lang="en-GB"/>
              <a:pPr/>
              <a:t>31</a:t>
            </a:fld>
            <a:endParaRPr lang="en-GB"/>
          </a:p>
        </p:txBody>
      </p:sp>
      <p:sp>
        <p:nvSpPr>
          <p:cNvPr id="35842" name="Rectangle 2"/>
          <p:cNvSpPr>
            <a:spLocks noGrp="1" noRot="1" noChangeAspect="1" noChangeArrowheads="1" noTextEdit="1"/>
          </p:cNvSpPr>
          <p:nvPr>
            <p:ph type="sldImg"/>
          </p:nvPr>
        </p:nvSpPr>
        <p:spPr>
          <a:xfrm>
            <a:off x="925719" y="685838"/>
            <a:ext cx="5006564" cy="3429182"/>
          </a:xfrm>
          <a:ln/>
        </p:spPr>
      </p:sp>
      <p:sp>
        <p:nvSpPr>
          <p:cNvPr id="35843" name="Rectangle 3"/>
          <p:cNvSpPr>
            <a:spLocks noGrp="1" noChangeArrowheads="1"/>
          </p:cNvSpPr>
          <p:nvPr>
            <p:ph type="body" idx="1"/>
          </p:nvPr>
        </p:nvSpPr>
        <p:spPr/>
        <p:txBody>
          <a:bodyPr/>
          <a:lstStyle/>
          <a:p>
            <a:r>
              <a:rPr lang="en-GB"/>
              <a:t>http://www.uefap.com/writing/parag/par_coh.htm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E9F4FE-9DCA-4A0C-A5A1-C6D129D98774}" type="slidenum">
              <a:rPr lang="en-GB"/>
              <a:pPr/>
              <a:t>32</a:t>
            </a:fld>
            <a:endParaRPr lang="en-GB"/>
          </a:p>
        </p:txBody>
      </p:sp>
      <p:sp>
        <p:nvSpPr>
          <p:cNvPr id="44034" name="Rectangle 2"/>
          <p:cNvSpPr>
            <a:spLocks noGrp="1" noRot="1" noChangeAspect="1" noChangeArrowheads="1" noTextEdit="1"/>
          </p:cNvSpPr>
          <p:nvPr>
            <p:ph type="sldImg"/>
          </p:nvPr>
        </p:nvSpPr>
        <p:spPr>
          <a:xfrm>
            <a:off x="925719" y="685838"/>
            <a:ext cx="5006564" cy="3429182"/>
          </a:xfrm>
          <a:ln/>
        </p:spPr>
      </p:sp>
      <p:sp>
        <p:nvSpPr>
          <p:cNvPr id="44035" name="Rectangle 3"/>
          <p:cNvSpPr>
            <a:spLocks noGrp="1" noChangeArrowheads="1"/>
          </p:cNvSpPr>
          <p:nvPr>
            <p:ph type="body" idx="1"/>
          </p:nvPr>
        </p:nvSpPr>
        <p:spPr/>
        <p:txBody>
          <a:bodyPr/>
          <a:lstStyle/>
          <a:p>
            <a:r>
              <a:rPr lang="en-GB"/>
              <a:t>http://www.uefap.com/writing/parag/par_coh.htm</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C06FE8-5C52-4C13-B9A0-0EF628F0CB00}" type="slidenum">
              <a:rPr lang="en-GB"/>
              <a:pPr/>
              <a:t>33</a:t>
            </a:fld>
            <a:endParaRPr lang="en-GB"/>
          </a:p>
        </p:txBody>
      </p:sp>
      <p:sp>
        <p:nvSpPr>
          <p:cNvPr id="50178" name="Rectangle 2"/>
          <p:cNvSpPr>
            <a:spLocks noGrp="1" noRot="1" noChangeAspect="1" noChangeArrowheads="1" noTextEdit="1"/>
          </p:cNvSpPr>
          <p:nvPr>
            <p:ph type="sldImg"/>
          </p:nvPr>
        </p:nvSpPr>
        <p:spPr>
          <a:xfrm>
            <a:off x="925719" y="685838"/>
            <a:ext cx="5006564" cy="3429182"/>
          </a:xfrm>
          <a:ln/>
        </p:spPr>
      </p:sp>
      <p:sp>
        <p:nvSpPr>
          <p:cNvPr id="50179" name="Rectangle 3"/>
          <p:cNvSpPr>
            <a:spLocks noGrp="1" noChangeArrowheads="1"/>
          </p:cNvSpPr>
          <p:nvPr>
            <p:ph type="body" idx="1"/>
          </p:nvPr>
        </p:nvSpPr>
        <p:spPr/>
        <p:txBody>
          <a:bodyPr/>
          <a:lstStyle/>
          <a:p>
            <a:r>
              <a:rPr lang="en-GB"/>
              <a:t>http://www.uefap.com/writing/parag/par_coh.htm</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2DDBD2-1424-4A00-AFC2-403AF35EC980}" type="datetimeFigureOut">
              <a:rPr lang="en-US" smtClean="0"/>
              <a:pPr/>
              <a:t>06/07/2014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B171F-544D-460C-91C0-6F3157E65386}" type="slidenum">
              <a:rPr lang="en-US" smtClean="0"/>
              <a:pPr/>
              <a:t>‹#›</a:t>
            </a:fld>
            <a:endParaRPr lang="en-US"/>
          </a:p>
        </p:txBody>
      </p:sp>
    </p:spTree>
    <p:extLst>
      <p:ext uri="{BB962C8B-B14F-4D97-AF65-F5344CB8AC3E}">
        <p14:creationId xmlns:p14="http://schemas.microsoft.com/office/powerpoint/2010/main" xmlns="" val="2956716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DDBD2-1424-4A00-AFC2-403AF35EC980}" type="datetimeFigureOut">
              <a:rPr lang="en-US" smtClean="0"/>
              <a:pPr/>
              <a:t>06/07/2014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B171F-544D-460C-91C0-6F3157E65386}" type="slidenum">
              <a:rPr lang="en-US" smtClean="0"/>
              <a:pPr/>
              <a:t>‹#›</a:t>
            </a:fld>
            <a:endParaRPr lang="en-US"/>
          </a:p>
        </p:txBody>
      </p:sp>
    </p:spTree>
    <p:extLst>
      <p:ext uri="{BB962C8B-B14F-4D97-AF65-F5344CB8AC3E}">
        <p14:creationId xmlns:p14="http://schemas.microsoft.com/office/powerpoint/2010/main" xmlns="" val="3953593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2DDBD2-1424-4A00-AFC2-403AF35EC980}" type="datetimeFigureOut">
              <a:rPr lang="en-US" smtClean="0"/>
              <a:pPr/>
              <a:t>06/07/2014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B171F-544D-460C-91C0-6F3157E65386}" type="slidenum">
              <a:rPr lang="en-US" smtClean="0"/>
              <a:pPr/>
              <a:t>‹#›</a:t>
            </a:fld>
            <a:endParaRPr lang="en-US"/>
          </a:p>
        </p:txBody>
      </p:sp>
    </p:spTree>
    <p:extLst>
      <p:ext uri="{BB962C8B-B14F-4D97-AF65-F5344CB8AC3E}">
        <p14:creationId xmlns:p14="http://schemas.microsoft.com/office/powerpoint/2010/main" xmlns="" val="239518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2DDBD2-1424-4A00-AFC2-403AF35EC980}" type="datetimeFigureOut">
              <a:rPr lang="en-US" smtClean="0"/>
              <a:pPr/>
              <a:t>06/07/2014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B171F-544D-460C-91C0-6F3157E65386}" type="slidenum">
              <a:rPr lang="en-US" smtClean="0"/>
              <a:pPr/>
              <a:t>‹#›</a:t>
            </a:fld>
            <a:endParaRPr lang="en-US"/>
          </a:p>
        </p:txBody>
      </p:sp>
    </p:spTree>
    <p:extLst>
      <p:ext uri="{BB962C8B-B14F-4D97-AF65-F5344CB8AC3E}">
        <p14:creationId xmlns:p14="http://schemas.microsoft.com/office/powerpoint/2010/main" xmlns="" val="1712777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2DDBD2-1424-4A00-AFC2-403AF35EC980}" type="datetimeFigureOut">
              <a:rPr lang="en-US" smtClean="0"/>
              <a:pPr/>
              <a:t>06/07/2014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6B171F-544D-460C-91C0-6F3157E65386}" type="slidenum">
              <a:rPr lang="en-US" smtClean="0"/>
              <a:pPr/>
              <a:t>‹#›</a:t>
            </a:fld>
            <a:endParaRPr lang="en-US"/>
          </a:p>
        </p:txBody>
      </p:sp>
    </p:spTree>
    <p:extLst>
      <p:ext uri="{BB962C8B-B14F-4D97-AF65-F5344CB8AC3E}">
        <p14:creationId xmlns:p14="http://schemas.microsoft.com/office/powerpoint/2010/main" xmlns="" val="4036692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2DDBD2-1424-4A00-AFC2-403AF35EC980}" type="datetimeFigureOut">
              <a:rPr lang="en-US" smtClean="0"/>
              <a:pPr/>
              <a:t>06/07/2014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6B171F-544D-460C-91C0-6F3157E65386}" type="slidenum">
              <a:rPr lang="en-US" smtClean="0"/>
              <a:pPr/>
              <a:t>‹#›</a:t>
            </a:fld>
            <a:endParaRPr lang="en-US"/>
          </a:p>
        </p:txBody>
      </p:sp>
    </p:spTree>
    <p:extLst>
      <p:ext uri="{BB962C8B-B14F-4D97-AF65-F5344CB8AC3E}">
        <p14:creationId xmlns:p14="http://schemas.microsoft.com/office/powerpoint/2010/main" xmlns="" val="1843923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2DDBD2-1424-4A00-AFC2-403AF35EC980}" type="datetimeFigureOut">
              <a:rPr lang="en-US" smtClean="0"/>
              <a:pPr/>
              <a:t>06/07/2014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6B171F-544D-460C-91C0-6F3157E65386}" type="slidenum">
              <a:rPr lang="en-US" smtClean="0"/>
              <a:pPr/>
              <a:t>‹#›</a:t>
            </a:fld>
            <a:endParaRPr lang="en-US"/>
          </a:p>
        </p:txBody>
      </p:sp>
    </p:spTree>
    <p:extLst>
      <p:ext uri="{BB962C8B-B14F-4D97-AF65-F5344CB8AC3E}">
        <p14:creationId xmlns:p14="http://schemas.microsoft.com/office/powerpoint/2010/main" xmlns="" val="2163665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2DDBD2-1424-4A00-AFC2-403AF35EC980}" type="datetimeFigureOut">
              <a:rPr lang="en-US" smtClean="0"/>
              <a:pPr/>
              <a:t>06/07/2014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B171F-544D-460C-91C0-6F3157E65386}" type="slidenum">
              <a:rPr lang="en-US" smtClean="0"/>
              <a:pPr/>
              <a:t>‹#›</a:t>
            </a:fld>
            <a:endParaRPr lang="en-US"/>
          </a:p>
        </p:txBody>
      </p:sp>
    </p:spTree>
    <p:extLst>
      <p:ext uri="{BB962C8B-B14F-4D97-AF65-F5344CB8AC3E}">
        <p14:creationId xmlns:p14="http://schemas.microsoft.com/office/powerpoint/2010/main" xmlns="" val="2786281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2DDBD2-1424-4A00-AFC2-403AF35EC980}" type="datetimeFigureOut">
              <a:rPr lang="en-US" smtClean="0"/>
              <a:pPr/>
              <a:t>06/07/2014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B171F-544D-460C-91C0-6F3157E65386}" type="slidenum">
              <a:rPr lang="en-US" smtClean="0"/>
              <a:pPr/>
              <a:t>‹#›</a:t>
            </a:fld>
            <a:endParaRPr lang="en-US"/>
          </a:p>
        </p:txBody>
      </p:sp>
    </p:spTree>
    <p:extLst>
      <p:ext uri="{BB962C8B-B14F-4D97-AF65-F5344CB8AC3E}">
        <p14:creationId xmlns:p14="http://schemas.microsoft.com/office/powerpoint/2010/main" xmlns="" val="2172188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DDBD2-1424-4A00-AFC2-403AF35EC980}" type="datetimeFigureOut">
              <a:rPr lang="en-US" smtClean="0"/>
              <a:pPr/>
              <a:t>06/07/2014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B171F-544D-460C-91C0-6F3157E65386}" type="slidenum">
              <a:rPr lang="en-US" smtClean="0"/>
              <a:pPr/>
              <a:t>‹#›</a:t>
            </a:fld>
            <a:endParaRPr lang="en-US"/>
          </a:p>
        </p:txBody>
      </p:sp>
    </p:spTree>
    <p:extLst>
      <p:ext uri="{BB962C8B-B14F-4D97-AF65-F5344CB8AC3E}">
        <p14:creationId xmlns:p14="http://schemas.microsoft.com/office/powerpoint/2010/main" xmlns="" val="2634990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DDBD2-1424-4A00-AFC2-403AF35EC980}" type="datetimeFigureOut">
              <a:rPr lang="en-US" smtClean="0"/>
              <a:pPr/>
              <a:t>06/07/2014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B171F-544D-460C-91C0-6F3157E65386}" type="slidenum">
              <a:rPr lang="en-US" smtClean="0"/>
              <a:pPr/>
              <a:t>‹#›</a:t>
            </a:fld>
            <a:endParaRPr lang="en-US"/>
          </a:p>
        </p:txBody>
      </p:sp>
    </p:spTree>
    <p:extLst>
      <p:ext uri="{BB962C8B-B14F-4D97-AF65-F5344CB8AC3E}">
        <p14:creationId xmlns:p14="http://schemas.microsoft.com/office/powerpoint/2010/main" xmlns="" val="3744843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2DDBD2-1424-4A00-AFC2-403AF35EC980}" type="datetimeFigureOut">
              <a:rPr lang="en-US" smtClean="0"/>
              <a:pPr/>
              <a:t>06/07/2014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6B171F-544D-460C-91C0-6F3157E65386}" type="slidenum">
              <a:rPr lang="en-US" smtClean="0"/>
              <a:pPr/>
              <a:t>‹#›</a:t>
            </a:fld>
            <a:endParaRPr lang="en-US"/>
          </a:p>
        </p:txBody>
      </p:sp>
    </p:spTree>
    <p:extLst>
      <p:ext uri="{BB962C8B-B14F-4D97-AF65-F5344CB8AC3E}">
        <p14:creationId xmlns:p14="http://schemas.microsoft.com/office/powerpoint/2010/main" xmlns="" val="103301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22</a:t>
            </a:r>
            <a:endParaRPr lang="en-US" dirty="0"/>
          </a:p>
        </p:txBody>
      </p:sp>
      <p:sp>
        <p:nvSpPr>
          <p:cNvPr id="3" name="Subtitle 2"/>
          <p:cNvSpPr>
            <a:spLocks noGrp="1"/>
          </p:cNvSpPr>
          <p:nvPr>
            <p:ph type="subTitle" idx="1"/>
          </p:nvPr>
        </p:nvSpPr>
        <p:spPr/>
        <p:txBody>
          <a:bodyPr/>
          <a:lstStyle/>
          <a:p>
            <a:r>
              <a:rPr lang="en-US" dirty="0" smtClean="0">
                <a:solidFill>
                  <a:schemeClr val="tx1"/>
                </a:solidFill>
              </a:rPr>
              <a:t>Writing an Effective Paragraph</a:t>
            </a:r>
          </a:p>
        </p:txBody>
      </p:sp>
    </p:spTree>
    <p:extLst>
      <p:ext uri="{BB962C8B-B14F-4D97-AF65-F5344CB8AC3E}">
        <p14:creationId xmlns:p14="http://schemas.microsoft.com/office/powerpoint/2010/main" xmlns="" val="32428920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21</a:t>
            </a:r>
            <a:endParaRPr lang="en-US" dirty="0"/>
          </a:p>
        </p:txBody>
      </p:sp>
      <p:sp>
        <p:nvSpPr>
          <p:cNvPr id="3" name="Content Placeholder 2"/>
          <p:cNvSpPr>
            <a:spLocks noGrp="1"/>
          </p:cNvSpPr>
          <p:nvPr>
            <p:ph idx="1"/>
          </p:nvPr>
        </p:nvSpPr>
        <p:spPr/>
        <p:txBody>
          <a:bodyPr/>
          <a:lstStyle/>
          <a:p>
            <a:r>
              <a:rPr lang="en-US" dirty="0" smtClean="0"/>
              <a:t>In lecture 21, we learnt how to</a:t>
            </a:r>
          </a:p>
          <a:p>
            <a:pPr lvl="1"/>
            <a:r>
              <a:rPr lang="en-US" dirty="0" smtClean="0"/>
              <a:t>Understand and appreciate songs in English</a:t>
            </a:r>
          </a:p>
          <a:p>
            <a:pPr lvl="1"/>
            <a:r>
              <a:rPr lang="en-US" dirty="0" smtClean="0"/>
              <a:t>Analyze song lyrics</a:t>
            </a:r>
          </a:p>
          <a:p>
            <a:pPr marL="0" indent="0">
              <a:buNone/>
            </a:pPr>
            <a:endParaRPr lang="en-US" dirty="0"/>
          </a:p>
        </p:txBody>
      </p:sp>
    </p:spTree>
    <p:extLst>
      <p:ext uri="{BB962C8B-B14F-4D97-AF65-F5344CB8AC3E}">
        <p14:creationId xmlns:p14="http://schemas.microsoft.com/office/powerpoint/2010/main" xmlns="" val="17001110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Lecture 22</a:t>
            </a:r>
            <a:endParaRPr lang="en-US" dirty="0"/>
          </a:p>
        </p:txBody>
      </p:sp>
      <p:sp>
        <p:nvSpPr>
          <p:cNvPr id="3" name="Content Placeholder 2"/>
          <p:cNvSpPr>
            <a:spLocks noGrp="1"/>
          </p:cNvSpPr>
          <p:nvPr>
            <p:ph idx="1"/>
          </p:nvPr>
        </p:nvSpPr>
        <p:spPr/>
        <p:txBody>
          <a:bodyPr/>
          <a:lstStyle/>
          <a:p>
            <a:r>
              <a:rPr lang="en-US" dirty="0" smtClean="0"/>
              <a:t>After completing lecture 22, you should be able to</a:t>
            </a:r>
          </a:p>
          <a:p>
            <a:pPr lvl="1"/>
            <a:r>
              <a:rPr lang="en-US" dirty="0" smtClean="0"/>
              <a:t>Identify elements of effective paragraphs</a:t>
            </a:r>
          </a:p>
          <a:p>
            <a:pPr lvl="1"/>
            <a:r>
              <a:rPr lang="en-US" dirty="0" smtClean="0"/>
              <a:t>Analyze types and structure of various paragraphs</a:t>
            </a:r>
          </a:p>
          <a:p>
            <a:pPr lvl="1"/>
            <a:r>
              <a:rPr lang="en-US" dirty="0" smtClean="0"/>
              <a:t> Write unified, cohesive and coherent paragraph</a:t>
            </a:r>
          </a:p>
          <a:p>
            <a:pPr marL="457200" lvl="1" indent="0">
              <a:buNone/>
            </a:pPr>
            <a:endParaRPr lang="en-US" dirty="0" smtClean="0"/>
          </a:p>
          <a:p>
            <a:pPr lvl="1"/>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xmlns="" val="37527316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7"/>
          <p:cNvSpPr>
            <a:spLocks noGrp="1" noChangeArrowheads="1"/>
          </p:cNvSpPr>
          <p:nvPr>
            <p:ph type="title"/>
          </p:nvPr>
        </p:nvSpPr>
        <p:spPr/>
        <p:txBody>
          <a:bodyPr/>
          <a:lstStyle/>
          <a:p>
            <a:pPr eaLnBrk="1" hangingPunct="1"/>
            <a:r>
              <a:rPr lang="en-US" smtClean="0"/>
              <a:t>What is a Paragraph?</a:t>
            </a:r>
          </a:p>
        </p:txBody>
      </p:sp>
      <p:sp>
        <p:nvSpPr>
          <p:cNvPr id="2056" name="Rectangle 8"/>
          <p:cNvSpPr>
            <a:spLocks noGrp="1" noChangeArrowheads="1"/>
          </p:cNvSpPr>
          <p:nvPr>
            <p:ph type="body" idx="1"/>
          </p:nvPr>
        </p:nvSpPr>
        <p:spPr/>
        <p:txBody>
          <a:bodyPr/>
          <a:lstStyle/>
          <a:p>
            <a:pPr eaLnBrk="1" hangingPunct="1"/>
            <a:r>
              <a:rPr lang="en-US" smtClean="0"/>
              <a:t>A paragraph is a group of sentences that tells about one subject or area. </a:t>
            </a:r>
          </a:p>
          <a:p>
            <a:pPr eaLnBrk="1" hangingPunct="1">
              <a:buFontTx/>
              <a:buNone/>
            </a:pPr>
            <a:endParaRPr lang="en-US" smtClean="0"/>
          </a:p>
          <a:p>
            <a:pPr eaLnBrk="1" hangingPunct="1"/>
            <a:r>
              <a:rPr lang="en-US" smtClean="0"/>
              <a:t>Each sentence in a paragraph must give information about the topic</a:t>
            </a:r>
          </a:p>
        </p:txBody>
      </p:sp>
    </p:spTree>
    <p:extLst>
      <p:ext uri="{BB962C8B-B14F-4D97-AF65-F5344CB8AC3E}">
        <p14:creationId xmlns:p14="http://schemas.microsoft.com/office/powerpoint/2010/main" xmlns="" val="23643074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500" fill="hold"/>
                                        <p:tgtEl>
                                          <p:spTgt spid="2056"/>
                                        </p:tgtEl>
                                        <p:attrNameLst>
                                          <p:attrName>ppt_x</p:attrName>
                                        </p:attrNameLst>
                                      </p:cBhvr>
                                      <p:tavLst>
                                        <p:tav tm="0">
                                          <p:val>
                                            <p:strVal val="0-#ppt_w/2"/>
                                          </p:val>
                                        </p:tav>
                                        <p:tav tm="100000">
                                          <p:val>
                                            <p:strVal val="#ppt_x"/>
                                          </p:val>
                                        </p:tav>
                                      </p:tavLst>
                                    </p:anim>
                                    <p:anim calcmode="lin" valueType="num">
                                      <p:cBhvr additive="base">
                                        <p:cTn id="8" dur="500" fill="hold"/>
                                        <p:tgtEl>
                                          <p:spTgt spid="20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6"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mtClean="0"/>
              <a:t>Reasons to Write a Paragraph</a:t>
            </a:r>
          </a:p>
        </p:txBody>
      </p:sp>
      <p:sp>
        <p:nvSpPr>
          <p:cNvPr id="3075" name="Rectangle 3"/>
          <p:cNvSpPr>
            <a:spLocks noGrp="1" noChangeArrowheads="1"/>
          </p:cNvSpPr>
          <p:nvPr>
            <p:ph type="body" idx="1"/>
          </p:nvPr>
        </p:nvSpPr>
        <p:spPr/>
        <p:txBody>
          <a:bodyPr/>
          <a:lstStyle/>
          <a:p>
            <a:pPr marL="0" indent="0" eaLnBrk="1" hangingPunct="1">
              <a:buNone/>
            </a:pPr>
            <a:r>
              <a:rPr lang="en-US" dirty="0" smtClean="0"/>
              <a:t>1. Describe something</a:t>
            </a:r>
          </a:p>
          <a:p>
            <a:pPr marL="0" indent="0" eaLnBrk="1" hangingPunct="1">
              <a:buNone/>
            </a:pPr>
            <a:r>
              <a:rPr lang="en-US" dirty="0" smtClean="0"/>
              <a:t>2. Tell a story</a:t>
            </a:r>
          </a:p>
          <a:p>
            <a:pPr marL="0" indent="0" eaLnBrk="1" hangingPunct="1">
              <a:buNone/>
            </a:pPr>
            <a:r>
              <a:rPr lang="en-US" dirty="0" smtClean="0"/>
              <a:t>3. Explain something</a:t>
            </a:r>
          </a:p>
          <a:p>
            <a:pPr marL="0" indent="0" eaLnBrk="1" hangingPunct="1">
              <a:buNone/>
            </a:pPr>
            <a:r>
              <a:rPr lang="en-US" dirty="0" smtClean="0"/>
              <a:t>4. To Persuade</a:t>
            </a:r>
          </a:p>
        </p:txBody>
      </p:sp>
    </p:spTree>
    <p:extLst>
      <p:ext uri="{BB962C8B-B14F-4D97-AF65-F5344CB8AC3E}">
        <p14:creationId xmlns:p14="http://schemas.microsoft.com/office/powerpoint/2010/main" xmlns="" val="13971576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additive="base">
                                        <p:cTn id="7" dur="500" fill="hold"/>
                                        <p:tgtEl>
                                          <p:spTgt spid="307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0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075">
                                            <p:txEl>
                                              <p:pRg st="1" end="1"/>
                                            </p:txEl>
                                          </p:spTgt>
                                        </p:tgtEl>
                                        <p:attrNameLst>
                                          <p:attrName>style.visibility</p:attrName>
                                        </p:attrNameLst>
                                      </p:cBhvr>
                                      <p:to>
                                        <p:strVal val="visible"/>
                                      </p:to>
                                    </p:set>
                                    <p:anim calcmode="lin" valueType="num">
                                      <p:cBhvr additive="base">
                                        <p:cTn id="13" dur="500" fill="hold"/>
                                        <p:tgtEl>
                                          <p:spTgt spid="307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0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075">
                                            <p:txEl>
                                              <p:pRg st="2" end="2"/>
                                            </p:txEl>
                                          </p:spTgt>
                                        </p:tgtEl>
                                        <p:attrNameLst>
                                          <p:attrName>style.visibility</p:attrName>
                                        </p:attrNameLst>
                                      </p:cBhvr>
                                      <p:to>
                                        <p:strVal val="visible"/>
                                      </p:to>
                                    </p:set>
                                    <p:anim calcmode="lin" valueType="num">
                                      <p:cBhvr additive="base">
                                        <p:cTn id="19" dur="500" fill="hold"/>
                                        <p:tgtEl>
                                          <p:spTgt spid="307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0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075">
                                            <p:txEl>
                                              <p:pRg st="3" end="3"/>
                                            </p:txEl>
                                          </p:spTgt>
                                        </p:tgtEl>
                                        <p:attrNameLst>
                                          <p:attrName>style.visibility</p:attrName>
                                        </p:attrNameLst>
                                      </p:cBhvr>
                                      <p:to>
                                        <p:strVal val="visible"/>
                                      </p:to>
                                    </p:set>
                                    <p:anim calcmode="lin" valueType="num">
                                      <p:cBhvr additive="base">
                                        <p:cTn id="25" dur="500" fill="hold"/>
                                        <p:tgtEl>
                                          <p:spTgt spid="307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07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09600" y="152400"/>
            <a:ext cx="7772400" cy="1143000"/>
          </a:xfrm>
        </p:spPr>
        <p:txBody>
          <a:bodyPr/>
          <a:lstStyle/>
          <a:p>
            <a:pPr eaLnBrk="1" hangingPunct="1"/>
            <a:r>
              <a:rPr lang="en-US" smtClean="0"/>
              <a:t>Parts of a Paragraph</a:t>
            </a:r>
          </a:p>
        </p:txBody>
      </p:sp>
      <p:sp>
        <p:nvSpPr>
          <p:cNvPr id="4099" name="Rectangle 3"/>
          <p:cNvSpPr>
            <a:spLocks noGrp="1" noChangeArrowheads="1"/>
          </p:cNvSpPr>
          <p:nvPr>
            <p:ph type="body" idx="1"/>
          </p:nvPr>
        </p:nvSpPr>
        <p:spPr>
          <a:xfrm>
            <a:off x="685800" y="1219200"/>
            <a:ext cx="7772400" cy="5410200"/>
          </a:xfrm>
        </p:spPr>
        <p:txBody>
          <a:bodyPr/>
          <a:lstStyle/>
          <a:p>
            <a:pPr eaLnBrk="1" hangingPunct="1">
              <a:lnSpc>
                <a:spcPct val="90000"/>
              </a:lnSpc>
            </a:pPr>
            <a:r>
              <a:rPr lang="en-US" sz="2000" b="1" dirty="0" smtClean="0">
                <a:solidFill>
                  <a:schemeClr val="bg1"/>
                </a:solidFill>
              </a:rPr>
              <a:t>Topic sentence</a:t>
            </a:r>
            <a:r>
              <a:rPr lang="en-US" sz="3600" dirty="0" smtClean="0">
                <a:solidFill>
                  <a:schemeClr val="bg1"/>
                </a:solidFill>
              </a:rPr>
              <a:t>:        </a:t>
            </a:r>
            <a:r>
              <a:rPr lang="en-US" sz="2000" dirty="0" smtClean="0"/>
              <a:t>States the main idea of the paragraph. It tells the reader what the paragraph will be about. A good topic sentence does two things: 1. It names a subject 2.) It give the focus or main point</a:t>
            </a:r>
          </a:p>
          <a:p>
            <a:pPr eaLnBrk="1" hangingPunct="1">
              <a:lnSpc>
                <a:spcPct val="90000"/>
              </a:lnSpc>
              <a:buFontTx/>
              <a:buNone/>
            </a:pPr>
            <a:r>
              <a:rPr lang="en-US" sz="2000" dirty="0" smtClean="0"/>
              <a:t>		Ex: </a:t>
            </a:r>
            <a:r>
              <a:rPr lang="en-US" sz="2000" b="1" dirty="0" smtClean="0"/>
              <a:t>Subject: </a:t>
            </a:r>
            <a:r>
              <a:rPr lang="en-US" sz="2000" dirty="0" smtClean="0"/>
              <a:t>Egypt       </a:t>
            </a:r>
            <a:r>
              <a:rPr lang="en-US" sz="2000" b="1" dirty="0" smtClean="0"/>
              <a:t>Main Focus</a:t>
            </a:r>
            <a:r>
              <a:rPr lang="en-US" sz="2000" dirty="0" smtClean="0"/>
              <a:t>: Religion</a:t>
            </a:r>
          </a:p>
          <a:p>
            <a:pPr eaLnBrk="1" hangingPunct="1">
              <a:lnSpc>
                <a:spcPct val="90000"/>
              </a:lnSpc>
              <a:buFontTx/>
              <a:buNone/>
            </a:pPr>
            <a:r>
              <a:rPr lang="en-US" sz="2000" dirty="0" smtClean="0"/>
              <a:t>		Ex: </a:t>
            </a:r>
            <a:r>
              <a:rPr lang="en-US" sz="2000" b="1" dirty="0" smtClean="0"/>
              <a:t>Subject</a:t>
            </a:r>
            <a:r>
              <a:rPr lang="en-US" sz="2000" dirty="0" smtClean="0"/>
              <a:t>: Egyptian Religion     </a:t>
            </a:r>
            <a:r>
              <a:rPr lang="en-US" sz="2000" b="1" dirty="0" smtClean="0"/>
              <a:t>Main Focus:</a:t>
            </a:r>
            <a:r>
              <a:rPr lang="en-US" sz="2000" dirty="0" smtClean="0"/>
              <a:t> Gods </a:t>
            </a:r>
          </a:p>
          <a:p>
            <a:pPr eaLnBrk="1" hangingPunct="1">
              <a:lnSpc>
                <a:spcPct val="90000"/>
              </a:lnSpc>
              <a:buFontTx/>
              <a:buNone/>
            </a:pPr>
            <a:endParaRPr lang="en-US" sz="2000" dirty="0" smtClean="0"/>
          </a:p>
          <a:p>
            <a:pPr eaLnBrk="1" hangingPunct="1">
              <a:lnSpc>
                <a:spcPct val="90000"/>
              </a:lnSpc>
            </a:pPr>
            <a:r>
              <a:rPr lang="en-US" sz="2000" b="1" dirty="0" smtClean="0">
                <a:solidFill>
                  <a:schemeClr val="bg1"/>
                </a:solidFill>
              </a:rPr>
              <a:t>Supporting Details</a:t>
            </a:r>
            <a:r>
              <a:rPr lang="en-US" sz="3600" b="1" dirty="0" smtClean="0">
                <a:solidFill>
                  <a:schemeClr val="bg1"/>
                </a:solidFill>
              </a:rPr>
              <a:t>:</a:t>
            </a:r>
            <a:r>
              <a:rPr lang="en-US" sz="3600" dirty="0" smtClean="0">
                <a:solidFill>
                  <a:schemeClr val="bg1"/>
                </a:solidFill>
              </a:rPr>
              <a:t>             </a:t>
            </a:r>
            <a:r>
              <a:rPr lang="en-US" sz="2000" dirty="0" smtClean="0"/>
              <a:t>Sentences that are connected to the main idea. They include information or details the reader needs in order to understand the topic. Sentences should be ordered in the best possible order. 3  main ways to do this is either by time, location or importance. </a:t>
            </a:r>
          </a:p>
          <a:p>
            <a:pPr eaLnBrk="1" hangingPunct="1">
              <a:lnSpc>
                <a:spcPct val="90000"/>
              </a:lnSpc>
            </a:pPr>
            <a:endParaRPr lang="en-US" sz="2000" dirty="0" smtClean="0"/>
          </a:p>
          <a:p>
            <a:pPr eaLnBrk="1" hangingPunct="1">
              <a:lnSpc>
                <a:spcPct val="90000"/>
              </a:lnSpc>
            </a:pPr>
            <a:r>
              <a:rPr lang="en-US" sz="2000" b="1" dirty="0" smtClean="0">
                <a:solidFill>
                  <a:schemeClr val="bg1"/>
                </a:solidFill>
              </a:rPr>
              <a:t>Closing:</a:t>
            </a:r>
            <a:r>
              <a:rPr lang="en-US" sz="3600" dirty="0" smtClean="0">
                <a:solidFill>
                  <a:schemeClr val="bg1"/>
                </a:solidFill>
              </a:rPr>
              <a:t>                     </a:t>
            </a:r>
            <a:r>
              <a:rPr lang="en-US" sz="2000" dirty="0" smtClean="0"/>
              <a:t>Sums up the paragraph’s message. It reminds the readers of the topic.</a:t>
            </a:r>
          </a:p>
        </p:txBody>
      </p:sp>
      <p:sp>
        <p:nvSpPr>
          <p:cNvPr id="6148" name="Text Box 7"/>
          <p:cNvSpPr txBox="1">
            <a:spLocks noChangeArrowheads="1"/>
          </p:cNvSpPr>
          <p:nvPr/>
        </p:nvSpPr>
        <p:spPr bwMode="auto">
          <a:xfrm>
            <a:off x="517525" y="41275"/>
            <a:ext cx="245427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endParaRPr lang="en-US"/>
          </a:p>
        </p:txBody>
      </p:sp>
      <p:sp>
        <p:nvSpPr>
          <p:cNvPr id="10" name="Rectangle 9"/>
          <p:cNvSpPr>
            <a:spLocks noChangeArrowheads="1"/>
          </p:cNvSpPr>
          <p:nvPr/>
        </p:nvSpPr>
        <p:spPr bwMode="auto">
          <a:xfrm>
            <a:off x="685800" y="3581400"/>
            <a:ext cx="3579813"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50000"/>
              </a:spcBef>
            </a:pPr>
            <a:r>
              <a:rPr lang="en-US" sz="3200" b="1" dirty="0" smtClean="0"/>
              <a:t>Supporting Details:</a:t>
            </a:r>
            <a:endParaRPr lang="en-US" sz="3200" b="1" dirty="0"/>
          </a:p>
        </p:txBody>
      </p:sp>
      <p:sp>
        <p:nvSpPr>
          <p:cNvPr id="11" name="Text Box 8"/>
          <p:cNvSpPr txBox="1">
            <a:spLocks noChangeArrowheads="1"/>
          </p:cNvSpPr>
          <p:nvPr/>
        </p:nvSpPr>
        <p:spPr bwMode="auto">
          <a:xfrm>
            <a:off x="685800" y="1240513"/>
            <a:ext cx="35814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spcBef>
                <a:spcPct val="50000"/>
              </a:spcBef>
            </a:pPr>
            <a:r>
              <a:rPr lang="en-US" sz="3200" b="1" dirty="0"/>
              <a:t>Topic Sentence:</a:t>
            </a:r>
          </a:p>
        </p:txBody>
      </p:sp>
      <p:sp>
        <p:nvSpPr>
          <p:cNvPr id="12" name="Rectangle 10"/>
          <p:cNvSpPr>
            <a:spLocks noChangeArrowheads="1"/>
          </p:cNvSpPr>
          <p:nvPr/>
        </p:nvSpPr>
        <p:spPr bwMode="auto">
          <a:xfrm>
            <a:off x="685800" y="5638800"/>
            <a:ext cx="3383683"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50000"/>
              </a:spcBef>
            </a:pPr>
            <a:r>
              <a:rPr lang="en-US" sz="3200" b="1" dirty="0"/>
              <a:t>Closing Statement</a:t>
            </a:r>
            <a:r>
              <a:rPr lang="en-US" sz="3200" b="1" dirty="0" smtClean="0"/>
              <a:t>:</a:t>
            </a:r>
            <a:endParaRPr lang="en-US" sz="3200" b="1" dirty="0"/>
          </a:p>
        </p:txBody>
      </p:sp>
    </p:spTree>
    <p:extLst>
      <p:ext uri="{BB962C8B-B14F-4D97-AF65-F5344CB8AC3E}">
        <p14:creationId xmlns:p14="http://schemas.microsoft.com/office/powerpoint/2010/main" xmlns="" val="96274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609600" y="1066800"/>
            <a:ext cx="7772400" cy="4114800"/>
          </a:xfrm>
        </p:spPr>
        <p:txBody>
          <a:bodyPr/>
          <a:lstStyle/>
          <a:p>
            <a:pPr eaLnBrk="1" hangingPunct="1">
              <a:buFontTx/>
              <a:buNone/>
            </a:pPr>
            <a:r>
              <a:rPr lang="en-US" sz="2800" smtClean="0"/>
              <a:t>	</a:t>
            </a:r>
            <a:r>
              <a:rPr lang="en-US" sz="2400" smtClean="0"/>
              <a:t>	</a:t>
            </a:r>
            <a:r>
              <a:rPr lang="en-US" sz="2000" b="1" smtClean="0">
                <a:solidFill>
                  <a:srgbClr val="663300"/>
                </a:solidFill>
                <a:latin typeface="Arial" pitchFamily="34" charset="0"/>
              </a:rPr>
              <a:t>The ancient Egyptians believed in many different gods and goddesses and each one had their own role to play in maintaining peace and harmony across the land</a:t>
            </a:r>
            <a:r>
              <a:rPr lang="en-US" sz="2000" b="1" smtClean="0">
                <a:latin typeface="Arial" pitchFamily="34" charset="0"/>
              </a:rPr>
              <a:t>.</a:t>
            </a:r>
            <a:r>
              <a:rPr lang="en-US" sz="2000" smtClean="0">
                <a:latin typeface="Arial" pitchFamily="34" charset="0"/>
              </a:rPr>
              <a:t> Some gods and goddesses took part in creation. Other gods and goddesses brought the flood every year. Some offered protection, and some took care of people after they died. Egyptians had local gods who represented towns, and minor gods who represented plants or animals. </a:t>
            </a:r>
            <a:r>
              <a:rPr lang="en-US" sz="2000" b="1" smtClean="0">
                <a:latin typeface="Arial" pitchFamily="34" charset="0"/>
              </a:rPr>
              <a:t>The ancient Egyptians believed that it was important to recognize and worship these gods and goddesses so that life continued smoothly</a:t>
            </a:r>
            <a:r>
              <a:rPr lang="en-US" sz="2000" smtClean="0">
                <a:latin typeface="Arial" pitchFamily="34" charset="0"/>
              </a:rPr>
              <a:t>. </a:t>
            </a:r>
          </a:p>
          <a:p>
            <a:pPr eaLnBrk="1" hangingPunct="1">
              <a:buFontTx/>
              <a:buNone/>
            </a:pPr>
            <a:endParaRPr lang="en-US" sz="2000" smtClean="0">
              <a:latin typeface="Arial" pitchFamily="34" charset="0"/>
            </a:endParaRPr>
          </a:p>
        </p:txBody>
      </p:sp>
      <p:pic>
        <p:nvPicPr>
          <p:cNvPr id="7171" name="Picture 5" descr="C:\Documents and Settings\Tiffany\My Documents\My Pictures\egyptbar.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52600" y="5334000"/>
            <a:ext cx="5943600" cy="596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2" name="Text Box 6"/>
          <p:cNvSpPr txBox="1">
            <a:spLocks noChangeArrowheads="1"/>
          </p:cNvSpPr>
          <p:nvPr/>
        </p:nvSpPr>
        <p:spPr bwMode="auto">
          <a:xfrm>
            <a:off x="381000" y="304800"/>
            <a:ext cx="2514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spcBef>
                <a:spcPct val="50000"/>
              </a:spcBef>
            </a:pPr>
            <a:r>
              <a:rPr lang="en-US"/>
              <a:t>Topic Sentence</a:t>
            </a:r>
          </a:p>
        </p:txBody>
      </p:sp>
      <p:sp>
        <p:nvSpPr>
          <p:cNvPr id="7173" name="Text Box 7"/>
          <p:cNvSpPr txBox="1">
            <a:spLocks noChangeArrowheads="1"/>
          </p:cNvSpPr>
          <p:nvPr/>
        </p:nvSpPr>
        <p:spPr bwMode="auto">
          <a:xfrm>
            <a:off x="5943600" y="4495800"/>
            <a:ext cx="2514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spcBef>
                <a:spcPct val="50000"/>
              </a:spcBef>
            </a:pPr>
            <a:r>
              <a:rPr lang="en-US"/>
              <a:t>Closing Statement</a:t>
            </a:r>
          </a:p>
        </p:txBody>
      </p:sp>
      <p:sp>
        <p:nvSpPr>
          <p:cNvPr id="7174" name="Line 8"/>
          <p:cNvSpPr>
            <a:spLocks noChangeShapeType="1"/>
          </p:cNvSpPr>
          <p:nvPr/>
        </p:nvSpPr>
        <p:spPr bwMode="auto">
          <a:xfrm>
            <a:off x="1981200" y="685800"/>
            <a:ext cx="3810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7175" name="Line 10"/>
          <p:cNvSpPr>
            <a:spLocks noChangeShapeType="1"/>
          </p:cNvSpPr>
          <p:nvPr/>
        </p:nvSpPr>
        <p:spPr bwMode="auto">
          <a:xfrm flipH="1" flipV="1">
            <a:off x="7010400" y="4114800"/>
            <a:ext cx="4572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7176" name="Line 12"/>
          <p:cNvSpPr>
            <a:spLocks noChangeShapeType="1"/>
          </p:cNvSpPr>
          <p:nvPr/>
        </p:nvSpPr>
        <p:spPr bwMode="auto">
          <a:xfrm flipH="1">
            <a:off x="609600" y="2209800"/>
            <a:ext cx="381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77" name="Line 13"/>
          <p:cNvSpPr>
            <a:spLocks noChangeShapeType="1"/>
          </p:cNvSpPr>
          <p:nvPr/>
        </p:nvSpPr>
        <p:spPr bwMode="auto">
          <a:xfrm flipH="1">
            <a:off x="609600" y="3657600"/>
            <a:ext cx="381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78" name="Line 14"/>
          <p:cNvSpPr>
            <a:spLocks noChangeShapeType="1"/>
          </p:cNvSpPr>
          <p:nvPr/>
        </p:nvSpPr>
        <p:spPr bwMode="auto">
          <a:xfrm>
            <a:off x="609600" y="2209800"/>
            <a:ext cx="0" cy="1447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79" name="Text Box 31"/>
          <p:cNvSpPr txBox="1">
            <a:spLocks noChangeArrowheads="1"/>
          </p:cNvSpPr>
          <p:nvPr/>
        </p:nvSpPr>
        <p:spPr bwMode="auto">
          <a:xfrm>
            <a:off x="152400" y="1676400"/>
            <a:ext cx="381000" cy="2647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spcBef>
                <a:spcPct val="50000"/>
              </a:spcBef>
            </a:pPr>
            <a:r>
              <a:rPr lang="en-US"/>
              <a:t>DETAILS</a:t>
            </a:r>
          </a:p>
        </p:txBody>
      </p:sp>
    </p:spTree>
    <p:extLst>
      <p:ext uri="{BB962C8B-B14F-4D97-AF65-F5344CB8AC3E}">
        <p14:creationId xmlns:p14="http://schemas.microsoft.com/office/powerpoint/2010/main" xmlns="" val="21826214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09600" y="228600"/>
            <a:ext cx="7772400" cy="1143000"/>
          </a:xfrm>
        </p:spPr>
        <p:txBody>
          <a:bodyPr>
            <a:normAutofit fontScale="90000"/>
          </a:bodyPr>
          <a:lstStyle/>
          <a:p>
            <a:pPr eaLnBrk="1" hangingPunct="1"/>
            <a:r>
              <a:rPr lang="en-US" smtClean="0"/>
              <a:t>Think of a good topic sentence for this set of details.</a:t>
            </a:r>
          </a:p>
        </p:txBody>
      </p:sp>
      <p:sp>
        <p:nvSpPr>
          <p:cNvPr id="8195" name="Rectangle 3"/>
          <p:cNvSpPr>
            <a:spLocks noGrp="1" noChangeArrowheads="1"/>
          </p:cNvSpPr>
          <p:nvPr>
            <p:ph type="body" idx="1"/>
          </p:nvPr>
        </p:nvSpPr>
        <p:spPr>
          <a:xfrm>
            <a:off x="304800" y="1524000"/>
            <a:ext cx="7772400" cy="4114800"/>
          </a:xfrm>
        </p:spPr>
        <p:txBody>
          <a:bodyPr/>
          <a:lstStyle/>
          <a:p>
            <a:pPr eaLnBrk="1" hangingPunct="1"/>
            <a:r>
              <a:rPr lang="en-US" sz="2400" smtClean="0">
                <a:solidFill>
                  <a:srgbClr val="000000"/>
                </a:solidFill>
                <a:latin typeface="NewZurica"/>
              </a:rPr>
              <a:t>Penguin Moms lay the eggs and afterwards leave to get food for 2months.</a:t>
            </a:r>
          </a:p>
          <a:p>
            <a:pPr eaLnBrk="1" hangingPunct="1"/>
            <a:r>
              <a:rPr lang="en-US" sz="2400" smtClean="0">
                <a:solidFill>
                  <a:srgbClr val="000000"/>
                </a:solidFill>
                <a:latin typeface="NewZurica"/>
              </a:rPr>
              <a:t>Penguin dads incubate the egg until it hatches. </a:t>
            </a:r>
          </a:p>
          <a:p>
            <a:pPr eaLnBrk="1" hangingPunct="1"/>
            <a:r>
              <a:rPr lang="en-US" sz="2400" smtClean="0">
                <a:solidFill>
                  <a:srgbClr val="000000"/>
                </a:solidFill>
                <a:latin typeface="NewZurica"/>
              </a:rPr>
              <a:t>They take turns caring for their chick and feeding in the sea. </a:t>
            </a:r>
          </a:p>
          <a:p>
            <a:pPr eaLnBrk="1" hangingPunct="1"/>
            <a:r>
              <a:rPr lang="en-US" sz="2400" smtClean="0">
                <a:solidFill>
                  <a:srgbClr val="000000"/>
                </a:solidFill>
                <a:latin typeface="NewZurica"/>
              </a:rPr>
              <a:t>Once the egg hatches, The young stay sheltered in the pouch of the mother while the father brings food.</a:t>
            </a:r>
          </a:p>
          <a:p>
            <a:pPr eaLnBrk="1" hangingPunct="1">
              <a:buFontTx/>
              <a:buNone/>
            </a:pPr>
            <a:endParaRPr lang="en-US" sz="2400" smtClean="0">
              <a:solidFill>
                <a:srgbClr val="000000"/>
              </a:solidFill>
              <a:latin typeface="NewZurica"/>
            </a:endParaRPr>
          </a:p>
        </p:txBody>
      </p:sp>
      <p:pic>
        <p:nvPicPr>
          <p:cNvPr id="8196"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81600" y="4343400"/>
            <a:ext cx="3498850" cy="2384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895906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r>
              <a:rPr lang="en-US" smtClean="0"/>
              <a:t>Student Examples of Topic Sentences</a:t>
            </a:r>
          </a:p>
        </p:txBody>
      </p:sp>
      <p:sp>
        <p:nvSpPr>
          <p:cNvPr id="21507" name="Rectangle 3"/>
          <p:cNvSpPr>
            <a:spLocks noGrp="1" noChangeArrowheads="1"/>
          </p:cNvSpPr>
          <p:nvPr>
            <p:ph type="body" idx="1"/>
          </p:nvPr>
        </p:nvSpPr>
        <p:spPr/>
        <p:txBody>
          <a:bodyPr/>
          <a:lstStyle/>
          <a:p>
            <a:pPr eaLnBrk="1" hangingPunct="1">
              <a:lnSpc>
                <a:spcPct val="90000"/>
              </a:lnSpc>
            </a:pPr>
            <a:r>
              <a:rPr lang="en-US" smtClean="0"/>
              <a:t>Mother and father penguins both take care of their young.</a:t>
            </a:r>
          </a:p>
          <a:p>
            <a:pPr eaLnBrk="1" hangingPunct="1">
              <a:lnSpc>
                <a:spcPct val="90000"/>
              </a:lnSpc>
            </a:pPr>
            <a:r>
              <a:rPr lang="en-US" smtClean="0"/>
              <a:t>Mother and father penguins play a very important role in raising their young.</a:t>
            </a:r>
          </a:p>
          <a:p>
            <a:pPr eaLnBrk="1" hangingPunct="1">
              <a:lnSpc>
                <a:spcPct val="90000"/>
              </a:lnSpc>
            </a:pPr>
            <a:r>
              <a:rPr lang="en-US" smtClean="0"/>
              <a:t>Penguin mom and dads are very good parents.</a:t>
            </a:r>
          </a:p>
          <a:p>
            <a:pPr eaLnBrk="1" hangingPunct="1">
              <a:lnSpc>
                <a:spcPct val="90000"/>
              </a:lnSpc>
            </a:pPr>
            <a:r>
              <a:rPr lang="en-US" smtClean="0"/>
              <a:t>Penguin parents are very protective of their young and I will show you how. </a:t>
            </a:r>
          </a:p>
        </p:txBody>
      </p:sp>
    </p:spTree>
    <p:extLst>
      <p:ext uri="{BB962C8B-B14F-4D97-AF65-F5344CB8AC3E}">
        <p14:creationId xmlns:p14="http://schemas.microsoft.com/office/powerpoint/2010/main" xmlns="" val="5578643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5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5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50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304800"/>
            <a:ext cx="7772400" cy="1143000"/>
          </a:xfrm>
        </p:spPr>
        <p:txBody>
          <a:bodyPr/>
          <a:lstStyle/>
          <a:p>
            <a:pPr eaLnBrk="1" hangingPunct="1"/>
            <a:r>
              <a:rPr lang="en-US" smtClean="0"/>
              <a:t>Paragraph Details</a:t>
            </a:r>
          </a:p>
        </p:txBody>
      </p:sp>
      <p:sp>
        <p:nvSpPr>
          <p:cNvPr id="10243" name="Rectangle 3"/>
          <p:cNvSpPr>
            <a:spLocks noGrp="1" noChangeArrowheads="1"/>
          </p:cNvSpPr>
          <p:nvPr>
            <p:ph type="body" idx="1"/>
          </p:nvPr>
        </p:nvSpPr>
        <p:spPr>
          <a:xfrm>
            <a:off x="381000" y="1600200"/>
            <a:ext cx="7772400" cy="4114800"/>
          </a:xfrm>
        </p:spPr>
        <p:txBody>
          <a:bodyPr/>
          <a:lstStyle/>
          <a:p>
            <a:pPr eaLnBrk="1" hangingPunct="1"/>
            <a:r>
              <a:rPr lang="en-US" dirty="0" smtClean="0"/>
              <a:t>Topic Sentence:</a:t>
            </a:r>
          </a:p>
          <a:p>
            <a:pPr eaLnBrk="1" hangingPunct="1">
              <a:buFontTx/>
              <a:buNone/>
            </a:pPr>
            <a:r>
              <a:rPr lang="en-US" dirty="0" smtClean="0"/>
              <a:t>	Arizona has been thinking about extending the school year from May to June, but I think that they should not extend the school year.</a:t>
            </a:r>
          </a:p>
        </p:txBody>
      </p:sp>
      <p:sp>
        <p:nvSpPr>
          <p:cNvPr id="10246" name="Text Box 6"/>
          <p:cNvSpPr txBox="1">
            <a:spLocks noChangeArrowheads="1"/>
          </p:cNvSpPr>
          <p:nvPr/>
        </p:nvSpPr>
        <p:spPr bwMode="auto">
          <a:xfrm>
            <a:off x="609600" y="4724399"/>
            <a:ext cx="80010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spcBef>
                <a:spcPct val="50000"/>
              </a:spcBef>
            </a:pPr>
            <a:r>
              <a:rPr lang="en-US" b="1" dirty="0">
                <a:solidFill>
                  <a:schemeClr val="accent2"/>
                </a:solidFill>
              </a:rPr>
              <a:t>What are some details you would expect to see in this </a:t>
            </a:r>
            <a:r>
              <a:rPr lang="en-US" b="1" dirty="0" smtClean="0">
                <a:solidFill>
                  <a:schemeClr val="accent2"/>
                </a:solidFill>
              </a:rPr>
              <a:t>paragraph?</a:t>
            </a:r>
            <a:endParaRPr lang="en-US" b="1" dirty="0">
              <a:solidFill>
                <a:schemeClr val="accent2"/>
              </a:solidFill>
            </a:endParaRPr>
          </a:p>
        </p:txBody>
      </p:sp>
    </p:spTree>
    <p:extLst>
      <p:ext uri="{BB962C8B-B14F-4D97-AF65-F5344CB8AC3E}">
        <p14:creationId xmlns:p14="http://schemas.microsoft.com/office/powerpoint/2010/main" xmlns="" val="35169706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p:txBody>
          <a:bodyPr/>
          <a:lstStyle/>
          <a:p>
            <a:pPr eaLnBrk="1" hangingPunct="1"/>
            <a:r>
              <a:rPr lang="en-US" smtClean="0"/>
              <a:t>Examples</a:t>
            </a:r>
          </a:p>
        </p:txBody>
      </p:sp>
      <p:sp>
        <p:nvSpPr>
          <p:cNvPr id="11267" name="Rectangle 1027"/>
          <p:cNvSpPr>
            <a:spLocks noGrp="1" noChangeArrowheads="1"/>
          </p:cNvSpPr>
          <p:nvPr>
            <p:ph type="body" idx="1"/>
          </p:nvPr>
        </p:nvSpPr>
        <p:spPr/>
        <p:txBody>
          <a:bodyPr/>
          <a:lstStyle/>
          <a:p>
            <a:pPr eaLnBrk="1" hangingPunct="1"/>
            <a:r>
              <a:rPr lang="en-US" smtClean="0"/>
              <a:t>Some details in this paragraph might be about…</a:t>
            </a:r>
          </a:p>
          <a:p>
            <a:pPr eaLnBrk="1" hangingPunct="1">
              <a:buFontTx/>
              <a:buNone/>
            </a:pPr>
            <a:endParaRPr lang="en-US" smtClean="0"/>
          </a:p>
          <a:p>
            <a:pPr lvl="1" eaLnBrk="1" hangingPunct="1"/>
            <a:r>
              <a:rPr lang="en-US" smtClean="0"/>
              <a:t>Why Arizona is extending the school year</a:t>
            </a:r>
          </a:p>
          <a:p>
            <a:pPr lvl="1" eaLnBrk="1" hangingPunct="1"/>
            <a:r>
              <a:rPr lang="en-US" smtClean="0"/>
              <a:t>When they plan to extend the school year</a:t>
            </a:r>
          </a:p>
          <a:p>
            <a:pPr lvl="1" eaLnBrk="1" hangingPunct="1"/>
            <a:r>
              <a:rPr lang="en-US" smtClean="0"/>
              <a:t>Reasons why it is a bad idea</a:t>
            </a:r>
          </a:p>
        </p:txBody>
      </p:sp>
    </p:spTree>
    <p:extLst>
      <p:ext uri="{BB962C8B-B14F-4D97-AF65-F5344CB8AC3E}">
        <p14:creationId xmlns:p14="http://schemas.microsoft.com/office/powerpoint/2010/main" xmlns="" val="31791046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3"/>
          <p:cNvSpPr>
            <a:spLocks noGrp="1" noChangeArrowheads="1"/>
          </p:cNvSpPr>
          <p:nvPr>
            <p:ph type="body" idx="1"/>
          </p:nvPr>
        </p:nvSpPr>
        <p:spPr>
          <a:xfrm>
            <a:off x="304800" y="2362200"/>
            <a:ext cx="7772400" cy="4114800"/>
          </a:xfrm>
        </p:spPr>
        <p:txBody>
          <a:bodyPr/>
          <a:lstStyle/>
          <a:p>
            <a:pPr eaLnBrk="1" hangingPunct="1">
              <a:buFontTx/>
              <a:buNone/>
            </a:pPr>
            <a:r>
              <a:rPr lang="en-US" sz="2400" smtClean="0"/>
              <a:t>		Egypt is most famous for their pyramids. There are over 100 pyramids in Egypt but that information is unknown to many people. The most popular and well known pyramids are the Pyramids of Giza. They are located in Cairo. Pyramids were tombs for pharaohs. </a:t>
            </a:r>
            <a:r>
              <a:rPr lang="en-US" sz="2400" smtClean="0">
                <a:solidFill>
                  <a:srgbClr val="010000"/>
                </a:solidFill>
                <a:cs typeface="Times New Roman" pitchFamily="18" charset="0"/>
              </a:rPr>
              <a:t>To complete the pyramids, workers hauled and lifted millions of limestone blocks that weighed an average of 2 and 1/2 tons each. They didn’t have iron tools or wheeled vehicles. The  workers carried each stone by hand, pulled them on sleds, and  lifted them up mud ramps to be placed on the slowly rising structure.</a:t>
            </a:r>
          </a:p>
        </p:txBody>
      </p:sp>
      <p:sp>
        <p:nvSpPr>
          <p:cNvPr id="1029" name="Rectangle 2"/>
          <p:cNvSpPr>
            <a:spLocks noGrp="1" noChangeArrowheads="1"/>
          </p:cNvSpPr>
          <p:nvPr>
            <p:ph type="title"/>
          </p:nvPr>
        </p:nvSpPr>
        <p:spPr>
          <a:xfrm>
            <a:off x="381000" y="152400"/>
            <a:ext cx="7772400" cy="1143000"/>
          </a:xfrm>
        </p:spPr>
        <p:txBody>
          <a:bodyPr>
            <a:normAutofit fontScale="90000"/>
          </a:bodyPr>
          <a:lstStyle/>
          <a:p>
            <a:pPr algn="l" eaLnBrk="1" hangingPunct="1"/>
            <a:r>
              <a:rPr lang="en-US" smtClean="0"/>
              <a:t>Think of a Closing Statement for this paragraph</a:t>
            </a:r>
          </a:p>
        </p:txBody>
      </p:sp>
      <p:graphicFrame>
        <p:nvGraphicFramePr>
          <p:cNvPr id="1026" name="Object 5"/>
          <p:cNvGraphicFramePr>
            <a:graphicFrameLocks noChangeAspect="1"/>
          </p:cNvGraphicFramePr>
          <p:nvPr/>
        </p:nvGraphicFramePr>
        <p:xfrm>
          <a:off x="5486400" y="762000"/>
          <a:ext cx="3228975" cy="1543050"/>
        </p:xfrm>
        <a:graphic>
          <a:graphicData uri="http://schemas.openxmlformats.org/presentationml/2006/ole">
            <p:oleObj spid="_x0000_s1030" name="Bitmap Image" r:id="rId3" imgW="3228571" imgH="1542857" progId="PBrush">
              <p:embed/>
            </p:oleObj>
          </a:graphicData>
        </a:graphic>
      </p:graphicFrame>
    </p:spTree>
    <p:extLst>
      <p:ext uri="{BB962C8B-B14F-4D97-AF65-F5344CB8AC3E}">
        <p14:creationId xmlns:p14="http://schemas.microsoft.com/office/powerpoint/2010/main" xmlns="" val="27059766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Examples of Closing Statements</a:t>
            </a:r>
          </a:p>
        </p:txBody>
      </p:sp>
      <p:sp>
        <p:nvSpPr>
          <p:cNvPr id="23555" name="Rectangle 3"/>
          <p:cNvSpPr>
            <a:spLocks noGrp="1" noChangeArrowheads="1"/>
          </p:cNvSpPr>
          <p:nvPr>
            <p:ph type="body" idx="1"/>
          </p:nvPr>
        </p:nvSpPr>
        <p:spPr/>
        <p:txBody>
          <a:bodyPr/>
          <a:lstStyle/>
          <a:p>
            <a:pPr eaLnBrk="1" hangingPunct="1">
              <a:lnSpc>
                <a:spcPct val="90000"/>
              </a:lnSpc>
            </a:pPr>
            <a:r>
              <a:rPr lang="en-US" sz="2800" smtClean="0"/>
              <a:t>Now we are glad that the Egyptians worked so hard so that we can admire the beauty.</a:t>
            </a:r>
          </a:p>
          <a:p>
            <a:pPr eaLnBrk="1" hangingPunct="1">
              <a:lnSpc>
                <a:spcPct val="90000"/>
              </a:lnSpc>
            </a:pPr>
            <a:r>
              <a:rPr lang="en-US" sz="2800" smtClean="0"/>
              <a:t>The pyramids have been standing in Egypt for a long time, and they still stand for people to see.</a:t>
            </a:r>
          </a:p>
          <a:p>
            <a:pPr eaLnBrk="1" hangingPunct="1">
              <a:lnSpc>
                <a:spcPct val="90000"/>
              </a:lnSpc>
            </a:pPr>
            <a:r>
              <a:rPr lang="en-US" sz="2800" smtClean="0"/>
              <a:t>You can see why the Egyptian would be proud of all this hard work.</a:t>
            </a:r>
          </a:p>
          <a:p>
            <a:pPr eaLnBrk="1" hangingPunct="1">
              <a:lnSpc>
                <a:spcPct val="90000"/>
              </a:lnSpc>
            </a:pPr>
            <a:r>
              <a:rPr lang="en-US" sz="2800" smtClean="0"/>
              <a:t>We hope that someday scientist will be bale to figure out how Egyptians built these ancient structures. </a:t>
            </a:r>
          </a:p>
          <a:p>
            <a:pPr eaLnBrk="1" hangingPunct="1">
              <a:lnSpc>
                <a:spcPct val="90000"/>
              </a:lnSpc>
            </a:pPr>
            <a:endParaRPr lang="en-US" sz="2800" smtClean="0"/>
          </a:p>
        </p:txBody>
      </p:sp>
    </p:spTree>
    <p:extLst>
      <p:ext uri="{BB962C8B-B14F-4D97-AF65-F5344CB8AC3E}">
        <p14:creationId xmlns:p14="http://schemas.microsoft.com/office/powerpoint/2010/main" xmlns="" val="27771133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555">
                                            <p:txEl>
                                              <p:pRg st="1" end="1"/>
                                            </p:txEl>
                                          </p:spTgt>
                                        </p:tgtEl>
                                        <p:attrNameLst>
                                          <p:attrName>style.visibility</p:attrName>
                                        </p:attrNameLst>
                                      </p:cBhvr>
                                      <p:to>
                                        <p:strVal val="visible"/>
                                      </p:to>
                                    </p:set>
                                    <p:anim calcmode="lin" valueType="num">
                                      <p:cBhvr additive="base">
                                        <p:cTn id="13" dur="5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555">
                                            <p:txEl>
                                              <p:pRg st="2" end="2"/>
                                            </p:txEl>
                                          </p:spTgt>
                                        </p:tgtEl>
                                        <p:attrNameLst>
                                          <p:attrName>style.visibility</p:attrName>
                                        </p:attrNameLst>
                                      </p:cBhvr>
                                      <p:to>
                                        <p:strVal val="visible"/>
                                      </p:to>
                                    </p:set>
                                    <p:anim calcmode="lin" valueType="num">
                                      <p:cBhvr additive="base">
                                        <p:cTn id="19" dur="5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555">
                                            <p:txEl>
                                              <p:pRg st="3" end="3"/>
                                            </p:txEl>
                                          </p:spTgt>
                                        </p:tgtEl>
                                        <p:attrNameLst>
                                          <p:attrName>style.visibility</p:attrName>
                                        </p:attrNameLst>
                                      </p:cBhvr>
                                      <p:to>
                                        <p:strVal val="visible"/>
                                      </p:to>
                                    </p:set>
                                    <p:anim calcmode="lin" valueType="num">
                                      <p:cBhvr additive="base">
                                        <p:cTn id="25" dur="5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55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normAutofit/>
          </a:bodyPr>
          <a:lstStyle/>
          <a:p>
            <a:r>
              <a:rPr lang="en-GB" sz="4000" dirty="0" smtClean="0"/>
              <a:t>Let’s build a Paragraph</a:t>
            </a:r>
            <a:endParaRPr lang="en-GB" sz="4000" dirty="0"/>
          </a:p>
        </p:txBody>
      </p:sp>
      <p:sp>
        <p:nvSpPr>
          <p:cNvPr id="60419" name="Rectangle 3"/>
          <p:cNvSpPr>
            <a:spLocks noGrp="1" noChangeArrowheads="1"/>
          </p:cNvSpPr>
          <p:nvPr>
            <p:ph type="body" idx="1"/>
          </p:nvPr>
        </p:nvSpPr>
        <p:spPr/>
        <p:txBody>
          <a:bodyPr/>
          <a:lstStyle/>
          <a:p>
            <a:pPr algn="ctr">
              <a:lnSpc>
                <a:spcPct val="80000"/>
              </a:lnSpc>
              <a:buFontTx/>
              <a:buNone/>
            </a:pPr>
            <a:r>
              <a:rPr lang="en-GB" sz="3600" dirty="0"/>
              <a:t>	A Life of Adventure </a:t>
            </a:r>
            <a:r>
              <a:rPr lang="en-GB" sz="1800" dirty="0"/>
              <a:t/>
            </a:r>
            <a:br>
              <a:rPr lang="en-GB" sz="1800" dirty="0"/>
            </a:br>
            <a:endParaRPr lang="en-GB" sz="1800" dirty="0"/>
          </a:p>
          <a:p>
            <a:pPr>
              <a:lnSpc>
                <a:spcPct val="80000"/>
              </a:lnSpc>
              <a:buFontTx/>
              <a:buNone/>
            </a:pPr>
            <a:r>
              <a:rPr lang="en-GB" sz="1800" dirty="0" smtClean="0"/>
              <a:t>	</a:t>
            </a:r>
            <a:r>
              <a:rPr lang="en-GB" sz="1800" dirty="0" err="1" smtClean="0"/>
              <a:t>mary</a:t>
            </a:r>
            <a:r>
              <a:rPr lang="en-GB" sz="1800" dirty="0" smtClean="0"/>
              <a:t> </a:t>
            </a:r>
            <a:r>
              <a:rPr lang="en-GB" sz="1800" dirty="0" err="1"/>
              <a:t>seacole</a:t>
            </a:r>
            <a:r>
              <a:rPr lang="en-GB" sz="1800" dirty="0"/>
              <a:t> was born in 1805 in </a:t>
            </a:r>
            <a:r>
              <a:rPr lang="en-GB" sz="1800" dirty="0" err="1"/>
              <a:t>kingston</a:t>
            </a:r>
            <a:r>
              <a:rPr lang="en-GB" sz="1800" dirty="0"/>
              <a:t> </a:t>
            </a:r>
            <a:r>
              <a:rPr lang="en-GB" sz="1800" dirty="0" err="1"/>
              <a:t>jamaica</a:t>
            </a:r>
            <a:r>
              <a:rPr lang="en-GB" sz="1800" dirty="0"/>
              <a:t> her mother practised as a ‘doctress’ using medical knowledge which women had brought from </a:t>
            </a:r>
            <a:r>
              <a:rPr lang="en-GB" sz="1800" dirty="0" err="1"/>
              <a:t>africa</a:t>
            </a:r>
            <a:r>
              <a:rPr lang="en-GB" sz="1800" dirty="0"/>
              <a:t> and developed in the tropics from her mother </a:t>
            </a:r>
            <a:r>
              <a:rPr lang="en-GB" sz="1800" dirty="0" err="1"/>
              <a:t>mary</a:t>
            </a:r>
            <a:r>
              <a:rPr lang="en-GB" sz="1800" dirty="0"/>
              <a:t> inherited her medical skills as well as her ability to run a boarding house from her father a </a:t>
            </a:r>
            <a:r>
              <a:rPr lang="en-GB" sz="1800" dirty="0" err="1"/>
              <a:t>scottish</a:t>
            </a:r>
            <a:r>
              <a:rPr lang="en-GB" sz="1800" dirty="0"/>
              <a:t> military man she inherited her fascination with army life </a:t>
            </a:r>
            <a:r>
              <a:rPr lang="en-GB" sz="1800" dirty="0" err="1"/>
              <a:t>mary’s</a:t>
            </a:r>
            <a:r>
              <a:rPr lang="en-GB" sz="1800" dirty="0"/>
              <a:t> own medical reputation was established during a series of cholera and yellow fever epidemics she made her own medicines and emphasised high standards of </a:t>
            </a:r>
            <a:r>
              <a:rPr lang="en-GB" sz="1800" dirty="0" err="1"/>
              <a:t>hygeine</a:t>
            </a:r>
            <a:r>
              <a:rPr lang="en-GB" sz="1800" dirty="0"/>
              <a:t> as well as enforcing strict quarantine on victims by these methods she saved many lives on the outbreak of the </a:t>
            </a:r>
            <a:r>
              <a:rPr lang="en-GB" sz="1800" dirty="0" err="1"/>
              <a:t>crimean</a:t>
            </a:r>
            <a:r>
              <a:rPr lang="en-GB" sz="1800" dirty="0"/>
              <a:t> war </a:t>
            </a:r>
            <a:r>
              <a:rPr lang="en-GB" sz="1800" dirty="0" err="1"/>
              <a:t>mary</a:t>
            </a:r>
            <a:r>
              <a:rPr lang="en-GB" sz="1800" dirty="0"/>
              <a:t> volunteered her services to the </a:t>
            </a:r>
            <a:r>
              <a:rPr lang="en-GB" sz="1800" dirty="0" err="1"/>
              <a:t>british</a:t>
            </a:r>
            <a:r>
              <a:rPr lang="en-GB" sz="1800" dirty="0"/>
              <a:t> army although she had worked for the army before at its own request this time she was turned down undaunted </a:t>
            </a:r>
            <a:r>
              <a:rPr lang="en-GB" sz="1800" dirty="0" err="1"/>
              <a:t>mary</a:t>
            </a:r>
            <a:r>
              <a:rPr lang="en-GB" sz="1800" dirty="0"/>
              <a:t> made her own way to the war zone once in the </a:t>
            </a:r>
            <a:r>
              <a:rPr lang="en-GB" sz="1800" dirty="0" err="1"/>
              <a:t>crimea</a:t>
            </a:r>
            <a:r>
              <a:rPr lang="en-GB" sz="1800" dirty="0"/>
              <a:t> she not only nursed the soldiers but also ran a hotel and sold food wine and medicines after the war </a:t>
            </a:r>
            <a:r>
              <a:rPr lang="en-GB" sz="1800" dirty="0" err="1"/>
              <a:t>mary</a:t>
            </a:r>
            <a:r>
              <a:rPr lang="en-GB" sz="1800" dirty="0"/>
              <a:t> was treated as a celebrity she was decorated by the governments of four countries in </a:t>
            </a:r>
            <a:r>
              <a:rPr lang="en-GB" sz="1800" dirty="0" err="1"/>
              <a:t>england</a:t>
            </a:r>
            <a:r>
              <a:rPr lang="en-GB" sz="1800" dirty="0"/>
              <a:t> a poem in her honour was published in punch and even the royal family requested her company and medical expertise </a:t>
            </a:r>
          </a:p>
        </p:txBody>
      </p:sp>
    </p:spTree>
    <p:extLst>
      <p:ext uri="{BB962C8B-B14F-4D97-AF65-F5344CB8AC3E}">
        <p14:creationId xmlns:p14="http://schemas.microsoft.com/office/powerpoint/2010/main" xmlns="" val="12533431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type="body" idx="1"/>
          </p:nvPr>
        </p:nvSpPr>
        <p:spPr/>
        <p:txBody>
          <a:bodyPr/>
          <a:lstStyle/>
          <a:p>
            <a:pPr>
              <a:lnSpc>
                <a:spcPct val="80000"/>
              </a:lnSpc>
              <a:buFontTx/>
              <a:buNone/>
            </a:pPr>
            <a:r>
              <a:rPr lang="en-GB" sz="1800"/>
              <a:t>	mary seacole was born in 1805 in kingston jamaica her mother practised as a ‘doctress’ using medical knowledge which women had brought from africa and developed in the tropics from her mother mary inherited her medical skills as well as her ability to run a boarding house from her father a scottish military man she inherited her fascination with army life mary’s own medical reputation was established during a series of cholera and yellow fever epidemics she made her own medicines and emphasised high standards of hygeine as well as enforcing strict quarantine on victims by these methods she saved many lives on the outbreak of the crimean war mary volunteered her services to the british army although she had worked for the army before at its own request this time she was turned down undaunted mary made her own way to the war zone once in the crimea she not only nursed the soldiers but also ran a hotel and sold food wine and medicines after the war mary was treated as a celebrity she was decorated by the governments of four countries in england a poem in her honour was published in punch and even the royal family requested her company and medical expertise </a:t>
            </a:r>
          </a:p>
        </p:txBody>
      </p:sp>
      <p:sp>
        <p:nvSpPr>
          <p:cNvPr id="61442" name="Rectangle 2"/>
          <p:cNvSpPr>
            <a:spLocks noGrp="1" noChangeArrowheads="1"/>
          </p:cNvSpPr>
          <p:nvPr>
            <p:ph type="title"/>
          </p:nvPr>
        </p:nvSpPr>
        <p:spPr/>
        <p:txBody>
          <a:bodyPr>
            <a:normAutofit fontScale="90000"/>
          </a:bodyPr>
          <a:lstStyle/>
          <a:p>
            <a:r>
              <a:rPr lang="en-GB" sz="4000" b="1"/>
              <a:t>A Life of Adventure </a:t>
            </a:r>
            <a:r>
              <a:rPr lang="en-GB" sz="4000"/>
              <a:t/>
            </a:r>
            <a:br>
              <a:rPr lang="en-GB" sz="4000"/>
            </a:br>
            <a:endParaRPr lang="en-GB" sz="4000"/>
          </a:p>
        </p:txBody>
      </p:sp>
      <p:sp>
        <p:nvSpPr>
          <p:cNvPr id="61444" name="Rectangle 4"/>
          <p:cNvSpPr>
            <a:spLocks noChangeArrowheads="1"/>
          </p:cNvSpPr>
          <p:nvPr/>
        </p:nvSpPr>
        <p:spPr bwMode="auto">
          <a:xfrm>
            <a:off x="457200" y="5715000"/>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a:r>
              <a:rPr lang="en-IE" sz="4400">
                <a:solidFill>
                  <a:srgbClr val="00CCFF"/>
                </a:solidFill>
              </a:rPr>
              <a:t>Exercise 1 (5 mins)</a:t>
            </a:r>
            <a:endParaRPr lang="en-GB" sz="4400">
              <a:solidFill>
                <a:srgbClr val="00CCFF"/>
              </a:solidFill>
            </a:endParaRPr>
          </a:p>
        </p:txBody>
      </p:sp>
      <p:sp>
        <p:nvSpPr>
          <p:cNvPr id="61445" name="Text Box 5"/>
          <p:cNvSpPr txBox="1">
            <a:spLocks noChangeArrowheads="1"/>
          </p:cNvSpPr>
          <p:nvPr/>
        </p:nvSpPr>
        <p:spPr bwMode="auto">
          <a:xfrm>
            <a:off x="914400" y="4114800"/>
            <a:ext cx="8153400" cy="1554163"/>
          </a:xfrm>
          <a:prstGeom prst="rect">
            <a:avLst/>
          </a:prstGeom>
          <a:solidFill>
            <a:schemeClr val="bg1">
              <a:alpha val="89999"/>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IE" sz="3200" b="1">
                <a:solidFill>
                  <a:srgbClr val="3399FF"/>
                </a:solidFill>
              </a:rPr>
              <a:t>Separate into</a:t>
            </a:r>
          </a:p>
          <a:p>
            <a:r>
              <a:rPr lang="en-IE" sz="3200" b="1">
                <a:solidFill>
                  <a:srgbClr val="3399FF"/>
                </a:solidFill>
              </a:rPr>
              <a:t>		1. sentences</a:t>
            </a:r>
          </a:p>
          <a:p>
            <a:r>
              <a:rPr lang="en-IE" sz="3200" b="1">
                <a:solidFill>
                  <a:srgbClr val="3399FF"/>
                </a:solidFill>
              </a:rPr>
              <a:t>                2. paragraphs</a:t>
            </a:r>
            <a:r>
              <a:rPr lang="en-IE" b="1">
                <a:solidFill>
                  <a:srgbClr val="3399FF"/>
                </a:solidFill>
              </a:rPr>
              <a:t>.</a:t>
            </a:r>
            <a:endParaRPr lang="en-GB" b="1">
              <a:solidFill>
                <a:srgbClr val="3399FF"/>
              </a:solidFill>
            </a:endParaRPr>
          </a:p>
        </p:txBody>
      </p:sp>
    </p:spTree>
    <p:extLst>
      <p:ext uri="{BB962C8B-B14F-4D97-AF65-F5344CB8AC3E}">
        <p14:creationId xmlns:p14="http://schemas.microsoft.com/office/powerpoint/2010/main" xmlns="" val="35317843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IE"/>
              <a:t>What is a paragraph?	</a:t>
            </a:r>
            <a:endParaRPr lang="en-GB"/>
          </a:p>
        </p:txBody>
      </p:sp>
      <p:sp>
        <p:nvSpPr>
          <p:cNvPr id="20483" name="Rectangle 3"/>
          <p:cNvSpPr>
            <a:spLocks noGrp="1" noChangeArrowheads="1"/>
          </p:cNvSpPr>
          <p:nvPr>
            <p:ph type="body" idx="1"/>
          </p:nvPr>
        </p:nvSpPr>
        <p:spPr/>
        <p:txBody>
          <a:bodyPr/>
          <a:lstStyle/>
          <a:p>
            <a:pPr>
              <a:buFontTx/>
              <a:buChar char="-"/>
            </a:pPr>
            <a:r>
              <a:rPr lang="en-IE" b="1"/>
              <a:t>A group of sentences</a:t>
            </a:r>
          </a:p>
          <a:p>
            <a:pPr>
              <a:buFontTx/>
              <a:buChar char="-"/>
            </a:pPr>
            <a:r>
              <a:rPr lang="en-IE" b="1"/>
              <a:t>What groups them?</a:t>
            </a:r>
          </a:p>
          <a:p>
            <a:pPr>
              <a:buFontTx/>
              <a:buChar char="-"/>
            </a:pPr>
            <a:r>
              <a:rPr lang="en-IE" b="1"/>
              <a:t>One idea</a:t>
            </a:r>
            <a:endParaRPr lang="en-GB" b="1"/>
          </a:p>
        </p:txBody>
      </p:sp>
      <p:pic>
        <p:nvPicPr>
          <p:cNvPr id="20484" name="Picture 4" descr="firewall"/>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 y="381000"/>
            <a:ext cx="1152525" cy="10302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869103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p:txBody>
          <a:bodyPr/>
          <a:lstStyle/>
          <a:p>
            <a:pPr>
              <a:lnSpc>
                <a:spcPct val="80000"/>
              </a:lnSpc>
              <a:buFontTx/>
              <a:buNone/>
            </a:pPr>
            <a:r>
              <a:rPr lang="en-GB" sz="1800"/>
              <a:t>	mary seacole was born in 1805 in kingston jamaica her mother practised as a ‘doctress’ using medical knowledge which women had brought from africa and developed in the tropics from her mother mary inherited her medical skills as well as her ability to run a boarding house from her father a scottish military man she inherited her fascination with army life mary’s own medical reputation was established during a series of cholera and yellow fever epidemics she made her own medicines and emphasised high standards of hygeine as well as enforcing strict quarantine on victims by these methods she saved many lives on the outbreak of the crimean war mary volunteered her services to the british army although she had worked for the army before at its own request this time she was turned down undaunted mary made her own way to the war zone once in the crimea she not only nursed the soldiers but also ran a hotel and sold food wine and medicines after the war mary was treated as a celebrity she was decorated by the governments of four countries in england a poem in her honour was published in punch and even the royal family requested her company and medical expertise </a:t>
            </a:r>
          </a:p>
        </p:txBody>
      </p:sp>
      <p:sp>
        <p:nvSpPr>
          <p:cNvPr id="62467" name="Rectangle 3"/>
          <p:cNvSpPr>
            <a:spLocks noGrp="1" noChangeArrowheads="1"/>
          </p:cNvSpPr>
          <p:nvPr>
            <p:ph type="title"/>
          </p:nvPr>
        </p:nvSpPr>
        <p:spPr/>
        <p:txBody>
          <a:bodyPr>
            <a:normAutofit fontScale="90000"/>
          </a:bodyPr>
          <a:lstStyle/>
          <a:p>
            <a:r>
              <a:rPr lang="en-GB" sz="4000" b="1"/>
              <a:t>A Life of Adventure </a:t>
            </a:r>
            <a:r>
              <a:rPr lang="en-GB" sz="4000"/>
              <a:t/>
            </a:r>
            <a:br>
              <a:rPr lang="en-GB" sz="4000"/>
            </a:br>
            <a:endParaRPr lang="en-GB" sz="4000"/>
          </a:p>
        </p:txBody>
      </p:sp>
      <p:sp>
        <p:nvSpPr>
          <p:cNvPr id="62468" name="Rectangle 4"/>
          <p:cNvSpPr>
            <a:spLocks noChangeArrowheads="1"/>
          </p:cNvSpPr>
          <p:nvPr/>
        </p:nvSpPr>
        <p:spPr bwMode="auto">
          <a:xfrm>
            <a:off x="457200" y="5715000"/>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a:r>
              <a:rPr lang="en-IE" sz="4400">
                <a:solidFill>
                  <a:srgbClr val="00CCFF"/>
                </a:solidFill>
              </a:rPr>
              <a:t>Exercise 1 (5 mins)</a:t>
            </a:r>
            <a:endParaRPr lang="en-GB" sz="4400">
              <a:solidFill>
                <a:srgbClr val="00CCFF"/>
              </a:solidFill>
            </a:endParaRPr>
          </a:p>
        </p:txBody>
      </p:sp>
      <p:sp>
        <p:nvSpPr>
          <p:cNvPr id="62469" name="Text Box 5"/>
          <p:cNvSpPr txBox="1">
            <a:spLocks noChangeArrowheads="1"/>
          </p:cNvSpPr>
          <p:nvPr/>
        </p:nvSpPr>
        <p:spPr bwMode="auto">
          <a:xfrm>
            <a:off x="914400" y="4114800"/>
            <a:ext cx="8153400" cy="1066800"/>
          </a:xfrm>
          <a:prstGeom prst="rect">
            <a:avLst/>
          </a:prstGeom>
          <a:solidFill>
            <a:schemeClr val="bg1">
              <a:alpha val="89999"/>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IE" sz="3200" b="1">
                <a:solidFill>
                  <a:srgbClr val="3399FF"/>
                </a:solidFill>
              </a:rPr>
              <a:t>Write down the main theme for each paragraph</a:t>
            </a:r>
            <a:endParaRPr lang="en-GB" b="1">
              <a:solidFill>
                <a:srgbClr val="3399FF"/>
              </a:solidFill>
            </a:endParaRPr>
          </a:p>
        </p:txBody>
      </p:sp>
    </p:spTree>
    <p:extLst>
      <p:ext uri="{BB962C8B-B14F-4D97-AF65-F5344CB8AC3E}">
        <p14:creationId xmlns:p14="http://schemas.microsoft.com/office/powerpoint/2010/main" xmlns="" val="38669677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Line 3"/>
          <p:cNvSpPr>
            <a:spLocks noChangeShapeType="1"/>
          </p:cNvSpPr>
          <p:nvPr/>
        </p:nvSpPr>
        <p:spPr bwMode="auto">
          <a:xfrm>
            <a:off x="0" y="4868863"/>
            <a:ext cx="91440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5301" name="Text Box 5"/>
          <p:cNvSpPr txBox="1">
            <a:spLocks noChangeArrowheads="1"/>
          </p:cNvSpPr>
          <p:nvPr/>
        </p:nvSpPr>
        <p:spPr bwMode="auto">
          <a:xfrm>
            <a:off x="323850" y="3014663"/>
            <a:ext cx="2160588"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IE" sz="4000">
                <a:solidFill>
                  <a:srgbClr val="333333"/>
                </a:solidFill>
                <a:latin typeface="Times New Roman" pitchFamily="18" charset="0"/>
              </a:rPr>
              <a:t>planning</a:t>
            </a:r>
            <a:endParaRPr lang="en-GB" sz="4000">
              <a:solidFill>
                <a:srgbClr val="333333"/>
              </a:solidFill>
              <a:latin typeface="Times New Roman" pitchFamily="18" charset="0"/>
            </a:endParaRPr>
          </a:p>
        </p:txBody>
      </p:sp>
      <p:sp>
        <p:nvSpPr>
          <p:cNvPr id="55302" name="Text Box 6"/>
          <p:cNvSpPr txBox="1">
            <a:spLocks noChangeArrowheads="1"/>
          </p:cNvSpPr>
          <p:nvPr/>
        </p:nvSpPr>
        <p:spPr bwMode="auto">
          <a:xfrm>
            <a:off x="323850" y="5157788"/>
            <a:ext cx="2160588"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IE" sz="4000">
                <a:solidFill>
                  <a:srgbClr val="333333"/>
                </a:solidFill>
                <a:latin typeface="Times New Roman" pitchFamily="18" charset="0"/>
              </a:rPr>
              <a:t>writing</a:t>
            </a:r>
            <a:endParaRPr lang="en-GB" sz="4000">
              <a:solidFill>
                <a:srgbClr val="333333"/>
              </a:solidFill>
              <a:latin typeface="Times New Roman" pitchFamily="18" charset="0"/>
            </a:endParaRPr>
          </a:p>
        </p:txBody>
      </p:sp>
      <p:pic>
        <p:nvPicPr>
          <p:cNvPr id="55305" name="Picture 9" descr="images"/>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27313" y="2452688"/>
            <a:ext cx="2343150" cy="1952625"/>
          </a:xfrm>
          <a:prstGeom prst="rect">
            <a:avLst/>
          </a:prstGeom>
          <a:noFill/>
          <a:extLst>
            <a:ext uri="{909E8E84-426E-40DD-AFC4-6F175D3DCCD1}">
              <a14:hiddenFill xmlns:a14="http://schemas.microsoft.com/office/drawing/2010/main" xmlns="">
                <a:solidFill>
                  <a:srgbClr val="FFFFFF"/>
                </a:solidFill>
              </a14:hiddenFill>
            </a:ext>
          </a:extLst>
        </p:spPr>
      </p:pic>
      <p:pic>
        <p:nvPicPr>
          <p:cNvPr id="55306" name="Picture 10" descr="Purchased_iStock_000003368785XSmall"/>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484438" y="5668963"/>
            <a:ext cx="2159000" cy="1431925"/>
          </a:xfrm>
          <a:prstGeom prst="rect">
            <a:avLst/>
          </a:prstGeom>
          <a:noFill/>
          <a:extLst>
            <a:ext uri="{909E8E84-426E-40DD-AFC4-6F175D3DCCD1}">
              <a14:hiddenFill xmlns:a14="http://schemas.microsoft.com/office/drawing/2010/main" xmlns="">
                <a:solidFill>
                  <a:srgbClr val="FFFFFF"/>
                </a:solidFill>
              </a14:hiddenFill>
            </a:ext>
          </a:extLst>
        </p:spPr>
      </p:pic>
      <p:sp>
        <p:nvSpPr>
          <p:cNvPr id="55307" name="Text Box 11"/>
          <p:cNvSpPr txBox="1">
            <a:spLocks noChangeArrowheads="1"/>
          </p:cNvSpPr>
          <p:nvPr/>
        </p:nvSpPr>
        <p:spPr bwMode="auto">
          <a:xfrm>
            <a:off x="5867400" y="2527300"/>
            <a:ext cx="2819400" cy="1587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IE" sz="2800">
                <a:solidFill>
                  <a:srgbClr val="333333"/>
                </a:solidFill>
                <a:latin typeface="Times New Roman" pitchFamily="18" charset="0"/>
              </a:rPr>
              <a:t>What do you want to say?</a:t>
            </a:r>
          </a:p>
          <a:p>
            <a:pPr eaLnBrk="0" hangingPunct="0">
              <a:spcBef>
                <a:spcPct val="50000"/>
              </a:spcBef>
            </a:pPr>
            <a:r>
              <a:rPr lang="en-IE" sz="2800">
                <a:solidFill>
                  <a:srgbClr val="333333"/>
                </a:solidFill>
                <a:latin typeface="Times New Roman" pitchFamily="18" charset="0"/>
              </a:rPr>
              <a:t>Structure</a:t>
            </a:r>
            <a:endParaRPr lang="en-GB" sz="2800">
              <a:solidFill>
                <a:srgbClr val="333333"/>
              </a:solidFill>
              <a:latin typeface="Times New Roman" pitchFamily="18" charset="0"/>
            </a:endParaRPr>
          </a:p>
        </p:txBody>
      </p:sp>
      <p:sp>
        <p:nvSpPr>
          <p:cNvPr id="55308" name="Text Box 12"/>
          <p:cNvSpPr txBox="1">
            <a:spLocks noChangeArrowheads="1"/>
          </p:cNvSpPr>
          <p:nvPr/>
        </p:nvSpPr>
        <p:spPr bwMode="auto">
          <a:xfrm>
            <a:off x="5940425" y="5056188"/>
            <a:ext cx="2736850" cy="11604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IE" sz="2800">
                <a:solidFill>
                  <a:srgbClr val="333333"/>
                </a:solidFill>
                <a:latin typeface="Times New Roman" pitchFamily="18" charset="0"/>
              </a:rPr>
              <a:t>Communicating</a:t>
            </a:r>
          </a:p>
          <a:p>
            <a:pPr eaLnBrk="0" hangingPunct="0">
              <a:spcBef>
                <a:spcPct val="50000"/>
              </a:spcBef>
            </a:pPr>
            <a:r>
              <a:rPr lang="en-IE" sz="2800">
                <a:solidFill>
                  <a:srgbClr val="333333"/>
                </a:solidFill>
                <a:latin typeface="Times New Roman" pitchFamily="18" charset="0"/>
              </a:rPr>
              <a:t> your ideas</a:t>
            </a:r>
            <a:endParaRPr lang="en-GB" sz="2800">
              <a:solidFill>
                <a:srgbClr val="333333"/>
              </a:solidFill>
              <a:latin typeface="Times New Roman" pitchFamily="18" charset="0"/>
            </a:endParaRPr>
          </a:p>
        </p:txBody>
      </p:sp>
      <p:sp>
        <p:nvSpPr>
          <p:cNvPr id="55309" name="Rectangle 13"/>
          <p:cNvSpPr>
            <a:spLocks noGrp="1" noChangeArrowheads="1"/>
          </p:cNvSpPr>
          <p:nvPr>
            <p:ph type="title"/>
          </p:nvPr>
        </p:nvSpPr>
        <p:spPr>
          <a:noFill/>
          <a:ln/>
        </p:spPr>
        <p:txBody>
          <a:bodyPr/>
          <a:lstStyle/>
          <a:p>
            <a:r>
              <a:rPr lang="en-IE"/>
              <a:t>Outlines are your recipe</a:t>
            </a:r>
            <a:endParaRPr lang="en-GB"/>
          </a:p>
        </p:txBody>
      </p:sp>
    </p:spTree>
    <p:extLst>
      <p:ext uri="{BB962C8B-B14F-4D97-AF65-F5344CB8AC3E}">
        <p14:creationId xmlns:p14="http://schemas.microsoft.com/office/powerpoint/2010/main" xmlns="" val="1097021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301"/>
                                        </p:tgtEl>
                                        <p:attrNameLst>
                                          <p:attrName>style.visibility</p:attrName>
                                        </p:attrNameLst>
                                      </p:cBhvr>
                                      <p:to>
                                        <p:strVal val="visible"/>
                                      </p:to>
                                    </p:set>
                                    <p:animEffect transition="in" filter="fade">
                                      <p:cBhvr>
                                        <p:cTn id="7" dur="2000"/>
                                        <p:tgtEl>
                                          <p:spTgt spid="5530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307"/>
                                        </p:tgtEl>
                                        <p:attrNameLst>
                                          <p:attrName>style.visibility</p:attrName>
                                        </p:attrNameLst>
                                      </p:cBhvr>
                                      <p:to>
                                        <p:strVal val="visible"/>
                                      </p:to>
                                    </p:set>
                                    <p:animEffect transition="in" filter="fade">
                                      <p:cBhvr>
                                        <p:cTn id="10" dur="2000"/>
                                        <p:tgtEl>
                                          <p:spTgt spid="5530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5299"/>
                                        </p:tgtEl>
                                        <p:attrNameLst>
                                          <p:attrName>style.visibility</p:attrName>
                                        </p:attrNameLst>
                                      </p:cBhvr>
                                      <p:to>
                                        <p:strVal val="visible"/>
                                      </p:to>
                                    </p:set>
                                    <p:animEffect transition="in" filter="fade">
                                      <p:cBhvr>
                                        <p:cTn id="13" dur="2000"/>
                                        <p:tgtEl>
                                          <p:spTgt spid="5529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5302"/>
                                        </p:tgtEl>
                                        <p:attrNameLst>
                                          <p:attrName>style.visibility</p:attrName>
                                        </p:attrNameLst>
                                      </p:cBhvr>
                                      <p:to>
                                        <p:strVal val="visible"/>
                                      </p:to>
                                    </p:set>
                                    <p:animEffect transition="in" filter="fade">
                                      <p:cBhvr>
                                        <p:cTn id="18" dur="2000"/>
                                        <p:tgtEl>
                                          <p:spTgt spid="5530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5308"/>
                                        </p:tgtEl>
                                        <p:attrNameLst>
                                          <p:attrName>style.visibility</p:attrName>
                                        </p:attrNameLst>
                                      </p:cBhvr>
                                      <p:to>
                                        <p:strVal val="visible"/>
                                      </p:to>
                                    </p:set>
                                    <p:animEffect transition="in" filter="fade">
                                      <p:cBhvr>
                                        <p:cTn id="21" dur="2000"/>
                                        <p:tgtEl>
                                          <p:spTgt spid="55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animBg="1"/>
      <p:bldP spid="55301" grpId="0"/>
      <p:bldP spid="55302" grpId="0"/>
      <p:bldP spid="55307" grpId="0"/>
      <p:bldP spid="5530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6629400" y="4419600"/>
            <a:ext cx="2286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IE" sz="2000" b="1">
                <a:solidFill>
                  <a:schemeClr val="bg1"/>
                </a:solidFill>
                <a:latin typeface="Helvetica" pitchFamily="34" charset="0"/>
              </a:rPr>
              <a:t>Level 3</a:t>
            </a:r>
            <a:endParaRPr lang="en-GB" sz="2000" b="1">
              <a:solidFill>
                <a:schemeClr val="bg1"/>
              </a:solidFill>
              <a:latin typeface="Helvetica" pitchFamily="34" charset="0"/>
            </a:endParaRPr>
          </a:p>
        </p:txBody>
      </p:sp>
      <p:sp>
        <p:nvSpPr>
          <p:cNvPr id="52227" name="Text Box 3"/>
          <p:cNvSpPr txBox="1">
            <a:spLocks noChangeArrowheads="1"/>
          </p:cNvSpPr>
          <p:nvPr/>
        </p:nvSpPr>
        <p:spPr bwMode="auto">
          <a:xfrm>
            <a:off x="466725" y="836613"/>
            <a:ext cx="8353425" cy="7324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itchFamily="34" charset="0"/>
              </a:defRPr>
            </a:lvl1pPr>
            <a:lvl2pPr marL="914400" indent="-457200">
              <a:defRPr>
                <a:solidFill>
                  <a:schemeClr val="tx1"/>
                </a:solidFill>
                <a:latin typeface="Arial" pitchFamily="34" charset="0"/>
              </a:defRPr>
            </a:lvl2pPr>
            <a:lvl3pPr marL="1371600" indent="-457200">
              <a:defRPr>
                <a:solidFill>
                  <a:schemeClr val="tx1"/>
                </a:solidFill>
                <a:latin typeface="Arial" pitchFamily="34" charset="0"/>
              </a:defRPr>
            </a:lvl3pPr>
            <a:lvl4pPr marL="1828800" indent="-457200">
              <a:defRPr>
                <a:solidFill>
                  <a:schemeClr val="tx1"/>
                </a:solidFill>
                <a:latin typeface="Arial" pitchFamily="34" charset="0"/>
              </a:defRPr>
            </a:lvl4pPr>
            <a:lvl5pPr marL="2286000" indent="-457200">
              <a:defRPr>
                <a:solidFill>
                  <a:schemeClr val="tx1"/>
                </a:solidFill>
                <a:latin typeface="Arial" pitchFamily="34" charset="0"/>
              </a:defRPr>
            </a:lvl5pPr>
            <a:lvl6pPr marL="2743200" indent="-457200" fontAlgn="base">
              <a:spcBef>
                <a:spcPct val="0"/>
              </a:spcBef>
              <a:spcAft>
                <a:spcPct val="0"/>
              </a:spcAft>
              <a:defRPr>
                <a:solidFill>
                  <a:schemeClr val="tx1"/>
                </a:solidFill>
                <a:latin typeface="Arial" pitchFamily="34" charset="0"/>
              </a:defRPr>
            </a:lvl6pPr>
            <a:lvl7pPr marL="3200400" indent="-457200" fontAlgn="base">
              <a:spcBef>
                <a:spcPct val="0"/>
              </a:spcBef>
              <a:spcAft>
                <a:spcPct val="0"/>
              </a:spcAft>
              <a:defRPr>
                <a:solidFill>
                  <a:schemeClr val="tx1"/>
                </a:solidFill>
                <a:latin typeface="Arial" pitchFamily="34" charset="0"/>
              </a:defRPr>
            </a:lvl7pPr>
            <a:lvl8pPr marL="3657600" indent="-457200" fontAlgn="base">
              <a:spcBef>
                <a:spcPct val="0"/>
              </a:spcBef>
              <a:spcAft>
                <a:spcPct val="0"/>
              </a:spcAft>
              <a:defRPr>
                <a:solidFill>
                  <a:schemeClr val="tx1"/>
                </a:solidFill>
                <a:latin typeface="Arial" pitchFamily="34" charset="0"/>
              </a:defRPr>
            </a:lvl8pPr>
            <a:lvl9pPr marL="4114800" indent="-457200" fontAlgn="base">
              <a:spcBef>
                <a:spcPct val="0"/>
              </a:spcBef>
              <a:spcAft>
                <a:spcPct val="0"/>
              </a:spcAft>
              <a:defRPr>
                <a:solidFill>
                  <a:schemeClr val="tx1"/>
                </a:solidFill>
                <a:latin typeface="Arial" pitchFamily="34" charset="0"/>
              </a:defRPr>
            </a:lvl9pPr>
          </a:lstStyle>
          <a:p>
            <a:pPr>
              <a:spcBef>
                <a:spcPct val="50000"/>
              </a:spcBef>
              <a:buFontTx/>
              <a:buAutoNum type="arabicPeriod"/>
            </a:pPr>
            <a:r>
              <a:rPr lang="en-IE" sz="1400">
                <a:latin typeface="Helvetica" pitchFamily="34" charset="0"/>
              </a:rPr>
              <a:t>Nursing and models</a:t>
            </a:r>
          </a:p>
          <a:p>
            <a:pPr lvl="1">
              <a:spcBef>
                <a:spcPct val="50000"/>
              </a:spcBef>
            </a:pPr>
            <a:r>
              <a:rPr lang="en-IE" sz="1400">
                <a:latin typeface="Helvetica" pitchFamily="34" charset="0"/>
              </a:rPr>
              <a:t>1.1 Brief history of Nursing practice</a:t>
            </a:r>
          </a:p>
          <a:p>
            <a:pPr lvl="1">
              <a:spcBef>
                <a:spcPct val="50000"/>
              </a:spcBef>
              <a:buFontTx/>
              <a:buChar char="•"/>
            </a:pPr>
            <a:r>
              <a:rPr lang="en-IE" sz="1400">
                <a:latin typeface="Helvetica" pitchFamily="34" charset="0"/>
              </a:rPr>
              <a:t>Began formally 1790 (Nightingale)</a:t>
            </a:r>
          </a:p>
          <a:p>
            <a:pPr lvl="1">
              <a:spcBef>
                <a:spcPct val="50000"/>
              </a:spcBef>
              <a:buFontTx/>
              <a:buChar char="•"/>
            </a:pPr>
            <a:r>
              <a:rPr lang="en-IE" sz="1400">
                <a:latin typeface="Helvetica" pitchFamily="34" charset="0"/>
              </a:rPr>
              <a:t>Largely disorganised</a:t>
            </a:r>
          </a:p>
          <a:p>
            <a:pPr lvl="1">
              <a:spcBef>
                <a:spcPct val="50000"/>
              </a:spcBef>
              <a:buFontTx/>
              <a:buChar char="•"/>
            </a:pPr>
            <a:r>
              <a:rPr lang="en-IE" sz="1400">
                <a:latin typeface="Helvetica" pitchFamily="34" charset="0"/>
              </a:rPr>
              <a:t>Original mission to heal…</a:t>
            </a:r>
          </a:p>
          <a:p>
            <a:pPr lvl="1">
              <a:spcBef>
                <a:spcPct val="50000"/>
              </a:spcBef>
            </a:pPr>
            <a:r>
              <a:rPr lang="en-IE" sz="1400">
                <a:latin typeface="Helvetica" pitchFamily="34" charset="0"/>
              </a:rPr>
              <a:t>1.2 The purpose of a model</a:t>
            </a:r>
          </a:p>
          <a:p>
            <a:pPr lvl="1">
              <a:spcBef>
                <a:spcPct val="50000"/>
              </a:spcBef>
              <a:buFontTx/>
              <a:buChar char="•"/>
            </a:pPr>
            <a:r>
              <a:rPr lang="en-IE" sz="1400">
                <a:latin typeface="Helvetica" pitchFamily="34" charset="0"/>
              </a:rPr>
              <a:t>Because of disorganisation, model.</a:t>
            </a:r>
          </a:p>
          <a:p>
            <a:pPr lvl="1">
              <a:spcBef>
                <a:spcPct val="50000"/>
              </a:spcBef>
              <a:buFontTx/>
              <a:buChar char="•"/>
            </a:pPr>
            <a:r>
              <a:rPr lang="en-IE" sz="1400">
                <a:latin typeface="Helvetica" pitchFamily="34" charset="0"/>
              </a:rPr>
              <a:t>Argument for a model.</a:t>
            </a:r>
          </a:p>
          <a:p>
            <a:pPr>
              <a:spcBef>
                <a:spcPct val="50000"/>
              </a:spcBef>
            </a:pPr>
            <a:r>
              <a:rPr lang="en-IE" sz="1400">
                <a:latin typeface="Helvetica" pitchFamily="34" charset="0"/>
              </a:rPr>
              <a:t>2. History of models</a:t>
            </a:r>
          </a:p>
          <a:p>
            <a:pPr>
              <a:spcBef>
                <a:spcPct val="50000"/>
              </a:spcBef>
            </a:pPr>
            <a:r>
              <a:rPr lang="en-IE" sz="1400">
                <a:latin typeface="Helvetica" pitchFamily="34" charset="0"/>
              </a:rPr>
              <a:t>	2.1 The first model</a:t>
            </a:r>
          </a:p>
          <a:p>
            <a:pPr>
              <a:spcBef>
                <a:spcPct val="50000"/>
              </a:spcBef>
            </a:pPr>
            <a:r>
              <a:rPr lang="en-IE" sz="1400">
                <a:latin typeface="Helvetica" pitchFamily="34" charset="0"/>
              </a:rPr>
              <a:t>		Johnson 1820</a:t>
            </a:r>
          </a:p>
          <a:p>
            <a:pPr>
              <a:spcBef>
                <a:spcPct val="50000"/>
              </a:spcBef>
            </a:pPr>
            <a:r>
              <a:rPr lang="en-IE" sz="1400">
                <a:latin typeface="Helvetica" pitchFamily="34" charset="0"/>
              </a:rPr>
              <a:t> 	2.2 Development and timeline.</a:t>
            </a:r>
          </a:p>
          <a:p>
            <a:pPr>
              <a:spcBef>
                <a:spcPct val="50000"/>
              </a:spcBef>
            </a:pPr>
            <a:r>
              <a:rPr lang="en-IE" sz="1400">
                <a:latin typeface="Helvetica" pitchFamily="34" charset="0"/>
              </a:rPr>
              <a:t>		Model A</a:t>
            </a:r>
          </a:p>
          <a:p>
            <a:pPr>
              <a:spcBef>
                <a:spcPct val="50000"/>
              </a:spcBef>
            </a:pPr>
            <a:r>
              <a:rPr lang="en-IE" sz="1400">
                <a:latin typeface="Helvetica" pitchFamily="34" charset="0"/>
              </a:rPr>
              <a:t>		Model B</a:t>
            </a:r>
          </a:p>
          <a:p>
            <a:pPr>
              <a:spcBef>
                <a:spcPct val="50000"/>
              </a:spcBef>
            </a:pPr>
            <a:r>
              <a:rPr lang="en-IE" sz="1400">
                <a:latin typeface="Helvetica" pitchFamily="34" charset="0"/>
              </a:rPr>
              <a:t>3. The Markov Model: Strengths &amp; Weaknesses</a:t>
            </a:r>
          </a:p>
          <a:p>
            <a:pPr>
              <a:spcBef>
                <a:spcPct val="50000"/>
              </a:spcBef>
            </a:pPr>
            <a:r>
              <a:rPr lang="en-IE" sz="1400">
                <a:latin typeface="Helvetica" pitchFamily="34" charset="0"/>
              </a:rPr>
              <a:t>	3.1 What is the model</a:t>
            </a:r>
          </a:p>
          <a:p>
            <a:pPr>
              <a:spcBef>
                <a:spcPct val="50000"/>
              </a:spcBef>
            </a:pPr>
            <a:r>
              <a:rPr lang="en-IE" sz="1400">
                <a:latin typeface="Helvetica" pitchFamily="34" charset="0"/>
              </a:rPr>
              <a:t>		Multi-team.</a:t>
            </a:r>
          </a:p>
          <a:p>
            <a:pPr>
              <a:spcBef>
                <a:spcPct val="50000"/>
              </a:spcBef>
            </a:pPr>
            <a:r>
              <a:rPr lang="en-IE" sz="1400">
                <a:latin typeface="Helvetica" pitchFamily="34" charset="0"/>
              </a:rPr>
              <a:t>	3.2 Strengths</a:t>
            </a:r>
          </a:p>
          <a:p>
            <a:pPr>
              <a:spcBef>
                <a:spcPct val="50000"/>
              </a:spcBef>
            </a:pPr>
            <a:r>
              <a:rPr lang="en-IE" sz="1400">
                <a:latin typeface="Helvetica" pitchFamily="34" charset="0"/>
              </a:rPr>
              <a:t>	3.3 Weaknesses</a:t>
            </a:r>
          </a:p>
          <a:p>
            <a:pPr>
              <a:spcBef>
                <a:spcPct val="50000"/>
              </a:spcBef>
            </a:pPr>
            <a:r>
              <a:rPr lang="en-IE" sz="1400">
                <a:latin typeface="Helvetica" pitchFamily="34" charset="0"/>
              </a:rPr>
              <a:t>4. An alternative: Vygotsky</a:t>
            </a:r>
          </a:p>
          <a:p>
            <a:pPr>
              <a:spcBef>
                <a:spcPct val="50000"/>
              </a:spcBef>
            </a:pPr>
            <a:r>
              <a:rPr lang="en-IE" sz="1400">
                <a:latin typeface="Helvetica" pitchFamily="34" charset="0"/>
              </a:rPr>
              <a:t>	4.1 What is Vygotsky Model</a:t>
            </a:r>
          </a:p>
          <a:p>
            <a:pPr>
              <a:spcBef>
                <a:spcPct val="50000"/>
              </a:spcBef>
            </a:pPr>
            <a:r>
              <a:rPr lang="en-IE" sz="1400">
                <a:latin typeface="Helvetica" pitchFamily="34" charset="0"/>
              </a:rPr>
              <a:t>	4.2 How overcomes weaknesses</a:t>
            </a:r>
          </a:p>
          <a:p>
            <a:pPr>
              <a:spcBef>
                <a:spcPct val="50000"/>
              </a:spcBef>
            </a:pPr>
            <a:r>
              <a:rPr lang="en-IE" sz="1400">
                <a:latin typeface="Helvetica" pitchFamily="34" charset="0"/>
              </a:rPr>
              <a:t>5. Conclusions</a:t>
            </a:r>
            <a:endParaRPr lang="en-GB" sz="1400">
              <a:latin typeface="Helvetica" pitchFamily="34" charset="0"/>
            </a:endParaRPr>
          </a:p>
        </p:txBody>
      </p:sp>
      <p:sp>
        <p:nvSpPr>
          <p:cNvPr id="52228" name="Rectangle 4"/>
          <p:cNvSpPr>
            <a:spLocks noGrp="1" noChangeArrowheads="1"/>
          </p:cNvSpPr>
          <p:nvPr>
            <p:ph type="title"/>
          </p:nvPr>
        </p:nvSpPr>
        <p:spPr>
          <a:xfrm>
            <a:off x="457200" y="-242888"/>
            <a:ext cx="8229600" cy="1143001"/>
          </a:xfrm>
          <a:noFill/>
          <a:ln/>
        </p:spPr>
        <p:txBody>
          <a:bodyPr/>
          <a:lstStyle/>
          <a:p>
            <a:r>
              <a:rPr lang="en-IE">
                <a:solidFill>
                  <a:srgbClr val="FF0000"/>
                </a:solidFill>
              </a:rPr>
              <a:t>Outlining – Level 3</a:t>
            </a:r>
            <a:endParaRPr lang="en-GB">
              <a:solidFill>
                <a:srgbClr val="FF0000"/>
              </a:solidFill>
            </a:endParaRPr>
          </a:p>
        </p:txBody>
      </p:sp>
    </p:spTree>
    <p:extLst>
      <p:ext uri="{BB962C8B-B14F-4D97-AF65-F5344CB8AC3E}">
        <p14:creationId xmlns:p14="http://schemas.microsoft.com/office/powerpoint/2010/main" xmlns="" val="1447924340"/>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r>
              <a:rPr lang="en-US"/>
              <a:t>Structure</a:t>
            </a:r>
          </a:p>
        </p:txBody>
      </p:sp>
      <p:sp>
        <p:nvSpPr>
          <p:cNvPr id="29699" name="Rectangle 3"/>
          <p:cNvSpPr>
            <a:spLocks noGrp="1" noChangeArrowheads="1"/>
          </p:cNvSpPr>
          <p:nvPr>
            <p:ph type="body" idx="4294967295"/>
          </p:nvPr>
        </p:nvSpPr>
        <p:spPr/>
        <p:txBody>
          <a:bodyPr>
            <a:normAutofit lnSpcReduction="10000"/>
          </a:bodyPr>
          <a:lstStyle/>
          <a:p>
            <a:pPr>
              <a:buFontTx/>
              <a:buNone/>
            </a:pPr>
            <a:r>
              <a:rPr lang="en-US" b="1"/>
              <a:t>Introduction</a:t>
            </a:r>
          </a:p>
          <a:p>
            <a:pPr lvl="1"/>
            <a:r>
              <a:rPr lang="en-US"/>
              <a:t>outline of essay</a:t>
            </a:r>
          </a:p>
          <a:p>
            <a:pPr>
              <a:buFontTx/>
              <a:buNone/>
            </a:pPr>
            <a:r>
              <a:rPr lang="en-US" b="1"/>
              <a:t>Main section</a:t>
            </a:r>
          </a:p>
          <a:p>
            <a:pPr lvl="1"/>
            <a:r>
              <a:rPr lang="en-US"/>
              <a:t>Main point A</a:t>
            </a:r>
          </a:p>
          <a:p>
            <a:pPr lvl="2"/>
            <a:r>
              <a:rPr lang="en-US"/>
              <a:t>details, evidence</a:t>
            </a:r>
          </a:p>
          <a:p>
            <a:pPr lvl="1"/>
            <a:r>
              <a:rPr lang="en-US"/>
              <a:t>Main point B</a:t>
            </a:r>
          </a:p>
          <a:p>
            <a:pPr>
              <a:buFontTx/>
              <a:buNone/>
            </a:pPr>
            <a:r>
              <a:rPr lang="en-US" b="1"/>
              <a:t>Conclusion</a:t>
            </a:r>
          </a:p>
          <a:p>
            <a:pPr lvl="1"/>
            <a:r>
              <a:rPr lang="en-US"/>
              <a:t>summary of main points</a:t>
            </a:r>
          </a:p>
          <a:p>
            <a:pPr lvl="1"/>
            <a:r>
              <a:rPr lang="en-US"/>
              <a:t>personal conclusions</a:t>
            </a:r>
          </a:p>
        </p:txBody>
      </p:sp>
      <p:grpSp>
        <p:nvGrpSpPr>
          <p:cNvPr id="29700" name="Group 4"/>
          <p:cNvGrpSpPr>
            <a:grpSpLocks noChangeAspect="1"/>
          </p:cNvGrpSpPr>
          <p:nvPr/>
        </p:nvGrpSpPr>
        <p:grpSpPr bwMode="auto">
          <a:xfrm>
            <a:off x="5435600" y="1828800"/>
            <a:ext cx="2925763" cy="5029200"/>
            <a:chOff x="5318" y="1880"/>
            <a:chExt cx="4007" cy="7040"/>
          </a:xfrm>
        </p:grpSpPr>
        <p:sp>
          <p:nvSpPr>
            <p:cNvPr id="29701" name="AutoShape 5"/>
            <p:cNvSpPr>
              <a:spLocks noChangeAspect="1" noChangeArrowheads="1"/>
            </p:cNvSpPr>
            <p:nvPr/>
          </p:nvSpPr>
          <p:spPr bwMode="auto">
            <a:xfrm>
              <a:off x="5318" y="1880"/>
              <a:ext cx="4007" cy="70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endParaRPr lang="en-IE" sz="2400">
                <a:latin typeface="Times New Roman" pitchFamily="18" charset="0"/>
              </a:endParaRPr>
            </a:p>
          </p:txBody>
        </p:sp>
        <p:sp>
          <p:nvSpPr>
            <p:cNvPr id="29702" name="Rectangle 6"/>
            <p:cNvSpPr>
              <a:spLocks noChangeArrowheads="1"/>
            </p:cNvSpPr>
            <p:nvPr/>
          </p:nvSpPr>
          <p:spPr bwMode="auto">
            <a:xfrm>
              <a:off x="6257" y="3800"/>
              <a:ext cx="1565" cy="2560"/>
            </a:xfrm>
            <a:prstGeom prst="rect">
              <a:avLst/>
            </a:prstGeom>
            <a:solidFill>
              <a:srgbClr val="FFFFFF"/>
            </a:solidFill>
            <a:ln w="9525">
              <a:solidFill>
                <a:srgbClr val="000000"/>
              </a:solidFill>
              <a:miter lim="800000"/>
              <a:headEnd/>
              <a:tailEnd/>
            </a:ln>
          </p:spPr>
          <p:txBody>
            <a:bodyPr/>
            <a:lstStyle/>
            <a:p>
              <a:endParaRPr lang="en-GB" sz="1200">
                <a:latin typeface="Times New Roman" pitchFamily="18" charset="0"/>
              </a:endParaRPr>
            </a:p>
            <a:p>
              <a:endParaRPr lang="en-GB" sz="1200">
                <a:latin typeface="Times New Roman" pitchFamily="18" charset="0"/>
              </a:endParaRPr>
            </a:p>
            <a:p>
              <a:endParaRPr lang="en-GB" sz="1200">
                <a:latin typeface="Times New Roman" pitchFamily="18" charset="0"/>
              </a:endParaRPr>
            </a:p>
            <a:p>
              <a:endParaRPr lang="en-GB"/>
            </a:p>
          </p:txBody>
        </p:sp>
        <p:sp>
          <p:nvSpPr>
            <p:cNvPr id="29703" name="AutoShape 7"/>
            <p:cNvSpPr>
              <a:spLocks noChangeArrowheads="1"/>
            </p:cNvSpPr>
            <p:nvPr/>
          </p:nvSpPr>
          <p:spPr bwMode="auto">
            <a:xfrm>
              <a:off x="6101" y="6360"/>
              <a:ext cx="1878" cy="1760"/>
            </a:xfrm>
            <a:prstGeom prst="triangle">
              <a:avLst>
                <a:gd name="adj" fmla="val 50000"/>
              </a:avLst>
            </a:prstGeom>
            <a:solidFill>
              <a:srgbClr val="FFFFFF"/>
            </a:solidFill>
            <a:ln w="9525">
              <a:solidFill>
                <a:srgbClr val="000000"/>
              </a:solidFill>
              <a:miter lim="800000"/>
              <a:headEnd/>
              <a:tailEnd/>
            </a:ln>
          </p:spPr>
          <p:txBody>
            <a:bodyPr/>
            <a:lstStyle/>
            <a:p>
              <a:endParaRPr lang="en-US"/>
            </a:p>
          </p:txBody>
        </p:sp>
        <p:sp>
          <p:nvSpPr>
            <p:cNvPr id="29704" name="AutoShape 8"/>
            <p:cNvSpPr>
              <a:spLocks noChangeArrowheads="1"/>
            </p:cNvSpPr>
            <p:nvPr/>
          </p:nvSpPr>
          <p:spPr bwMode="auto">
            <a:xfrm flipV="1">
              <a:off x="6101" y="2040"/>
              <a:ext cx="1916" cy="1760"/>
            </a:xfrm>
            <a:prstGeom prst="triangle">
              <a:avLst>
                <a:gd name="adj" fmla="val 50000"/>
              </a:avLst>
            </a:prstGeom>
            <a:solidFill>
              <a:srgbClr val="FFFFFF"/>
            </a:solidFill>
            <a:ln w="9525">
              <a:solidFill>
                <a:srgbClr val="000000"/>
              </a:solidFill>
              <a:miter lim="800000"/>
              <a:headEnd/>
              <a:tailEnd/>
            </a:ln>
          </p:spPr>
          <p:txBody>
            <a:bodyPr rot="10800000"/>
            <a:lstStyle/>
            <a:p>
              <a:endParaRPr lang="en-US"/>
            </a:p>
          </p:txBody>
        </p:sp>
      </p:grpSp>
      <p:sp>
        <p:nvSpPr>
          <p:cNvPr id="29705" name="Line 9"/>
          <p:cNvSpPr>
            <a:spLocks noChangeShapeType="1"/>
          </p:cNvSpPr>
          <p:nvPr/>
        </p:nvSpPr>
        <p:spPr bwMode="auto">
          <a:xfrm>
            <a:off x="2339975" y="1268413"/>
            <a:ext cx="446405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1676965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28600"/>
            <a:ext cx="8229600" cy="1143000"/>
          </a:xfrm>
        </p:spPr>
        <p:txBody>
          <a:bodyPr/>
          <a:lstStyle/>
          <a:p>
            <a:r>
              <a:rPr lang="en-IE"/>
              <a:t>Structure</a:t>
            </a:r>
            <a:endParaRPr lang="en-GB"/>
          </a:p>
        </p:txBody>
      </p:sp>
      <p:sp>
        <p:nvSpPr>
          <p:cNvPr id="25603" name="Rectangle 3"/>
          <p:cNvSpPr>
            <a:spLocks noGrp="1" noChangeArrowheads="1"/>
          </p:cNvSpPr>
          <p:nvPr>
            <p:ph type="body" idx="1"/>
          </p:nvPr>
        </p:nvSpPr>
        <p:spPr>
          <a:xfrm>
            <a:off x="685800" y="762000"/>
            <a:ext cx="8229600" cy="838200"/>
          </a:xfrm>
        </p:spPr>
        <p:txBody>
          <a:bodyPr/>
          <a:lstStyle/>
          <a:p>
            <a:pPr>
              <a:buFontTx/>
              <a:buNone/>
            </a:pPr>
            <a:r>
              <a:rPr lang="en-IE"/>
              <a:t>Essay				Paragraph</a:t>
            </a:r>
            <a:endParaRPr lang="en-GB"/>
          </a:p>
        </p:txBody>
      </p:sp>
      <p:pic>
        <p:nvPicPr>
          <p:cNvPr id="25604" name="Picture 4" descr="essay_writi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524000"/>
            <a:ext cx="2057400" cy="5067300"/>
          </a:xfrm>
          <a:prstGeom prst="rect">
            <a:avLst/>
          </a:prstGeom>
          <a:noFill/>
          <a:extLst>
            <a:ext uri="{909E8E84-426E-40DD-AFC4-6F175D3DCCD1}">
              <a14:hiddenFill xmlns:a14="http://schemas.microsoft.com/office/drawing/2010/main" xmlns="">
                <a:solidFill>
                  <a:srgbClr val="FFFFFF"/>
                </a:solidFill>
              </a14:hiddenFill>
            </a:ext>
          </a:extLst>
        </p:spPr>
      </p:pic>
      <p:pic>
        <p:nvPicPr>
          <p:cNvPr id="25605" name="Picture 5" descr="essay_writi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89625" y="1371600"/>
            <a:ext cx="587375" cy="1447800"/>
          </a:xfrm>
          <a:prstGeom prst="rect">
            <a:avLst/>
          </a:prstGeom>
          <a:noFill/>
          <a:extLst>
            <a:ext uri="{909E8E84-426E-40DD-AFC4-6F175D3DCCD1}">
              <a14:hiddenFill xmlns:a14="http://schemas.microsoft.com/office/drawing/2010/main" xmlns="">
                <a:solidFill>
                  <a:srgbClr val="FFFFFF"/>
                </a:solidFill>
              </a14:hiddenFill>
            </a:ext>
          </a:extLst>
        </p:spPr>
      </p:pic>
      <p:pic>
        <p:nvPicPr>
          <p:cNvPr id="25606" name="Picture 6" descr="essay_writi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19800" y="2819400"/>
            <a:ext cx="293688"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25607" name="Picture 7" descr="essay_writi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19800" y="3543300"/>
            <a:ext cx="293688"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25608" name="Picture 8" descr="essay_writi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30913" y="4229100"/>
            <a:ext cx="293687" cy="723900"/>
          </a:xfrm>
          <a:prstGeom prst="rect">
            <a:avLst/>
          </a:prstGeom>
          <a:noFill/>
          <a:extLst>
            <a:ext uri="{909E8E84-426E-40DD-AFC4-6F175D3DCCD1}">
              <a14:hiddenFill xmlns:a14="http://schemas.microsoft.com/office/drawing/2010/main" xmlns="">
                <a:solidFill>
                  <a:srgbClr val="FFFFFF"/>
                </a:solidFill>
              </a14:hiddenFill>
            </a:ext>
          </a:extLst>
        </p:spPr>
      </p:pic>
      <p:pic>
        <p:nvPicPr>
          <p:cNvPr id="25609" name="Picture 9" descr="essay_writi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89625" y="5029200"/>
            <a:ext cx="587375" cy="1447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085521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28600" y="0"/>
            <a:ext cx="8229600" cy="1143000"/>
          </a:xfrm>
        </p:spPr>
        <p:txBody>
          <a:bodyPr/>
          <a:lstStyle/>
          <a:p>
            <a:pPr algn="l"/>
            <a:r>
              <a:rPr lang="en-IE" sz="3200"/>
              <a:t>paragraph structure</a:t>
            </a:r>
            <a:endParaRPr lang="en-GB" sz="3200"/>
          </a:p>
        </p:txBody>
      </p:sp>
      <p:sp>
        <p:nvSpPr>
          <p:cNvPr id="6147" name="Rectangle 3"/>
          <p:cNvSpPr>
            <a:spLocks noGrp="1" noChangeArrowheads="1"/>
          </p:cNvSpPr>
          <p:nvPr>
            <p:ph type="body" idx="1"/>
          </p:nvPr>
        </p:nvSpPr>
        <p:spPr/>
        <p:txBody>
          <a:bodyPr/>
          <a:lstStyle/>
          <a:p>
            <a:pPr>
              <a:lnSpc>
                <a:spcPct val="90000"/>
              </a:lnSpc>
              <a:buFontTx/>
              <a:buNone/>
            </a:pPr>
            <a:r>
              <a:rPr lang="en-GB" sz="2400"/>
              <a:t>Students require more recreational time in order to better </a:t>
            </a:r>
          </a:p>
          <a:p>
            <a:pPr>
              <a:lnSpc>
                <a:spcPct val="90000"/>
              </a:lnSpc>
              <a:buFontTx/>
              <a:buNone/>
            </a:pPr>
            <a:r>
              <a:rPr lang="en-GB" sz="2400"/>
              <a:t>focus on lessons in class. In fact, studies have shown that </a:t>
            </a:r>
          </a:p>
          <a:p>
            <a:pPr>
              <a:lnSpc>
                <a:spcPct val="90000"/>
              </a:lnSpc>
              <a:buFontTx/>
              <a:buNone/>
            </a:pPr>
            <a:r>
              <a:rPr lang="en-GB" sz="2400"/>
              <a:t>students who enjoy a recess of more than 45 minutes </a:t>
            </a:r>
          </a:p>
          <a:p>
            <a:pPr>
              <a:lnSpc>
                <a:spcPct val="90000"/>
              </a:lnSpc>
              <a:buFontTx/>
              <a:buNone/>
            </a:pPr>
            <a:r>
              <a:rPr lang="en-GB" sz="2400"/>
              <a:t>consistently score better on tests immediately following the </a:t>
            </a:r>
          </a:p>
          <a:p>
            <a:pPr>
              <a:lnSpc>
                <a:spcPct val="90000"/>
              </a:lnSpc>
              <a:buFontTx/>
              <a:buNone/>
            </a:pPr>
            <a:r>
              <a:rPr lang="en-GB" sz="2400"/>
              <a:t>recess period. Clinical analysis further suggests that </a:t>
            </a:r>
          </a:p>
          <a:p>
            <a:pPr>
              <a:lnSpc>
                <a:spcPct val="90000"/>
              </a:lnSpc>
              <a:buFontTx/>
              <a:buNone/>
            </a:pPr>
            <a:r>
              <a:rPr lang="en-GB" sz="2400"/>
              <a:t>physical exercise greatly improves the ability to focus on </a:t>
            </a:r>
          </a:p>
          <a:p>
            <a:pPr>
              <a:lnSpc>
                <a:spcPct val="90000"/>
              </a:lnSpc>
              <a:buFontTx/>
              <a:buNone/>
            </a:pPr>
            <a:r>
              <a:rPr lang="en-GB" sz="2400"/>
              <a:t>academic materials. Longer periods of recess are clearly </a:t>
            </a:r>
          </a:p>
          <a:p>
            <a:pPr>
              <a:lnSpc>
                <a:spcPct val="90000"/>
              </a:lnSpc>
              <a:buFontTx/>
              <a:buNone/>
            </a:pPr>
            <a:r>
              <a:rPr lang="en-GB" sz="2400"/>
              <a:t>required to allow students the best possible chances of </a:t>
            </a:r>
          </a:p>
          <a:p>
            <a:pPr>
              <a:lnSpc>
                <a:spcPct val="90000"/>
              </a:lnSpc>
              <a:buFontTx/>
              <a:buNone/>
            </a:pPr>
            <a:r>
              <a:rPr lang="en-GB" sz="2400"/>
              <a:t>success in their studies. Clearly, physical exercise is just </a:t>
            </a:r>
          </a:p>
          <a:p>
            <a:pPr>
              <a:lnSpc>
                <a:spcPct val="90000"/>
              </a:lnSpc>
              <a:buFontTx/>
              <a:buNone/>
            </a:pPr>
            <a:r>
              <a:rPr lang="en-GB" sz="2400"/>
              <a:t>one of the necessary ingredients for improving student </a:t>
            </a:r>
          </a:p>
          <a:p>
            <a:pPr>
              <a:lnSpc>
                <a:spcPct val="90000"/>
              </a:lnSpc>
              <a:buFontTx/>
              <a:buNone/>
            </a:pPr>
            <a:r>
              <a:rPr lang="en-GB" sz="2400"/>
              <a:t>scores on standardized tests. </a:t>
            </a:r>
          </a:p>
        </p:txBody>
      </p:sp>
      <p:pic>
        <p:nvPicPr>
          <p:cNvPr id="6149" name="Picture 5" descr="firewall"/>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0" y="265113"/>
            <a:ext cx="1152525" cy="103028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90784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28600" y="0"/>
            <a:ext cx="8229600" cy="1143000"/>
          </a:xfrm>
        </p:spPr>
        <p:txBody>
          <a:bodyPr/>
          <a:lstStyle/>
          <a:p>
            <a:pPr algn="l"/>
            <a:r>
              <a:rPr lang="en-IE" sz="3200"/>
              <a:t>topic sentence</a:t>
            </a:r>
            <a:endParaRPr lang="en-GB" sz="3200"/>
          </a:p>
        </p:txBody>
      </p:sp>
      <p:sp>
        <p:nvSpPr>
          <p:cNvPr id="7171" name="Rectangle 3"/>
          <p:cNvSpPr>
            <a:spLocks noGrp="1" noChangeArrowheads="1"/>
          </p:cNvSpPr>
          <p:nvPr>
            <p:ph type="body" idx="1"/>
          </p:nvPr>
        </p:nvSpPr>
        <p:spPr/>
        <p:txBody>
          <a:bodyPr/>
          <a:lstStyle/>
          <a:p>
            <a:pPr>
              <a:lnSpc>
                <a:spcPct val="90000"/>
              </a:lnSpc>
              <a:buFontTx/>
              <a:buNone/>
            </a:pPr>
            <a:r>
              <a:rPr lang="en-GB" sz="2400" i="1">
                <a:solidFill>
                  <a:srgbClr val="FF0000"/>
                </a:solidFill>
              </a:rPr>
              <a:t>Students require more recreational time in order to better </a:t>
            </a:r>
          </a:p>
          <a:p>
            <a:pPr>
              <a:lnSpc>
                <a:spcPct val="90000"/>
              </a:lnSpc>
              <a:buFontTx/>
              <a:buNone/>
            </a:pPr>
            <a:r>
              <a:rPr lang="en-GB" sz="2400" i="1">
                <a:solidFill>
                  <a:srgbClr val="FF0000"/>
                </a:solidFill>
              </a:rPr>
              <a:t>focus on lessons in class.</a:t>
            </a:r>
            <a:r>
              <a:rPr lang="en-GB" sz="2400" i="1"/>
              <a:t> In fact, studies have shown that </a:t>
            </a:r>
          </a:p>
          <a:p>
            <a:pPr>
              <a:lnSpc>
                <a:spcPct val="90000"/>
              </a:lnSpc>
              <a:buFontTx/>
              <a:buNone/>
            </a:pPr>
            <a:r>
              <a:rPr lang="en-GB" sz="2400" i="1"/>
              <a:t>students who enjoy a recess of more than 45 minutes </a:t>
            </a:r>
          </a:p>
          <a:p>
            <a:pPr>
              <a:lnSpc>
                <a:spcPct val="90000"/>
              </a:lnSpc>
              <a:buFontTx/>
              <a:buNone/>
            </a:pPr>
            <a:r>
              <a:rPr lang="en-GB" sz="2400" i="1"/>
              <a:t>consistently score better on tests immediately following the </a:t>
            </a:r>
          </a:p>
          <a:p>
            <a:pPr>
              <a:lnSpc>
                <a:spcPct val="90000"/>
              </a:lnSpc>
              <a:buFontTx/>
              <a:buNone/>
            </a:pPr>
            <a:r>
              <a:rPr lang="en-GB" sz="2400" i="1"/>
              <a:t>recess period. Clinical analysis further suggests that </a:t>
            </a:r>
          </a:p>
          <a:p>
            <a:pPr>
              <a:lnSpc>
                <a:spcPct val="90000"/>
              </a:lnSpc>
              <a:buFontTx/>
              <a:buNone/>
            </a:pPr>
            <a:r>
              <a:rPr lang="en-GB" sz="2400" i="1"/>
              <a:t>physical exercise greatly improves the ability to focus on </a:t>
            </a:r>
          </a:p>
          <a:p>
            <a:pPr>
              <a:lnSpc>
                <a:spcPct val="90000"/>
              </a:lnSpc>
              <a:buFontTx/>
              <a:buNone/>
            </a:pPr>
            <a:r>
              <a:rPr lang="en-GB" sz="2400" i="1"/>
              <a:t>academic materials. Longer periods of recess are clearly </a:t>
            </a:r>
          </a:p>
          <a:p>
            <a:pPr>
              <a:lnSpc>
                <a:spcPct val="90000"/>
              </a:lnSpc>
              <a:buFontTx/>
              <a:buNone/>
            </a:pPr>
            <a:r>
              <a:rPr lang="en-GB" sz="2400" i="1"/>
              <a:t>required to allow students the best possible chances of </a:t>
            </a:r>
          </a:p>
          <a:p>
            <a:pPr>
              <a:lnSpc>
                <a:spcPct val="90000"/>
              </a:lnSpc>
              <a:buFontTx/>
              <a:buNone/>
            </a:pPr>
            <a:r>
              <a:rPr lang="en-GB" sz="2400" i="1"/>
              <a:t>success in their studies. Clearly, physical exercise is just </a:t>
            </a:r>
          </a:p>
          <a:p>
            <a:pPr>
              <a:lnSpc>
                <a:spcPct val="90000"/>
              </a:lnSpc>
              <a:buFontTx/>
              <a:buNone/>
            </a:pPr>
            <a:r>
              <a:rPr lang="en-GB" sz="2400" i="1"/>
              <a:t>one of the necessary ingredients for improving student </a:t>
            </a:r>
          </a:p>
          <a:p>
            <a:pPr>
              <a:lnSpc>
                <a:spcPct val="90000"/>
              </a:lnSpc>
              <a:buFontTx/>
              <a:buNone/>
            </a:pPr>
            <a:r>
              <a:rPr lang="en-GB" sz="2400" i="1"/>
              <a:t>scores on standardized tests.</a:t>
            </a:r>
            <a:r>
              <a:rPr lang="en-GB" sz="2400"/>
              <a:t> </a:t>
            </a:r>
          </a:p>
        </p:txBody>
      </p:sp>
    </p:spTree>
    <p:extLst>
      <p:ext uri="{BB962C8B-B14F-4D97-AF65-F5344CB8AC3E}">
        <p14:creationId xmlns:p14="http://schemas.microsoft.com/office/powerpoint/2010/main" xmlns="" val="40820320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0"/>
            <a:ext cx="8229600" cy="1143000"/>
          </a:xfrm>
        </p:spPr>
        <p:txBody>
          <a:bodyPr/>
          <a:lstStyle/>
          <a:p>
            <a:pPr algn="l"/>
            <a:r>
              <a:rPr lang="en-IE" sz="3200"/>
              <a:t>supporting sentences</a:t>
            </a:r>
            <a:endParaRPr lang="en-GB" sz="3200"/>
          </a:p>
        </p:txBody>
      </p:sp>
      <p:sp>
        <p:nvSpPr>
          <p:cNvPr id="8195" name="Rectangle 3"/>
          <p:cNvSpPr>
            <a:spLocks noGrp="1" noChangeArrowheads="1"/>
          </p:cNvSpPr>
          <p:nvPr>
            <p:ph type="body" idx="1"/>
          </p:nvPr>
        </p:nvSpPr>
        <p:spPr/>
        <p:txBody>
          <a:bodyPr/>
          <a:lstStyle/>
          <a:p>
            <a:pPr>
              <a:lnSpc>
                <a:spcPct val="90000"/>
              </a:lnSpc>
              <a:buFontTx/>
              <a:buNone/>
            </a:pPr>
            <a:r>
              <a:rPr lang="en-GB" sz="2400"/>
              <a:t>Students require more recreational time in order to better </a:t>
            </a:r>
          </a:p>
          <a:p>
            <a:pPr>
              <a:lnSpc>
                <a:spcPct val="90000"/>
              </a:lnSpc>
              <a:buFontTx/>
              <a:buNone/>
            </a:pPr>
            <a:r>
              <a:rPr lang="en-GB" sz="2400"/>
              <a:t>focus on lessons in class. </a:t>
            </a:r>
            <a:r>
              <a:rPr lang="en-GB" sz="2400">
                <a:solidFill>
                  <a:srgbClr val="FF0000"/>
                </a:solidFill>
              </a:rPr>
              <a:t>In fact, studies have shown that </a:t>
            </a:r>
          </a:p>
          <a:p>
            <a:pPr>
              <a:lnSpc>
                <a:spcPct val="90000"/>
              </a:lnSpc>
              <a:buFontTx/>
              <a:buNone/>
            </a:pPr>
            <a:r>
              <a:rPr lang="en-GB" sz="2400">
                <a:solidFill>
                  <a:srgbClr val="FF0000"/>
                </a:solidFill>
              </a:rPr>
              <a:t>students who enjoy a recess of more than 45 minutes </a:t>
            </a:r>
          </a:p>
          <a:p>
            <a:pPr>
              <a:lnSpc>
                <a:spcPct val="90000"/>
              </a:lnSpc>
              <a:buFontTx/>
              <a:buNone/>
            </a:pPr>
            <a:r>
              <a:rPr lang="en-GB" sz="2400">
                <a:solidFill>
                  <a:srgbClr val="FF0000"/>
                </a:solidFill>
              </a:rPr>
              <a:t>consistently score better on tests immediately following the </a:t>
            </a:r>
          </a:p>
          <a:p>
            <a:pPr>
              <a:lnSpc>
                <a:spcPct val="90000"/>
              </a:lnSpc>
              <a:buFontTx/>
              <a:buNone/>
            </a:pPr>
            <a:r>
              <a:rPr lang="en-GB" sz="2400">
                <a:solidFill>
                  <a:srgbClr val="FF0000"/>
                </a:solidFill>
              </a:rPr>
              <a:t>recess period. Clinical analysis further suggests that </a:t>
            </a:r>
          </a:p>
          <a:p>
            <a:pPr>
              <a:lnSpc>
                <a:spcPct val="90000"/>
              </a:lnSpc>
              <a:buFontTx/>
              <a:buNone/>
            </a:pPr>
            <a:r>
              <a:rPr lang="en-GB" sz="2400">
                <a:solidFill>
                  <a:srgbClr val="FF0000"/>
                </a:solidFill>
              </a:rPr>
              <a:t>physical exercise greatly improves the ability to focus on </a:t>
            </a:r>
          </a:p>
          <a:p>
            <a:pPr>
              <a:lnSpc>
                <a:spcPct val="90000"/>
              </a:lnSpc>
              <a:buFontTx/>
              <a:buNone/>
            </a:pPr>
            <a:r>
              <a:rPr lang="en-GB" sz="2400">
                <a:solidFill>
                  <a:srgbClr val="FF0000"/>
                </a:solidFill>
              </a:rPr>
              <a:t>academic materials.</a:t>
            </a:r>
            <a:r>
              <a:rPr lang="en-GB" sz="2400"/>
              <a:t> Longer periods of recess are clearly </a:t>
            </a:r>
          </a:p>
          <a:p>
            <a:pPr>
              <a:lnSpc>
                <a:spcPct val="90000"/>
              </a:lnSpc>
              <a:buFontTx/>
              <a:buNone/>
            </a:pPr>
            <a:r>
              <a:rPr lang="en-GB" sz="2400"/>
              <a:t>required to allow students the best possible chances of </a:t>
            </a:r>
          </a:p>
          <a:p>
            <a:pPr>
              <a:lnSpc>
                <a:spcPct val="90000"/>
              </a:lnSpc>
              <a:buFontTx/>
              <a:buNone/>
            </a:pPr>
            <a:r>
              <a:rPr lang="en-GB" sz="2400"/>
              <a:t>success in their studies. Clearly, physical exercise is just </a:t>
            </a:r>
          </a:p>
          <a:p>
            <a:pPr>
              <a:lnSpc>
                <a:spcPct val="90000"/>
              </a:lnSpc>
              <a:buFontTx/>
              <a:buNone/>
            </a:pPr>
            <a:r>
              <a:rPr lang="en-GB" sz="2400"/>
              <a:t>one of the necessary ingredients for improving student </a:t>
            </a:r>
          </a:p>
          <a:p>
            <a:pPr>
              <a:lnSpc>
                <a:spcPct val="90000"/>
              </a:lnSpc>
              <a:buFontTx/>
              <a:buNone/>
            </a:pPr>
            <a:r>
              <a:rPr lang="en-GB" sz="2400"/>
              <a:t>scores on standardized tests. </a:t>
            </a:r>
          </a:p>
        </p:txBody>
      </p:sp>
    </p:spTree>
    <p:extLst>
      <p:ext uri="{BB962C8B-B14F-4D97-AF65-F5344CB8AC3E}">
        <p14:creationId xmlns:p14="http://schemas.microsoft.com/office/powerpoint/2010/main" xmlns="" val="31484919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8600" y="0"/>
            <a:ext cx="8229600" cy="1143000"/>
          </a:xfrm>
        </p:spPr>
        <p:txBody>
          <a:bodyPr/>
          <a:lstStyle/>
          <a:p>
            <a:pPr algn="l"/>
            <a:r>
              <a:rPr lang="en-IE" sz="3200"/>
              <a:t>concluding sentence</a:t>
            </a:r>
            <a:endParaRPr lang="en-GB" sz="3200"/>
          </a:p>
        </p:txBody>
      </p:sp>
      <p:sp>
        <p:nvSpPr>
          <p:cNvPr id="9219" name="Rectangle 3"/>
          <p:cNvSpPr>
            <a:spLocks noGrp="1" noChangeArrowheads="1"/>
          </p:cNvSpPr>
          <p:nvPr>
            <p:ph type="body" idx="1"/>
          </p:nvPr>
        </p:nvSpPr>
        <p:spPr/>
        <p:txBody>
          <a:bodyPr/>
          <a:lstStyle/>
          <a:p>
            <a:pPr>
              <a:lnSpc>
                <a:spcPct val="90000"/>
              </a:lnSpc>
              <a:buFontTx/>
              <a:buNone/>
            </a:pPr>
            <a:r>
              <a:rPr lang="en-GB" sz="2400"/>
              <a:t>Students require more recreational time in order to better </a:t>
            </a:r>
          </a:p>
          <a:p>
            <a:pPr>
              <a:lnSpc>
                <a:spcPct val="90000"/>
              </a:lnSpc>
              <a:buFontTx/>
              <a:buNone/>
            </a:pPr>
            <a:r>
              <a:rPr lang="en-GB" sz="2400"/>
              <a:t>focus on lessons in class. In fact, studies have shown that </a:t>
            </a:r>
          </a:p>
          <a:p>
            <a:pPr>
              <a:lnSpc>
                <a:spcPct val="90000"/>
              </a:lnSpc>
              <a:buFontTx/>
              <a:buNone/>
            </a:pPr>
            <a:r>
              <a:rPr lang="en-GB" sz="2400"/>
              <a:t>students who enjoy a recess of more than 45 minutes </a:t>
            </a:r>
          </a:p>
          <a:p>
            <a:pPr>
              <a:lnSpc>
                <a:spcPct val="90000"/>
              </a:lnSpc>
              <a:buFontTx/>
              <a:buNone/>
            </a:pPr>
            <a:r>
              <a:rPr lang="en-GB" sz="2400"/>
              <a:t>consistently score better on tests immediately following the </a:t>
            </a:r>
          </a:p>
          <a:p>
            <a:pPr>
              <a:lnSpc>
                <a:spcPct val="90000"/>
              </a:lnSpc>
              <a:buFontTx/>
              <a:buNone/>
            </a:pPr>
            <a:r>
              <a:rPr lang="en-GB" sz="2400"/>
              <a:t>recess period. Clinical analysis further suggests that </a:t>
            </a:r>
          </a:p>
          <a:p>
            <a:pPr>
              <a:lnSpc>
                <a:spcPct val="90000"/>
              </a:lnSpc>
              <a:buFontTx/>
              <a:buNone/>
            </a:pPr>
            <a:r>
              <a:rPr lang="en-GB" sz="2400"/>
              <a:t>physical exercise greatly improves the ability to focus on </a:t>
            </a:r>
          </a:p>
          <a:p>
            <a:pPr>
              <a:lnSpc>
                <a:spcPct val="90000"/>
              </a:lnSpc>
              <a:buFontTx/>
              <a:buNone/>
            </a:pPr>
            <a:r>
              <a:rPr lang="en-GB" sz="2400"/>
              <a:t>academic materials. </a:t>
            </a:r>
            <a:r>
              <a:rPr lang="en-GB" sz="2400">
                <a:solidFill>
                  <a:srgbClr val="FF0000"/>
                </a:solidFill>
              </a:rPr>
              <a:t>Longer periods of recess are clearly </a:t>
            </a:r>
          </a:p>
          <a:p>
            <a:pPr>
              <a:lnSpc>
                <a:spcPct val="90000"/>
              </a:lnSpc>
              <a:buFontTx/>
              <a:buNone/>
            </a:pPr>
            <a:r>
              <a:rPr lang="en-GB" sz="2400">
                <a:solidFill>
                  <a:srgbClr val="FF0000"/>
                </a:solidFill>
              </a:rPr>
              <a:t>required to allow students the best possible chances of </a:t>
            </a:r>
          </a:p>
          <a:p>
            <a:pPr>
              <a:lnSpc>
                <a:spcPct val="90000"/>
              </a:lnSpc>
              <a:buFontTx/>
              <a:buNone/>
            </a:pPr>
            <a:r>
              <a:rPr lang="en-GB" sz="2400">
                <a:solidFill>
                  <a:srgbClr val="FF0000"/>
                </a:solidFill>
              </a:rPr>
              <a:t>success in their studies.</a:t>
            </a:r>
            <a:r>
              <a:rPr lang="en-GB" sz="2400"/>
              <a:t> Clearly, physical exercise is just </a:t>
            </a:r>
          </a:p>
          <a:p>
            <a:pPr>
              <a:lnSpc>
                <a:spcPct val="90000"/>
              </a:lnSpc>
              <a:buFontTx/>
              <a:buNone/>
            </a:pPr>
            <a:r>
              <a:rPr lang="en-GB" sz="2400"/>
              <a:t>one of the necessary ingredients for improving student </a:t>
            </a:r>
          </a:p>
          <a:p>
            <a:pPr>
              <a:lnSpc>
                <a:spcPct val="90000"/>
              </a:lnSpc>
              <a:buFontTx/>
              <a:buNone/>
            </a:pPr>
            <a:r>
              <a:rPr lang="en-GB" sz="2400"/>
              <a:t>scores on standardized tests. </a:t>
            </a:r>
          </a:p>
        </p:txBody>
      </p:sp>
    </p:spTree>
    <p:extLst>
      <p:ext uri="{BB962C8B-B14F-4D97-AF65-F5344CB8AC3E}">
        <p14:creationId xmlns:p14="http://schemas.microsoft.com/office/powerpoint/2010/main" xmlns="" val="39791996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8600" y="0"/>
            <a:ext cx="8229600" cy="1143000"/>
          </a:xfrm>
        </p:spPr>
        <p:txBody>
          <a:bodyPr/>
          <a:lstStyle/>
          <a:p>
            <a:pPr algn="l"/>
            <a:r>
              <a:rPr lang="en-IE" sz="3200"/>
              <a:t>transitional sentence</a:t>
            </a:r>
            <a:endParaRPr lang="en-GB" sz="3200"/>
          </a:p>
        </p:txBody>
      </p:sp>
      <p:sp>
        <p:nvSpPr>
          <p:cNvPr id="10243" name="Rectangle 3"/>
          <p:cNvSpPr>
            <a:spLocks noGrp="1" noChangeArrowheads="1"/>
          </p:cNvSpPr>
          <p:nvPr>
            <p:ph type="body" idx="1"/>
          </p:nvPr>
        </p:nvSpPr>
        <p:spPr/>
        <p:txBody>
          <a:bodyPr/>
          <a:lstStyle/>
          <a:p>
            <a:pPr>
              <a:lnSpc>
                <a:spcPct val="90000"/>
              </a:lnSpc>
              <a:buFontTx/>
              <a:buNone/>
            </a:pPr>
            <a:r>
              <a:rPr lang="en-GB" sz="2400"/>
              <a:t>Students require more recreational time in order to better </a:t>
            </a:r>
          </a:p>
          <a:p>
            <a:pPr>
              <a:lnSpc>
                <a:spcPct val="90000"/>
              </a:lnSpc>
              <a:buFontTx/>
              <a:buNone/>
            </a:pPr>
            <a:r>
              <a:rPr lang="en-GB" sz="2400"/>
              <a:t>focus on lessons in class. In fact, studies have shown that </a:t>
            </a:r>
          </a:p>
          <a:p>
            <a:pPr>
              <a:lnSpc>
                <a:spcPct val="90000"/>
              </a:lnSpc>
              <a:buFontTx/>
              <a:buNone/>
            </a:pPr>
            <a:r>
              <a:rPr lang="en-GB" sz="2400"/>
              <a:t>students who enjoy a recess of more than 45 minutes </a:t>
            </a:r>
          </a:p>
          <a:p>
            <a:pPr>
              <a:lnSpc>
                <a:spcPct val="90000"/>
              </a:lnSpc>
              <a:buFontTx/>
              <a:buNone/>
            </a:pPr>
            <a:r>
              <a:rPr lang="en-GB" sz="2400"/>
              <a:t>consistently score better on tests immediately following the </a:t>
            </a:r>
          </a:p>
          <a:p>
            <a:pPr>
              <a:lnSpc>
                <a:spcPct val="90000"/>
              </a:lnSpc>
              <a:buFontTx/>
              <a:buNone/>
            </a:pPr>
            <a:r>
              <a:rPr lang="en-GB" sz="2400"/>
              <a:t>recess period. Clinical analysis further suggests that </a:t>
            </a:r>
          </a:p>
          <a:p>
            <a:pPr>
              <a:lnSpc>
                <a:spcPct val="90000"/>
              </a:lnSpc>
              <a:buFontTx/>
              <a:buNone/>
            </a:pPr>
            <a:r>
              <a:rPr lang="en-GB" sz="2400"/>
              <a:t>physical exercise greatly improves the ability to focus on </a:t>
            </a:r>
          </a:p>
          <a:p>
            <a:pPr>
              <a:lnSpc>
                <a:spcPct val="90000"/>
              </a:lnSpc>
              <a:buFontTx/>
              <a:buNone/>
            </a:pPr>
            <a:r>
              <a:rPr lang="en-GB" sz="2400"/>
              <a:t>academic materials. Longer periods of recess are clearly </a:t>
            </a:r>
          </a:p>
          <a:p>
            <a:pPr>
              <a:lnSpc>
                <a:spcPct val="90000"/>
              </a:lnSpc>
              <a:buFontTx/>
              <a:buNone/>
            </a:pPr>
            <a:r>
              <a:rPr lang="en-GB" sz="2400"/>
              <a:t>required to allow students the best possible chances of </a:t>
            </a:r>
          </a:p>
          <a:p>
            <a:pPr>
              <a:lnSpc>
                <a:spcPct val="90000"/>
              </a:lnSpc>
              <a:buFontTx/>
              <a:buNone/>
            </a:pPr>
            <a:r>
              <a:rPr lang="en-GB" sz="2400"/>
              <a:t>success in their studies. </a:t>
            </a:r>
            <a:r>
              <a:rPr lang="en-GB" sz="2400">
                <a:solidFill>
                  <a:srgbClr val="FF0000"/>
                </a:solidFill>
              </a:rPr>
              <a:t>Clearly, physical exercise is just </a:t>
            </a:r>
          </a:p>
          <a:p>
            <a:pPr>
              <a:lnSpc>
                <a:spcPct val="90000"/>
              </a:lnSpc>
              <a:buFontTx/>
              <a:buNone/>
            </a:pPr>
            <a:r>
              <a:rPr lang="en-GB" sz="2400">
                <a:solidFill>
                  <a:srgbClr val="FF0000"/>
                </a:solidFill>
              </a:rPr>
              <a:t>one of the necessary ingredients for improving student </a:t>
            </a:r>
          </a:p>
          <a:p>
            <a:pPr>
              <a:lnSpc>
                <a:spcPct val="90000"/>
              </a:lnSpc>
              <a:buFontTx/>
              <a:buNone/>
            </a:pPr>
            <a:r>
              <a:rPr lang="en-GB" sz="2400">
                <a:solidFill>
                  <a:srgbClr val="FF0000"/>
                </a:solidFill>
              </a:rPr>
              <a:t>scores on standardized tests. </a:t>
            </a:r>
          </a:p>
        </p:txBody>
      </p:sp>
    </p:spTree>
    <p:extLst>
      <p:ext uri="{BB962C8B-B14F-4D97-AF65-F5344CB8AC3E}">
        <p14:creationId xmlns:p14="http://schemas.microsoft.com/office/powerpoint/2010/main" xmlns="" val="37194309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l"/>
            <a:r>
              <a:rPr lang="en-IE" sz="3600"/>
              <a:t>paragraph recipe</a:t>
            </a:r>
            <a:endParaRPr lang="en-GB" sz="3600"/>
          </a:p>
        </p:txBody>
      </p:sp>
      <p:sp>
        <p:nvSpPr>
          <p:cNvPr id="13315" name="Rectangle 3"/>
          <p:cNvSpPr>
            <a:spLocks noGrp="1" noChangeArrowheads="1"/>
          </p:cNvSpPr>
          <p:nvPr>
            <p:ph type="body" idx="1"/>
          </p:nvPr>
        </p:nvSpPr>
        <p:spPr/>
        <p:txBody>
          <a:bodyPr/>
          <a:lstStyle/>
          <a:p>
            <a:pPr marL="609600" indent="-609600">
              <a:buFontTx/>
              <a:buAutoNum type="arabicPeriod"/>
            </a:pPr>
            <a:r>
              <a:rPr lang="en-GB" b="1"/>
              <a:t>Introduce</a:t>
            </a:r>
          </a:p>
          <a:p>
            <a:pPr marL="609600" indent="-609600">
              <a:buFontTx/>
              <a:buAutoNum type="arabicPeriod"/>
            </a:pPr>
            <a:r>
              <a:rPr lang="en-GB" b="1"/>
              <a:t>Expand/justify</a:t>
            </a:r>
          </a:p>
          <a:p>
            <a:pPr marL="609600" indent="-609600">
              <a:buFontTx/>
              <a:buAutoNum type="arabicPeriod"/>
            </a:pPr>
            <a:r>
              <a:rPr lang="en-GB" b="1"/>
              <a:t>Conclude</a:t>
            </a:r>
          </a:p>
          <a:p>
            <a:pPr marL="609600" indent="-609600">
              <a:buFontTx/>
              <a:buAutoNum type="arabicPeriod"/>
            </a:pPr>
            <a:endParaRPr lang="en-GB" b="1"/>
          </a:p>
          <a:p>
            <a:pPr marL="609600" indent="-609600">
              <a:buFontTx/>
              <a:buAutoNum type="arabicPeriod"/>
            </a:pPr>
            <a:r>
              <a:rPr lang="en-GB" b="1"/>
              <a:t>Transition Sentences</a:t>
            </a:r>
            <a:r>
              <a:rPr lang="en-GB"/>
              <a:t> </a:t>
            </a:r>
          </a:p>
        </p:txBody>
      </p:sp>
    </p:spTree>
    <p:extLst>
      <p:ext uri="{BB962C8B-B14F-4D97-AF65-F5344CB8AC3E}">
        <p14:creationId xmlns:p14="http://schemas.microsoft.com/office/powerpoint/2010/main" xmlns="" val="40018164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fade">
                                      <p:cBhvr>
                                        <p:cTn id="7" dur="2000"/>
                                        <p:tgtEl>
                                          <p:spTgt spid="1331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315">
                                            <p:txEl>
                                              <p:pRg st="1" end="1"/>
                                            </p:txEl>
                                          </p:spTgt>
                                        </p:tgtEl>
                                        <p:attrNameLst>
                                          <p:attrName>style.visibility</p:attrName>
                                        </p:attrNameLst>
                                      </p:cBhvr>
                                      <p:to>
                                        <p:strVal val="visible"/>
                                      </p:to>
                                    </p:set>
                                    <p:animEffect transition="in" filter="fade">
                                      <p:cBhvr>
                                        <p:cTn id="10" dur="2000"/>
                                        <p:tgtEl>
                                          <p:spTgt spid="1331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3315">
                                            <p:txEl>
                                              <p:pRg st="2" end="2"/>
                                            </p:txEl>
                                          </p:spTgt>
                                        </p:tgtEl>
                                        <p:attrNameLst>
                                          <p:attrName>style.visibility</p:attrName>
                                        </p:attrNameLst>
                                      </p:cBhvr>
                                      <p:to>
                                        <p:strVal val="visible"/>
                                      </p:to>
                                    </p:set>
                                    <p:animEffect transition="in" filter="fade">
                                      <p:cBhvr>
                                        <p:cTn id="13" dur="2000"/>
                                        <p:tgtEl>
                                          <p:spTgt spid="13315">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13315">
                                            <p:txEl>
                                              <p:pRg st="4" end="4"/>
                                            </p:txEl>
                                          </p:spTgt>
                                        </p:tgtEl>
                                        <p:attrNameLst>
                                          <p:attrName>style.visibility</p:attrName>
                                        </p:attrNameLst>
                                      </p:cBhvr>
                                      <p:to>
                                        <p:strVal val="visible"/>
                                      </p:to>
                                    </p:set>
                                    <p:animEffect transition="in" filter="fade">
                                      <p:cBhvr>
                                        <p:cTn id="18" dur="20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IE"/>
              <a:t>Paragraph Malfunction</a:t>
            </a:r>
            <a:endParaRPr lang="en-GB"/>
          </a:p>
        </p:txBody>
      </p:sp>
      <p:sp>
        <p:nvSpPr>
          <p:cNvPr id="24579" name="Rectangle 3"/>
          <p:cNvSpPr>
            <a:spLocks noGrp="1" noChangeArrowheads="1"/>
          </p:cNvSpPr>
          <p:nvPr>
            <p:ph type="body" idx="1"/>
          </p:nvPr>
        </p:nvSpPr>
        <p:spPr/>
        <p:txBody>
          <a:bodyPr/>
          <a:lstStyle/>
          <a:p>
            <a:r>
              <a:rPr lang="en-IE"/>
              <a:t>Too long (no structure)</a:t>
            </a:r>
          </a:p>
          <a:p>
            <a:r>
              <a:rPr lang="en-IE"/>
              <a:t>No clear idea or too many ideas</a:t>
            </a:r>
          </a:p>
          <a:p>
            <a:r>
              <a:rPr lang="en-IE"/>
              <a:t>Poor flow (linking words)</a:t>
            </a:r>
          </a:p>
          <a:p>
            <a:endParaRPr lang="en-IE"/>
          </a:p>
          <a:p>
            <a:pPr>
              <a:buFontTx/>
              <a:buNone/>
            </a:pPr>
            <a:r>
              <a:rPr lang="en-IE"/>
              <a:t>Avoid these with outlines.</a:t>
            </a:r>
          </a:p>
        </p:txBody>
      </p:sp>
    </p:spTree>
    <p:extLst>
      <p:ext uri="{BB962C8B-B14F-4D97-AF65-F5344CB8AC3E}">
        <p14:creationId xmlns:p14="http://schemas.microsoft.com/office/powerpoint/2010/main" xmlns="" val="7888154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IE"/>
              <a:t>Linking words</a:t>
            </a:r>
            <a:endParaRPr lang="en-GB"/>
          </a:p>
        </p:txBody>
      </p:sp>
      <p:sp>
        <p:nvSpPr>
          <p:cNvPr id="17411" name="Rectangle 3"/>
          <p:cNvSpPr>
            <a:spLocks noGrp="1" noChangeArrowheads="1"/>
          </p:cNvSpPr>
          <p:nvPr>
            <p:ph type="body" idx="1"/>
          </p:nvPr>
        </p:nvSpPr>
        <p:spPr/>
        <p:txBody>
          <a:bodyPr/>
          <a:lstStyle/>
          <a:p>
            <a:r>
              <a:rPr lang="en-IE"/>
              <a:t>First</a:t>
            </a:r>
          </a:p>
          <a:p>
            <a:r>
              <a:rPr lang="en-IE"/>
              <a:t>Furthermore</a:t>
            </a:r>
          </a:p>
          <a:p>
            <a:r>
              <a:rPr lang="en-IE"/>
              <a:t>Another</a:t>
            </a:r>
          </a:p>
          <a:p>
            <a:r>
              <a:rPr lang="en-IE"/>
              <a:t>In addition to</a:t>
            </a:r>
          </a:p>
          <a:p>
            <a:r>
              <a:rPr lang="en-IE"/>
              <a:t>However</a:t>
            </a:r>
          </a:p>
          <a:p>
            <a:r>
              <a:rPr lang="en-IE"/>
              <a:t>On the other hand</a:t>
            </a:r>
          </a:p>
          <a:p>
            <a:r>
              <a:rPr lang="en-IE"/>
              <a:t>Consequently</a:t>
            </a:r>
            <a:endParaRPr lang="en-GB"/>
          </a:p>
        </p:txBody>
      </p:sp>
    </p:spTree>
    <p:extLst>
      <p:ext uri="{BB962C8B-B14F-4D97-AF65-F5344CB8AC3E}">
        <p14:creationId xmlns:p14="http://schemas.microsoft.com/office/powerpoint/2010/main" xmlns="" val="11481159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76200"/>
            <a:ext cx="8229600" cy="1143000"/>
          </a:xfrm>
        </p:spPr>
        <p:txBody>
          <a:bodyPr/>
          <a:lstStyle/>
          <a:p>
            <a:r>
              <a:rPr lang="en-IE"/>
              <a:t>Paragraph Building</a:t>
            </a:r>
            <a:endParaRPr lang="en-GB"/>
          </a:p>
        </p:txBody>
      </p:sp>
      <p:sp>
        <p:nvSpPr>
          <p:cNvPr id="14339" name="Rectangle 3"/>
          <p:cNvSpPr>
            <a:spLocks noGrp="1" noChangeArrowheads="1"/>
          </p:cNvSpPr>
          <p:nvPr>
            <p:ph type="body" idx="1"/>
          </p:nvPr>
        </p:nvSpPr>
        <p:spPr>
          <a:xfrm>
            <a:off x="1371600" y="1295400"/>
            <a:ext cx="8229600" cy="4525963"/>
          </a:xfrm>
        </p:spPr>
        <p:txBody>
          <a:bodyPr/>
          <a:lstStyle/>
          <a:p>
            <a:pPr>
              <a:lnSpc>
                <a:spcPct val="90000"/>
              </a:lnSpc>
              <a:buFontTx/>
              <a:buNone/>
            </a:pPr>
            <a:r>
              <a:rPr lang="en-IE" sz="2800"/>
              <a:t>On the blank piece of paper provided, write </a:t>
            </a:r>
          </a:p>
          <a:p>
            <a:pPr>
              <a:lnSpc>
                <a:spcPct val="90000"/>
              </a:lnSpc>
              <a:buFontTx/>
              <a:buNone/>
            </a:pPr>
            <a:r>
              <a:rPr lang="en-IE" sz="2800"/>
              <a:t>a topic sentence.</a:t>
            </a:r>
          </a:p>
          <a:p>
            <a:pPr>
              <a:lnSpc>
                <a:spcPct val="90000"/>
              </a:lnSpc>
              <a:buFontTx/>
              <a:buNone/>
            </a:pPr>
            <a:endParaRPr lang="en-IE" sz="2800"/>
          </a:p>
          <a:p>
            <a:pPr>
              <a:lnSpc>
                <a:spcPct val="90000"/>
              </a:lnSpc>
              <a:buFontTx/>
              <a:buNone/>
            </a:pPr>
            <a:r>
              <a:rPr lang="en-IE" sz="2800"/>
              <a:t>Pick any idea or subject you like. </a:t>
            </a:r>
          </a:p>
          <a:p>
            <a:pPr>
              <a:lnSpc>
                <a:spcPct val="90000"/>
              </a:lnSpc>
              <a:buFontTx/>
              <a:buNone/>
            </a:pPr>
            <a:endParaRPr lang="en-IE" sz="2800"/>
          </a:p>
          <a:p>
            <a:pPr>
              <a:lnSpc>
                <a:spcPct val="90000"/>
              </a:lnSpc>
              <a:buFontTx/>
              <a:buNone/>
            </a:pPr>
            <a:r>
              <a:rPr lang="en-IE" sz="2800"/>
              <a:t>If you’re stuck try some of the following: </a:t>
            </a:r>
          </a:p>
          <a:p>
            <a:pPr lvl="1">
              <a:lnSpc>
                <a:spcPct val="90000"/>
              </a:lnSpc>
              <a:buFontTx/>
              <a:buNone/>
            </a:pPr>
            <a:r>
              <a:rPr lang="en-IE" sz="2400" b="1"/>
              <a:t>Cats are man’s best friend</a:t>
            </a:r>
          </a:p>
          <a:p>
            <a:pPr lvl="1">
              <a:lnSpc>
                <a:spcPct val="90000"/>
              </a:lnSpc>
              <a:buFontTx/>
              <a:buNone/>
            </a:pPr>
            <a:r>
              <a:rPr lang="en-IE" sz="2400" b="1"/>
              <a:t>Virtual friends but lonely</a:t>
            </a:r>
          </a:p>
          <a:p>
            <a:pPr lvl="1">
              <a:lnSpc>
                <a:spcPct val="90000"/>
              </a:lnSpc>
              <a:buFontTx/>
              <a:buNone/>
            </a:pPr>
            <a:r>
              <a:rPr lang="en-IE" sz="2400" b="1"/>
              <a:t>Celebrity </a:t>
            </a:r>
          </a:p>
          <a:p>
            <a:pPr lvl="1">
              <a:lnSpc>
                <a:spcPct val="90000"/>
              </a:lnSpc>
              <a:buFontTx/>
              <a:buNone/>
            </a:pPr>
            <a:r>
              <a:rPr lang="en-IE" sz="2400" b="1"/>
              <a:t>You’re such a tweet</a:t>
            </a:r>
            <a:endParaRPr lang="en-GB" sz="2400" b="1"/>
          </a:p>
        </p:txBody>
      </p:sp>
      <p:sp>
        <p:nvSpPr>
          <p:cNvPr id="14341" name="Text Box 5"/>
          <p:cNvSpPr txBox="1">
            <a:spLocks noChangeArrowheads="1"/>
          </p:cNvSpPr>
          <p:nvPr/>
        </p:nvSpPr>
        <p:spPr bwMode="auto">
          <a:xfrm>
            <a:off x="0" y="0"/>
            <a:ext cx="1295400" cy="14335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IE" sz="8800">
                <a:solidFill>
                  <a:srgbClr val="FF0000"/>
                </a:solidFill>
              </a:rPr>
              <a:t>1. </a:t>
            </a:r>
            <a:endParaRPr lang="en-GB" sz="8800">
              <a:solidFill>
                <a:srgbClr val="FF0000"/>
              </a:solidFill>
            </a:endParaRPr>
          </a:p>
        </p:txBody>
      </p:sp>
      <p:sp>
        <p:nvSpPr>
          <p:cNvPr id="14342" name="Text Box 6"/>
          <p:cNvSpPr txBox="1">
            <a:spLocks noChangeArrowheads="1"/>
          </p:cNvSpPr>
          <p:nvPr/>
        </p:nvSpPr>
        <p:spPr bwMode="auto">
          <a:xfrm>
            <a:off x="6324600" y="5424488"/>
            <a:ext cx="2819400" cy="14335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IE" sz="5400">
                <a:solidFill>
                  <a:srgbClr val="FF0000"/>
                </a:solidFill>
              </a:rPr>
              <a:t>5 mins</a:t>
            </a:r>
            <a:r>
              <a:rPr lang="en-IE" sz="8800">
                <a:solidFill>
                  <a:srgbClr val="FF0000"/>
                </a:solidFill>
              </a:rPr>
              <a:t> </a:t>
            </a:r>
            <a:endParaRPr lang="en-GB" sz="8800">
              <a:solidFill>
                <a:srgbClr val="FF0000"/>
              </a:solidFill>
            </a:endParaRPr>
          </a:p>
        </p:txBody>
      </p:sp>
    </p:spTree>
    <p:extLst>
      <p:ext uri="{BB962C8B-B14F-4D97-AF65-F5344CB8AC3E}">
        <p14:creationId xmlns:p14="http://schemas.microsoft.com/office/powerpoint/2010/main" xmlns="" val="31962667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76200"/>
            <a:ext cx="8229600" cy="1143000"/>
          </a:xfrm>
        </p:spPr>
        <p:txBody>
          <a:bodyPr/>
          <a:lstStyle/>
          <a:p>
            <a:r>
              <a:rPr lang="en-IE"/>
              <a:t>Paragraph Building</a:t>
            </a:r>
            <a:endParaRPr lang="en-GB"/>
          </a:p>
        </p:txBody>
      </p:sp>
      <p:sp>
        <p:nvSpPr>
          <p:cNvPr id="34819" name="Rectangle 3"/>
          <p:cNvSpPr>
            <a:spLocks noGrp="1" noChangeArrowheads="1"/>
          </p:cNvSpPr>
          <p:nvPr>
            <p:ph type="body" idx="1"/>
          </p:nvPr>
        </p:nvSpPr>
        <p:spPr>
          <a:xfrm>
            <a:off x="1371600" y="1295400"/>
            <a:ext cx="8229600" cy="4525963"/>
          </a:xfrm>
        </p:spPr>
        <p:txBody>
          <a:bodyPr/>
          <a:lstStyle/>
          <a:p>
            <a:pPr>
              <a:buFontTx/>
              <a:buNone/>
            </a:pPr>
            <a:r>
              <a:rPr lang="en-IE" b="1">
                <a:solidFill>
                  <a:srgbClr val="FF0000"/>
                </a:solidFill>
              </a:rPr>
              <a:t>Pass the sheet</a:t>
            </a:r>
            <a:r>
              <a:rPr lang="en-IE"/>
              <a:t> to the person beside you.</a:t>
            </a:r>
          </a:p>
          <a:p>
            <a:pPr>
              <a:buFontTx/>
              <a:buNone/>
            </a:pPr>
            <a:endParaRPr lang="en-IE"/>
          </a:p>
          <a:p>
            <a:pPr>
              <a:buFontTx/>
              <a:buNone/>
            </a:pPr>
            <a:r>
              <a:rPr lang="en-IE" b="1">
                <a:solidFill>
                  <a:srgbClr val="FF0000"/>
                </a:solidFill>
              </a:rPr>
              <a:t>Read the topic sentence</a:t>
            </a:r>
            <a:r>
              <a:rPr lang="en-IE"/>
              <a:t> you’ve just received. </a:t>
            </a:r>
          </a:p>
          <a:p>
            <a:pPr>
              <a:buFontTx/>
              <a:buNone/>
            </a:pPr>
            <a:endParaRPr lang="en-IE"/>
          </a:p>
          <a:p>
            <a:pPr>
              <a:buFontTx/>
              <a:buNone/>
            </a:pPr>
            <a:r>
              <a:rPr lang="en-IE"/>
              <a:t>Now write a </a:t>
            </a:r>
            <a:r>
              <a:rPr lang="en-IE" b="1">
                <a:solidFill>
                  <a:srgbClr val="FF0000"/>
                </a:solidFill>
              </a:rPr>
              <a:t>supporting sentence</a:t>
            </a:r>
            <a:r>
              <a:rPr lang="en-IE"/>
              <a:t> for it.</a:t>
            </a:r>
            <a:endParaRPr lang="en-GB"/>
          </a:p>
        </p:txBody>
      </p:sp>
      <p:sp>
        <p:nvSpPr>
          <p:cNvPr id="34820" name="Text Box 4"/>
          <p:cNvSpPr txBox="1">
            <a:spLocks noChangeArrowheads="1"/>
          </p:cNvSpPr>
          <p:nvPr/>
        </p:nvSpPr>
        <p:spPr bwMode="auto">
          <a:xfrm>
            <a:off x="0" y="0"/>
            <a:ext cx="1295400" cy="14335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IE" sz="8800">
                <a:solidFill>
                  <a:srgbClr val="FF0000"/>
                </a:solidFill>
              </a:rPr>
              <a:t>2. </a:t>
            </a:r>
            <a:endParaRPr lang="en-GB" sz="8800">
              <a:solidFill>
                <a:srgbClr val="FF0000"/>
              </a:solidFill>
            </a:endParaRPr>
          </a:p>
        </p:txBody>
      </p:sp>
      <p:sp>
        <p:nvSpPr>
          <p:cNvPr id="34821" name="Text Box 5"/>
          <p:cNvSpPr txBox="1">
            <a:spLocks noChangeArrowheads="1"/>
          </p:cNvSpPr>
          <p:nvPr/>
        </p:nvSpPr>
        <p:spPr bwMode="auto">
          <a:xfrm>
            <a:off x="6324600" y="5424488"/>
            <a:ext cx="2819400" cy="14335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IE" sz="5400">
                <a:solidFill>
                  <a:srgbClr val="FF0000"/>
                </a:solidFill>
              </a:rPr>
              <a:t>2 mins</a:t>
            </a:r>
            <a:r>
              <a:rPr lang="en-IE" sz="8800">
                <a:solidFill>
                  <a:srgbClr val="FF0000"/>
                </a:solidFill>
              </a:rPr>
              <a:t> </a:t>
            </a:r>
            <a:endParaRPr lang="en-GB" sz="8800">
              <a:solidFill>
                <a:srgbClr val="FF0000"/>
              </a:solidFill>
            </a:endParaRPr>
          </a:p>
        </p:txBody>
      </p:sp>
    </p:spTree>
    <p:extLst>
      <p:ext uri="{BB962C8B-B14F-4D97-AF65-F5344CB8AC3E}">
        <p14:creationId xmlns:p14="http://schemas.microsoft.com/office/powerpoint/2010/main" xmlns="" val="13740295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76200"/>
            <a:ext cx="8229600" cy="1143000"/>
          </a:xfrm>
        </p:spPr>
        <p:txBody>
          <a:bodyPr/>
          <a:lstStyle/>
          <a:p>
            <a:r>
              <a:rPr lang="en-IE"/>
              <a:t>Paragraph Building</a:t>
            </a:r>
            <a:endParaRPr lang="en-GB"/>
          </a:p>
        </p:txBody>
      </p:sp>
      <p:sp>
        <p:nvSpPr>
          <p:cNvPr id="43011" name="Rectangle 3"/>
          <p:cNvSpPr>
            <a:spLocks noGrp="1" noChangeArrowheads="1"/>
          </p:cNvSpPr>
          <p:nvPr>
            <p:ph type="body" idx="1"/>
          </p:nvPr>
        </p:nvSpPr>
        <p:spPr>
          <a:xfrm>
            <a:off x="1371600" y="1295400"/>
            <a:ext cx="8229600" cy="4525963"/>
          </a:xfrm>
        </p:spPr>
        <p:txBody>
          <a:bodyPr/>
          <a:lstStyle/>
          <a:p>
            <a:pPr>
              <a:buFontTx/>
              <a:buNone/>
            </a:pPr>
            <a:r>
              <a:rPr lang="en-IE" b="1">
                <a:solidFill>
                  <a:srgbClr val="FF0000"/>
                </a:solidFill>
              </a:rPr>
              <a:t>Pass the sheet</a:t>
            </a:r>
            <a:r>
              <a:rPr lang="en-IE"/>
              <a:t> to the person beside you.</a:t>
            </a:r>
          </a:p>
          <a:p>
            <a:pPr>
              <a:buFontTx/>
              <a:buNone/>
            </a:pPr>
            <a:endParaRPr lang="en-IE"/>
          </a:p>
          <a:p>
            <a:pPr>
              <a:buFontTx/>
              <a:buNone/>
            </a:pPr>
            <a:r>
              <a:rPr lang="en-IE" b="1">
                <a:solidFill>
                  <a:srgbClr val="FF0000"/>
                </a:solidFill>
              </a:rPr>
              <a:t>Read the topic sentence</a:t>
            </a:r>
            <a:r>
              <a:rPr lang="en-IE"/>
              <a:t> </a:t>
            </a:r>
            <a:r>
              <a:rPr lang="en-IE">
                <a:solidFill>
                  <a:srgbClr val="FF0000"/>
                </a:solidFill>
              </a:rPr>
              <a:t>&amp; supporting sentence</a:t>
            </a:r>
            <a:r>
              <a:rPr lang="en-IE"/>
              <a:t> you’ve just received. </a:t>
            </a:r>
          </a:p>
          <a:p>
            <a:pPr>
              <a:buFontTx/>
              <a:buNone/>
            </a:pPr>
            <a:endParaRPr lang="en-IE"/>
          </a:p>
          <a:p>
            <a:pPr>
              <a:buFontTx/>
              <a:buNone/>
            </a:pPr>
            <a:r>
              <a:rPr lang="en-IE"/>
              <a:t>Now write another </a:t>
            </a:r>
            <a:r>
              <a:rPr lang="en-IE" b="1">
                <a:solidFill>
                  <a:srgbClr val="FF0000"/>
                </a:solidFill>
              </a:rPr>
              <a:t>supporting sentence</a:t>
            </a:r>
            <a:r>
              <a:rPr lang="en-IE"/>
              <a:t> </a:t>
            </a:r>
          </a:p>
          <a:p>
            <a:pPr>
              <a:buFontTx/>
              <a:buNone/>
            </a:pPr>
            <a:r>
              <a:rPr lang="en-IE"/>
              <a:t>for it.</a:t>
            </a:r>
            <a:endParaRPr lang="en-GB"/>
          </a:p>
        </p:txBody>
      </p:sp>
      <p:sp>
        <p:nvSpPr>
          <p:cNvPr id="43012" name="Text Box 4"/>
          <p:cNvSpPr txBox="1">
            <a:spLocks noChangeArrowheads="1"/>
          </p:cNvSpPr>
          <p:nvPr/>
        </p:nvSpPr>
        <p:spPr bwMode="auto">
          <a:xfrm>
            <a:off x="0" y="0"/>
            <a:ext cx="1295400" cy="14335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IE" sz="8800">
                <a:solidFill>
                  <a:srgbClr val="FF0000"/>
                </a:solidFill>
              </a:rPr>
              <a:t>3. </a:t>
            </a:r>
            <a:endParaRPr lang="en-GB" sz="8800">
              <a:solidFill>
                <a:srgbClr val="FF0000"/>
              </a:solidFill>
            </a:endParaRPr>
          </a:p>
        </p:txBody>
      </p:sp>
      <p:sp>
        <p:nvSpPr>
          <p:cNvPr id="43013" name="Text Box 5"/>
          <p:cNvSpPr txBox="1">
            <a:spLocks noChangeArrowheads="1"/>
          </p:cNvSpPr>
          <p:nvPr/>
        </p:nvSpPr>
        <p:spPr bwMode="auto">
          <a:xfrm>
            <a:off x="6324600" y="5424488"/>
            <a:ext cx="2819400" cy="14335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IE" sz="5400">
                <a:solidFill>
                  <a:srgbClr val="FF0000"/>
                </a:solidFill>
              </a:rPr>
              <a:t>2 mins</a:t>
            </a:r>
            <a:r>
              <a:rPr lang="en-IE" sz="8800">
                <a:solidFill>
                  <a:srgbClr val="FF0000"/>
                </a:solidFill>
              </a:rPr>
              <a:t> </a:t>
            </a:r>
            <a:endParaRPr lang="en-GB" sz="8800">
              <a:solidFill>
                <a:srgbClr val="FF0000"/>
              </a:solidFill>
            </a:endParaRPr>
          </a:p>
        </p:txBody>
      </p:sp>
    </p:spTree>
    <p:extLst>
      <p:ext uri="{BB962C8B-B14F-4D97-AF65-F5344CB8AC3E}">
        <p14:creationId xmlns:p14="http://schemas.microsoft.com/office/powerpoint/2010/main" xmlns="" val="37045815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76200"/>
            <a:ext cx="8229600" cy="1143000"/>
          </a:xfrm>
        </p:spPr>
        <p:txBody>
          <a:bodyPr/>
          <a:lstStyle/>
          <a:p>
            <a:r>
              <a:rPr lang="en-IE"/>
              <a:t>Paragraph Building</a:t>
            </a:r>
            <a:endParaRPr lang="en-GB"/>
          </a:p>
        </p:txBody>
      </p:sp>
      <p:sp>
        <p:nvSpPr>
          <p:cNvPr id="49155" name="Rectangle 3"/>
          <p:cNvSpPr>
            <a:spLocks noGrp="1" noChangeArrowheads="1"/>
          </p:cNvSpPr>
          <p:nvPr>
            <p:ph type="body" idx="1"/>
          </p:nvPr>
        </p:nvSpPr>
        <p:spPr>
          <a:xfrm>
            <a:off x="1371600" y="1295400"/>
            <a:ext cx="8229600" cy="4525963"/>
          </a:xfrm>
        </p:spPr>
        <p:txBody>
          <a:bodyPr/>
          <a:lstStyle/>
          <a:p>
            <a:pPr>
              <a:buFontTx/>
              <a:buNone/>
            </a:pPr>
            <a:r>
              <a:rPr lang="en-IE" b="1">
                <a:solidFill>
                  <a:srgbClr val="FF0000"/>
                </a:solidFill>
              </a:rPr>
              <a:t>Pass the sheet</a:t>
            </a:r>
            <a:r>
              <a:rPr lang="en-IE"/>
              <a:t> to the person beside you.</a:t>
            </a:r>
          </a:p>
          <a:p>
            <a:pPr>
              <a:buFontTx/>
              <a:buNone/>
            </a:pPr>
            <a:endParaRPr lang="en-IE"/>
          </a:p>
          <a:p>
            <a:pPr>
              <a:buFontTx/>
              <a:buNone/>
            </a:pPr>
            <a:r>
              <a:rPr lang="en-IE" b="1">
                <a:solidFill>
                  <a:srgbClr val="FF0000"/>
                </a:solidFill>
              </a:rPr>
              <a:t>Read the topic sentence</a:t>
            </a:r>
            <a:r>
              <a:rPr lang="en-IE"/>
              <a:t> </a:t>
            </a:r>
            <a:r>
              <a:rPr lang="en-IE">
                <a:solidFill>
                  <a:srgbClr val="FF0000"/>
                </a:solidFill>
              </a:rPr>
              <a:t>&amp; 2 supporting sentences</a:t>
            </a:r>
            <a:r>
              <a:rPr lang="en-IE"/>
              <a:t> you’ve just received. </a:t>
            </a:r>
          </a:p>
          <a:p>
            <a:pPr>
              <a:buFontTx/>
              <a:buNone/>
            </a:pPr>
            <a:endParaRPr lang="en-IE"/>
          </a:p>
          <a:p>
            <a:pPr>
              <a:buFontTx/>
              <a:buNone/>
            </a:pPr>
            <a:r>
              <a:rPr lang="en-IE"/>
              <a:t>Now write a </a:t>
            </a:r>
            <a:r>
              <a:rPr lang="en-IE" b="1">
                <a:solidFill>
                  <a:srgbClr val="FF0000"/>
                </a:solidFill>
              </a:rPr>
              <a:t>concluding sentence</a:t>
            </a:r>
            <a:r>
              <a:rPr lang="en-IE"/>
              <a:t> </a:t>
            </a:r>
          </a:p>
          <a:p>
            <a:pPr>
              <a:buFontTx/>
              <a:buNone/>
            </a:pPr>
            <a:r>
              <a:rPr lang="en-IE"/>
              <a:t>for it.</a:t>
            </a:r>
            <a:endParaRPr lang="en-GB"/>
          </a:p>
        </p:txBody>
      </p:sp>
      <p:sp>
        <p:nvSpPr>
          <p:cNvPr id="49156" name="Text Box 4"/>
          <p:cNvSpPr txBox="1">
            <a:spLocks noChangeArrowheads="1"/>
          </p:cNvSpPr>
          <p:nvPr/>
        </p:nvSpPr>
        <p:spPr bwMode="auto">
          <a:xfrm>
            <a:off x="0" y="0"/>
            <a:ext cx="1295400" cy="14335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IE" sz="8800">
                <a:solidFill>
                  <a:srgbClr val="FF0000"/>
                </a:solidFill>
              </a:rPr>
              <a:t>4. </a:t>
            </a:r>
            <a:endParaRPr lang="en-GB" sz="8800">
              <a:solidFill>
                <a:srgbClr val="FF0000"/>
              </a:solidFill>
            </a:endParaRPr>
          </a:p>
        </p:txBody>
      </p:sp>
      <p:sp>
        <p:nvSpPr>
          <p:cNvPr id="49157" name="Text Box 5"/>
          <p:cNvSpPr txBox="1">
            <a:spLocks noChangeArrowheads="1"/>
          </p:cNvSpPr>
          <p:nvPr/>
        </p:nvSpPr>
        <p:spPr bwMode="auto">
          <a:xfrm>
            <a:off x="6324600" y="5424488"/>
            <a:ext cx="2819400" cy="14335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IE" sz="5400">
                <a:solidFill>
                  <a:srgbClr val="FF0000"/>
                </a:solidFill>
              </a:rPr>
              <a:t>3 mins</a:t>
            </a:r>
            <a:r>
              <a:rPr lang="en-IE" sz="8800">
                <a:solidFill>
                  <a:srgbClr val="FF0000"/>
                </a:solidFill>
              </a:rPr>
              <a:t> </a:t>
            </a:r>
            <a:endParaRPr lang="en-GB" sz="8800">
              <a:solidFill>
                <a:srgbClr val="FF0000"/>
              </a:solidFill>
            </a:endParaRPr>
          </a:p>
        </p:txBody>
      </p:sp>
    </p:spTree>
    <p:extLst>
      <p:ext uri="{BB962C8B-B14F-4D97-AF65-F5344CB8AC3E}">
        <p14:creationId xmlns:p14="http://schemas.microsoft.com/office/powerpoint/2010/main" xmlns="" val="20580504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Lecture 22</a:t>
            </a:r>
            <a:endParaRPr lang="en-US" dirty="0"/>
          </a:p>
        </p:txBody>
      </p:sp>
      <p:sp>
        <p:nvSpPr>
          <p:cNvPr id="3" name="Content Placeholder 2"/>
          <p:cNvSpPr>
            <a:spLocks noGrp="1"/>
          </p:cNvSpPr>
          <p:nvPr>
            <p:ph idx="1"/>
          </p:nvPr>
        </p:nvSpPr>
        <p:spPr/>
        <p:txBody>
          <a:bodyPr/>
          <a:lstStyle/>
          <a:p>
            <a:r>
              <a:rPr lang="en-US" dirty="0" smtClean="0"/>
              <a:t>In lecture 22, we learnt how to</a:t>
            </a:r>
          </a:p>
          <a:p>
            <a:pPr lvl="1"/>
            <a:r>
              <a:rPr lang="en-US" dirty="0"/>
              <a:t>Identify elements of effective paragraphs</a:t>
            </a:r>
          </a:p>
          <a:p>
            <a:pPr lvl="1"/>
            <a:r>
              <a:rPr lang="en-US" dirty="0"/>
              <a:t>Analyze types and structure of various paragraphs</a:t>
            </a:r>
          </a:p>
          <a:p>
            <a:pPr lvl="1"/>
            <a:r>
              <a:rPr lang="en-US" dirty="0"/>
              <a:t> Write unified, cohesive and coherent paragraph</a:t>
            </a:r>
          </a:p>
          <a:p>
            <a:pPr marL="457200" lvl="1" indent="0">
              <a:buNone/>
            </a:pPr>
            <a:endParaRPr lang="en-US" dirty="0" smtClean="0"/>
          </a:p>
          <a:p>
            <a:pPr lvl="1"/>
            <a:endParaRPr lang="en-US" dirty="0" smtClean="0"/>
          </a:p>
          <a:p>
            <a:pPr marL="0" indent="0">
              <a:buNone/>
            </a:pPr>
            <a:r>
              <a:rPr lang="en-US" dirty="0"/>
              <a:t>	</a:t>
            </a:r>
          </a:p>
        </p:txBody>
      </p:sp>
    </p:spTree>
    <p:extLst>
      <p:ext uri="{BB962C8B-B14F-4D97-AF65-F5344CB8AC3E}">
        <p14:creationId xmlns:p14="http://schemas.microsoft.com/office/powerpoint/2010/main" xmlns="" val="28480752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TotalTime>
  <Words>1430</Words>
  <Application>Microsoft Office PowerPoint</Application>
  <PresentationFormat>On-screen Show (4:3)</PresentationFormat>
  <Paragraphs>306</Paragraphs>
  <Slides>34</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6" baseType="lpstr">
      <vt:lpstr>Office Theme</vt:lpstr>
      <vt:lpstr>Bitmap Image</vt:lpstr>
      <vt:lpstr>Lecture 22</vt:lpstr>
      <vt:lpstr>Review of Lecture 21</vt:lpstr>
      <vt:lpstr>Objectives of Lecture 22</vt:lpstr>
      <vt:lpstr>What is a Paragraph?</vt:lpstr>
      <vt:lpstr>Reasons to Write a Paragraph</vt:lpstr>
      <vt:lpstr>Parts of a Paragraph</vt:lpstr>
      <vt:lpstr>Slide 7</vt:lpstr>
      <vt:lpstr>Think of a good topic sentence for this set of details.</vt:lpstr>
      <vt:lpstr>Student Examples of Topic Sentences</vt:lpstr>
      <vt:lpstr>Paragraph Details</vt:lpstr>
      <vt:lpstr>Examples</vt:lpstr>
      <vt:lpstr>Think of a Closing Statement for this paragraph</vt:lpstr>
      <vt:lpstr>Examples of Closing Statements</vt:lpstr>
      <vt:lpstr>Let’s build a Paragraph</vt:lpstr>
      <vt:lpstr>A Life of Adventure  </vt:lpstr>
      <vt:lpstr>What is a paragraph? </vt:lpstr>
      <vt:lpstr>A Life of Adventure  </vt:lpstr>
      <vt:lpstr>Outlines are your recipe</vt:lpstr>
      <vt:lpstr>Outlining – Level 3</vt:lpstr>
      <vt:lpstr>Structure</vt:lpstr>
      <vt:lpstr>Structure</vt:lpstr>
      <vt:lpstr>paragraph structure</vt:lpstr>
      <vt:lpstr>topic sentence</vt:lpstr>
      <vt:lpstr>supporting sentences</vt:lpstr>
      <vt:lpstr>concluding sentence</vt:lpstr>
      <vt:lpstr>transitional sentence</vt:lpstr>
      <vt:lpstr>paragraph recipe</vt:lpstr>
      <vt:lpstr>Paragraph Malfunction</vt:lpstr>
      <vt:lpstr>Linking words</vt:lpstr>
      <vt:lpstr>Paragraph Building</vt:lpstr>
      <vt:lpstr>Paragraph Building</vt:lpstr>
      <vt:lpstr>Paragraph Building</vt:lpstr>
      <vt:lpstr>Paragraph Building</vt:lpstr>
      <vt:lpstr>Summary of Lecture 22</vt:lpstr>
    </vt:vector>
  </TitlesOfParts>
  <Company>Telenor Pakistan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22</dc:title>
  <dc:creator>admin</dc:creator>
  <cp:lastModifiedBy>NTS</cp:lastModifiedBy>
  <cp:revision>6</cp:revision>
  <dcterms:created xsi:type="dcterms:W3CDTF">2014-07-02T16:21:12Z</dcterms:created>
  <dcterms:modified xsi:type="dcterms:W3CDTF">2014-07-06T07:21:02Z</dcterms:modified>
</cp:coreProperties>
</file>