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75" r:id="rId5"/>
    <p:sldId id="276" r:id="rId6"/>
    <p:sldId id="277" r:id="rId7"/>
    <p:sldId id="262" r:id="rId8"/>
    <p:sldId id="263" r:id="rId9"/>
    <p:sldId id="264" r:id="rId10"/>
    <p:sldId id="261" r:id="rId11"/>
    <p:sldId id="278" r:id="rId12"/>
    <p:sldId id="265" r:id="rId13"/>
    <p:sldId id="266" r:id="rId14"/>
    <p:sldId id="269" r:id="rId15"/>
    <p:sldId id="270" r:id="rId16"/>
    <p:sldId id="271" r:id="rId17"/>
    <p:sldId id="272" r:id="rId18"/>
    <p:sldId id="273" r:id="rId19"/>
    <p:sldId id="274" r:id="rId20"/>
    <p:sldId id="26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60"/>
  </p:normalViewPr>
  <p:slideViewPr>
    <p:cSldViewPr>
      <p:cViewPr varScale="1">
        <p:scale>
          <a:sx n="64" d="100"/>
          <a:sy n="64" d="100"/>
        </p:scale>
        <p:origin x="-149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09059E-3BFF-4549-8A46-0B868435139E}"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64489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9059E-3BFF-4549-8A46-0B868435139E}"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1417168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09059E-3BFF-4549-8A46-0B868435139E}"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2390088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09059E-3BFF-4549-8A46-0B868435139E}" type="datetimeFigureOut">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675260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09059E-3BFF-4549-8A46-0B868435139E}" type="datetimeFigureOut">
              <a:rPr lang="en-US" smtClean="0"/>
              <a:pPr/>
              <a:t>7/2/2014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302227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09059E-3BFF-4549-8A46-0B868435139E}" type="datetimeFigureOut">
              <a:rPr lang="en-US" smtClean="0"/>
              <a:pPr/>
              <a:t>7/2/2014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3199909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9059E-3BFF-4549-8A46-0B868435139E}" type="datetimeFigureOut">
              <a:rPr lang="en-US" smtClean="0"/>
              <a:pPr/>
              <a:t>7/2/2014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1293885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9059E-3BFF-4549-8A46-0B868435139E}" type="datetimeFigureOut">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920253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9059E-3BFF-4549-8A46-0B868435139E}" type="datetimeFigureOut">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3251425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9059E-3BFF-4549-8A46-0B868435139E}"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3164799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9059E-3BFF-4549-8A46-0B868435139E}" type="datetimeFigureOut">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28008967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s-E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s-E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CB53CEAC-69C5-4CEA-9EAD-E9C51441ED72}" type="slidenum">
              <a:rPr lang="es-ES"/>
              <a:pPr/>
              <a:t>‹#›</a:t>
            </a:fld>
            <a:endParaRPr lang="es-ES"/>
          </a:p>
        </p:txBody>
      </p:sp>
    </p:spTree>
    <p:extLst>
      <p:ext uri="{BB962C8B-B14F-4D97-AF65-F5344CB8AC3E}">
        <p14:creationId xmlns:p14="http://schemas.microsoft.com/office/powerpoint/2010/main" xmlns="" val="1220638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9059E-3BFF-4549-8A46-0B868435139E}" type="datetimeFigureOut">
              <a:rPr lang="en-US" smtClean="0"/>
              <a:pPr/>
              <a:t>7/2/2014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0D4E3D-E801-4FC6-B00A-BBDD6E53C4FD}" type="slidenum">
              <a:rPr lang="en-US" smtClean="0"/>
              <a:pPr/>
              <a:t>‹#›</a:t>
            </a:fld>
            <a:endParaRPr lang="en-US"/>
          </a:p>
        </p:txBody>
      </p:sp>
    </p:spTree>
    <p:extLst>
      <p:ext uri="{BB962C8B-B14F-4D97-AF65-F5344CB8AC3E}">
        <p14:creationId xmlns:p14="http://schemas.microsoft.com/office/powerpoint/2010/main" xmlns="" val="1767405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20</a:t>
            </a:r>
            <a:endParaRPr lang="en-US" dirty="0"/>
          </a:p>
        </p:txBody>
      </p:sp>
      <p:sp>
        <p:nvSpPr>
          <p:cNvPr id="3" name="Subtitle 2"/>
          <p:cNvSpPr>
            <a:spLocks noGrp="1"/>
          </p:cNvSpPr>
          <p:nvPr>
            <p:ph type="subTitle" idx="1"/>
          </p:nvPr>
        </p:nvSpPr>
        <p:spPr/>
        <p:txBody>
          <a:bodyPr/>
          <a:lstStyle/>
          <a:p>
            <a:r>
              <a:rPr lang="en-US" dirty="0" smtClean="0">
                <a:solidFill>
                  <a:schemeClr val="tx1"/>
                </a:solidFill>
              </a:rPr>
              <a:t>Describing Pictures and Places</a:t>
            </a:r>
          </a:p>
        </p:txBody>
      </p:sp>
    </p:spTree>
    <p:extLst>
      <p:ext uri="{BB962C8B-B14F-4D97-AF65-F5344CB8AC3E}">
        <p14:creationId xmlns:p14="http://schemas.microsoft.com/office/powerpoint/2010/main" xmlns="" val="2979950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19</a:t>
            </a:r>
            <a:endParaRPr lang="en-US" dirty="0"/>
          </a:p>
        </p:txBody>
      </p:sp>
      <p:sp>
        <p:nvSpPr>
          <p:cNvPr id="3" name="Content Placeholder 2"/>
          <p:cNvSpPr>
            <a:spLocks noGrp="1"/>
          </p:cNvSpPr>
          <p:nvPr>
            <p:ph idx="1"/>
          </p:nvPr>
        </p:nvSpPr>
        <p:spPr/>
        <p:txBody>
          <a:bodyPr/>
          <a:lstStyle/>
          <a:p>
            <a:r>
              <a:rPr lang="en-US" dirty="0" smtClean="0"/>
              <a:t>In lecture 19, we learnt how to</a:t>
            </a:r>
          </a:p>
          <a:p>
            <a:pPr lvl="1"/>
            <a:r>
              <a:rPr lang="en-US" dirty="0" smtClean="0"/>
              <a:t>Describe people’s physical appearances</a:t>
            </a:r>
          </a:p>
          <a:p>
            <a:pPr lvl="1"/>
            <a:r>
              <a:rPr lang="en-US" dirty="0" smtClean="0"/>
              <a:t>Describe personalities</a:t>
            </a:r>
          </a:p>
          <a:p>
            <a:pPr lvl="1"/>
            <a:r>
              <a:rPr lang="en-US" dirty="0" smtClean="0"/>
              <a:t>Use descriptive adjectives and phrases</a:t>
            </a:r>
          </a:p>
          <a:p>
            <a:pPr lvl="1"/>
            <a:r>
              <a:rPr lang="en-US" dirty="0" smtClean="0"/>
              <a:t>Comprehend natural conversation about describing people</a:t>
            </a:r>
          </a:p>
          <a:p>
            <a:pPr marL="0" indent="0">
              <a:buNone/>
            </a:pPr>
            <a:endParaRPr lang="en-US" dirty="0"/>
          </a:p>
        </p:txBody>
      </p:sp>
    </p:spTree>
    <p:extLst>
      <p:ext uri="{BB962C8B-B14F-4D97-AF65-F5344CB8AC3E}">
        <p14:creationId xmlns:p14="http://schemas.microsoft.com/office/powerpoint/2010/main" xmlns="" val="214156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20</a:t>
            </a:r>
            <a:endParaRPr lang="en-US" dirty="0"/>
          </a:p>
        </p:txBody>
      </p:sp>
      <p:sp>
        <p:nvSpPr>
          <p:cNvPr id="3" name="Content Placeholder 2"/>
          <p:cNvSpPr>
            <a:spLocks noGrp="1"/>
          </p:cNvSpPr>
          <p:nvPr>
            <p:ph idx="1"/>
          </p:nvPr>
        </p:nvSpPr>
        <p:spPr/>
        <p:txBody>
          <a:bodyPr/>
          <a:lstStyle/>
          <a:p>
            <a:r>
              <a:rPr lang="en-US" dirty="0" smtClean="0"/>
              <a:t>After completing lecture 20, you should be able to </a:t>
            </a:r>
          </a:p>
          <a:p>
            <a:pPr lvl="1"/>
            <a:r>
              <a:rPr lang="en-US" dirty="0" smtClean="0"/>
              <a:t>Describe pictures and places</a:t>
            </a:r>
          </a:p>
          <a:p>
            <a:pPr lvl="1"/>
            <a:r>
              <a:rPr lang="en-US" dirty="0" smtClean="0"/>
              <a:t>Use prepositions to state locations</a:t>
            </a:r>
          </a:p>
          <a:p>
            <a:pPr lvl="1"/>
            <a:r>
              <a:rPr lang="en-US" dirty="0" smtClean="0"/>
              <a:t>State the differences between two pictures</a:t>
            </a:r>
          </a:p>
          <a:p>
            <a:pPr lvl="1"/>
            <a:r>
              <a:rPr lang="en-US" dirty="0" smtClean="0"/>
              <a:t>Use descriptive adjectives and phrases</a:t>
            </a:r>
          </a:p>
          <a:p>
            <a:pPr lvl="1"/>
            <a:r>
              <a:rPr lang="en-US" dirty="0" smtClean="0"/>
              <a:t>Write a short descriptive text</a:t>
            </a:r>
          </a:p>
          <a:p>
            <a:pPr marL="457200" lvl="1" indent="0">
              <a:buNone/>
            </a:pPr>
            <a:endParaRPr lang="en-US" dirty="0" smtClean="0"/>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2176791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Describing a Picture</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b="1" dirty="0" smtClean="0"/>
              <a:t>1</a:t>
            </a:r>
            <a:r>
              <a:rPr lang="en-US" b="1" dirty="0"/>
              <a:t>) Introduction</a:t>
            </a:r>
          </a:p>
          <a:p>
            <a:r>
              <a:rPr lang="en-US" dirty="0" smtClean="0"/>
              <a:t>The </a:t>
            </a:r>
            <a:r>
              <a:rPr lang="en-US" dirty="0"/>
              <a:t>photo/picture shows ...</a:t>
            </a:r>
          </a:p>
          <a:p>
            <a:r>
              <a:rPr lang="en-US" dirty="0"/>
              <a:t>It was taken by/in ...</a:t>
            </a:r>
          </a:p>
          <a:p>
            <a:r>
              <a:rPr lang="en-US" dirty="0"/>
              <a:t>It's a black-and-white/</a:t>
            </a:r>
            <a:r>
              <a:rPr lang="en-US" dirty="0" err="1"/>
              <a:t>coloured</a:t>
            </a:r>
            <a:r>
              <a:rPr lang="en-US" dirty="0"/>
              <a:t> photo</a:t>
            </a:r>
            <a:r>
              <a:rPr lang="en-US" dirty="0" smtClean="0"/>
              <a:t>.</a:t>
            </a:r>
          </a:p>
          <a:p>
            <a:endParaRPr lang="en-US" dirty="0"/>
          </a:p>
          <a:p>
            <a:pPr marL="0" indent="0">
              <a:buNone/>
            </a:pPr>
            <a:r>
              <a:rPr lang="en-US" b="1" dirty="0"/>
              <a:t>2) What is where?</a:t>
            </a:r>
          </a:p>
          <a:p>
            <a:r>
              <a:rPr lang="en-US" dirty="0" smtClean="0"/>
              <a:t>In </a:t>
            </a:r>
            <a:r>
              <a:rPr lang="en-US" dirty="0"/>
              <a:t>the foreground/background you can see ...</a:t>
            </a:r>
          </a:p>
          <a:p>
            <a:r>
              <a:rPr lang="en-US" dirty="0"/>
              <a:t>In the foreground/background there is ...</a:t>
            </a:r>
          </a:p>
          <a:p>
            <a:r>
              <a:rPr lang="en-US" dirty="0"/>
              <a:t>In the middle/</a:t>
            </a:r>
            <a:r>
              <a:rPr lang="en-US" dirty="0" err="1"/>
              <a:t>centre</a:t>
            </a:r>
            <a:r>
              <a:rPr lang="en-US" dirty="0"/>
              <a:t> there are ...</a:t>
            </a:r>
          </a:p>
          <a:p>
            <a:r>
              <a:rPr lang="en-US" dirty="0"/>
              <a:t>At the top/At the bottom there is ...</a:t>
            </a:r>
          </a:p>
          <a:p>
            <a:r>
              <a:rPr lang="en-US" dirty="0"/>
              <a:t>On the left/right there are ...</a:t>
            </a:r>
          </a:p>
          <a:p>
            <a:r>
              <a:rPr lang="en-US" dirty="0"/>
              <a:t>Behind/In front of ... you can see ...</a:t>
            </a:r>
          </a:p>
          <a:p>
            <a:r>
              <a:rPr lang="en-US" dirty="0"/>
              <a:t>Between ... there is ...</a:t>
            </a:r>
          </a:p>
        </p:txBody>
      </p:sp>
    </p:spTree>
    <p:extLst>
      <p:ext uri="{BB962C8B-B14F-4D97-AF65-F5344CB8AC3E}">
        <p14:creationId xmlns:p14="http://schemas.microsoft.com/office/powerpoint/2010/main" xmlns="" val="6998219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Describing a Picture</a:t>
            </a: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b="1" dirty="0"/>
              <a:t>3) Who is doing what?</a:t>
            </a:r>
          </a:p>
          <a:p>
            <a:r>
              <a:rPr lang="en-US" dirty="0"/>
              <a:t>Here you </a:t>
            </a:r>
            <a:r>
              <a:rPr lang="en-US" dirty="0" smtClean="0"/>
              <a:t>describe </a:t>
            </a:r>
            <a:r>
              <a:rPr lang="en-US" dirty="0"/>
              <a:t>the persons in the picture or you say what is happening just now. Use </a:t>
            </a:r>
            <a:r>
              <a:rPr lang="en-US" dirty="0" smtClean="0"/>
              <a:t>the Present Progressive Continuous Tense.</a:t>
            </a:r>
          </a:p>
          <a:p>
            <a:pPr marL="0" indent="0">
              <a:buNone/>
            </a:pPr>
            <a:r>
              <a:rPr lang="en-US" dirty="0"/>
              <a:t> </a:t>
            </a:r>
            <a:r>
              <a:rPr lang="en-US" dirty="0" smtClean="0"/>
              <a:t>    Example: (There is a man begging in the street)</a:t>
            </a:r>
          </a:p>
          <a:p>
            <a:pPr marL="0" indent="0">
              <a:buNone/>
            </a:pPr>
            <a:endParaRPr lang="en-US" dirty="0" smtClean="0"/>
          </a:p>
          <a:p>
            <a:pPr marL="0" indent="0">
              <a:buNone/>
            </a:pPr>
            <a:r>
              <a:rPr lang="en-US" b="1" dirty="0" smtClean="0"/>
              <a:t>4) What I think about the picture</a:t>
            </a:r>
          </a:p>
          <a:p>
            <a:r>
              <a:rPr lang="en-US" dirty="0" smtClean="0"/>
              <a:t>It seems as if ...</a:t>
            </a:r>
          </a:p>
          <a:p>
            <a:r>
              <a:rPr lang="en-US" dirty="0" smtClean="0"/>
              <a:t>The lady seems to ...</a:t>
            </a:r>
          </a:p>
          <a:p>
            <a:r>
              <a:rPr lang="en-US" dirty="0" smtClean="0"/>
              <a:t>Maybe ...</a:t>
            </a:r>
          </a:p>
          <a:p>
            <a:r>
              <a:rPr lang="en-US" dirty="0" smtClean="0"/>
              <a:t>I think ...</a:t>
            </a:r>
          </a:p>
          <a:p>
            <a:r>
              <a:rPr lang="en-US" dirty="0" smtClean="0"/>
              <a:t>... might be a symbol of ...</a:t>
            </a:r>
          </a:p>
          <a:p>
            <a:r>
              <a:rPr lang="en-US" dirty="0" smtClean="0"/>
              <a:t>The atmosphere is peaceful/depressing ...</a:t>
            </a:r>
          </a:p>
          <a:p>
            <a:r>
              <a:rPr lang="en-US" dirty="0" smtClean="0"/>
              <a:t>I (don't) like the picture because ...</a:t>
            </a:r>
          </a:p>
          <a:p>
            <a:r>
              <a:rPr lang="en-US" dirty="0" smtClean="0"/>
              <a:t>It makes me think of ...</a:t>
            </a:r>
            <a:endParaRPr lang="en-US" dirty="0"/>
          </a:p>
        </p:txBody>
      </p:sp>
    </p:spTree>
    <p:extLst>
      <p:ext uri="{BB962C8B-B14F-4D97-AF65-F5344CB8AC3E}">
        <p14:creationId xmlns:p14="http://schemas.microsoft.com/office/powerpoint/2010/main" xmlns="" val="20268344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Describe a Photo or Picture in an Exam</a:t>
            </a:r>
            <a:endParaRPr lang="en-US" dirty="0"/>
          </a:p>
        </p:txBody>
      </p:sp>
      <p:sp>
        <p:nvSpPr>
          <p:cNvPr id="3" name="Content Placeholder 2"/>
          <p:cNvSpPr>
            <a:spLocks noGrp="1"/>
          </p:cNvSpPr>
          <p:nvPr>
            <p:ph idx="1"/>
          </p:nvPr>
        </p:nvSpPr>
        <p:spPr/>
        <p:txBody>
          <a:bodyPr/>
          <a:lstStyle/>
          <a:p>
            <a:pPr marL="0" indent="0">
              <a:buNone/>
            </a:pPr>
            <a:r>
              <a:rPr lang="en-US" dirty="0"/>
              <a:t>W</a:t>
            </a:r>
            <a:r>
              <a:rPr lang="en-US" dirty="0" smtClean="0"/>
              <a:t>atch this short video by British Council. The video will help you do well in exams that include describing a picture or photo.</a:t>
            </a:r>
            <a:endParaRPr lang="en-US" dirty="0"/>
          </a:p>
        </p:txBody>
      </p:sp>
    </p:spTree>
    <p:extLst>
      <p:ext uri="{BB962C8B-B14F-4D97-AF65-F5344CB8AC3E}">
        <p14:creationId xmlns:p14="http://schemas.microsoft.com/office/powerpoint/2010/main" xmlns="" val="4004196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Describe the Picture</a:t>
            </a:r>
            <a:endParaRPr lang="en-US" dirty="0"/>
          </a:p>
        </p:txBody>
      </p:sp>
      <p:pic>
        <p:nvPicPr>
          <p:cNvPr id="3076"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85" y="1371600"/>
            <a:ext cx="9144000" cy="5143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73081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Describe the Picture</a:t>
            </a:r>
            <a:endParaRPr lang="en-US" dirty="0"/>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1219200"/>
            <a:ext cx="7400925" cy="554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295865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Describe the Picture</a:t>
            </a:r>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84830" y="1143000"/>
            <a:ext cx="7400925" cy="554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713596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 the Differences</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524000"/>
            <a:ext cx="8629650" cy="4772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50508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Describe London</a:t>
            </a:r>
            <a:endParaRPr lang="en-US" dirty="0"/>
          </a:p>
        </p:txBody>
      </p:sp>
      <p:sp>
        <p:nvSpPr>
          <p:cNvPr id="3" name="Content Placeholder 2"/>
          <p:cNvSpPr>
            <a:spLocks noGrp="1"/>
          </p:cNvSpPr>
          <p:nvPr>
            <p:ph idx="1"/>
          </p:nvPr>
        </p:nvSpPr>
        <p:spPr>
          <a:xfrm>
            <a:off x="457200" y="1371600"/>
            <a:ext cx="8229600" cy="5257800"/>
          </a:xfrm>
        </p:spPr>
        <p:txBody>
          <a:bodyPr>
            <a:noAutofit/>
          </a:bodyPr>
          <a:lstStyle/>
          <a:p>
            <a:r>
              <a:rPr lang="en-US" sz="2000" b="1" dirty="0"/>
              <a:t>Adjectives:</a:t>
            </a:r>
            <a:r>
              <a:rPr lang="en-US" sz="2000" dirty="0"/>
              <a:t> it's exciting, busy, hectic, cosmopolitan, multicultural, unique. It's historic but modern at the same time, it's a thriving, prosperous city, it's fashionable, lively, fun...</a:t>
            </a:r>
          </a:p>
          <a:p>
            <a:r>
              <a:rPr lang="en-US" sz="2000" b="1" dirty="0"/>
              <a:t>Activities:</a:t>
            </a:r>
            <a:r>
              <a:rPr lang="en-US" sz="2000" dirty="0"/>
              <a:t> London is famous for its history, culture, art, museums. Tourists go there to see Big Ben, The Tower of London, Buckingham Palace, Trafalgar Square etc. You can get a fantastic view of the city from the 'London Eye'. It's also famous for its theatres and shows in the West End, its shops, restaurants and nightlife. There are endless things to see and do.</a:t>
            </a:r>
          </a:p>
          <a:p>
            <a:r>
              <a:rPr lang="en-US" sz="2000" b="1" dirty="0"/>
              <a:t>Negatives:</a:t>
            </a:r>
            <a:r>
              <a:rPr lang="en-US" sz="2000" dirty="0"/>
              <a:t> London is expensive, crowded, stressful, polluted. The underground system is dirty, travel is overpriced and unpleasant. The cost of living is high (shopping, house prices etc.), the locals are always in a hurry and can be unfriendly, there are social problems (like you can find in most big cities).</a:t>
            </a:r>
          </a:p>
        </p:txBody>
      </p:sp>
    </p:spTree>
    <p:extLst>
      <p:ext uri="{BB962C8B-B14F-4D97-AF65-F5344CB8AC3E}">
        <p14:creationId xmlns:p14="http://schemas.microsoft.com/office/powerpoint/2010/main" xmlns="" val="39088221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Desert Adjectives</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b="1" dirty="0" smtClean="0"/>
              <a:t>Desert</a:t>
            </a:r>
            <a:r>
              <a:rPr lang="en-US" b="1" dirty="0"/>
              <a:t>:</a:t>
            </a:r>
            <a:r>
              <a:rPr lang="en-US" dirty="0"/>
              <a:t> </a:t>
            </a:r>
            <a:r>
              <a:rPr lang="en-US" i="1" dirty="0"/>
              <a:t>harsh, dry, arid, sparse, severe, hot</a:t>
            </a:r>
            <a:br>
              <a:rPr lang="en-US" i="1" dirty="0"/>
            </a:br>
            <a:r>
              <a:rPr lang="en-US" b="1" dirty="0"/>
              <a:t>Rock:</a:t>
            </a:r>
            <a:r>
              <a:rPr lang="en-US" dirty="0"/>
              <a:t> </a:t>
            </a:r>
            <a:r>
              <a:rPr lang="en-US" i="1" dirty="0"/>
              <a:t>sharp, rough, jagged, angular</a:t>
            </a:r>
            <a:br>
              <a:rPr lang="en-US" i="1" dirty="0"/>
            </a:br>
            <a:r>
              <a:rPr lang="en-US" b="1" dirty="0"/>
              <a:t>Grasses:</a:t>
            </a:r>
            <a:r>
              <a:rPr lang="en-US" dirty="0"/>
              <a:t> </a:t>
            </a:r>
            <a:r>
              <a:rPr lang="en-US" i="1" dirty="0"/>
              <a:t>windblown, bent, dry, pale green, brown</a:t>
            </a:r>
            <a:r>
              <a:rPr lang="en-US" dirty="0"/>
              <a:t/>
            </a:r>
            <a:br>
              <a:rPr lang="en-US" dirty="0"/>
            </a:br>
            <a:r>
              <a:rPr lang="en-US" b="1" dirty="0"/>
              <a:t>Sand:</a:t>
            </a:r>
            <a:r>
              <a:rPr lang="en-US" dirty="0"/>
              <a:t> </a:t>
            </a:r>
            <a:r>
              <a:rPr lang="en-US" i="1" dirty="0"/>
              <a:t>coarse, fine, glittering, shifting, rippling, sifting, white, golden</a:t>
            </a:r>
            <a:br>
              <a:rPr lang="en-US" i="1" dirty="0"/>
            </a:br>
            <a:r>
              <a:rPr lang="en-US" b="1" dirty="0"/>
              <a:t>Sky:</a:t>
            </a:r>
            <a:r>
              <a:rPr lang="en-US" dirty="0"/>
              <a:t> </a:t>
            </a:r>
            <a:r>
              <a:rPr lang="en-US" i="1" dirty="0"/>
              <a:t>pale, intense, cloudless, azure, purple, crimson</a:t>
            </a:r>
            <a:r>
              <a:rPr lang="en-US" dirty="0"/>
              <a:t/>
            </a:r>
            <a:br>
              <a:rPr lang="en-US" dirty="0"/>
            </a:br>
            <a:r>
              <a:rPr lang="en-US" b="1" dirty="0"/>
              <a:t>Cactus:</a:t>
            </a:r>
            <a:r>
              <a:rPr lang="en-US" dirty="0"/>
              <a:t> </a:t>
            </a:r>
            <a:r>
              <a:rPr lang="en-US" i="1" dirty="0"/>
              <a:t>tall, short, squatty, spiny, prickly, thorny</a:t>
            </a:r>
            <a:r>
              <a:rPr lang="en-US" dirty="0"/>
              <a:t/>
            </a:r>
            <a:br>
              <a:rPr lang="en-US" dirty="0"/>
            </a:br>
            <a:r>
              <a:rPr lang="en-US" b="1" dirty="0"/>
              <a:t>Date palm:</a:t>
            </a:r>
            <a:r>
              <a:rPr lang="en-US" dirty="0"/>
              <a:t> </a:t>
            </a:r>
            <a:r>
              <a:rPr lang="en-US" i="1" dirty="0"/>
              <a:t>tall, bent, leather (leaves), frayed (leaves)</a:t>
            </a:r>
            <a:endParaRPr lang="en-US" dirty="0"/>
          </a:p>
          <a:p>
            <a:pPr marL="0" indent="0">
              <a:buNone/>
            </a:pPr>
            <a:endParaRPr lang="en-US" dirty="0"/>
          </a:p>
        </p:txBody>
      </p:sp>
    </p:spTree>
    <p:extLst>
      <p:ext uri="{BB962C8B-B14F-4D97-AF65-F5344CB8AC3E}">
        <p14:creationId xmlns:p14="http://schemas.microsoft.com/office/powerpoint/2010/main" xmlns="" val="6236517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City Adjectives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b="1" dirty="0"/>
              <a:t>City:</a:t>
            </a:r>
            <a:r>
              <a:rPr lang="en-US" dirty="0"/>
              <a:t> </a:t>
            </a:r>
            <a:r>
              <a:rPr lang="en-US" i="1" dirty="0"/>
              <a:t>active, bustling, noisy, busy, clean, dirty, windy</a:t>
            </a:r>
            <a:r>
              <a:rPr lang="en-US" dirty="0"/>
              <a:t/>
            </a:r>
            <a:br>
              <a:rPr lang="en-US" dirty="0"/>
            </a:br>
            <a:r>
              <a:rPr lang="en-US" b="1" dirty="0"/>
              <a:t>Traffic:</a:t>
            </a:r>
            <a:r>
              <a:rPr lang="en-US" dirty="0"/>
              <a:t> </a:t>
            </a:r>
            <a:r>
              <a:rPr lang="en-US" i="1" dirty="0"/>
              <a:t>loud, congested, snarled</a:t>
            </a:r>
            <a:br>
              <a:rPr lang="en-US" i="1" dirty="0"/>
            </a:br>
            <a:r>
              <a:rPr lang="en-US" b="1" dirty="0"/>
              <a:t>Buildings:</a:t>
            </a:r>
            <a:r>
              <a:rPr lang="en-US" dirty="0"/>
              <a:t> </a:t>
            </a:r>
            <a:r>
              <a:rPr lang="en-US" i="1" dirty="0"/>
              <a:t>old, shabby, rundown, crumbling,  modern, futuristic, sleek, towering, squat</a:t>
            </a:r>
            <a:r>
              <a:rPr lang="en-US" dirty="0"/>
              <a:t/>
            </a:r>
            <a:br>
              <a:rPr lang="en-US" dirty="0"/>
            </a:br>
            <a:r>
              <a:rPr lang="en-US" b="1" dirty="0"/>
              <a:t>Buildings (walls):</a:t>
            </a:r>
            <a:r>
              <a:rPr lang="en-US" dirty="0"/>
              <a:t> </a:t>
            </a:r>
            <a:r>
              <a:rPr lang="en-US" i="1" dirty="0"/>
              <a:t>brick, stone, marble, glass, steel, graffiti-covered</a:t>
            </a:r>
            <a:r>
              <a:rPr lang="en-US" dirty="0"/>
              <a:t/>
            </a:r>
            <a:br>
              <a:rPr lang="en-US" dirty="0"/>
            </a:br>
            <a:r>
              <a:rPr lang="en-US" b="1" dirty="0"/>
              <a:t>Monuments, statues:</a:t>
            </a:r>
            <a:r>
              <a:rPr lang="en-US" dirty="0"/>
              <a:t> </a:t>
            </a:r>
            <a:r>
              <a:rPr lang="en-US" i="1" dirty="0"/>
              <a:t>stone, copper, carved, ancient, moss-covered, faded, green, bronze</a:t>
            </a:r>
            <a:br>
              <a:rPr lang="en-US" i="1" dirty="0"/>
            </a:br>
            <a:r>
              <a:rPr lang="en-US" b="1" dirty="0"/>
              <a:t>Sidewalk:</a:t>
            </a:r>
            <a:r>
              <a:rPr lang="en-US" dirty="0"/>
              <a:t> </a:t>
            </a:r>
            <a:r>
              <a:rPr lang="en-US" i="1" dirty="0"/>
              <a:t>concrete, cement, slick, cracked, tidy, littered, swept</a:t>
            </a:r>
            <a:br>
              <a:rPr lang="en-US" i="1" dirty="0"/>
            </a:br>
            <a:r>
              <a:rPr lang="en-US" b="1" dirty="0"/>
              <a:t>Paint:</a:t>
            </a:r>
            <a:r>
              <a:rPr lang="en-US" dirty="0"/>
              <a:t> </a:t>
            </a:r>
            <a:r>
              <a:rPr lang="en-US" i="1" dirty="0"/>
              <a:t>fresh, weathered, peeling</a:t>
            </a:r>
            <a:r>
              <a:rPr lang="en-US" dirty="0"/>
              <a:t/>
            </a:r>
            <a:br>
              <a:rPr lang="en-US" dirty="0"/>
            </a:br>
            <a:r>
              <a:rPr lang="en-US" b="1" dirty="0"/>
              <a:t>Signs:</a:t>
            </a:r>
            <a:r>
              <a:rPr lang="en-US" dirty="0"/>
              <a:t> </a:t>
            </a:r>
            <a:r>
              <a:rPr lang="en-US" i="1" dirty="0"/>
              <a:t>neon, weathered, worn, bright, welcoming, flashing</a:t>
            </a:r>
            <a:br>
              <a:rPr lang="en-US" i="1" dirty="0"/>
            </a:br>
            <a:r>
              <a:rPr lang="en-US" b="1" dirty="0"/>
              <a:t>Buses, cars, taxis:</a:t>
            </a:r>
            <a:r>
              <a:rPr lang="en-US" dirty="0"/>
              <a:t> </a:t>
            </a:r>
            <a:r>
              <a:rPr lang="en-US" i="1" dirty="0"/>
              <a:t>belching, crawling, speeding, honking, waiting, screeching</a:t>
            </a:r>
            <a:br>
              <a:rPr lang="en-US" i="1" dirty="0"/>
            </a:br>
            <a:r>
              <a:rPr lang="en-US" b="1" dirty="0"/>
              <a:t>People:</a:t>
            </a:r>
            <a:r>
              <a:rPr lang="en-US" dirty="0"/>
              <a:t> </a:t>
            </a:r>
            <a:r>
              <a:rPr lang="en-US" i="1" dirty="0"/>
              <a:t>hurried, bundled, smiling, frowning, eager, rushed</a:t>
            </a:r>
            <a:endParaRPr lang="en-US" dirty="0"/>
          </a:p>
        </p:txBody>
      </p:sp>
    </p:spTree>
    <p:extLst>
      <p:ext uri="{BB962C8B-B14F-4D97-AF65-F5344CB8AC3E}">
        <p14:creationId xmlns:p14="http://schemas.microsoft.com/office/powerpoint/2010/main" xmlns="" val="3559183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Rectangle 4"/>
          <p:cNvSpPr>
            <a:spLocks noGrp="1" noChangeArrowheads="1"/>
          </p:cNvSpPr>
          <p:nvPr>
            <p:ph type="title"/>
          </p:nvPr>
        </p:nvSpPr>
        <p:spPr/>
        <p:txBody>
          <a:bodyPr>
            <a:normAutofit/>
          </a:bodyPr>
          <a:lstStyle/>
          <a:p>
            <a:pPr algn="ctr"/>
            <a:r>
              <a:rPr lang="es-ES" sz="4000" dirty="0" err="1" smtClean="0"/>
              <a:t>Where</a:t>
            </a:r>
            <a:r>
              <a:rPr lang="es-ES" sz="4000" dirty="0" smtClean="0"/>
              <a:t> are </a:t>
            </a:r>
            <a:r>
              <a:rPr lang="es-ES" sz="4000" dirty="0" err="1" smtClean="0"/>
              <a:t>the</a:t>
            </a:r>
            <a:r>
              <a:rPr lang="es-ES" sz="4000" dirty="0" smtClean="0"/>
              <a:t> </a:t>
            </a:r>
            <a:r>
              <a:rPr lang="es-ES" sz="4000" dirty="0" err="1" smtClean="0"/>
              <a:t>Things</a:t>
            </a:r>
            <a:r>
              <a:rPr lang="es-ES" sz="4000" dirty="0" smtClean="0"/>
              <a:t>?</a:t>
            </a:r>
            <a:endParaRPr lang="es-ES" sz="4000" dirty="0"/>
          </a:p>
        </p:txBody>
      </p:sp>
      <p:pic>
        <p:nvPicPr>
          <p:cNvPr id="102406" name="Picture 6" descr="places"/>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468313" y="1844675"/>
            <a:ext cx="8280400" cy="46085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0134633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ChangeArrowheads="1"/>
          </p:cNvSpPr>
          <p:nvPr>
            <p:ph type="title"/>
          </p:nvPr>
        </p:nvSpPr>
        <p:spPr/>
        <p:txBody>
          <a:bodyPr/>
          <a:lstStyle/>
          <a:p>
            <a:pPr algn="ctr"/>
            <a:r>
              <a:rPr lang="es-ES" sz="2800" dirty="0"/>
              <a:t>Describe and </a:t>
            </a:r>
            <a:r>
              <a:rPr lang="es-ES" sz="2800" dirty="0" smtClean="0"/>
              <a:t>Compare </a:t>
            </a:r>
            <a:r>
              <a:rPr lang="es-ES" sz="2800" dirty="0" err="1"/>
              <a:t>the</a:t>
            </a:r>
            <a:r>
              <a:rPr lang="es-ES" sz="2800" dirty="0"/>
              <a:t> </a:t>
            </a:r>
            <a:r>
              <a:rPr lang="es-ES" sz="2800" dirty="0" err="1" smtClean="0"/>
              <a:t>Pictures</a:t>
            </a:r>
            <a:endParaRPr lang="es-ES" sz="2800" dirty="0"/>
          </a:p>
        </p:txBody>
      </p:sp>
      <p:pic>
        <p:nvPicPr>
          <p:cNvPr id="104455" name="Picture 7" descr="places3"/>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395288" y="1557338"/>
            <a:ext cx="8353425" cy="48244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6354211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normAutofit/>
          </a:bodyPr>
          <a:lstStyle/>
          <a:p>
            <a:pPr algn="ctr"/>
            <a:r>
              <a:rPr lang="es-ES" sz="2800" dirty="0" err="1" smtClean="0"/>
              <a:t>Which</a:t>
            </a:r>
            <a:r>
              <a:rPr lang="es-ES" sz="2800" dirty="0" smtClean="0"/>
              <a:t> Picture </a:t>
            </a:r>
            <a:r>
              <a:rPr lang="es-ES" sz="2800" dirty="0" err="1"/>
              <a:t>is</a:t>
            </a:r>
            <a:r>
              <a:rPr lang="es-ES" sz="2800" dirty="0"/>
              <a:t> </a:t>
            </a:r>
            <a:r>
              <a:rPr lang="es-ES" sz="2800" dirty="0" err="1" smtClean="0"/>
              <a:t>Being</a:t>
            </a:r>
            <a:r>
              <a:rPr lang="es-ES" sz="2800" dirty="0" smtClean="0"/>
              <a:t> </a:t>
            </a:r>
            <a:r>
              <a:rPr lang="es-ES" sz="2800" dirty="0" err="1" smtClean="0"/>
              <a:t>Described</a:t>
            </a:r>
            <a:r>
              <a:rPr lang="es-ES" sz="2800" dirty="0"/>
              <a:t>?</a:t>
            </a:r>
          </a:p>
        </p:txBody>
      </p:sp>
      <p:pic>
        <p:nvPicPr>
          <p:cNvPr id="107524" name="Picture 4" descr="places2"/>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395288" y="1773238"/>
            <a:ext cx="8424862" cy="26638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07526" name="Picture 6" descr="places3"/>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2051050" y="4581525"/>
            <a:ext cx="5329238" cy="202088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3866589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algn="ctr"/>
            <a:r>
              <a:rPr lang="es-ES" sz="4000" dirty="0" smtClean="0"/>
              <a:t>Describe Picture B</a:t>
            </a:r>
            <a:endParaRPr lang="es-ES" sz="4000" dirty="0"/>
          </a:p>
        </p:txBody>
      </p:sp>
      <p:sp>
        <p:nvSpPr>
          <p:cNvPr id="110595" name="Rectangle 3"/>
          <p:cNvSpPr>
            <a:spLocks noGrp="1" noChangeArrowheads="1"/>
          </p:cNvSpPr>
          <p:nvPr>
            <p:ph type="body" sz="half" idx="2"/>
          </p:nvPr>
        </p:nvSpPr>
        <p:spPr>
          <a:xfrm>
            <a:off x="4427538" y="2492375"/>
            <a:ext cx="4259262" cy="4114800"/>
          </a:xfrm>
        </p:spPr>
        <p:txBody>
          <a:bodyPr/>
          <a:lstStyle/>
          <a:p>
            <a:r>
              <a:rPr lang="es-ES" sz="2800" dirty="0" err="1"/>
              <a:t>There</a:t>
            </a:r>
            <a:r>
              <a:rPr lang="es-ES" sz="2800" dirty="0"/>
              <a:t> </a:t>
            </a:r>
            <a:r>
              <a:rPr lang="es-ES" sz="2800" dirty="0" err="1"/>
              <a:t>used</a:t>
            </a:r>
            <a:r>
              <a:rPr lang="es-ES" sz="2800" dirty="0"/>
              <a:t> </a:t>
            </a:r>
            <a:r>
              <a:rPr lang="es-ES" sz="2800" dirty="0" err="1"/>
              <a:t>to</a:t>
            </a:r>
            <a:r>
              <a:rPr lang="es-ES" sz="2800" dirty="0"/>
              <a:t> be…</a:t>
            </a:r>
          </a:p>
          <a:p>
            <a:r>
              <a:rPr lang="es-ES" sz="2800" dirty="0" err="1"/>
              <a:t>It</a:t>
            </a:r>
            <a:r>
              <a:rPr lang="es-ES" sz="2800" dirty="0"/>
              <a:t> </a:t>
            </a:r>
            <a:r>
              <a:rPr lang="es-ES" sz="2800" dirty="0" err="1"/>
              <a:t>didn’t</a:t>
            </a:r>
            <a:r>
              <a:rPr lang="es-ES" sz="2800" dirty="0"/>
              <a:t> use </a:t>
            </a:r>
            <a:r>
              <a:rPr lang="es-ES" sz="2800" dirty="0" err="1"/>
              <a:t>to</a:t>
            </a:r>
            <a:r>
              <a:rPr lang="es-ES" sz="2800" dirty="0"/>
              <a:t> be so…</a:t>
            </a:r>
          </a:p>
          <a:p>
            <a:r>
              <a:rPr lang="es-ES" sz="2800" dirty="0" err="1"/>
              <a:t>There</a:t>
            </a:r>
            <a:r>
              <a:rPr lang="es-ES" sz="2800" dirty="0"/>
              <a:t> </a:t>
            </a:r>
            <a:r>
              <a:rPr lang="es-ES" sz="2800" dirty="0" err="1"/>
              <a:t>weren’t</a:t>
            </a:r>
            <a:r>
              <a:rPr lang="es-ES" sz="2800" dirty="0"/>
              <a:t> </a:t>
            </a:r>
            <a:r>
              <a:rPr lang="es-ES" sz="2800" dirty="0" err="1"/>
              <a:t>any</a:t>
            </a:r>
            <a:r>
              <a:rPr lang="es-ES" sz="2800" dirty="0"/>
              <a:t>…</a:t>
            </a:r>
          </a:p>
          <a:p>
            <a:r>
              <a:rPr lang="es-ES" sz="2800" dirty="0" err="1"/>
              <a:t>There</a:t>
            </a:r>
            <a:r>
              <a:rPr lang="es-ES" sz="2800" dirty="0"/>
              <a:t> </a:t>
            </a:r>
            <a:r>
              <a:rPr lang="es-ES" sz="2800" dirty="0" err="1"/>
              <a:t>was</a:t>
            </a:r>
            <a:r>
              <a:rPr lang="es-ES" sz="2800" dirty="0"/>
              <a:t> </a:t>
            </a:r>
            <a:r>
              <a:rPr lang="es-ES" sz="2800" dirty="0" err="1"/>
              <a:t>less</a:t>
            </a:r>
            <a:r>
              <a:rPr lang="es-ES" sz="2800" dirty="0"/>
              <a:t>…</a:t>
            </a:r>
          </a:p>
          <a:p>
            <a:r>
              <a:rPr lang="es-ES" sz="2800" dirty="0" err="1"/>
              <a:t>There</a:t>
            </a:r>
            <a:r>
              <a:rPr lang="es-ES" sz="2800" dirty="0"/>
              <a:t> </a:t>
            </a:r>
            <a:r>
              <a:rPr lang="es-ES" sz="2800" dirty="0" err="1"/>
              <a:t>were</a:t>
            </a:r>
            <a:r>
              <a:rPr lang="es-ES" sz="2800" dirty="0"/>
              <a:t> </a:t>
            </a:r>
            <a:r>
              <a:rPr lang="es-ES" sz="2800" dirty="0" err="1"/>
              <a:t>fewer</a:t>
            </a:r>
            <a:r>
              <a:rPr lang="es-ES" sz="2800" dirty="0"/>
              <a:t>…</a:t>
            </a:r>
          </a:p>
        </p:txBody>
      </p:sp>
      <p:pic>
        <p:nvPicPr>
          <p:cNvPr id="110597" name="Picture 5" descr="20 years agob"/>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468313" y="2133600"/>
            <a:ext cx="3816350" cy="33829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577099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normAutofit/>
          </a:bodyPr>
          <a:lstStyle/>
          <a:p>
            <a:pPr algn="ctr"/>
            <a:r>
              <a:rPr lang="es-ES" sz="4000" dirty="0" err="1" smtClean="0"/>
              <a:t>Read</a:t>
            </a:r>
            <a:r>
              <a:rPr lang="es-ES" sz="4000" dirty="0" smtClean="0"/>
              <a:t> </a:t>
            </a:r>
            <a:r>
              <a:rPr lang="es-ES" sz="4000" dirty="0" err="1"/>
              <a:t>the</a:t>
            </a:r>
            <a:r>
              <a:rPr lang="es-ES" sz="4000" dirty="0"/>
              <a:t> </a:t>
            </a:r>
            <a:r>
              <a:rPr lang="es-ES" sz="4000" dirty="0" smtClean="0"/>
              <a:t>Dialogue</a:t>
            </a:r>
            <a:r>
              <a:rPr lang="es-ES" sz="4000" dirty="0"/>
              <a:t>.</a:t>
            </a:r>
          </a:p>
        </p:txBody>
      </p:sp>
      <p:pic>
        <p:nvPicPr>
          <p:cNvPr id="112644" name="Picture 4" descr="placesdialogue"/>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611188" y="1844675"/>
            <a:ext cx="7993062" cy="43926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18526055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Situation</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dirty="0" smtClean="0"/>
          </a:p>
          <a:p>
            <a:pPr marL="514350" indent="-514350">
              <a:buFont typeface="+mj-lt"/>
              <a:buAutoNum type="arabicPeriod"/>
            </a:pPr>
            <a:endParaRPr lang="en-US" dirty="0" smtClean="0"/>
          </a:p>
          <a:p>
            <a:pPr marL="0" indent="0">
              <a:buNone/>
            </a:pPr>
            <a:endParaRPr lang="en-US" dirty="0"/>
          </a:p>
          <a:p>
            <a:pPr marL="0" indent="0">
              <a:buNone/>
            </a:pPr>
            <a:endParaRPr lang="en-US" dirty="0"/>
          </a:p>
          <a:p>
            <a:pPr marL="514350" indent="-514350">
              <a:buFont typeface="+mj-lt"/>
              <a:buAutoNum type="arabicPeriod"/>
            </a:pPr>
            <a:r>
              <a:rPr lang="en-US" dirty="0" smtClean="0"/>
              <a:t>Which </a:t>
            </a:r>
            <a:r>
              <a:rPr lang="en-US" dirty="0"/>
              <a:t>city is this? </a:t>
            </a:r>
            <a:endParaRPr lang="en-US" dirty="0" smtClean="0"/>
          </a:p>
          <a:p>
            <a:pPr marL="514350" indent="-514350">
              <a:buFont typeface="+mj-lt"/>
              <a:buAutoNum type="arabicPeriod"/>
            </a:pPr>
            <a:r>
              <a:rPr lang="en-US" dirty="0" smtClean="0"/>
              <a:t>What </a:t>
            </a:r>
            <a:r>
              <a:rPr lang="en-US" dirty="0"/>
              <a:t>is there to see and do? </a:t>
            </a:r>
            <a:endParaRPr lang="en-US" dirty="0" smtClean="0"/>
          </a:p>
          <a:p>
            <a:pPr marL="514350" indent="-514350">
              <a:buFont typeface="+mj-lt"/>
              <a:buAutoNum type="arabicPeriod"/>
            </a:pPr>
            <a:r>
              <a:rPr lang="en-US" dirty="0" smtClean="0"/>
              <a:t>Write a short essay to describe this place to </a:t>
            </a:r>
            <a:r>
              <a:rPr lang="en-US"/>
              <a:t>a </a:t>
            </a:r>
            <a:r>
              <a:rPr lang="en-US" smtClean="0"/>
              <a:t>visitor.</a:t>
            </a:r>
            <a:endParaRPr lang="en-US" dirty="0"/>
          </a:p>
          <a:p>
            <a:pPr marL="0" indent="0">
              <a:buNone/>
            </a:pPr>
            <a:endParaRPr lang="en-US"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91000" y="1676400"/>
            <a:ext cx="4214813" cy="2443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10476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20</a:t>
            </a:r>
            <a:endParaRPr lang="en-US" dirty="0"/>
          </a:p>
        </p:txBody>
      </p:sp>
      <p:sp>
        <p:nvSpPr>
          <p:cNvPr id="3" name="Content Placeholder 2"/>
          <p:cNvSpPr>
            <a:spLocks noGrp="1"/>
          </p:cNvSpPr>
          <p:nvPr>
            <p:ph idx="1"/>
          </p:nvPr>
        </p:nvSpPr>
        <p:spPr/>
        <p:txBody>
          <a:bodyPr/>
          <a:lstStyle/>
          <a:p>
            <a:r>
              <a:rPr lang="en-US" dirty="0" smtClean="0"/>
              <a:t>In lecture 20, we learnt how to </a:t>
            </a:r>
          </a:p>
          <a:p>
            <a:pPr lvl="1"/>
            <a:r>
              <a:rPr lang="en-US" dirty="0" smtClean="0"/>
              <a:t>Describe pictures and places</a:t>
            </a:r>
          </a:p>
          <a:p>
            <a:pPr lvl="1"/>
            <a:r>
              <a:rPr lang="en-US" dirty="0" smtClean="0"/>
              <a:t>State locations</a:t>
            </a:r>
          </a:p>
          <a:p>
            <a:pPr lvl="1"/>
            <a:r>
              <a:rPr lang="en-US" dirty="0" smtClean="0"/>
              <a:t>State the differences between two pictures</a:t>
            </a:r>
          </a:p>
          <a:p>
            <a:pPr lvl="1"/>
            <a:r>
              <a:rPr lang="en-US" dirty="0" smtClean="0"/>
              <a:t>Use descriptive adjectives and phrases</a:t>
            </a:r>
          </a:p>
          <a:p>
            <a:pPr lvl="1"/>
            <a:r>
              <a:rPr lang="en-US" dirty="0" smtClean="0"/>
              <a:t>Write a short descriptive text</a:t>
            </a:r>
          </a:p>
          <a:p>
            <a:pPr lvl="1"/>
            <a:endParaRPr lang="en-US" dirty="0" smtClean="0"/>
          </a:p>
          <a:p>
            <a:pPr lvl="1"/>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1258132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TotalTime>
  <Words>409</Words>
  <Application>Microsoft Office PowerPoint</Application>
  <PresentationFormat>On-screen Show (4:3)</PresentationFormat>
  <Paragraphs>111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Lecture 20</vt:lpstr>
      <vt:lpstr>Review of Lecture 19</vt:lpstr>
      <vt:lpstr>Objectives of Lecture 20</vt:lpstr>
      <vt:lpstr>Describing a Picture</vt:lpstr>
      <vt:lpstr>Describing a Picture</vt:lpstr>
      <vt:lpstr>Describe a Photo or Picture in an Exam</vt:lpstr>
      <vt:lpstr>Describe the Picture</vt:lpstr>
      <vt:lpstr>Describe the Picture</vt:lpstr>
      <vt:lpstr>Describe the Picture</vt:lpstr>
      <vt:lpstr>Find the Differences</vt:lpstr>
      <vt:lpstr>Let’s Describe London</vt:lpstr>
      <vt:lpstr>Desert Adjectives</vt:lpstr>
      <vt:lpstr>City Adjectives</vt:lpstr>
      <vt:lpstr>Where are the Things?</vt:lpstr>
      <vt:lpstr>Describe and Compare the Pictures</vt:lpstr>
      <vt:lpstr>Which Picture is Being Described?</vt:lpstr>
      <vt:lpstr>Describe Picture B</vt:lpstr>
      <vt:lpstr>Read the Dialogue.</vt:lpstr>
      <vt:lpstr>Practice Situation</vt:lpstr>
      <vt:lpstr>Summary of Lecture 20</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20</dc:title>
  <dc:creator>admin</dc:creator>
  <cp:lastModifiedBy>NTS</cp:lastModifiedBy>
  <cp:revision>15</cp:revision>
  <dcterms:created xsi:type="dcterms:W3CDTF">2014-07-02T01:54:38Z</dcterms:created>
  <dcterms:modified xsi:type="dcterms:W3CDTF">2014-07-02T07:31:13Z</dcterms:modified>
</cp:coreProperties>
</file>