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57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1" r:id="rId14"/>
    <p:sldId id="268" r:id="rId15"/>
    <p:sldId id="267" r:id="rId16"/>
    <p:sldId id="269" r:id="rId17"/>
    <p:sldId id="270" r:id="rId18"/>
    <p:sldId id="272" r:id="rId19"/>
    <p:sldId id="273" r:id="rId20"/>
    <p:sldId id="274" r:id="rId21"/>
    <p:sldId id="27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3DBAE-7C8C-4C30-85F9-1413964AC9E5}" type="datetimeFigureOut">
              <a:rPr lang="en-US" smtClean="0"/>
              <a:pPr/>
              <a:t>5/30/2014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06ACE-2762-42B3-AD1B-EB1C914DC4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3DBAE-7C8C-4C30-85F9-1413964AC9E5}" type="datetimeFigureOut">
              <a:rPr lang="en-US" smtClean="0"/>
              <a:pPr/>
              <a:t>5/30/2014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06ACE-2762-42B3-AD1B-EB1C914DC4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3DBAE-7C8C-4C30-85F9-1413964AC9E5}" type="datetimeFigureOut">
              <a:rPr lang="en-US" smtClean="0"/>
              <a:pPr/>
              <a:t>5/30/2014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06ACE-2762-42B3-AD1B-EB1C914DC4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3DBAE-7C8C-4C30-85F9-1413964AC9E5}" type="datetimeFigureOut">
              <a:rPr lang="en-US" smtClean="0"/>
              <a:pPr/>
              <a:t>5/30/2014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06ACE-2762-42B3-AD1B-EB1C914DC4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3DBAE-7C8C-4C30-85F9-1413964AC9E5}" type="datetimeFigureOut">
              <a:rPr lang="en-US" smtClean="0"/>
              <a:pPr/>
              <a:t>5/30/2014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06ACE-2762-42B3-AD1B-EB1C914DC4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3DBAE-7C8C-4C30-85F9-1413964AC9E5}" type="datetimeFigureOut">
              <a:rPr lang="en-US" smtClean="0"/>
              <a:pPr/>
              <a:t>5/30/2014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06ACE-2762-42B3-AD1B-EB1C914DC4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3DBAE-7C8C-4C30-85F9-1413964AC9E5}" type="datetimeFigureOut">
              <a:rPr lang="en-US" smtClean="0"/>
              <a:pPr/>
              <a:t>5/30/2014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06ACE-2762-42B3-AD1B-EB1C914DC4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3DBAE-7C8C-4C30-85F9-1413964AC9E5}" type="datetimeFigureOut">
              <a:rPr lang="en-US" smtClean="0"/>
              <a:pPr/>
              <a:t>5/30/2014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06ACE-2762-42B3-AD1B-EB1C914DC4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3DBAE-7C8C-4C30-85F9-1413964AC9E5}" type="datetimeFigureOut">
              <a:rPr lang="en-US" smtClean="0"/>
              <a:pPr/>
              <a:t>5/30/2014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06ACE-2762-42B3-AD1B-EB1C914DC4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3DBAE-7C8C-4C30-85F9-1413964AC9E5}" type="datetimeFigureOut">
              <a:rPr lang="en-US" smtClean="0"/>
              <a:pPr/>
              <a:t>5/30/2014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06ACE-2762-42B3-AD1B-EB1C914DC4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3DBAE-7C8C-4C30-85F9-1413964AC9E5}" type="datetimeFigureOut">
              <a:rPr lang="en-US" smtClean="0"/>
              <a:pPr/>
              <a:t>5/30/2014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06ACE-2762-42B3-AD1B-EB1C914DC4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B3DBAE-7C8C-4C30-85F9-1413964AC9E5}" type="datetimeFigureOut">
              <a:rPr lang="en-US" smtClean="0"/>
              <a:pPr/>
              <a:t>5/30/2014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06ACE-2762-42B3-AD1B-EB1C914DC40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earsonlongman.com/young_learners/pdfs/classroomlanguage.pdf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066800"/>
            <a:ext cx="82296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Functional English – 1</a:t>
            </a:r>
            <a:br>
              <a:rPr lang="en-US" sz="4800" b="1" dirty="0" smtClean="0"/>
            </a:br>
            <a:r>
              <a:rPr lang="en-US" sz="4800" b="1" dirty="0" smtClean="0"/>
              <a:t>HUM104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810000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6000" b="1" dirty="0" smtClean="0"/>
              <a:t>L</a:t>
            </a:r>
            <a:r>
              <a:rPr lang="en-US" sz="6000" b="1" dirty="0" smtClean="0"/>
              <a:t>ecture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</a:t>
            </a:r>
            <a:r>
              <a:rPr lang="en-US" dirty="0" smtClean="0"/>
              <a:t>Lecture </a:t>
            </a:r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</a:t>
            </a:r>
            <a:r>
              <a:rPr lang="en-US" dirty="0" smtClean="0"/>
              <a:t>Lecture </a:t>
            </a:r>
            <a:r>
              <a:rPr lang="en-US" dirty="0" smtClean="0"/>
              <a:t>1:</a:t>
            </a:r>
          </a:p>
          <a:p>
            <a:pPr lvl="1"/>
            <a:r>
              <a:rPr lang="en-US" dirty="0" smtClean="0"/>
              <a:t>We had an overview of the course and looked at its aims and objectives, its central points of concern, and its techniques and approaches.</a:t>
            </a:r>
          </a:p>
          <a:p>
            <a:pPr lvl="1"/>
            <a:r>
              <a:rPr lang="en-US" dirty="0" smtClean="0"/>
              <a:t>We also discussed how languages are learnt in general and what best practices we should follow.</a:t>
            </a:r>
          </a:p>
          <a:p>
            <a:pPr lvl="1"/>
            <a:r>
              <a:rPr lang="en-US" dirty="0" smtClean="0"/>
              <a:t>We looked at useful phrases and cultural points to make effective self and peer introductions.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762000"/>
            <a:ext cx="7772400" cy="1470025"/>
          </a:xfrm>
        </p:spPr>
        <p:txBody>
          <a:bodyPr/>
          <a:lstStyle/>
          <a:p>
            <a:r>
              <a:rPr lang="en-US" dirty="0" smtClean="0"/>
              <a:t>Lecture 2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17526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</a:rPr>
              <a:t>Expressing requests and enquiries</a:t>
            </a:r>
          </a:p>
          <a:p>
            <a:r>
              <a:rPr lang="en-US" sz="3600" b="1" dirty="0" smtClean="0">
                <a:solidFill>
                  <a:schemeClr val="tx1"/>
                </a:solidFill>
              </a:rPr>
              <a:t>&amp;</a:t>
            </a:r>
          </a:p>
          <a:p>
            <a:r>
              <a:rPr lang="en-US" sz="3600" b="1" dirty="0" smtClean="0">
                <a:solidFill>
                  <a:schemeClr val="tx1"/>
                </a:solidFill>
              </a:rPr>
              <a:t>Practicing Practical Classroom English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Expressing requests and enquiries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Forming appropriate requests and enquiries</a:t>
            </a:r>
          </a:p>
          <a:p>
            <a:r>
              <a:rPr lang="en-US" dirty="0" smtClean="0"/>
              <a:t>Responding to enquiries</a:t>
            </a:r>
          </a:p>
          <a:p>
            <a:r>
              <a:rPr lang="en-US" dirty="0" smtClean="0"/>
              <a:t>Requests Vs commands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Practicing Practical Classroom English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different classroom language routines and functions for effective classroom management</a:t>
            </a:r>
          </a:p>
          <a:p>
            <a:r>
              <a:rPr lang="en-US" dirty="0" smtClean="0"/>
              <a:t>Developing effective classroom language by following some examples</a:t>
            </a:r>
          </a:p>
          <a:p>
            <a:r>
              <a:rPr lang="en-US" dirty="0" smtClean="0"/>
              <a:t>Demonstrating and practicing practical classroom language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Requests and enquiries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Look at the following sentences and write next to each sentence whether it is a request (R) or an Enquiry (E).</a:t>
            </a:r>
          </a:p>
          <a:p>
            <a:pPr lvl="1"/>
            <a:r>
              <a:rPr lang="en-US" dirty="0" smtClean="0"/>
              <a:t>Would you open the window, please?</a:t>
            </a:r>
          </a:p>
          <a:p>
            <a:pPr lvl="1"/>
            <a:r>
              <a:rPr lang="en-US" dirty="0" smtClean="0"/>
              <a:t>How long does it take to get to the bank?</a:t>
            </a:r>
          </a:p>
          <a:p>
            <a:pPr lvl="1"/>
            <a:r>
              <a:rPr lang="en-US" dirty="0" smtClean="0"/>
              <a:t>Could you type this letter for me?</a:t>
            </a:r>
          </a:p>
          <a:p>
            <a:pPr lvl="1"/>
            <a:r>
              <a:rPr lang="en-US" dirty="0" smtClean="0"/>
              <a:t>Can you swim?</a:t>
            </a:r>
          </a:p>
          <a:p>
            <a:pPr lvl="1"/>
            <a:r>
              <a:rPr lang="en-US" dirty="0" smtClean="0"/>
              <a:t>Will you stop smoking, please?</a:t>
            </a:r>
          </a:p>
          <a:p>
            <a:pPr lvl="1"/>
            <a:r>
              <a:rPr lang="en-US" dirty="0" smtClean="0"/>
              <a:t>Would you mind turning off the fans when you leave?</a:t>
            </a:r>
          </a:p>
          <a:p>
            <a:pPr lvl="1"/>
            <a:r>
              <a:rPr lang="en-US" dirty="0" smtClean="0"/>
              <a:t>What would you like to eat?</a:t>
            </a:r>
          </a:p>
          <a:p>
            <a:pPr lvl="1"/>
            <a:r>
              <a:rPr lang="en-US" dirty="0" smtClean="0"/>
              <a:t>May I speak to the manager?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Enquiry or Inquiry?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/>
              <a:t>Enquiry</a:t>
            </a:r>
            <a:r>
              <a:rPr lang="en-US" dirty="0" smtClean="0"/>
              <a:t> means asking a question, whereas </a:t>
            </a:r>
            <a:r>
              <a:rPr lang="en-US" b="1" dirty="0" smtClean="0"/>
              <a:t>inquiry</a:t>
            </a:r>
            <a:r>
              <a:rPr lang="en-US" dirty="0" smtClean="0"/>
              <a:t> is a formal investigation.</a:t>
            </a:r>
          </a:p>
          <a:p>
            <a:r>
              <a:rPr lang="en-US" dirty="0" smtClean="0"/>
              <a:t>The prefix ‘</a:t>
            </a:r>
            <a:r>
              <a:rPr lang="en-US" b="1" dirty="0" smtClean="0"/>
              <a:t>en</a:t>
            </a:r>
            <a:r>
              <a:rPr lang="en-US" dirty="0" smtClean="0"/>
              <a:t>’ comes from French, and ‘</a:t>
            </a:r>
            <a:r>
              <a:rPr lang="en-US" b="1" dirty="0" smtClean="0"/>
              <a:t>in</a:t>
            </a:r>
            <a:r>
              <a:rPr lang="en-US" dirty="0" smtClean="0"/>
              <a:t>’ from Latin.</a:t>
            </a:r>
          </a:p>
          <a:p>
            <a:r>
              <a:rPr lang="en-US" b="1" dirty="0" smtClean="0"/>
              <a:t>Enquiry</a:t>
            </a:r>
            <a:r>
              <a:rPr lang="en-US" dirty="0" smtClean="0"/>
              <a:t> is a request for truth, knowledge or information, whereas an </a:t>
            </a:r>
            <a:r>
              <a:rPr lang="en-US" b="1" dirty="0" smtClean="0"/>
              <a:t>inquiry</a:t>
            </a:r>
            <a:r>
              <a:rPr lang="en-US" dirty="0" smtClean="0"/>
              <a:t> is an investigation into something.</a:t>
            </a:r>
          </a:p>
          <a:p>
            <a:r>
              <a:rPr lang="en-US" b="1" dirty="0" smtClean="0"/>
              <a:t>Enquiry</a:t>
            </a:r>
            <a:r>
              <a:rPr lang="en-US" dirty="0" smtClean="0"/>
              <a:t> is preferred in British English, whereas the Americans are more comfortable with </a:t>
            </a:r>
            <a:r>
              <a:rPr lang="en-US" b="1" dirty="0" smtClean="0"/>
              <a:t>inquiry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 spite of there being a clear distinction in the meanings of the two terms, people often use them interchangeably.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Making polite requests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Polite requests are often made by using general question forms of the modal verbs MAY, CAN, COULD, WILL, WOULD, etc.</a:t>
            </a:r>
          </a:p>
          <a:p>
            <a:r>
              <a:rPr lang="en-US" dirty="0" smtClean="0"/>
              <a:t>Adding </a:t>
            </a:r>
            <a:r>
              <a:rPr lang="en-US" b="1" dirty="0" smtClean="0"/>
              <a:t>please</a:t>
            </a:r>
            <a:r>
              <a:rPr lang="en-US" dirty="0" smtClean="0"/>
              <a:t> to a request makes it more polite.</a:t>
            </a:r>
          </a:p>
          <a:p>
            <a:r>
              <a:rPr lang="en-US" dirty="0" smtClean="0"/>
              <a:t>MAY is often used as “May I …?”</a:t>
            </a:r>
          </a:p>
          <a:p>
            <a:r>
              <a:rPr lang="en-US" dirty="0" smtClean="0"/>
              <a:t>WILL and WOULD are used as “Will you …?”, “Would you …?”</a:t>
            </a:r>
          </a:p>
          <a:p>
            <a:r>
              <a:rPr lang="en-US" dirty="0" smtClean="0"/>
              <a:t>CAN and COULD are used in both ways, for example, “CAN I ….?”, “Could you …?”, etc.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Responding to requests positively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following phrases are commonly used to respond to a request positively:</a:t>
            </a:r>
          </a:p>
          <a:p>
            <a:pPr lvl="1"/>
            <a:r>
              <a:rPr lang="en-US" u="sng" dirty="0" smtClean="0"/>
              <a:t>FORMAL:</a:t>
            </a:r>
            <a:r>
              <a:rPr lang="en-US" dirty="0" smtClean="0"/>
              <a:t> I’d be glad to. / I’d be happy to.</a:t>
            </a:r>
          </a:p>
          <a:p>
            <a:pPr lvl="1"/>
            <a:r>
              <a:rPr lang="en-US" u="sng" dirty="0" smtClean="0"/>
              <a:t>LESS FORMAL: </a:t>
            </a:r>
            <a:r>
              <a:rPr lang="en-US" dirty="0" smtClean="0"/>
              <a:t>Yes, of course. / Of course. / Certainly</a:t>
            </a:r>
          </a:p>
          <a:p>
            <a:pPr lvl="1"/>
            <a:r>
              <a:rPr lang="en-US" u="sng" dirty="0" smtClean="0"/>
              <a:t>INFORMAL: </a:t>
            </a:r>
            <a:r>
              <a:rPr lang="en-US" dirty="0" smtClean="0"/>
              <a:t>Sure. / No problem.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Responding to requests positively </a:t>
            </a:r>
            <a:br>
              <a:rPr lang="en-US" dirty="0" smtClean="0"/>
            </a:br>
            <a:r>
              <a:rPr lang="en-US" dirty="0" smtClean="0"/>
              <a:t>Sample Sentences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3500" dirty="0" smtClean="0"/>
              <a:t>Could you tell her that I called? </a:t>
            </a:r>
            <a:r>
              <a:rPr lang="en-US" sz="3500" dirty="0" smtClean="0">
                <a:sym typeface="Wingdings" pitchFamily="2" charset="2"/>
              </a:rPr>
              <a:t> I’d be glad to.</a:t>
            </a:r>
          </a:p>
          <a:p>
            <a:r>
              <a:rPr lang="en-US" sz="3500" dirty="0" smtClean="0">
                <a:sym typeface="Wingdings" pitchFamily="2" charset="2"/>
              </a:rPr>
              <a:t>Could I borrow your calculator for a minute?  Sure, here it is.</a:t>
            </a:r>
          </a:p>
          <a:p>
            <a:r>
              <a:rPr lang="en-US" sz="3500" dirty="0" smtClean="0">
                <a:sym typeface="Wingdings" pitchFamily="2" charset="2"/>
              </a:rPr>
              <a:t>Would you please turn down the volume of the TV?  Certainly. Just a second!</a:t>
            </a:r>
          </a:p>
          <a:p>
            <a:r>
              <a:rPr lang="en-US" sz="3500" dirty="0" smtClean="0"/>
              <a:t>May I speak to Mr. </a:t>
            </a:r>
            <a:r>
              <a:rPr lang="en-US" sz="3500" dirty="0" err="1" smtClean="0"/>
              <a:t>Majeed</a:t>
            </a:r>
            <a:r>
              <a:rPr lang="en-US" sz="3500" dirty="0" smtClean="0"/>
              <a:t>, please? </a:t>
            </a:r>
            <a:r>
              <a:rPr lang="en-US" sz="3500" dirty="0" smtClean="0">
                <a:sym typeface="Wingdings" pitchFamily="2" charset="2"/>
              </a:rPr>
              <a:t></a:t>
            </a:r>
            <a:r>
              <a:rPr lang="en-US" sz="3500" dirty="0" smtClean="0"/>
              <a:t> Sure, he’ll be here in a minute.</a:t>
            </a:r>
          </a:p>
          <a:p>
            <a:r>
              <a:rPr lang="en-US" sz="3500" dirty="0" smtClean="0">
                <a:sym typeface="Wingdings" pitchFamily="2" charset="2"/>
              </a:rPr>
              <a:t>Would you mind if I go out for a while?  Not at all. I’ll take care of the things while you’re away.</a:t>
            </a:r>
          </a:p>
          <a:p>
            <a:endParaRPr lang="en-US" dirty="0" smtClean="0">
              <a:sym typeface="Wingdings" pitchFamily="2" charset="2"/>
            </a:endParaRPr>
          </a:p>
          <a:p>
            <a:pPr>
              <a:buNone/>
            </a:pPr>
            <a:endParaRPr lang="en-US" dirty="0" smtClean="0">
              <a:sym typeface="Wingdings" pitchFamily="2" charset="2"/>
            </a:endParaRPr>
          </a:p>
          <a:p>
            <a:pPr>
              <a:buNone/>
            </a:pPr>
            <a:r>
              <a:rPr lang="en-US" dirty="0" smtClean="0">
                <a:sym typeface="Wingdings" pitchFamily="2" charset="2"/>
              </a:rPr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Responding to requests negatively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following phrases are commonly used to respond to a request negatively:</a:t>
            </a:r>
          </a:p>
          <a:p>
            <a:pPr lvl="1"/>
            <a:r>
              <a:rPr lang="en-US" u="sng" dirty="0" smtClean="0"/>
              <a:t>FORMAL:</a:t>
            </a:r>
            <a:r>
              <a:rPr lang="en-US" dirty="0" smtClean="0"/>
              <a:t> I’m afraid it’s not possible. / I’m very sorry, but… / I’d love to, but … / I wish I could (help), but … / I’d very much like to, but …</a:t>
            </a:r>
          </a:p>
          <a:p>
            <a:pPr lvl="1"/>
            <a:r>
              <a:rPr lang="en-US" u="sng" dirty="0" smtClean="0"/>
              <a:t>INFORMAL: </a:t>
            </a:r>
            <a:r>
              <a:rPr lang="en-US" dirty="0" smtClean="0"/>
              <a:t>Sorry. / Sorry, I can’t. 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Responding to requests negatively </a:t>
            </a:r>
            <a:br>
              <a:rPr lang="en-US" dirty="0" smtClean="0"/>
            </a:br>
            <a:r>
              <a:rPr lang="en-US" dirty="0" smtClean="0"/>
              <a:t>Sample Sentences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Could you tell her that I called? </a:t>
            </a:r>
            <a:r>
              <a:rPr lang="en-US" dirty="0" smtClean="0">
                <a:sym typeface="Wingdings" pitchFamily="2" charset="2"/>
              </a:rPr>
              <a:t> I’m afraid, I won’t be able to. I’m leaving in a minute.</a:t>
            </a:r>
          </a:p>
          <a:p>
            <a:r>
              <a:rPr lang="en-US" dirty="0" smtClean="0">
                <a:sym typeface="Wingdings" pitchFamily="2" charset="2"/>
              </a:rPr>
              <a:t>Could I borrow your calculator for a minute?  I’m sorry, but I need it myself.</a:t>
            </a:r>
          </a:p>
          <a:p>
            <a:r>
              <a:rPr lang="en-US" dirty="0" smtClean="0">
                <a:sym typeface="Wingdings" pitchFamily="2" charset="2"/>
              </a:rPr>
              <a:t>Would you turn down the volume, please?  Sorry, I can’t. It’s out of order.</a:t>
            </a:r>
          </a:p>
          <a:p>
            <a:r>
              <a:rPr lang="en-US" dirty="0" smtClean="0"/>
              <a:t>May I speak to Mr. </a:t>
            </a:r>
            <a:r>
              <a:rPr lang="en-US" dirty="0" err="1" smtClean="0"/>
              <a:t>Majeed</a:t>
            </a:r>
            <a:r>
              <a:rPr lang="en-US" dirty="0" smtClean="0"/>
              <a:t>, please?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 I’m afraid it’s not possible. He is not in.</a:t>
            </a:r>
          </a:p>
          <a:p>
            <a:r>
              <a:rPr lang="en-US" dirty="0" smtClean="0">
                <a:sym typeface="Wingdings" pitchFamily="2" charset="2"/>
              </a:rPr>
              <a:t>Would you mind not smoking here?  Oh, I’m sorry!</a:t>
            </a:r>
          </a:p>
          <a:p>
            <a:pPr>
              <a:buNone/>
            </a:pPr>
            <a:r>
              <a:rPr lang="en-US" dirty="0" smtClean="0">
                <a:sym typeface="Wingdings" pitchFamily="2" charset="2"/>
              </a:rPr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polite is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Come a bit early.</a:t>
            </a:r>
          </a:p>
          <a:p>
            <a:r>
              <a:rPr lang="en-US" dirty="0" smtClean="0"/>
              <a:t>Please come a bit early.</a:t>
            </a:r>
          </a:p>
          <a:p>
            <a:r>
              <a:rPr lang="en-US" dirty="0" smtClean="0"/>
              <a:t>Can you come a bit early, please?</a:t>
            </a:r>
          </a:p>
          <a:p>
            <a:r>
              <a:rPr lang="en-US" dirty="0" smtClean="0"/>
              <a:t>Could you come a bit early?</a:t>
            </a:r>
          </a:p>
          <a:p>
            <a:r>
              <a:rPr lang="en-US" dirty="0" smtClean="0"/>
              <a:t>Will you be able to come a bit early?</a:t>
            </a:r>
          </a:p>
          <a:p>
            <a:r>
              <a:rPr lang="en-US" dirty="0" smtClean="0"/>
              <a:t>I wonder if you can come a bit early.</a:t>
            </a:r>
          </a:p>
          <a:p>
            <a:r>
              <a:rPr lang="en-US" dirty="0" smtClean="0"/>
              <a:t>I’m wondering if you could come a bit early.</a:t>
            </a:r>
          </a:p>
          <a:p>
            <a:r>
              <a:rPr lang="en-US" dirty="0" smtClean="0"/>
              <a:t>Do you mind coming a bit early?</a:t>
            </a:r>
          </a:p>
          <a:p>
            <a:r>
              <a:rPr lang="en-US" dirty="0" smtClean="0"/>
              <a:t>Would you mind if I asked you to come a bit early?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Making polite requests</a:t>
            </a:r>
            <a:br>
              <a:rPr lang="en-US" dirty="0" smtClean="0"/>
            </a:br>
            <a:r>
              <a:rPr lang="en-US" dirty="0" smtClean="0"/>
              <a:t>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Change the following commands into polite requests.</a:t>
            </a:r>
          </a:p>
          <a:p>
            <a:pPr lvl="1"/>
            <a:r>
              <a:rPr lang="en-US" dirty="0" smtClean="0"/>
              <a:t>Lend me 100 rupees</a:t>
            </a:r>
          </a:p>
          <a:p>
            <a:pPr lvl="1"/>
            <a:r>
              <a:rPr lang="en-US" dirty="0" smtClean="0"/>
              <a:t>Sign here</a:t>
            </a:r>
          </a:p>
          <a:p>
            <a:pPr lvl="1"/>
            <a:r>
              <a:rPr lang="en-US" dirty="0" smtClean="0"/>
              <a:t>Be quiet</a:t>
            </a:r>
          </a:p>
          <a:p>
            <a:pPr lvl="1"/>
            <a:r>
              <a:rPr lang="en-US" dirty="0" smtClean="0"/>
              <a:t>Follow the instructions</a:t>
            </a:r>
          </a:p>
          <a:p>
            <a:pPr lvl="1"/>
            <a:r>
              <a:rPr lang="en-US" dirty="0" smtClean="0"/>
              <a:t>Stop taking photographs here</a:t>
            </a:r>
          </a:p>
          <a:p>
            <a:pPr lvl="1"/>
            <a:r>
              <a:rPr lang="en-US" dirty="0" smtClean="0"/>
              <a:t>Cooperate</a:t>
            </a:r>
          </a:p>
          <a:p>
            <a:pPr lvl="1"/>
            <a:r>
              <a:rPr lang="en-US" dirty="0" smtClean="0"/>
              <a:t>Let me in</a:t>
            </a:r>
          </a:p>
          <a:p>
            <a:pPr lvl="1"/>
            <a:r>
              <a:rPr lang="en-US" dirty="0" smtClean="0"/>
              <a:t>Leave now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Asking polite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Direct Questions are not very polite.</a:t>
            </a:r>
          </a:p>
          <a:p>
            <a:pPr lvl="1"/>
            <a:r>
              <a:rPr lang="en-US" dirty="0" smtClean="0"/>
              <a:t>When does the next bus leave?</a:t>
            </a:r>
          </a:p>
          <a:p>
            <a:r>
              <a:rPr lang="en-US" dirty="0" smtClean="0"/>
              <a:t>Indirect Questions are considered polite.</a:t>
            </a:r>
          </a:p>
          <a:p>
            <a:pPr lvl="1"/>
            <a:r>
              <a:rPr lang="en-US" dirty="0" smtClean="0"/>
              <a:t>Do you know when the next bus leaves?</a:t>
            </a:r>
          </a:p>
          <a:p>
            <a:r>
              <a:rPr lang="en-US" dirty="0" smtClean="0"/>
              <a:t>Use of Past tense can make a question polite.</a:t>
            </a:r>
          </a:p>
          <a:p>
            <a:pPr lvl="1"/>
            <a:r>
              <a:rPr lang="en-US" dirty="0" smtClean="0"/>
              <a:t>How many items did you require, sir?</a:t>
            </a:r>
          </a:p>
          <a:p>
            <a:r>
              <a:rPr lang="en-US" dirty="0" smtClean="0"/>
              <a:t>Use of continuous verb form  may make a question sound more polite or less definitive.</a:t>
            </a:r>
          </a:p>
          <a:p>
            <a:pPr lvl="1"/>
            <a:r>
              <a:rPr lang="en-US" dirty="0" smtClean="0"/>
              <a:t>I was wondering if you could help her.</a:t>
            </a:r>
          </a:p>
          <a:p>
            <a:r>
              <a:rPr lang="en-US" dirty="0" smtClean="0"/>
              <a:t>Use of future tense can soften some questions?</a:t>
            </a:r>
          </a:p>
          <a:p>
            <a:pPr lvl="1"/>
            <a:r>
              <a:rPr lang="en-US" dirty="0" smtClean="0"/>
              <a:t>Will you be able to work a bit longer today?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Making polite questions</a:t>
            </a:r>
            <a:br>
              <a:rPr lang="en-US" dirty="0" smtClean="0"/>
            </a:br>
            <a:r>
              <a:rPr lang="en-US" dirty="0" smtClean="0"/>
              <a:t>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Change the following prompts into polite questions.</a:t>
            </a:r>
          </a:p>
          <a:p>
            <a:pPr lvl="1"/>
            <a:r>
              <a:rPr lang="en-US" dirty="0" smtClean="0"/>
              <a:t>How old are you?</a:t>
            </a:r>
          </a:p>
          <a:p>
            <a:pPr lvl="1"/>
            <a:r>
              <a:rPr lang="en-US" dirty="0" smtClean="0"/>
              <a:t>Are you married?</a:t>
            </a:r>
          </a:p>
          <a:p>
            <a:pPr lvl="1"/>
            <a:r>
              <a:rPr lang="en-US" dirty="0" smtClean="0"/>
              <a:t>Why are you here?</a:t>
            </a:r>
          </a:p>
          <a:p>
            <a:pPr lvl="1"/>
            <a:r>
              <a:rPr lang="en-US" dirty="0" smtClean="0"/>
              <a:t>Can you reply before Sunday?</a:t>
            </a:r>
          </a:p>
          <a:p>
            <a:pPr lvl="1"/>
            <a:r>
              <a:rPr lang="en-US" dirty="0" smtClean="0"/>
              <a:t>How long do you intend to stay?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Classroom English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Practical Classroom English (PCE)?</a:t>
            </a:r>
          </a:p>
          <a:p>
            <a:r>
              <a:rPr lang="en-US" dirty="0" smtClean="0"/>
              <a:t>Who is PCE for?</a:t>
            </a:r>
          </a:p>
          <a:p>
            <a:r>
              <a:rPr lang="en-US" dirty="0" smtClean="0"/>
              <a:t>Why is PCE important?</a:t>
            </a:r>
          </a:p>
          <a:p>
            <a:r>
              <a:rPr lang="en-US" dirty="0" smtClean="0"/>
              <a:t>How can we practice PCE?</a:t>
            </a:r>
          </a:p>
          <a:p>
            <a:r>
              <a:rPr lang="en-US" dirty="0" smtClean="0"/>
              <a:t>How can we develop phrase-bank for PCE?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Classroom Situations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Classroom routines for</a:t>
            </a:r>
          </a:p>
          <a:p>
            <a:pPr lvl="1"/>
            <a:r>
              <a:rPr lang="en-US" dirty="0" smtClean="0"/>
              <a:t>Beginning the class</a:t>
            </a:r>
          </a:p>
          <a:p>
            <a:pPr lvl="1"/>
            <a:r>
              <a:rPr lang="en-US" dirty="0" smtClean="0"/>
              <a:t>Ending the class</a:t>
            </a:r>
          </a:p>
          <a:p>
            <a:r>
              <a:rPr lang="en-US" dirty="0" smtClean="0"/>
              <a:t>Giving instructions for</a:t>
            </a:r>
          </a:p>
          <a:p>
            <a:pPr lvl="1"/>
            <a:r>
              <a:rPr lang="en-US" dirty="0" smtClean="0"/>
              <a:t>Class activity</a:t>
            </a:r>
          </a:p>
          <a:p>
            <a:pPr lvl="1"/>
            <a:r>
              <a:rPr lang="en-US" dirty="0" smtClean="0"/>
              <a:t>Homework</a:t>
            </a:r>
          </a:p>
          <a:p>
            <a:r>
              <a:rPr lang="en-US" dirty="0" smtClean="0"/>
              <a:t>Asking questions for</a:t>
            </a:r>
          </a:p>
          <a:p>
            <a:pPr lvl="1"/>
            <a:r>
              <a:rPr lang="en-US" dirty="0" smtClean="0"/>
              <a:t>Checking comprehension</a:t>
            </a:r>
          </a:p>
          <a:p>
            <a:pPr lvl="1"/>
            <a:r>
              <a:rPr lang="en-US" dirty="0" smtClean="0"/>
              <a:t>Getting feedback</a:t>
            </a:r>
          </a:p>
          <a:p>
            <a:r>
              <a:rPr lang="en-US" dirty="0" smtClean="0"/>
              <a:t>Giving feedback for</a:t>
            </a:r>
          </a:p>
          <a:p>
            <a:pPr lvl="1"/>
            <a:r>
              <a:rPr lang="en-US" dirty="0" smtClean="0"/>
              <a:t>Encouraging a </a:t>
            </a:r>
            <a:r>
              <a:rPr lang="en-US" dirty="0" err="1" smtClean="0"/>
              <a:t>behaviour</a:t>
            </a:r>
            <a:endParaRPr lang="en-US" dirty="0" smtClean="0"/>
          </a:p>
          <a:p>
            <a:pPr lvl="1"/>
            <a:r>
              <a:rPr lang="en-US" dirty="0" smtClean="0"/>
              <a:t>Corrective measures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Useful Books on </a:t>
            </a:r>
            <a:r>
              <a:rPr lang="en-US" dirty="0" smtClean="0"/>
              <a:t>PCE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Practical Classroom English by OUP</a:t>
            </a:r>
          </a:p>
          <a:p>
            <a:pPr fontAlgn="ctr">
              <a:buNone/>
            </a:pPr>
            <a:r>
              <a:rPr lang="en-US" dirty="0" smtClean="0"/>
              <a:t>	http://mikesclass.pbworks.com/f/Practical+Classroom+English+(OUP).pdf</a:t>
            </a:r>
          </a:p>
          <a:p>
            <a:r>
              <a:rPr lang="en-US" u="sng" dirty="0" smtClean="0"/>
              <a:t>Useful Classroom Expressions</a:t>
            </a:r>
          </a:p>
          <a:p>
            <a:pPr lvl="1">
              <a:buNone/>
            </a:pPr>
            <a:r>
              <a:rPr lang="en-US" sz="3200" dirty="0" smtClean="0"/>
              <a:t>http://www.sehacesaber.org/sehacesaber-admin/userfiles/file/90743_BEST_2.pdf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Handouts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Classroom English</a:t>
            </a:r>
          </a:p>
          <a:p>
            <a:pPr lvl="1"/>
            <a:r>
              <a:rPr lang="en-US" dirty="0" smtClean="0"/>
              <a:t>Courtesy: </a:t>
            </a:r>
            <a:r>
              <a:rPr lang="en-US" dirty="0" smtClean="0">
                <a:hlinkClick r:id="rId2"/>
              </a:rPr>
              <a:t>http://www.pearsonlongman.com/young_learners/pdfs/classroomlanguage.pdf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</a:t>
            </a:r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</a:t>
            </a:r>
            <a:r>
              <a:rPr lang="en-US" dirty="0" smtClean="0"/>
              <a:t>Lecture 2, </a:t>
            </a:r>
            <a:r>
              <a:rPr lang="en-US" dirty="0" smtClean="0"/>
              <a:t>we learnt</a:t>
            </a:r>
          </a:p>
          <a:p>
            <a:pPr lvl="1"/>
            <a:r>
              <a:rPr lang="en-US" dirty="0" smtClean="0"/>
              <a:t>To form appropriate requests and enquiries</a:t>
            </a:r>
          </a:p>
          <a:p>
            <a:pPr lvl="1"/>
            <a:r>
              <a:rPr lang="en-US" dirty="0" smtClean="0"/>
              <a:t>To respond to enquiries</a:t>
            </a:r>
          </a:p>
          <a:p>
            <a:pPr lvl="1"/>
            <a:r>
              <a:rPr lang="en-US" dirty="0" smtClean="0"/>
              <a:t>To differentiate between requests and commands</a:t>
            </a:r>
          </a:p>
          <a:p>
            <a:pPr lvl="1"/>
            <a:r>
              <a:rPr lang="en-US" dirty="0" smtClean="0"/>
              <a:t>To change degree of politeness</a:t>
            </a:r>
          </a:p>
          <a:p>
            <a:pPr lvl="1"/>
            <a:r>
              <a:rPr lang="en-US" dirty="0" smtClean="0"/>
              <a:t>To use practical classroom English (PCE) for effective classroom management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1041</Words>
  <Application>Microsoft Office PowerPoint</Application>
  <PresentationFormat>On-screen Show (4:3)</PresentationFormat>
  <Paragraphs>141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Functional English – 1 HUM104</vt:lpstr>
      <vt:lpstr>Review of Lecture 1</vt:lpstr>
      <vt:lpstr>Lecture 2 </vt:lpstr>
      <vt:lpstr>Expressing requests and enquiries</vt:lpstr>
      <vt:lpstr>Practicing Practical Classroom English </vt:lpstr>
      <vt:lpstr>Requests and enquiries</vt:lpstr>
      <vt:lpstr>Enquiry or Inquiry?</vt:lpstr>
      <vt:lpstr>Making polite requests</vt:lpstr>
      <vt:lpstr>Responding to requests positively</vt:lpstr>
      <vt:lpstr>Responding to requests positively  Sample Sentences</vt:lpstr>
      <vt:lpstr>Responding to requests negatively</vt:lpstr>
      <vt:lpstr>Responding to requests negatively  Sample Sentences</vt:lpstr>
      <vt:lpstr>How polite is it?</vt:lpstr>
      <vt:lpstr>Making polite requests Activity</vt:lpstr>
      <vt:lpstr>Asking polite questions</vt:lpstr>
      <vt:lpstr>Making polite questions Activity</vt:lpstr>
      <vt:lpstr>Practical Classroom English</vt:lpstr>
      <vt:lpstr>Classroom Situations</vt:lpstr>
      <vt:lpstr>Useful Books on PCE</vt:lpstr>
      <vt:lpstr>Handouts</vt:lpstr>
      <vt:lpstr>Lecture 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Review of Session 1</dc:title>
  <dc:creator>Rashid</dc:creator>
  <cp:lastModifiedBy>stdc_lp</cp:lastModifiedBy>
  <cp:revision>35</cp:revision>
  <dcterms:created xsi:type="dcterms:W3CDTF">2014-05-29T09:28:41Z</dcterms:created>
  <dcterms:modified xsi:type="dcterms:W3CDTF">2014-05-31T02:42:44Z</dcterms:modified>
</cp:coreProperties>
</file>