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70"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A06D50-8DB8-43F7-BE9C-8B8251C5DCF5}"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1790241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06D50-8DB8-43F7-BE9C-8B8251C5DCF5}"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166283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A06D50-8DB8-43F7-BE9C-8B8251C5DCF5}"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1165556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A06D50-8DB8-43F7-BE9C-8B8251C5DCF5}"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3496251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A06D50-8DB8-43F7-BE9C-8B8251C5DCF5}" type="datetimeFigureOut">
              <a:rPr lang="en-US" smtClean="0"/>
              <a:pPr/>
              <a:t>6/30/2014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89543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A06D50-8DB8-43F7-BE9C-8B8251C5DCF5}"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1425290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A06D50-8DB8-43F7-BE9C-8B8251C5DCF5}"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1939650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A06D50-8DB8-43F7-BE9C-8B8251C5DCF5}"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2711785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A06D50-8DB8-43F7-BE9C-8B8251C5DCF5}"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3353440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06D50-8DB8-43F7-BE9C-8B8251C5DCF5}"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2709019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06D50-8DB8-43F7-BE9C-8B8251C5DCF5}"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3620576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A06D50-8DB8-43F7-BE9C-8B8251C5DCF5}" type="datetimeFigureOut">
              <a:rPr lang="en-US" smtClean="0"/>
              <a:pPr/>
              <a:t>6/30/2014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E30F1A-9DC6-4A57-B6AA-B4E08DE7CB19}" type="slidenum">
              <a:rPr lang="en-US" smtClean="0"/>
              <a:pPr/>
              <a:t>‹#›</a:t>
            </a:fld>
            <a:endParaRPr lang="en-US"/>
          </a:p>
        </p:txBody>
      </p:sp>
    </p:spTree>
    <p:extLst>
      <p:ext uri="{BB962C8B-B14F-4D97-AF65-F5344CB8AC3E}">
        <p14:creationId xmlns:p14="http://schemas.microsoft.com/office/powerpoint/2010/main" xmlns="" val="1494118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teacherjoe.us/Joke02.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18</a:t>
            </a:r>
            <a:endParaRPr lang="en-US" dirty="0"/>
          </a:p>
        </p:txBody>
      </p:sp>
      <p:sp>
        <p:nvSpPr>
          <p:cNvPr id="3" name="Subtitle 2"/>
          <p:cNvSpPr>
            <a:spLocks noGrp="1"/>
          </p:cNvSpPr>
          <p:nvPr>
            <p:ph type="subTitle" idx="1"/>
          </p:nvPr>
        </p:nvSpPr>
        <p:spPr/>
        <p:txBody>
          <a:bodyPr/>
          <a:lstStyle/>
          <a:p>
            <a:r>
              <a:rPr lang="en-US" dirty="0" smtClean="0">
                <a:solidFill>
                  <a:schemeClr val="tx1"/>
                </a:solidFill>
              </a:rPr>
              <a:t>Reading Riddles and Jokes</a:t>
            </a:r>
          </a:p>
        </p:txBody>
      </p:sp>
    </p:spTree>
    <p:extLst>
      <p:ext uri="{BB962C8B-B14F-4D97-AF65-F5344CB8AC3E}">
        <p14:creationId xmlns:p14="http://schemas.microsoft.com/office/powerpoint/2010/main" xmlns="" val="3874733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17</a:t>
            </a:r>
            <a:endParaRPr lang="en-US" dirty="0"/>
          </a:p>
        </p:txBody>
      </p:sp>
      <p:sp>
        <p:nvSpPr>
          <p:cNvPr id="3" name="Content Placeholder 2"/>
          <p:cNvSpPr>
            <a:spLocks noGrp="1"/>
          </p:cNvSpPr>
          <p:nvPr>
            <p:ph idx="1"/>
          </p:nvPr>
        </p:nvSpPr>
        <p:spPr/>
        <p:txBody>
          <a:bodyPr/>
          <a:lstStyle/>
          <a:p>
            <a:r>
              <a:rPr lang="en-US" dirty="0" smtClean="0"/>
              <a:t>In lecture 17, we learnt how to</a:t>
            </a:r>
          </a:p>
          <a:p>
            <a:pPr lvl="1"/>
            <a:r>
              <a:rPr lang="en-US" dirty="0" smtClean="0"/>
              <a:t>Identify types of questions</a:t>
            </a:r>
          </a:p>
          <a:p>
            <a:pPr lvl="1"/>
            <a:r>
              <a:rPr lang="en-US" dirty="0" smtClean="0"/>
              <a:t>Form appropriate questions</a:t>
            </a:r>
          </a:p>
          <a:p>
            <a:pPr lvl="1"/>
            <a:r>
              <a:rPr lang="en-US" dirty="0" smtClean="0"/>
              <a:t>Use appropriate intonation patterns</a:t>
            </a:r>
          </a:p>
          <a:p>
            <a:pPr marL="0" indent="0">
              <a:buNone/>
            </a:pPr>
            <a:endParaRPr lang="en-US" dirty="0"/>
          </a:p>
        </p:txBody>
      </p:sp>
    </p:spTree>
    <p:extLst>
      <p:ext uri="{BB962C8B-B14F-4D97-AF65-F5344CB8AC3E}">
        <p14:creationId xmlns:p14="http://schemas.microsoft.com/office/powerpoint/2010/main" xmlns="" val="3284209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18</a:t>
            </a:r>
            <a:endParaRPr lang="en-US" dirty="0"/>
          </a:p>
        </p:txBody>
      </p:sp>
      <p:sp>
        <p:nvSpPr>
          <p:cNvPr id="3" name="Content Placeholder 2"/>
          <p:cNvSpPr>
            <a:spLocks noGrp="1"/>
          </p:cNvSpPr>
          <p:nvPr>
            <p:ph idx="1"/>
          </p:nvPr>
        </p:nvSpPr>
        <p:spPr/>
        <p:txBody>
          <a:bodyPr/>
          <a:lstStyle/>
          <a:p>
            <a:r>
              <a:rPr lang="en-US" dirty="0" smtClean="0"/>
              <a:t>After completing lecture 18, you should be able to </a:t>
            </a:r>
          </a:p>
          <a:p>
            <a:pPr lvl="1"/>
            <a:r>
              <a:rPr lang="en-US" dirty="0" smtClean="0"/>
              <a:t>Comprehend riddles </a:t>
            </a:r>
          </a:p>
          <a:p>
            <a:pPr lvl="1"/>
            <a:r>
              <a:rPr lang="en-US" dirty="0" smtClean="0"/>
              <a:t>Read funny texts</a:t>
            </a:r>
          </a:p>
          <a:p>
            <a:pPr lvl="1"/>
            <a:r>
              <a:rPr lang="en-US" dirty="0" smtClean="0"/>
              <a:t>Use puns and idioms</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1394276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Riddles</a:t>
            </a:r>
            <a:endParaRPr lang="en-US" dirty="0"/>
          </a:p>
        </p:txBody>
      </p:sp>
      <p:sp>
        <p:nvSpPr>
          <p:cNvPr id="3" name="Content Placeholder 2"/>
          <p:cNvSpPr>
            <a:spLocks noGrp="1"/>
          </p:cNvSpPr>
          <p:nvPr>
            <p:ph idx="1"/>
          </p:nvPr>
        </p:nvSpPr>
        <p:spPr/>
        <p:txBody>
          <a:bodyPr>
            <a:normAutofit lnSpcReduction="10000"/>
          </a:bodyPr>
          <a:lstStyle/>
          <a:p>
            <a:r>
              <a:rPr lang="en-US" dirty="0"/>
              <a:t>Can you think of a word that changes both number and gender when you add the letter 'S</a:t>
            </a:r>
            <a:r>
              <a:rPr lang="en-US" dirty="0" smtClean="0"/>
              <a:t>'?</a:t>
            </a:r>
          </a:p>
          <a:p>
            <a:pPr lvl="1"/>
            <a:r>
              <a:rPr lang="en-US" dirty="0" smtClean="0"/>
              <a:t>Princes to Princess</a:t>
            </a:r>
          </a:p>
          <a:p>
            <a:r>
              <a:rPr lang="en-US" dirty="0" smtClean="0"/>
              <a:t>Can a Kangaroo jump higher than the Saudi Pak Tower?</a:t>
            </a:r>
          </a:p>
          <a:p>
            <a:pPr lvl="1"/>
            <a:r>
              <a:rPr lang="en-US" dirty="0" smtClean="0"/>
              <a:t>Yes, because Saudi Pak Tower cannot jump.</a:t>
            </a:r>
          </a:p>
          <a:p>
            <a:r>
              <a:rPr lang="en-US" dirty="0" smtClean="0"/>
              <a:t>Why can’t a leopard hide?</a:t>
            </a:r>
          </a:p>
          <a:p>
            <a:pPr lvl="1"/>
            <a:r>
              <a:rPr lang="en-US" dirty="0" smtClean="0"/>
              <a:t>Because it is spotted.</a:t>
            </a:r>
          </a:p>
          <a:p>
            <a:pPr lvl="1"/>
            <a:endParaRPr lang="en-US" dirty="0" smtClean="0"/>
          </a:p>
          <a:p>
            <a:pPr marL="0" indent="0">
              <a:buNone/>
            </a:pPr>
            <a:endParaRPr lang="en-US" dirty="0" smtClean="0"/>
          </a:p>
        </p:txBody>
      </p:sp>
    </p:spTree>
    <p:extLst>
      <p:ext uri="{BB962C8B-B14F-4D97-AF65-F5344CB8AC3E}">
        <p14:creationId xmlns:p14="http://schemas.microsoft.com/office/powerpoint/2010/main" xmlns="" val="735897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Riddles with Puns</a:t>
            </a:r>
            <a:endParaRPr lang="en-US"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r>
              <a:rPr lang="en-US" dirty="0" smtClean="0"/>
              <a:t>What has a neck but no head, and wears a cap?</a:t>
            </a:r>
          </a:p>
          <a:p>
            <a:pPr lvl="1"/>
            <a:r>
              <a:rPr lang="en-US" dirty="0" smtClean="0"/>
              <a:t>A bottle</a:t>
            </a:r>
          </a:p>
          <a:p>
            <a:r>
              <a:rPr lang="en-US" dirty="0" smtClean="0"/>
              <a:t>What has an eye but can’t see?</a:t>
            </a:r>
          </a:p>
          <a:p>
            <a:pPr lvl="1"/>
            <a:r>
              <a:rPr lang="en-US" dirty="0" smtClean="0"/>
              <a:t>A needle</a:t>
            </a:r>
          </a:p>
          <a:p>
            <a:r>
              <a:rPr lang="en-US" dirty="0"/>
              <a:t>What has two hands and a face, but no arms and legs? </a:t>
            </a:r>
            <a:endParaRPr lang="en-US" dirty="0" smtClean="0"/>
          </a:p>
          <a:p>
            <a:pPr lvl="1"/>
            <a:r>
              <a:rPr lang="en-US" dirty="0" smtClean="0"/>
              <a:t>A clock</a:t>
            </a:r>
          </a:p>
          <a:p>
            <a:r>
              <a:rPr lang="en-US" dirty="0" smtClean="0"/>
              <a:t>What can run but never walks, has a mouth but never talks, has a bed but never sleeps?</a:t>
            </a:r>
          </a:p>
          <a:p>
            <a:pPr lvl="1"/>
            <a:r>
              <a:rPr lang="en-US" dirty="0" smtClean="0"/>
              <a:t>A river</a:t>
            </a:r>
          </a:p>
          <a:p>
            <a:r>
              <a:rPr lang="en-US" dirty="0" smtClean="0"/>
              <a:t>What has a head and a tail but no body?</a:t>
            </a:r>
          </a:p>
          <a:p>
            <a:pPr lvl="1"/>
            <a:r>
              <a:rPr lang="en-US" dirty="0" smtClean="0"/>
              <a:t>A coin</a:t>
            </a:r>
          </a:p>
          <a:p>
            <a:r>
              <a:rPr lang="en-US" dirty="0" smtClean="0"/>
              <a:t>What has ears but can’t hear?</a:t>
            </a:r>
          </a:p>
          <a:p>
            <a:pPr lvl="1"/>
            <a:r>
              <a:rPr lang="en-US" dirty="0" smtClean="0"/>
              <a:t>corn</a:t>
            </a:r>
          </a:p>
          <a:p>
            <a:r>
              <a:rPr lang="en-US" dirty="0" smtClean="0"/>
              <a:t>What has a tongue, cannot walk, but gets around a lot? </a:t>
            </a:r>
          </a:p>
          <a:p>
            <a:pPr lvl="1"/>
            <a:r>
              <a:rPr lang="en-US" dirty="0" smtClean="0"/>
              <a:t>Shoe</a:t>
            </a:r>
          </a:p>
        </p:txBody>
      </p:sp>
    </p:spTree>
    <p:extLst>
      <p:ext uri="{BB962C8B-B14F-4D97-AF65-F5344CB8AC3E}">
        <p14:creationId xmlns:p14="http://schemas.microsoft.com/office/powerpoint/2010/main" xmlns="" val="185563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Riddles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I </a:t>
            </a:r>
            <a:r>
              <a:rPr lang="en-US" dirty="0"/>
              <a:t>know a word of letters three. Add two and fewer there will be. What is the word</a:t>
            </a:r>
            <a:r>
              <a:rPr lang="en-US" dirty="0" smtClean="0"/>
              <a:t>?</a:t>
            </a:r>
          </a:p>
          <a:p>
            <a:pPr lvl="1"/>
            <a:r>
              <a:rPr lang="en-US" dirty="0" smtClean="0"/>
              <a:t>few</a:t>
            </a:r>
          </a:p>
          <a:p>
            <a:r>
              <a:rPr lang="en-US" dirty="0"/>
              <a:t>What word looks the same upside down and backwards</a:t>
            </a:r>
            <a:r>
              <a:rPr lang="en-US" dirty="0" smtClean="0"/>
              <a:t>?</a:t>
            </a:r>
          </a:p>
          <a:p>
            <a:pPr lvl="1"/>
            <a:r>
              <a:rPr lang="en-US" dirty="0" smtClean="0"/>
              <a:t>swims</a:t>
            </a:r>
          </a:p>
          <a:p>
            <a:r>
              <a:rPr lang="en-US" dirty="0"/>
              <a:t>What 8-letter word has one letter in it</a:t>
            </a:r>
            <a:r>
              <a:rPr lang="en-US" dirty="0" smtClean="0"/>
              <a:t>?</a:t>
            </a:r>
          </a:p>
          <a:p>
            <a:pPr lvl="1"/>
            <a:r>
              <a:rPr lang="en-US" dirty="0" smtClean="0"/>
              <a:t>envelope</a:t>
            </a:r>
          </a:p>
          <a:p>
            <a:r>
              <a:rPr lang="en-US" dirty="0"/>
              <a:t>What word becomes shorter when you add two letters to it</a:t>
            </a:r>
            <a:r>
              <a:rPr lang="en-US" dirty="0" smtClean="0"/>
              <a:t>?</a:t>
            </a:r>
          </a:p>
          <a:p>
            <a:pPr lvl="1"/>
            <a:r>
              <a:rPr lang="en-US" dirty="0" smtClean="0"/>
              <a:t>short</a:t>
            </a:r>
          </a:p>
          <a:p>
            <a:r>
              <a:rPr lang="en-US" dirty="0"/>
              <a:t>What is the only word in the English language that ends in </a:t>
            </a:r>
            <a:r>
              <a:rPr lang="en-US" dirty="0" err="1"/>
              <a:t>mt</a:t>
            </a:r>
            <a:r>
              <a:rPr lang="en-US" dirty="0" smtClean="0"/>
              <a:t>?</a:t>
            </a:r>
          </a:p>
          <a:p>
            <a:pPr lvl="1"/>
            <a:r>
              <a:rPr lang="en-US" dirty="0" smtClean="0"/>
              <a:t>dreamt</a:t>
            </a:r>
          </a:p>
          <a:p>
            <a:r>
              <a:rPr lang="en-US" dirty="0"/>
              <a:t>How do you spell "hard water" with only 3 letters</a:t>
            </a:r>
            <a:r>
              <a:rPr lang="en-US" dirty="0" smtClean="0"/>
              <a:t>?</a:t>
            </a:r>
          </a:p>
          <a:p>
            <a:pPr lvl="1"/>
            <a:r>
              <a:rPr lang="en-US" dirty="0" smtClean="0"/>
              <a:t>ice</a:t>
            </a:r>
          </a:p>
          <a:p>
            <a:r>
              <a:rPr lang="en-US" dirty="0"/>
              <a:t>What is in seasons, seconds, centuries and minutes but not in decades, years or days</a:t>
            </a:r>
            <a:r>
              <a:rPr lang="en-US" dirty="0" smtClean="0"/>
              <a:t>?</a:t>
            </a:r>
          </a:p>
          <a:p>
            <a:pPr lvl="1"/>
            <a:r>
              <a:rPr lang="en-US" dirty="0" smtClean="0"/>
              <a:t>The letter ‘n’</a:t>
            </a:r>
          </a:p>
          <a:p>
            <a:r>
              <a:rPr lang="en-US" dirty="0"/>
              <a:t>What English word has three consecutive double letters</a:t>
            </a:r>
            <a:r>
              <a:rPr lang="en-US" dirty="0" smtClean="0"/>
              <a:t>?</a:t>
            </a:r>
          </a:p>
          <a:p>
            <a:pPr lvl="1"/>
            <a:r>
              <a:rPr lang="en-US" dirty="0" smtClean="0"/>
              <a:t>bookkeeper</a:t>
            </a:r>
          </a:p>
          <a:p>
            <a:pPr marL="457200" lvl="1"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280635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am I?</a:t>
            </a:r>
            <a:endParaRPr lang="en-US" dirty="0"/>
          </a:p>
        </p:txBody>
      </p:sp>
      <p:sp>
        <p:nvSpPr>
          <p:cNvPr id="3" name="Content Placeholder 2"/>
          <p:cNvSpPr>
            <a:spLocks noGrp="1"/>
          </p:cNvSpPr>
          <p:nvPr>
            <p:ph idx="1"/>
          </p:nvPr>
        </p:nvSpPr>
        <p:spPr>
          <a:xfrm>
            <a:off x="457200" y="1371600"/>
            <a:ext cx="8229600" cy="5105400"/>
          </a:xfrm>
        </p:spPr>
        <p:txBody>
          <a:bodyPr>
            <a:normAutofit fontScale="62500" lnSpcReduction="20000"/>
          </a:bodyPr>
          <a:lstStyle/>
          <a:p>
            <a:r>
              <a:rPr lang="en-US" dirty="0"/>
              <a:t>I get wet when drying. I get dirty when wiping. What am I</a:t>
            </a:r>
            <a:r>
              <a:rPr lang="en-US" dirty="0" smtClean="0"/>
              <a:t>?</a:t>
            </a:r>
          </a:p>
          <a:p>
            <a:pPr lvl="1"/>
            <a:r>
              <a:rPr lang="en-US" dirty="0" smtClean="0"/>
              <a:t>towel</a:t>
            </a:r>
          </a:p>
          <a:p>
            <a:r>
              <a:rPr lang="en-US" dirty="0"/>
              <a:t>I can be cracked, made, told, and played. What am I</a:t>
            </a:r>
            <a:r>
              <a:rPr lang="en-US" dirty="0" smtClean="0"/>
              <a:t>?</a:t>
            </a:r>
          </a:p>
          <a:p>
            <a:pPr lvl="1"/>
            <a:r>
              <a:rPr lang="en-US" dirty="0" smtClean="0"/>
              <a:t>joke</a:t>
            </a:r>
          </a:p>
          <a:p>
            <a:r>
              <a:rPr lang="en-US" dirty="0"/>
              <a:t>I shrink smaller every time I take a bath. What am I</a:t>
            </a:r>
            <a:r>
              <a:rPr lang="en-US" dirty="0" smtClean="0"/>
              <a:t>?</a:t>
            </a:r>
          </a:p>
          <a:p>
            <a:pPr lvl="1"/>
            <a:r>
              <a:rPr lang="en-US" dirty="0" smtClean="0"/>
              <a:t>soap</a:t>
            </a:r>
          </a:p>
          <a:p>
            <a:r>
              <a:rPr lang="en-US" dirty="0"/>
              <a:t>I am always around you but often forgotten. I am pure and clean most time, but occasionally rotten. What am I</a:t>
            </a:r>
            <a:r>
              <a:rPr lang="en-US" dirty="0" smtClean="0"/>
              <a:t>?</a:t>
            </a:r>
          </a:p>
          <a:p>
            <a:pPr lvl="1"/>
            <a:r>
              <a:rPr lang="en-US" dirty="0" smtClean="0"/>
              <a:t>air</a:t>
            </a:r>
          </a:p>
          <a:p>
            <a:r>
              <a:rPr lang="en-US" dirty="0"/>
              <a:t>I will disappear every time you say my name. What am I</a:t>
            </a:r>
            <a:r>
              <a:rPr lang="en-US" dirty="0" smtClean="0"/>
              <a:t>?</a:t>
            </a:r>
          </a:p>
          <a:p>
            <a:pPr lvl="1"/>
            <a:r>
              <a:rPr lang="en-US" dirty="0" smtClean="0"/>
              <a:t>silence</a:t>
            </a:r>
          </a:p>
          <a:p>
            <a:r>
              <a:rPr lang="en-US" dirty="0" smtClean="0"/>
              <a:t>I run </a:t>
            </a:r>
            <a:r>
              <a:rPr lang="en-US" dirty="0"/>
              <a:t>around the house but </a:t>
            </a:r>
            <a:r>
              <a:rPr lang="en-US" dirty="0" smtClean="0"/>
              <a:t>don't </a:t>
            </a:r>
            <a:r>
              <a:rPr lang="en-US" dirty="0"/>
              <a:t>move</a:t>
            </a:r>
            <a:r>
              <a:rPr lang="en-US" dirty="0" smtClean="0"/>
              <a:t>? What am I?</a:t>
            </a:r>
          </a:p>
          <a:p>
            <a:pPr lvl="1"/>
            <a:r>
              <a:rPr lang="en-US" dirty="0" smtClean="0"/>
              <a:t>fence</a:t>
            </a:r>
          </a:p>
          <a:p>
            <a:r>
              <a:rPr lang="en-US" dirty="0"/>
              <a:t>I start with "T", </a:t>
            </a:r>
            <a:r>
              <a:rPr lang="en-US" dirty="0" smtClean="0"/>
              <a:t>end </a:t>
            </a:r>
            <a:r>
              <a:rPr lang="en-US" dirty="0"/>
              <a:t>with "T", and within me is "T". What am I</a:t>
            </a:r>
            <a:r>
              <a:rPr lang="en-US" dirty="0" smtClean="0"/>
              <a:t>?</a:t>
            </a:r>
          </a:p>
          <a:p>
            <a:pPr lvl="1"/>
            <a:r>
              <a:rPr lang="en-US" dirty="0" smtClean="0"/>
              <a:t>teapot</a:t>
            </a:r>
          </a:p>
          <a:p>
            <a:r>
              <a:rPr lang="en-US" dirty="0"/>
              <a:t>I go up when the rain comes down. What am I</a:t>
            </a:r>
            <a:r>
              <a:rPr lang="en-US" dirty="0" smtClean="0"/>
              <a:t>?</a:t>
            </a:r>
          </a:p>
          <a:p>
            <a:pPr lvl="1"/>
            <a:r>
              <a:rPr lang="en-US" dirty="0" smtClean="0"/>
              <a:t>umbrella</a:t>
            </a:r>
          </a:p>
          <a:p>
            <a:endParaRPr lang="en-US" dirty="0" smtClean="0"/>
          </a:p>
          <a:p>
            <a:endParaRPr lang="en-US" dirty="0"/>
          </a:p>
        </p:txBody>
      </p:sp>
    </p:spTree>
    <p:extLst>
      <p:ext uri="{BB962C8B-B14F-4D97-AF65-F5344CB8AC3E}">
        <p14:creationId xmlns:p14="http://schemas.microsoft.com/office/powerpoint/2010/main" xmlns="" val="300013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Jokes – Why?</a:t>
            </a:r>
            <a:endParaRPr lang="en-US" dirty="0"/>
          </a:p>
        </p:txBody>
      </p:sp>
      <p:sp>
        <p:nvSpPr>
          <p:cNvPr id="3" name="Content Placeholder 2"/>
          <p:cNvSpPr>
            <a:spLocks noGrp="1"/>
          </p:cNvSpPr>
          <p:nvPr>
            <p:ph idx="1"/>
          </p:nvPr>
        </p:nvSpPr>
        <p:spPr/>
        <p:txBody>
          <a:bodyPr>
            <a:normAutofit fontScale="85000" lnSpcReduction="20000"/>
          </a:bodyPr>
          <a:lstStyle/>
          <a:p>
            <a:r>
              <a:rPr lang="en-US" dirty="0"/>
              <a:t>Why do cows have bells?</a:t>
            </a:r>
          </a:p>
          <a:p>
            <a:pPr marL="0" indent="0">
              <a:buNone/>
            </a:pPr>
            <a:r>
              <a:rPr lang="en-US" dirty="0"/>
              <a:t> </a:t>
            </a:r>
            <a:r>
              <a:rPr lang="en-US" dirty="0" smtClean="0"/>
              <a:t>   Because </a:t>
            </a:r>
            <a:r>
              <a:rPr lang="en-US" dirty="0"/>
              <a:t>their horns don't work</a:t>
            </a:r>
            <a:r>
              <a:rPr lang="en-US" dirty="0" smtClean="0"/>
              <a:t>!</a:t>
            </a:r>
          </a:p>
          <a:p>
            <a:r>
              <a:rPr lang="en-US" dirty="0"/>
              <a:t>Why shouldn't you put the letter "M" into the refrigerator?</a:t>
            </a:r>
          </a:p>
          <a:p>
            <a:pPr marL="0" indent="0">
              <a:buNone/>
            </a:pPr>
            <a:r>
              <a:rPr lang="en-US" dirty="0"/>
              <a:t> </a:t>
            </a:r>
            <a:r>
              <a:rPr lang="en-US" dirty="0" smtClean="0"/>
              <a:t>   Because </a:t>
            </a:r>
            <a:r>
              <a:rPr lang="en-US" dirty="0"/>
              <a:t>it turns ice into mice</a:t>
            </a:r>
            <a:r>
              <a:rPr lang="en-US" dirty="0" smtClean="0"/>
              <a:t>!</a:t>
            </a:r>
          </a:p>
          <a:p>
            <a:r>
              <a:rPr lang="en-US" dirty="0"/>
              <a:t>What's the definition of a pessimist?</a:t>
            </a:r>
          </a:p>
          <a:p>
            <a:pPr marL="0" indent="0">
              <a:buNone/>
            </a:pPr>
            <a:r>
              <a:rPr lang="en-US" dirty="0" smtClean="0"/>
              <a:t>    A</a:t>
            </a:r>
            <a:r>
              <a:rPr lang="en-US" dirty="0"/>
              <a:t> pessimist is a well-informed optimist</a:t>
            </a:r>
            <a:r>
              <a:rPr lang="en-US" dirty="0" smtClean="0"/>
              <a:t>.</a:t>
            </a:r>
          </a:p>
          <a:p>
            <a:r>
              <a:rPr lang="en-US" dirty="0"/>
              <a:t>Why was the crab sent to prison?</a:t>
            </a:r>
          </a:p>
          <a:p>
            <a:pPr marL="0" indent="0">
              <a:buNone/>
            </a:pPr>
            <a:r>
              <a:rPr lang="en-US" dirty="0"/>
              <a:t> </a:t>
            </a:r>
            <a:r>
              <a:rPr lang="en-US" dirty="0" smtClean="0"/>
              <a:t>   Because </a:t>
            </a:r>
            <a:r>
              <a:rPr lang="en-US" dirty="0"/>
              <a:t>he kept pinching things</a:t>
            </a:r>
            <a:r>
              <a:rPr lang="en-US" dirty="0" smtClean="0"/>
              <a:t>!</a:t>
            </a:r>
          </a:p>
          <a:p>
            <a:r>
              <a:rPr lang="en-US" dirty="0"/>
              <a:t>Why are Saturday and Sunday strong days?</a:t>
            </a:r>
          </a:p>
          <a:p>
            <a:pPr marL="0" indent="0">
              <a:buNone/>
            </a:pPr>
            <a:r>
              <a:rPr lang="en-US" dirty="0" smtClean="0"/>
              <a:t>    Because </a:t>
            </a:r>
            <a:r>
              <a:rPr lang="en-US" dirty="0"/>
              <a:t>they are not weekdays</a:t>
            </a:r>
            <a:r>
              <a:rPr lang="en-US" dirty="0" smtClean="0"/>
              <a:t>!</a:t>
            </a:r>
          </a:p>
          <a:p>
            <a:pPr marL="0"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2695863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my Job</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This is a story about four people named Everybody, Somebody, Anybody and Nobody</a:t>
            </a:r>
            <a:r>
              <a:rPr lang="en-US" dirty="0" smtClean="0"/>
              <a:t>.</a:t>
            </a:r>
            <a:endParaRPr lang="en-US" dirty="0"/>
          </a:p>
          <a:p>
            <a:pPr marL="0" indent="0">
              <a:buNone/>
            </a:pPr>
            <a:r>
              <a:rPr lang="en-US" dirty="0"/>
              <a:t>There was an important job to be done and Everybody was sure that Somebody would do it. Anybody could have done it, but Nobody did it. Somebody got angry about that, because it was Everybody's job. Everybody thought that Anybody could do it, but Nobody realized that Everybody wouldn't do it</a:t>
            </a:r>
            <a:r>
              <a:rPr lang="en-US" dirty="0" smtClean="0"/>
              <a:t>.</a:t>
            </a:r>
            <a:endParaRPr lang="en-US" dirty="0"/>
          </a:p>
          <a:p>
            <a:pPr marL="0" indent="0">
              <a:buNone/>
            </a:pPr>
            <a:r>
              <a:rPr lang="en-US" dirty="0"/>
              <a:t>It ended up that Everybody blamed Somebody when Nobody did what Anybody could have done.</a:t>
            </a:r>
          </a:p>
        </p:txBody>
      </p:sp>
    </p:spTree>
    <p:extLst>
      <p:ext uri="{BB962C8B-B14F-4D97-AF65-F5344CB8AC3E}">
        <p14:creationId xmlns:p14="http://schemas.microsoft.com/office/powerpoint/2010/main" xmlns="" val="1269031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Capitalism or Communism?</a:t>
            </a:r>
            <a:endParaRPr lang="en-US" dirty="0"/>
          </a:p>
        </p:txBody>
      </p:sp>
      <p:sp>
        <p:nvSpPr>
          <p:cNvPr id="3" name="Content Placeholder 2"/>
          <p:cNvSpPr>
            <a:spLocks noGrp="1"/>
          </p:cNvSpPr>
          <p:nvPr>
            <p:ph idx="1"/>
          </p:nvPr>
        </p:nvSpPr>
        <p:spPr/>
        <p:txBody>
          <a:bodyPr/>
          <a:lstStyle/>
          <a:p>
            <a:pPr marL="0" indent="0">
              <a:buNone/>
            </a:pPr>
            <a:r>
              <a:rPr lang="en-US" dirty="0"/>
              <a:t>What's the difference between capitalism and communism?</a:t>
            </a:r>
          </a:p>
          <a:p>
            <a:pPr marL="0" indent="0">
              <a:buNone/>
            </a:pPr>
            <a:r>
              <a:rPr lang="en-US" dirty="0" smtClean="0"/>
              <a:t>Under </a:t>
            </a:r>
            <a:r>
              <a:rPr lang="en-US" dirty="0"/>
              <a:t>capitalism, Man exploits Man. Under </a:t>
            </a:r>
            <a:r>
              <a:rPr lang="en-US" dirty="0" smtClean="0"/>
              <a:t>     communism</a:t>
            </a:r>
            <a:r>
              <a:rPr lang="en-US" dirty="0"/>
              <a:t>, it is exactly the opposite.</a:t>
            </a:r>
          </a:p>
          <a:p>
            <a:pPr marL="0" indent="0">
              <a:buNone/>
            </a:pPr>
            <a:endParaRPr lang="en-US" dirty="0"/>
          </a:p>
        </p:txBody>
      </p:sp>
    </p:spTree>
    <p:extLst>
      <p:ext uri="{BB962C8B-B14F-4D97-AF65-F5344CB8AC3E}">
        <p14:creationId xmlns:p14="http://schemas.microsoft.com/office/powerpoint/2010/main" xmlns="" val="1246938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Good Teacher</a:t>
            </a:r>
            <a:endParaRPr lang="en-US" dirty="0"/>
          </a:p>
        </p:txBody>
      </p:sp>
      <p:sp>
        <p:nvSpPr>
          <p:cNvPr id="3" name="Content Placeholder 2"/>
          <p:cNvSpPr>
            <a:spLocks noGrp="1"/>
          </p:cNvSpPr>
          <p:nvPr>
            <p:ph idx="1"/>
          </p:nvPr>
        </p:nvSpPr>
        <p:spPr/>
        <p:txBody>
          <a:bodyPr>
            <a:normAutofit fontScale="92500" lnSpcReduction="20000"/>
          </a:bodyPr>
          <a:lstStyle/>
          <a:p>
            <a:r>
              <a:rPr lang="en-US" dirty="0"/>
              <a:t>One day, a teacher was </a:t>
            </a:r>
            <a:r>
              <a:rPr lang="en-US" b="1" dirty="0">
                <a:hlinkClick r:id="rId2" tooltip="trying"/>
              </a:rPr>
              <a:t>attempting </a:t>
            </a:r>
            <a:r>
              <a:rPr lang="en-US" dirty="0"/>
              <a:t>to teach the names of animals to </a:t>
            </a:r>
            <a:r>
              <a:rPr lang="en-US" b="1" dirty="0">
                <a:hlinkClick r:id="rId2" tooltip="a group of students"/>
              </a:rPr>
              <a:t>a class</a:t>
            </a:r>
            <a:r>
              <a:rPr lang="en-US" dirty="0"/>
              <a:t> of 5-year-olds. She held up a picture of a deer, and asked one boy, "Billy, what is this animal?". Little Billy looked at the picture with a </a:t>
            </a:r>
            <a:r>
              <a:rPr lang="en-US" b="1" dirty="0">
                <a:hlinkClick r:id="rId2" tooltip="sad"/>
              </a:rPr>
              <a:t>disheartened</a:t>
            </a:r>
            <a:r>
              <a:rPr lang="en-US" dirty="0"/>
              <a:t> look on his face </a:t>
            </a:r>
            <a:r>
              <a:rPr lang="en-US" dirty="0" err="1"/>
              <a:t>and</a:t>
            </a:r>
            <a:r>
              <a:rPr lang="en-US" b="1" dirty="0" err="1">
                <a:hlinkClick r:id="rId2" tooltip="answered"/>
              </a:rPr>
              <a:t>responded</a:t>
            </a:r>
            <a:r>
              <a:rPr lang="en-US" dirty="0"/>
              <a:t>, "I'm sorry Mrs. Smith, I don't know.". The teacher was not </a:t>
            </a:r>
            <a:r>
              <a:rPr lang="en-US" b="1" dirty="0">
                <a:hlinkClick r:id="rId2" tooltip="a person"/>
              </a:rPr>
              <a:t>one</a:t>
            </a:r>
            <a:r>
              <a:rPr lang="en-US" dirty="0"/>
              <a:t> to </a:t>
            </a:r>
            <a:r>
              <a:rPr lang="en-US" b="1" dirty="0">
                <a:hlinkClick r:id="rId2" tooltip="stop trying"/>
              </a:rPr>
              <a:t>give up </a:t>
            </a:r>
            <a:r>
              <a:rPr lang="en-US" dirty="0"/>
              <a:t>easily, so she then asked Billy, "Well, Billy, what does your Mommy call your Daddy?" Little Billy's face </a:t>
            </a:r>
            <a:r>
              <a:rPr lang="en-US" b="1" dirty="0">
                <a:hlinkClick r:id="rId2" tooltip="quickly"/>
              </a:rPr>
              <a:t>suddenly</a:t>
            </a:r>
            <a:r>
              <a:rPr lang="en-US" dirty="0"/>
              <a:t> </a:t>
            </a:r>
            <a:r>
              <a:rPr lang="en-US" b="1" dirty="0">
                <a:hlinkClick r:id="rId2" tooltip="looked happy"/>
              </a:rPr>
              <a:t>brightened up</a:t>
            </a:r>
            <a:r>
              <a:rPr lang="en-US" dirty="0"/>
              <a:t>, but then a </a:t>
            </a:r>
            <a:r>
              <a:rPr lang="en-US" b="1" dirty="0">
                <a:hlinkClick r:id="rId2" tooltip="not able to understand"/>
              </a:rPr>
              <a:t>confused</a:t>
            </a:r>
            <a:r>
              <a:rPr lang="en-US" dirty="0"/>
              <a:t> look came over his face, as he asked, "Mrs. Smith, is that really a pig?"</a:t>
            </a:r>
          </a:p>
        </p:txBody>
      </p:sp>
    </p:spTree>
    <p:extLst>
      <p:ext uri="{BB962C8B-B14F-4D97-AF65-F5344CB8AC3E}">
        <p14:creationId xmlns:p14="http://schemas.microsoft.com/office/powerpoint/2010/main" xmlns="" val="1970939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Idioms</a:t>
            </a:r>
            <a:endParaRPr lang="en-US" dirty="0"/>
          </a:p>
        </p:txBody>
      </p:sp>
      <p:sp>
        <p:nvSpPr>
          <p:cNvPr id="3" name="Content Placeholder 2"/>
          <p:cNvSpPr>
            <a:spLocks noGrp="1"/>
          </p:cNvSpPr>
          <p:nvPr>
            <p:ph idx="1"/>
          </p:nvPr>
        </p:nvSpPr>
        <p:spPr/>
        <p:txBody>
          <a:bodyPr/>
          <a:lstStyle/>
          <a:p>
            <a:r>
              <a:rPr lang="en-US" dirty="0"/>
              <a:t>Why did the boy throw the clock out the window?......To see if </a:t>
            </a:r>
            <a:r>
              <a:rPr lang="en-US" b="1" dirty="0"/>
              <a:t>time</a:t>
            </a:r>
            <a:r>
              <a:rPr lang="en-US" dirty="0"/>
              <a:t> really </a:t>
            </a:r>
            <a:r>
              <a:rPr lang="en-US" b="1" dirty="0"/>
              <a:t>flies</a:t>
            </a:r>
            <a:r>
              <a:rPr lang="en-US" dirty="0" smtClean="0"/>
              <a:t>.</a:t>
            </a:r>
          </a:p>
          <a:p>
            <a:r>
              <a:rPr lang="en-US" dirty="0"/>
              <a:t>what did the horses say to </a:t>
            </a:r>
            <a:r>
              <a:rPr lang="en-US" dirty="0" smtClean="0"/>
              <a:t>each other </a:t>
            </a:r>
            <a:r>
              <a:rPr lang="en-US" dirty="0"/>
              <a:t>before they went to sleep</a:t>
            </a:r>
            <a:r>
              <a:rPr lang="en-US" dirty="0" smtClean="0"/>
              <a:t>? ……. I </a:t>
            </a:r>
            <a:r>
              <a:rPr lang="en-US" dirty="0"/>
              <a:t>guess its time </a:t>
            </a:r>
            <a:r>
              <a:rPr lang="en-US" b="1" dirty="0"/>
              <a:t>to hit the hay</a:t>
            </a:r>
            <a:r>
              <a:rPr lang="en-US" dirty="0"/>
              <a:t>!</a:t>
            </a:r>
          </a:p>
        </p:txBody>
      </p:sp>
    </p:spTree>
    <p:extLst>
      <p:ext uri="{BB962C8B-B14F-4D97-AF65-F5344CB8AC3E}">
        <p14:creationId xmlns:p14="http://schemas.microsoft.com/office/powerpoint/2010/main" xmlns="" val="2906396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a:t>
            </a:r>
            <a:endParaRPr lang="en-US" dirty="0"/>
          </a:p>
        </p:txBody>
      </p:sp>
      <p:sp>
        <p:nvSpPr>
          <p:cNvPr id="3" name="Content Placeholder 2"/>
          <p:cNvSpPr>
            <a:spLocks noGrp="1"/>
          </p:cNvSpPr>
          <p:nvPr>
            <p:ph idx="1"/>
          </p:nvPr>
        </p:nvSpPr>
        <p:spPr/>
        <p:txBody>
          <a:bodyPr/>
          <a:lstStyle/>
          <a:p>
            <a:r>
              <a:rPr lang="en-US" dirty="0" smtClean="0"/>
              <a:t>Share some jokes in English.</a:t>
            </a:r>
          </a:p>
          <a:p>
            <a:r>
              <a:rPr lang="en-US" dirty="0" smtClean="0"/>
              <a:t>Read a joke and tell in English why it is funny.</a:t>
            </a:r>
          </a:p>
          <a:p>
            <a:r>
              <a:rPr lang="en-US" dirty="0" smtClean="0"/>
              <a:t>Describe the pictures below.</a:t>
            </a:r>
          </a:p>
          <a:p>
            <a:pPr marL="0" indent="0">
              <a:buNone/>
            </a:pP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94095" y="3505200"/>
            <a:ext cx="4572000" cy="2783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156377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18</a:t>
            </a:r>
            <a:endParaRPr lang="en-US" dirty="0"/>
          </a:p>
        </p:txBody>
      </p:sp>
      <p:sp>
        <p:nvSpPr>
          <p:cNvPr id="3" name="Content Placeholder 2"/>
          <p:cNvSpPr>
            <a:spLocks noGrp="1"/>
          </p:cNvSpPr>
          <p:nvPr>
            <p:ph idx="1"/>
          </p:nvPr>
        </p:nvSpPr>
        <p:spPr/>
        <p:txBody>
          <a:bodyPr/>
          <a:lstStyle/>
          <a:p>
            <a:r>
              <a:rPr lang="en-US" dirty="0" smtClean="0"/>
              <a:t>In lecture </a:t>
            </a:r>
            <a:r>
              <a:rPr lang="en-US" dirty="0"/>
              <a:t>18, </a:t>
            </a:r>
            <a:r>
              <a:rPr lang="en-US" dirty="0" smtClean="0"/>
              <a:t>we learnt how </a:t>
            </a:r>
            <a:r>
              <a:rPr lang="en-US" dirty="0"/>
              <a:t>to </a:t>
            </a:r>
          </a:p>
          <a:p>
            <a:pPr lvl="1"/>
            <a:r>
              <a:rPr lang="en-US" dirty="0"/>
              <a:t>Comprehend riddles </a:t>
            </a:r>
            <a:endParaRPr lang="en-US" dirty="0" smtClean="0"/>
          </a:p>
          <a:p>
            <a:pPr lvl="1"/>
            <a:r>
              <a:rPr lang="en-US" dirty="0" smtClean="0"/>
              <a:t>Read </a:t>
            </a:r>
            <a:r>
              <a:rPr lang="en-US" dirty="0"/>
              <a:t>funny texts</a:t>
            </a:r>
          </a:p>
          <a:p>
            <a:pPr lvl="1"/>
            <a:r>
              <a:rPr lang="en-US" dirty="0"/>
              <a:t>Use puns and idioms</a:t>
            </a:r>
          </a:p>
          <a:p>
            <a:endParaRPr lang="en-US" dirty="0"/>
          </a:p>
        </p:txBody>
      </p:sp>
    </p:spTree>
    <p:extLst>
      <p:ext uri="{BB962C8B-B14F-4D97-AF65-F5344CB8AC3E}">
        <p14:creationId xmlns:p14="http://schemas.microsoft.com/office/powerpoint/2010/main" xmlns="" val="481364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676</Words>
  <Application>Microsoft Office PowerPoint</Application>
  <PresentationFormat>On-screen Show (4:3)</PresentationFormat>
  <Paragraphs>116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Lecture 18</vt:lpstr>
      <vt:lpstr>Review of Lecture 17</vt:lpstr>
      <vt:lpstr>Objectives of Lecture 18</vt:lpstr>
      <vt:lpstr>Riddles</vt:lpstr>
      <vt:lpstr>Riddles with Puns</vt:lpstr>
      <vt:lpstr>Word Riddles</vt:lpstr>
      <vt:lpstr>What am I?</vt:lpstr>
      <vt:lpstr>Jokes – Why?</vt:lpstr>
      <vt:lpstr>Not my Job</vt:lpstr>
      <vt:lpstr>Capitalism or Communism?</vt:lpstr>
      <vt:lpstr>A Good Teacher</vt:lpstr>
      <vt:lpstr>Idioms</vt:lpstr>
      <vt:lpstr>Practice Situation</vt:lpstr>
      <vt:lpstr>Summary of Lecture 18</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dc:title>
  <dc:creator>admin</dc:creator>
  <cp:lastModifiedBy>stdc_lp</cp:lastModifiedBy>
  <cp:revision>12</cp:revision>
  <dcterms:created xsi:type="dcterms:W3CDTF">2014-06-30T02:24:40Z</dcterms:created>
  <dcterms:modified xsi:type="dcterms:W3CDTF">2014-06-30T19:53:26Z</dcterms:modified>
</cp:coreProperties>
</file>