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0" r:id="rId5"/>
    <p:sldId id="261" r:id="rId6"/>
    <p:sldId id="271" r:id="rId7"/>
    <p:sldId id="272" r:id="rId8"/>
    <p:sldId id="262" r:id="rId9"/>
    <p:sldId id="264" r:id="rId10"/>
    <p:sldId id="263" r:id="rId11"/>
    <p:sldId id="266" r:id="rId12"/>
    <p:sldId id="267" r:id="rId13"/>
    <p:sldId id="268" r:id="rId14"/>
    <p:sldId id="269" r:id="rId15"/>
    <p:sldId id="265" r:id="rId16"/>
    <p:sldId id="26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54DB-2BF9-4619-8628-179237720211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22F5-84EC-4ED6-ADF9-2EBA82EBB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059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54DB-2BF9-4619-8628-179237720211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22F5-84EC-4ED6-ADF9-2EBA82EBB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638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54DB-2BF9-4619-8628-179237720211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22F5-84EC-4ED6-ADF9-2EBA82EBB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06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54DB-2BF9-4619-8628-179237720211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22F5-84EC-4ED6-ADF9-2EBA82EBB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05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54DB-2BF9-4619-8628-179237720211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22F5-84EC-4ED6-ADF9-2EBA82EBB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2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54DB-2BF9-4619-8628-179237720211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22F5-84EC-4ED6-ADF9-2EBA82EBB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676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54DB-2BF9-4619-8628-179237720211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22F5-84EC-4ED6-ADF9-2EBA82EBB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22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54DB-2BF9-4619-8628-179237720211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22F5-84EC-4ED6-ADF9-2EBA82EBB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048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54DB-2BF9-4619-8628-179237720211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22F5-84EC-4ED6-ADF9-2EBA82EBB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24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54DB-2BF9-4619-8628-179237720211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22F5-84EC-4ED6-ADF9-2EBA82EBB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257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54DB-2BF9-4619-8628-179237720211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22F5-84EC-4ED6-ADF9-2EBA82EBB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943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54DB-2BF9-4619-8628-179237720211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222F5-84EC-4ED6-ADF9-2EBA82EBB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46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16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Planning Ahead</a:t>
            </a:r>
          </a:p>
        </p:txBody>
      </p:sp>
    </p:spTree>
    <p:extLst>
      <p:ext uri="{BB962C8B-B14F-4D97-AF65-F5344CB8AC3E}">
        <p14:creationId xmlns:p14="http://schemas.microsoft.com/office/powerpoint/2010/main" val="355249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15, we learnt how to</a:t>
            </a:r>
          </a:p>
          <a:p>
            <a:pPr lvl="1"/>
            <a:r>
              <a:rPr lang="en-US" dirty="0" smtClean="0"/>
              <a:t>Use gerunds and infinitives</a:t>
            </a:r>
          </a:p>
          <a:p>
            <a:pPr lvl="1"/>
            <a:r>
              <a:rPr lang="en-US" dirty="0" smtClean="0"/>
              <a:t>Express likes and dislikes</a:t>
            </a:r>
          </a:p>
          <a:p>
            <a:pPr lvl="1"/>
            <a:r>
              <a:rPr lang="en-US" dirty="0" smtClean="0"/>
              <a:t>Give preferences</a:t>
            </a:r>
          </a:p>
          <a:p>
            <a:pPr lvl="1"/>
            <a:r>
              <a:rPr lang="en-US" dirty="0" smtClean="0"/>
              <a:t>Show indifference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54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Lecture 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completing lecture 16, you should be able to </a:t>
            </a:r>
          </a:p>
          <a:p>
            <a:pPr lvl="1"/>
            <a:r>
              <a:rPr lang="en-US" dirty="0" smtClean="0"/>
              <a:t>Talk about future plans and intentions</a:t>
            </a:r>
          </a:p>
          <a:p>
            <a:pPr lvl="1"/>
            <a:r>
              <a:rPr lang="en-US" dirty="0" smtClean="0"/>
              <a:t>Use </a:t>
            </a:r>
            <a:r>
              <a:rPr lang="en-US" dirty="0"/>
              <a:t>P</a:t>
            </a:r>
            <a:r>
              <a:rPr lang="en-US" dirty="0" smtClean="0"/>
              <a:t>resent Simple and Present Continuous</a:t>
            </a:r>
          </a:p>
          <a:p>
            <a:pPr lvl="1"/>
            <a:r>
              <a:rPr lang="en-US" dirty="0" smtClean="0"/>
              <a:t>Use Future Simple and ‘be going to’</a:t>
            </a:r>
          </a:p>
          <a:p>
            <a:pPr lvl="1"/>
            <a:r>
              <a:rPr lang="en-US" dirty="0" smtClean="0"/>
              <a:t>Write itineraries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4006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Questions to Start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What do you think will happen at school tomorrow</a:t>
            </a:r>
            <a:r>
              <a:rPr lang="en-US" i="1" dirty="0" smtClean="0"/>
              <a:t>?</a:t>
            </a:r>
          </a:p>
          <a:p>
            <a:r>
              <a:rPr lang="en-US" i="1" dirty="0" smtClean="0"/>
              <a:t>What </a:t>
            </a:r>
            <a:r>
              <a:rPr lang="en-US" i="1" dirty="0"/>
              <a:t>are you going to do after school today</a:t>
            </a:r>
            <a:r>
              <a:rPr lang="en-US" i="1" dirty="0" smtClean="0"/>
              <a:t>?</a:t>
            </a:r>
          </a:p>
          <a:p>
            <a:r>
              <a:rPr lang="en-US" i="1" dirty="0" smtClean="0"/>
              <a:t>What </a:t>
            </a:r>
            <a:r>
              <a:rPr lang="en-US" i="1" dirty="0"/>
              <a:t>will you do if you don't understand this lesson</a:t>
            </a:r>
            <a:r>
              <a:rPr lang="en-US" i="1" dirty="0" smtClean="0"/>
              <a:t>?</a:t>
            </a:r>
          </a:p>
          <a:p>
            <a:r>
              <a:rPr lang="en-US" i="1" dirty="0" smtClean="0"/>
              <a:t>Where </a:t>
            </a:r>
            <a:r>
              <a:rPr lang="en-US" i="1" dirty="0"/>
              <a:t>are you going to travel on your next vacation</a:t>
            </a:r>
            <a:r>
              <a:rPr lang="en-US" i="1" dirty="0" smtClean="0"/>
              <a:t>?</a:t>
            </a:r>
          </a:p>
          <a:p>
            <a:pPr lvl="1"/>
            <a:r>
              <a:rPr lang="en-US" i="1" dirty="0" smtClean="0"/>
              <a:t>Which forms did we use in these questions?</a:t>
            </a:r>
          </a:p>
          <a:p>
            <a:pPr lvl="1"/>
            <a:r>
              <a:rPr lang="en-US" i="1" dirty="0" smtClean="0"/>
              <a:t>Can you explain why?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61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Sudden Decisions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We use ‘will’ to talk about unplanned future, something that we decided to do at the moment of speaking.</a:t>
            </a:r>
          </a:p>
          <a:p>
            <a:r>
              <a:rPr lang="en-US" dirty="0" smtClean="0"/>
              <a:t>This bag is really very heavy.</a:t>
            </a:r>
          </a:p>
          <a:p>
            <a:pPr lvl="1"/>
            <a:r>
              <a:rPr lang="en-US" dirty="0" smtClean="0"/>
              <a:t>I’ll carry it for you.</a:t>
            </a:r>
          </a:p>
          <a:p>
            <a:r>
              <a:rPr lang="en-US" dirty="0" smtClean="0"/>
              <a:t>There is someone at the door.</a:t>
            </a:r>
          </a:p>
          <a:p>
            <a:pPr lvl="1"/>
            <a:r>
              <a:rPr lang="en-US" dirty="0" smtClean="0"/>
              <a:t>I’ll get it.</a:t>
            </a:r>
          </a:p>
          <a:p>
            <a:r>
              <a:rPr lang="en-US" dirty="0" smtClean="0"/>
              <a:t>The phone is ringing.</a:t>
            </a:r>
          </a:p>
          <a:p>
            <a:pPr lvl="1"/>
            <a:r>
              <a:rPr lang="en-US" dirty="0" smtClean="0"/>
              <a:t>I’ll pick it up.</a:t>
            </a:r>
          </a:p>
          <a:p>
            <a:r>
              <a:rPr lang="en-US" dirty="0" smtClean="0"/>
              <a:t>Let’s have some ice cream.</a:t>
            </a:r>
          </a:p>
          <a:p>
            <a:pPr lvl="1"/>
            <a:r>
              <a:rPr lang="en-US" dirty="0" smtClean="0"/>
              <a:t>Ok, I’ll pay.</a:t>
            </a:r>
          </a:p>
          <a:p>
            <a:r>
              <a:rPr lang="en-US" dirty="0" smtClean="0"/>
              <a:t>Oh, I’ve got so much homework and its very difficult.</a:t>
            </a:r>
          </a:p>
          <a:p>
            <a:pPr lvl="1"/>
            <a:r>
              <a:rPr lang="en-US" dirty="0" smtClean="0"/>
              <a:t>Don’t worry, I’ll help you.</a:t>
            </a:r>
          </a:p>
        </p:txBody>
      </p:sp>
    </p:spTree>
    <p:extLst>
      <p:ext uri="{BB962C8B-B14F-4D97-AF65-F5344CB8AC3E}">
        <p14:creationId xmlns:p14="http://schemas.microsoft.com/office/powerpoint/2010/main" val="306396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Dialogue – A Party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4000" b="1" dirty="0"/>
              <a:t>Martha:</a:t>
            </a:r>
            <a:r>
              <a:rPr lang="en-US" sz="4000" dirty="0"/>
              <a:t> What horrible weather today. I'd love to go out, but I think it will just continue raining.</a:t>
            </a:r>
            <a:br>
              <a:rPr lang="en-US" sz="4000" dirty="0"/>
            </a:br>
            <a:r>
              <a:rPr lang="en-US" sz="4000" b="1" dirty="0"/>
              <a:t>Jane:</a:t>
            </a:r>
            <a:r>
              <a:rPr lang="en-US" sz="4000" dirty="0"/>
              <a:t> Oh, I don't know. Perhaps the sun will come out later this afternoon.</a:t>
            </a:r>
          </a:p>
          <a:p>
            <a:pPr marL="0" indent="0">
              <a:buNone/>
            </a:pPr>
            <a:r>
              <a:rPr lang="en-US" sz="4000" b="1" dirty="0"/>
              <a:t>Martha:</a:t>
            </a:r>
            <a:r>
              <a:rPr lang="en-US" sz="4000" dirty="0"/>
              <a:t> I hope you're right. Listen, I'm going to have a party this Saturday. Would you like to come?</a:t>
            </a:r>
            <a:br>
              <a:rPr lang="en-US" sz="4000" dirty="0"/>
            </a:br>
            <a:r>
              <a:rPr lang="en-US" sz="4000" b="1" dirty="0"/>
              <a:t>Jane:</a:t>
            </a:r>
            <a:r>
              <a:rPr lang="en-US" sz="4000" dirty="0"/>
              <a:t> Oh, I'd love to come. Thank you for inviting me. Who's going to come to the party?</a:t>
            </a:r>
          </a:p>
          <a:p>
            <a:pPr marL="0" indent="0">
              <a:buNone/>
            </a:pPr>
            <a:r>
              <a:rPr lang="en-US" sz="4000" b="1" dirty="0"/>
              <a:t>Martha:</a:t>
            </a:r>
            <a:r>
              <a:rPr lang="en-US" sz="4000" dirty="0"/>
              <a:t> Well, a number of people haven't told me yet. But, Peter and Mark are going to help out with the cooking!</a:t>
            </a:r>
            <a:br>
              <a:rPr lang="en-US" sz="4000" dirty="0"/>
            </a:br>
            <a:r>
              <a:rPr lang="en-US" sz="4000" b="1" dirty="0"/>
              <a:t>Jane:</a:t>
            </a:r>
            <a:r>
              <a:rPr lang="en-US" sz="4000" dirty="0"/>
              <a:t> Hey, I'll help, too!</a:t>
            </a:r>
          </a:p>
          <a:p>
            <a:pPr marL="0" indent="0">
              <a:buNone/>
            </a:pPr>
            <a:r>
              <a:rPr lang="en-US" sz="4000" b="1" dirty="0"/>
              <a:t>Martha:</a:t>
            </a:r>
            <a:r>
              <a:rPr lang="en-US" sz="4000" dirty="0"/>
              <a:t> Would you? That would be great! </a:t>
            </a:r>
            <a:br>
              <a:rPr lang="en-US" sz="4000" dirty="0"/>
            </a:br>
            <a:r>
              <a:rPr lang="en-US" sz="4000" b="1" dirty="0"/>
              <a:t>Jane:</a:t>
            </a:r>
            <a:r>
              <a:rPr lang="en-US" sz="4000" dirty="0"/>
              <a:t> I'll make lasagna!</a:t>
            </a:r>
          </a:p>
          <a:p>
            <a:pPr marL="0" indent="0">
              <a:buNone/>
            </a:pPr>
            <a:r>
              <a:rPr lang="en-US" sz="4000" b="1" dirty="0"/>
              <a:t>Martha:</a:t>
            </a:r>
            <a:r>
              <a:rPr lang="en-US" sz="4000" dirty="0"/>
              <a:t> That sounds delicious! I know my Italian cousins are going to be there. I'm sure they'll love it.</a:t>
            </a:r>
            <a:br>
              <a:rPr lang="en-US" sz="4000" dirty="0"/>
            </a:br>
            <a:r>
              <a:rPr lang="en-US" sz="4000" b="1" dirty="0"/>
              <a:t>Jane:</a:t>
            </a:r>
            <a:r>
              <a:rPr lang="en-US" sz="4000" dirty="0"/>
              <a:t> Italians? Maybe I'll bake a cake...</a:t>
            </a:r>
          </a:p>
          <a:p>
            <a:pPr marL="0" indent="0">
              <a:buNone/>
            </a:pPr>
            <a:r>
              <a:rPr lang="en-US" sz="4000" b="1" dirty="0"/>
              <a:t>Martha:</a:t>
            </a:r>
            <a:r>
              <a:rPr lang="en-US" sz="4000" dirty="0"/>
              <a:t> No, no. They're not like that. They'll love it.</a:t>
            </a:r>
            <a:br>
              <a:rPr lang="en-US" sz="4000" dirty="0"/>
            </a:br>
            <a:r>
              <a:rPr lang="en-US" sz="4000" b="1" dirty="0"/>
              <a:t>Jane:</a:t>
            </a:r>
            <a:r>
              <a:rPr lang="en-US" sz="4000" dirty="0"/>
              <a:t> Well, if you say so... Is there going </a:t>
            </a:r>
            <a:r>
              <a:rPr lang="en-US" sz="4000" dirty="0" smtClean="0"/>
              <a:t>to be </a:t>
            </a:r>
            <a:r>
              <a:rPr lang="en-US" sz="4000" dirty="0"/>
              <a:t>a theme for the party?</a:t>
            </a:r>
          </a:p>
          <a:p>
            <a:pPr marL="0" indent="0">
              <a:buNone/>
            </a:pPr>
            <a:r>
              <a:rPr lang="en-US" sz="4000" b="1" dirty="0"/>
              <a:t>Martha:</a:t>
            </a:r>
            <a:r>
              <a:rPr lang="en-US" sz="4000" dirty="0"/>
              <a:t> No, I don't think so. Just a chance to get together and have fun.</a:t>
            </a:r>
            <a:br>
              <a:rPr lang="en-US" sz="4000" dirty="0"/>
            </a:br>
            <a:r>
              <a:rPr lang="en-US" sz="4000" b="1" dirty="0"/>
              <a:t>Jane:</a:t>
            </a:r>
            <a:r>
              <a:rPr lang="en-US" sz="4000" dirty="0"/>
              <a:t> I'm sure it'll be lots of fun.</a:t>
            </a:r>
          </a:p>
          <a:p>
            <a:pPr marL="0" indent="0">
              <a:buNone/>
            </a:pPr>
            <a:r>
              <a:rPr lang="en-US" sz="4000" b="1" dirty="0"/>
              <a:t>Martha:</a:t>
            </a:r>
            <a:r>
              <a:rPr lang="en-US" sz="4000" dirty="0"/>
              <a:t> But I'm going to hire a clown!</a:t>
            </a:r>
            <a:br>
              <a:rPr lang="en-US" sz="4000" dirty="0"/>
            </a:br>
            <a:r>
              <a:rPr lang="en-US" sz="4000" b="1" dirty="0"/>
              <a:t>Jane:</a:t>
            </a:r>
            <a:r>
              <a:rPr lang="en-US" sz="4000" dirty="0"/>
              <a:t> A clown! You're kidding me.</a:t>
            </a:r>
          </a:p>
          <a:p>
            <a:pPr marL="0" indent="0">
              <a:buNone/>
            </a:pPr>
            <a:r>
              <a:rPr lang="en-US" sz="4000" b="1" dirty="0"/>
              <a:t>Martha:</a:t>
            </a:r>
            <a:r>
              <a:rPr lang="en-US" sz="4000" dirty="0"/>
              <a:t> No, no. As I child, I always wanted a clown. Now, I'm going to have a clown at my own party.</a:t>
            </a:r>
            <a:br>
              <a:rPr lang="en-US" sz="4000" dirty="0"/>
            </a:br>
            <a:r>
              <a:rPr lang="en-US" sz="4000" b="1" dirty="0"/>
              <a:t>Jane:</a:t>
            </a:r>
            <a:r>
              <a:rPr lang="en-US" sz="4000" dirty="0"/>
              <a:t> I'm sure everyone will have a good laugh.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0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Follow-up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What do they think about the weather?</a:t>
            </a:r>
          </a:p>
          <a:p>
            <a:r>
              <a:rPr lang="en-US" dirty="0"/>
              <a:t>What does Martha have to share?</a:t>
            </a:r>
          </a:p>
          <a:p>
            <a:r>
              <a:rPr lang="en-US" dirty="0"/>
              <a:t>What are Peter and Mark going to do?</a:t>
            </a:r>
          </a:p>
          <a:p>
            <a:r>
              <a:rPr lang="en-US" dirty="0"/>
              <a:t>What does Jane offer to do?</a:t>
            </a:r>
          </a:p>
          <a:p>
            <a:r>
              <a:rPr lang="en-US" dirty="0"/>
              <a:t>How does Jane react to the news about the Italian cousins?</a:t>
            </a:r>
          </a:p>
          <a:p>
            <a:r>
              <a:rPr lang="en-US" dirty="0"/>
              <a:t>What special plan is there?</a:t>
            </a:r>
          </a:p>
          <a:p>
            <a:r>
              <a:rPr lang="en-US" dirty="0"/>
              <a:t>Why does Martha want a clown?</a:t>
            </a:r>
          </a:p>
          <a:p>
            <a:r>
              <a:rPr lang="en-US" dirty="0"/>
              <a:t>Does Martha know exactly how many people are going to come? If yes, how many. If not, why not?</a:t>
            </a:r>
          </a:p>
          <a:p>
            <a:r>
              <a:rPr lang="en-US" dirty="0"/>
              <a:t>How does Jane think people will react to the clown?</a:t>
            </a:r>
          </a:p>
          <a:p>
            <a:r>
              <a:rPr lang="en-US" dirty="0"/>
              <a:t>Is there a theme for the party?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53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Intentions and Decisions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We use “be going to” to talk about planned future or intentions.</a:t>
            </a:r>
          </a:p>
          <a:p>
            <a:r>
              <a:rPr lang="en-US" dirty="0" smtClean="0"/>
              <a:t>What are you going to do on Saturday?</a:t>
            </a:r>
          </a:p>
          <a:p>
            <a:pPr lvl="1"/>
            <a:r>
              <a:rPr lang="en-US" dirty="0" smtClean="0"/>
              <a:t>I’m going to visit my parents.</a:t>
            </a:r>
          </a:p>
          <a:p>
            <a:r>
              <a:rPr lang="en-US" dirty="0" smtClean="0"/>
              <a:t>Are you free this evening?</a:t>
            </a:r>
          </a:p>
          <a:p>
            <a:pPr lvl="1"/>
            <a:r>
              <a:rPr lang="en-US" dirty="0" smtClean="0"/>
              <a:t>No, I’m going to see the dentist.</a:t>
            </a:r>
          </a:p>
          <a:p>
            <a:r>
              <a:rPr lang="en-US" dirty="0" smtClean="0"/>
              <a:t>Would you like to go hiking with us?</a:t>
            </a:r>
          </a:p>
          <a:p>
            <a:pPr lvl="1"/>
            <a:r>
              <a:rPr lang="en-US" dirty="0" smtClean="0"/>
              <a:t>I’m afraid I can’t. I’m going to tidy up my room.</a:t>
            </a:r>
          </a:p>
          <a:p>
            <a:r>
              <a:rPr lang="en-US" dirty="0" smtClean="0"/>
              <a:t>Let’s go shopping!</a:t>
            </a:r>
          </a:p>
          <a:p>
            <a:pPr lvl="1"/>
            <a:r>
              <a:rPr lang="en-US" dirty="0" smtClean="0"/>
              <a:t>I’m going to finish this book first.</a:t>
            </a:r>
          </a:p>
          <a:p>
            <a:r>
              <a:rPr lang="en-US" dirty="0" smtClean="0"/>
              <a:t>What are your future plans?</a:t>
            </a:r>
          </a:p>
          <a:p>
            <a:pPr lvl="1"/>
            <a:r>
              <a:rPr lang="en-US" dirty="0" smtClean="0"/>
              <a:t>I’m going to join the army.</a:t>
            </a:r>
          </a:p>
        </p:txBody>
      </p:sp>
    </p:spTree>
    <p:extLst>
      <p:ext uri="{BB962C8B-B14F-4D97-AF65-F5344CB8AC3E}">
        <p14:creationId xmlns:p14="http://schemas.microsoft.com/office/powerpoint/2010/main" val="338563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Listen to this dialogue from Grammar Challenge, BBC Learning English and answer the following questions:</a:t>
            </a:r>
          </a:p>
          <a:p>
            <a:r>
              <a:rPr lang="en-US" dirty="0" smtClean="0"/>
              <a:t>Where is Sung </a:t>
            </a:r>
            <a:r>
              <a:rPr lang="en-US" dirty="0" err="1" smtClean="0"/>
              <a:t>Hyeon</a:t>
            </a:r>
            <a:r>
              <a:rPr lang="en-US" dirty="0" smtClean="0"/>
              <a:t> from?</a:t>
            </a:r>
          </a:p>
          <a:p>
            <a:pPr lvl="1"/>
            <a:r>
              <a:rPr lang="en-US" dirty="0" smtClean="0"/>
              <a:t>Korea</a:t>
            </a:r>
          </a:p>
          <a:p>
            <a:r>
              <a:rPr lang="en-US" dirty="0" smtClean="0"/>
              <a:t>Why has the man decided to lose his golf match?</a:t>
            </a:r>
          </a:p>
          <a:p>
            <a:pPr lvl="1"/>
            <a:r>
              <a:rPr lang="en-US" dirty="0" smtClean="0"/>
              <a:t>To please his boss as he is expecting promotion</a:t>
            </a:r>
          </a:p>
          <a:p>
            <a:r>
              <a:rPr lang="en-US" dirty="0" smtClean="0"/>
              <a:t>Which structure is preferable for talking about fixed arrangements in future?</a:t>
            </a:r>
          </a:p>
          <a:p>
            <a:pPr lvl="1"/>
            <a:r>
              <a:rPr lang="en-US" dirty="0" smtClean="0"/>
              <a:t>Present Continuous</a:t>
            </a:r>
          </a:p>
          <a:p>
            <a:r>
              <a:rPr lang="en-US" dirty="0" smtClean="0"/>
              <a:t>Which structure is preferable for talking about intentions and decisions?</a:t>
            </a:r>
          </a:p>
          <a:p>
            <a:pPr lvl="1"/>
            <a:r>
              <a:rPr lang="en-US" dirty="0" smtClean="0"/>
              <a:t>‘be going to’</a:t>
            </a:r>
          </a:p>
          <a:p>
            <a:r>
              <a:rPr lang="en-US" dirty="0" smtClean="0"/>
              <a:t>When is Sung going to meet her teacher for her English classes?</a:t>
            </a:r>
          </a:p>
          <a:p>
            <a:pPr lvl="1"/>
            <a:r>
              <a:rPr lang="en-US" dirty="0" smtClean="0"/>
              <a:t>Sunday afternoon</a:t>
            </a:r>
          </a:p>
        </p:txBody>
      </p:sp>
    </p:spTree>
    <p:extLst>
      <p:ext uri="{BB962C8B-B14F-4D97-AF65-F5344CB8AC3E}">
        <p14:creationId xmlns:p14="http://schemas.microsoft.com/office/powerpoint/2010/main" val="397031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Predictions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We use ‘be going to’ to make predictions based on some clues in the present.</a:t>
            </a:r>
          </a:p>
          <a:p>
            <a:r>
              <a:rPr lang="en-US" dirty="0" smtClean="0"/>
              <a:t>I’ve failed in the exam.</a:t>
            </a:r>
          </a:p>
          <a:p>
            <a:pPr lvl="1"/>
            <a:r>
              <a:rPr lang="en-US" dirty="0" smtClean="0"/>
              <a:t>Oh, my father is going to be angry with me!</a:t>
            </a:r>
          </a:p>
          <a:p>
            <a:r>
              <a:rPr lang="en-US" dirty="0" smtClean="0"/>
              <a:t>I can see dark clouds.</a:t>
            </a:r>
          </a:p>
          <a:p>
            <a:pPr lvl="1"/>
            <a:r>
              <a:rPr lang="en-US" dirty="0" smtClean="0"/>
              <a:t>It’s going to rain.</a:t>
            </a:r>
          </a:p>
          <a:p>
            <a:r>
              <a:rPr lang="en-US" dirty="0" smtClean="0"/>
              <a:t>We don’t have the umbrella.</a:t>
            </a:r>
          </a:p>
          <a:p>
            <a:pPr lvl="1"/>
            <a:r>
              <a:rPr lang="en-US" dirty="0" smtClean="0"/>
              <a:t>We’re going to get wet.</a:t>
            </a:r>
          </a:p>
          <a:p>
            <a:r>
              <a:rPr lang="en-US" dirty="0" smtClean="0"/>
              <a:t>Get up, it’s 8 O’ clock!</a:t>
            </a:r>
          </a:p>
          <a:p>
            <a:pPr lvl="1"/>
            <a:r>
              <a:rPr lang="en-US" dirty="0" smtClean="0"/>
              <a:t>Oh, I’m going to be late again.</a:t>
            </a:r>
          </a:p>
          <a:p>
            <a:r>
              <a:rPr lang="en-US" dirty="0" smtClean="0"/>
              <a:t>Hurry up! The train is blowing the whistle.</a:t>
            </a:r>
          </a:p>
          <a:p>
            <a:pPr lvl="1"/>
            <a:r>
              <a:rPr lang="en-US" dirty="0" smtClean="0"/>
              <a:t>We’re going to miss the train.</a:t>
            </a:r>
          </a:p>
          <a:p>
            <a:r>
              <a:rPr lang="en-US" dirty="0" smtClean="0"/>
              <a:t>Look at that man. He’s driving very fast.</a:t>
            </a:r>
          </a:p>
          <a:p>
            <a:pPr lvl="1"/>
            <a:r>
              <a:rPr lang="en-US" dirty="0" smtClean="0"/>
              <a:t>Oh my God! He’s going to have an accident!</a:t>
            </a:r>
          </a:p>
        </p:txBody>
      </p:sp>
    </p:spTree>
    <p:extLst>
      <p:ext uri="{BB962C8B-B14F-4D97-AF65-F5344CB8AC3E}">
        <p14:creationId xmlns:p14="http://schemas.microsoft.com/office/powerpoint/2010/main" val="167845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Fixed Schedules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When talking about schedules, timetables and itineraries, the present simple tense is used to refer to a future event that is planned and is not likely to change:</a:t>
            </a:r>
          </a:p>
          <a:p>
            <a:r>
              <a:rPr lang="en-US" i="1" dirty="0"/>
              <a:t>I </a:t>
            </a:r>
            <a:r>
              <a:rPr lang="en-US" b="1" i="1" dirty="0"/>
              <a:t>have</a:t>
            </a:r>
            <a:r>
              <a:rPr lang="en-US" i="1" dirty="0"/>
              <a:t> a meeting on the 15</a:t>
            </a:r>
            <a:r>
              <a:rPr lang="en-US" i="1" baseline="30000" dirty="0"/>
              <a:t>th</a:t>
            </a:r>
            <a:r>
              <a:rPr lang="en-US" i="1" dirty="0"/>
              <a:t>, but I'</a:t>
            </a:r>
            <a:r>
              <a:rPr lang="en-US" b="1" i="1" dirty="0"/>
              <a:t>m</a:t>
            </a:r>
            <a:r>
              <a:rPr lang="en-US" i="1" dirty="0"/>
              <a:t> free on the following </a:t>
            </a:r>
            <a:r>
              <a:rPr lang="en-US" i="1" dirty="0" smtClean="0"/>
              <a:t>day.</a:t>
            </a:r>
          </a:p>
          <a:p>
            <a:r>
              <a:rPr lang="en-US" i="1" dirty="0" smtClean="0"/>
              <a:t>What </a:t>
            </a:r>
            <a:r>
              <a:rPr lang="en-US" i="1" dirty="0"/>
              <a:t>time </a:t>
            </a:r>
            <a:r>
              <a:rPr lang="en-US" b="1" i="1" dirty="0"/>
              <a:t>is</a:t>
            </a:r>
            <a:r>
              <a:rPr lang="en-US" i="1" dirty="0"/>
              <a:t> your </a:t>
            </a:r>
            <a:r>
              <a:rPr lang="en-US" i="1" dirty="0" smtClean="0"/>
              <a:t>flight?</a:t>
            </a:r>
          </a:p>
          <a:p>
            <a:r>
              <a:rPr lang="en-US" i="1" dirty="0" smtClean="0"/>
              <a:t>The </a:t>
            </a:r>
            <a:r>
              <a:rPr lang="en-US" i="1" dirty="0"/>
              <a:t>last train to Rome </a:t>
            </a:r>
            <a:r>
              <a:rPr lang="en-US" b="1" i="1" dirty="0"/>
              <a:t>leaves</a:t>
            </a:r>
            <a:r>
              <a:rPr lang="en-US" i="1" dirty="0"/>
              <a:t> at </a:t>
            </a:r>
            <a:r>
              <a:rPr lang="en-US" i="1" dirty="0" smtClean="0"/>
              <a:t>22.30.</a:t>
            </a:r>
          </a:p>
          <a:p>
            <a:r>
              <a:rPr lang="en-US" i="1" dirty="0" smtClean="0"/>
              <a:t>On </a:t>
            </a:r>
            <a:r>
              <a:rPr lang="en-US" i="1" dirty="0"/>
              <a:t>day 6, we </a:t>
            </a:r>
            <a:r>
              <a:rPr lang="en-US" b="1" i="1" dirty="0"/>
              <a:t>visit</a:t>
            </a:r>
            <a:r>
              <a:rPr lang="en-US" i="1" dirty="0"/>
              <a:t> the </a:t>
            </a:r>
            <a:r>
              <a:rPr lang="en-US" i="1" dirty="0" smtClean="0"/>
              <a:t>pyramids.</a:t>
            </a:r>
          </a:p>
          <a:p>
            <a:r>
              <a:rPr lang="en-US" i="1" dirty="0" smtClean="0"/>
              <a:t>His </a:t>
            </a:r>
            <a:r>
              <a:rPr lang="en-US" i="1" dirty="0"/>
              <a:t>father </a:t>
            </a:r>
            <a:r>
              <a:rPr lang="en-US" b="1" i="1" dirty="0"/>
              <a:t>retires</a:t>
            </a:r>
            <a:r>
              <a:rPr lang="en-US" i="1" dirty="0"/>
              <a:t> in two </a:t>
            </a:r>
            <a:r>
              <a:rPr lang="en-US" i="1" dirty="0" smtClean="0"/>
              <a:t>years.</a:t>
            </a:r>
          </a:p>
          <a:p>
            <a:r>
              <a:rPr lang="en-US" i="1" dirty="0" smtClean="0"/>
              <a:t>The Spring festival</a:t>
            </a:r>
            <a:r>
              <a:rPr lang="en-US" i="1" dirty="0"/>
              <a:t> </a:t>
            </a:r>
            <a:r>
              <a:rPr lang="en-US" b="1" i="1" dirty="0"/>
              <a:t>is</a:t>
            </a:r>
            <a:r>
              <a:rPr lang="en-US" i="1" dirty="0"/>
              <a:t> </a:t>
            </a:r>
            <a:r>
              <a:rPr lang="en-US" i="1"/>
              <a:t>on </a:t>
            </a:r>
            <a:r>
              <a:rPr lang="en-US" i="1" smtClean="0"/>
              <a:t>Tuesday </a:t>
            </a:r>
            <a:r>
              <a:rPr lang="en-US" i="1" dirty="0"/>
              <a:t>this year.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20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Present Continuous for the </a:t>
            </a:r>
            <a:r>
              <a:rPr lang="en-US" b="1" i="1" dirty="0" smtClean="0"/>
              <a:t>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Autofit/>
          </a:bodyPr>
          <a:lstStyle/>
          <a:p>
            <a:r>
              <a:rPr lang="en-US" sz="2000" dirty="0"/>
              <a:t>The present continuous is used to talk about </a:t>
            </a:r>
            <a:r>
              <a:rPr lang="en-US" sz="2000" b="1" i="1" dirty="0"/>
              <a:t>arrangements</a:t>
            </a:r>
            <a:r>
              <a:rPr lang="en-US" sz="2000" dirty="0"/>
              <a:t> for events at a time later than now. </a:t>
            </a:r>
            <a:r>
              <a:rPr lang="en-US" sz="2000" dirty="0" smtClean="0"/>
              <a:t>There </a:t>
            </a:r>
            <a:r>
              <a:rPr lang="en-US" sz="2000" dirty="0"/>
              <a:t>is a suggestion that more than one person is aware of the event, and that some preparation has already happened. </a:t>
            </a:r>
            <a:r>
              <a:rPr lang="en-US" sz="2000" dirty="0" smtClean="0"/>
              <a:t>e.g.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 </a:t>
            </a:r>
            <a:r>
              <a:rPr lang="en-US" sz="2000" i="1" dirty="0" smtClean="0"/>
              <a:t>I'm </a:t>
            </a:r>
            <a:r>
              <a:rPr lang="en-US" sz="2000" i="1" dirty="0"/>
              <a:t>meeting Jim at the airport = </a:t>
            </a:r>
            <a:r>
              <a:rPr lang="en-US" sz="2000" dirty="0"/>
              <a:t>and both Jim and I have discussed </a:t>
            </a:r>
            <a:r>
              <a:rPr lang="en-US" sz="2000" dirty="0" smtClean="0"/>
              <a:t>	this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i="1" dirty="0"/>
              <a:t> </a:t>
            </a:r>
            <a:r>
              <a:rPr lang="en-US" sz="2000" i="1" dirty="0" smtClean="0"/>
              <a:t>       	I </a:t>
            </a:r>
            <a:r>
              <a:rPr lang="en-US" sz="2000" i="1" dirty="0"/>
              <a:t>am leaving tomorrow. = </a:t>
            </a:r>
            <a:r>
              <a:rPr lang="en-US" sz="2000" dirty="0"/>
              <a:t>and I've already bought my train </a:t>
            </a:r>
            <a:r>
              <a:rPr lang="en-US" sz="2000" dirty="0" smtClean="0"/>
              <a:t>ticket.</a:t>
            </a:r>
          </a:p>
          <a:p>
            <a:pPr marL="0" indent="0">
              <a:buNone/>
            </a:pPr>
            <a:r>
              <a:rPr lang="en-US" sz="2000" i="1" dirty="0"/>
              <a:t> </a:t>
            </a:r>
            <a:r>
              <a:rPr lang="en-US" sz="2000" i="1" dirty="0" smtClean="0"/>
              <a:t>       	We're </a:t>
            </a:r>
            <a:r>
              <a:rPr lang="en-US" sz="2000" i="1" dirty="0"/>
              <a:t>having a staff meeting next Monday = </a:t>
            </a:r>
            <a:r>
              <a:rPr lang="en-US" sz="2000" dirty="0"/>
              <a:t>and all members of </a:t>
            </a:r>
            <a:r>
              <a:rPr lang="en-US" sz="2000"/>
              <a:t>staff </a:t>
            </a:r>
            <a:r>
              <a:rPr lang="en-US" sz="2000" smtClean="0"/>
              <a:t>	have been </a:t>
            </a:r>
            <a:r>
              <a:rPr lang="en-US" sz="2000" dirty="0"/>
              <a:t>told about it.</a:t>
            </a:r>
          </a:p>
          <a:p>
            <a:r>
              <a:rPr lang="en-US" sz="2000" b="1" i="1" dirty="0" smtClean="0"/>
              <a:t>Examples</a:t>
            </a:r>
          </a:p>
          <a:p>
            <a:pPr lvl="1"/>
            <a:r>
              <a:rPr lang="en-US" sz="1800" b="1" i="1" dirty="0"/>
              <a:t>Is she seeing</a:t>
            </a:r>
            <a:r>
              <a:rPr lang="en-US" sz="1800" dirty="0"/>
              <a:t> him tomorrow?</a:t>
            </a:r>
          </a:p>
          <a:p>
            <a:pPr lvl="1"/>
            <a:r>
              <a:rPr lang="en-US" sz="1800" b="1" i="1" dirty="0" smtClean="0"/>
              <a:t>He </a:t>
            </a:r>
            <a:r>
              <a:rPr lang="en-US" sz="1800" b="1" i="1" dirty="0"/>
              <a:t>isn't working</a:t>
            </a:r>
            <a:r>
              <a:rPr lang="en-US" sz="1800" dirty="0"/>
              <a:t> next week.</a:t>
            </a:r>
          </a:p>
          <a:p>
            <a:pPr lvl="1"/>
            <a:r>
              <a:rPr lang="en-US" sz="1800" b="1" i="1" dirty="0"/>
              <a:t>They aren't leaving</a:t>
            </a:r>
            <a:r>
              <a:rPr lang="en-US" sz="1800" dirty="0"/>
              <a:t> until the end of next year.</a:t>
            </a:r>
          </a:p>
          <a:p>
            <a:pPr lvl="1"/>
            <a:r>
              <a:rPr lang="en-US" sz="1800" b="1" i="1" dirty="0"/>
              <a:t>We are staying</a:t>
            </a:r>
            <a:r>
              <a:rPr lang="en-US" sz="1800" i="1" dirty="0"/>
              <a:t> </a:t>
            </a:r>
            <a:r>
              <a:rPr lang="en-US" sz="1800" dirty="0"/>
              <a:t>with friends when we get to </a:t>
            </a:r>
            <a:r>
              <a:rPr lang="en-US" sz="1800" dirty="0" smtClean="0"/>
              <a:t>Boston.</a:t>
            </a:r>
            <a:endParaRPr lang="en-US" sz="1800" i="1" dirty="0"/>
          </a:p>
          <a:p>
            <a:pPr marL="457200" lvl="1" indent="0">
              <a:buNone/>
            </a:pPr>
            <a:endParaRPr 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123829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Present Simple Vs. Present Continuous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1800" b="1" dirty="0"/>
              <a:t>BE CAREFUL!</a:t>
            </a:r>
            <a:r>
              <a:rPr lang="en-US" sz="1800" dirty="0"/>
              <a:t> The </a:t>
            </a:r>
            <a:r>
              <a:rPr lang="en-US" sz="1800" b="1" dirty="0"/>
              <a:t>simple present</a:t>
            </a:r>
            <a:r>
              <a:rPr lang="en-US" sz="1800" dirty="0"/>
              <a:t> is used when a future event is part of a program or time-table. Notice the difference between</a:t>
            </a:r>
            <a:r>
              <a:rPr lang="en-US" sz="1800" dirty="0" smtClean="0"/>
              <a:t>:</a:t>
            </a:r>
          </a:p>
          <a:p>
            <a:pPr marL="0" lvl="1" indent="0">
              <a:buNone/>
            </a:pP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a. </a:t>
            </a:r>
            <a:r>
              <a:rPr lang="en-US" sz="1800" b="1" i="1" dirty="0"/>
              <a:t>We're having</a:t>
            </a:r>
            <a:r>
              <a:rPr lang="en-US" sz="1800" i="1" dirty="0"/>
              <a:t> a staff meeting next Monday. 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b. </a:t>
            </a:r>
            <a:r>
              <a:rPr lang="en-US" sz="1800" i="1" dirty="0"/>
              <a:t>We </a:t>
            </a:r>
            <a:r>
              <a:rPr lang="en-US" sz="1800" b="1" i="1" dirty="0"/>
              <a:t>have</a:t>
            </a:r>
            <a:r>
              <a:rPr lang="en-US" sz="1800" i="1" dirty="0"/>
              <a:t> a staff meeting next Monday.(= </a:t>
            </a:r>
            <a:r>
              <a:rPr lang="en-US" sz="1800" dirty="0"/>
              <a:t>we have a meeting every Monday, it's on the time-table.)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07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‘Going to’ Vs. Present Continuous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Sometimes there is no real difference between an intention (</a:t>
            </a:r>
            <a:r>
              <a:rPr lang="en-US" b="1" dirty="0"/>
              <a:t>going to</a:t>
            </a:r>
            <a:r>
              <a:rPr lang="en-US" dirty="0"/>
              <a:t>) and a plan (</a:t>
            </a:r>
            <a:r>
              <a:rPr lang="en-US" b="1" dirty="0"/>
              <a:t>present continuous</a:t>
            </a:r>
            <a:r>
              <a:rPr lang="en-US" dirty="0"/>
              <a:t>). In this case, it doesn't matter which we use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We're </a:t>
            </a:r>
            <a:r>
              <a:rPr lang="en-US" dirty="0"/>
              <a:t>going to paint the bedroom tomorrow.</a:t>
            </a:r>
          </a:p>
          <a:p>
            <a:r>
              <a:rPr lang="en-US" dirty="0"/>
              <a:t>We're painting the bedroom tomorrow.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3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Situation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Look at the ‘Daily Plan’ handout and prepare a travel itinerary for your friend. Your itinerary should include daily plan. Here is the situation:</a:t>
            </a:r>
          </a:p>
          <a:p>
            <a:r>
              <a:rPr lang="en-US" dirty="0" smtClean="0"/>
              <a:t>Your Facebook Friend, Peter is coming to Pakistan for a week. He’s coming to Pakistan for the first time and knows very little about the country. He’ll stay in Pakistan for a week and would like to visit important cultural and scenic spots in and around your city. He would also like to stay in a hotel and would like to try Pakistani cuisine.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96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16, we learnt how to </a:t>
            </a:r>
          </a:p>
          <a:p>
            <a:pPr lvl="1"/>
            <a:r>
              <a:rPr lang="en-US" dirty="0" smtClean="0"/>
              <a:t>Talk about future plans and intentions</a:t>
            </a:r>
          </a:p>
          <a:p>
            <a:pPr lvl="1"/>
            <a:r>
              <a:rPr lang="en-US" dirty="0" smtClean="0"/>
              <a:t>Use </a:t>
            </a:r>
            <a:r>
              <a:rPr lang="en-US" dirty="0"/>
              <a:t>P</a:t>
            </a:r>
            <a:r>
              <a:rPr lang="en-US" dirty="0" smtClean="0"/>
              <a:t>resent Simple and Present Continuous</a:t>
            </a:r>
          </a:p>
          <a:p>
            <a:pPr lvl="1"/>
            <a:r>
              <a:rPr lang="en-US" dirty="0" smtClean="0"/>
              <a:t>Use Future Simple and ‘be going to’</a:t>
            </a:r>
          </a:p>
          <a:p>
            <a:pPr lvl="1"/>
            <a:r>
              <a:rPr lang="en-US" dirty="0" smtClean="0"/>
              <a:t>Write itineraries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4354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870</Words>
  <Application>Microsoft Office PowerPoint</Application>
  <PresentationFormat>On-screen Show (4:3)</PresentationFormat>
  <Paragraphs>148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Lecture 16</vt:lpstr>
      <vt:lpstr>Review of Lecture 15</vt:lpstr>
      <vt:lpstr>Objectives of Lecture 16</vt:lpstr>
      <vt:lpstr>Some Questions to Start</vt:lpstr>
      <vt:lpstr>Sudden Decisions</vt:lpstr>
      <vt:lpstr>Dialogue – A Party</vt:lpstr>
      <vt:lpstr>Follow-up Questions</vt:lpstr>
      <vt:lpstr>Future Intentions and Decisions</vt:lpstr>
      <vt:lpstr>Future Plans</vt:lpstr>
      <vt:lpstr>Making Predictions</vt:lpstr>
      <vt:lpstr>Fixed Schedules</vt:lpstr>
      <vt:lpstr>Present Continuous for the Future</vt:lpstr>
      <vt:lpstr>Present Simple Vs. Present Continuous</vt:lpstr>
      <vt:lpstr>‘Going to’ Vs. Present Continuous</vt:lpstr>
      <vt:lpstr>Practice Situation</vt:lpstr>
      <vt:lpstr>Summary of Lecture 16</vt:lpstr>
    </vt:vector>
  </TitlesOfParts>
  <Company>Telenor Pakistan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16</dc:title>
  <dc:creator>admin</dc:creator>
  <cp:lastModifiedBy>admin</cp:lastModifiedBy>
  <cp:revision>14</cp:revision>
  <dcterms:created xsi:type="dcterms:W3CDTF">2014-06-28T01:29:24Z</dcterms:created>
  <dcterms:modified xsi:type="dcterms:W3CDTF">2014-06-28T06:03:48Z</dcterms:modified>
</cp:coreProperties>
</file>