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7" r:id="rId5"/>
    <p:sldId id="265" r:id="rId6"/>
    <p:sldId id="266" r:id="rId7"/>
    <p:sldId id="264" r:id="rId8"/>
    <p:sldId id="260" r:id="rId9"/>
    <p:sldId id="261" r:id="rId10"/>
    <p:sldId id="268" r:id="rId11"/>
    <p:sldId id="270" r:id="rId12"/>
    <p:sldId id="263" r:id="rId13"/>
    <p:sldId id="269" r:id="rId14"/>
    <p:sldId id="262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9F7F6-3879-4718-B400-BE3719B6D153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88FF4-2082-47D6-93A4-C370AFEE6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742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9F7F6-3879-4718-B400-BE3719B6D153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88FF4-2082-47D6-93A4-C370AFEE6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923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9F7F6-3879-4718-B400-BE3719B6D153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88FF4-2082-47D6-93A4-C370AFEE6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119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9F7F6-3879-4718-B400-BE3719B6D153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88FF4-2082-47D6-93A4-C370AFEE6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954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9F7F6-3879-4718-B400-BE3719B6D153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88FF4-2082-47D6-93A4-C370AFEE6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36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9F7F6-3879-4718-B400-BE3719B6D153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88FF4-2082-47D6-93A4-C370AFEE6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9F7F6-3879-4718-B400-BE3719B6D153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88FF4-2082-47D6-93A4-C370AFEE6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62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9F7F6-3879-4718-B400-BE3719B6D153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88FF4-2082-47D6-93A4-C370AFEE6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03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9F7F6-3879-4718-B400-BE3719B6D153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88FF4-2082-47D6-93A4-C370AFEE6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787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9F7F6-3879-4718-B400-BE3719B6D153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88FF4-2082-47D6-93A4-C370AFEE6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071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9F7F6-3879-4718-B400-BE3719B6D153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788FF4-2082-47D6-93A4-C370AFEE6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3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9F7F6-3879-4718-B400-BE3719B6D153}" type="datetimeFigureOut">
              <a:rPr lang="en-US" smtClean="0"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88FF4-2082-47D6-93A4-C370AFEE61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940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15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Expressing Likes and Dislikes</a:t>
            </a:r>
          </a:p>
        </p:txBody>
      </p:sp>
    </p:spTree>
    <p:extLst>
      <p:ext uri="{BB962C8B-B14F-4D97-AF65-F5344CB8AC3E}">
        <p14:creationId xmlns:p14="http://schemas.microsoft.com/office/powerpoint/2010/main" val="208324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14, we learnt how to</a:t>
            </a:r>
          </a:p>
          <a:p>
            <a:pPr lvl="1"/>
            <a:r>
              <a:rPr lang="en-US" dirty="0" smtClean="0"/>
              <a:t>Differentiate between fiction and nonfiction</a:t>
            </a:r>
          </a:p>
          <a:p>
            <a:pPr lvl="1"/>
            <a:r>
              <a:rPr lang="en-US" dirty="0" smtClean="0"/>
              <a:t>Analyze paragraph structure</a:t>
            </a:r>
          </a:p>
          <a:p>
            <a:pPr lvl="1"/>
            <a:r>
              <a:rPr lang="en-US" dirty="0" smtClean="0"/>
              <a:t>Summarize paragraphs</a:t>
            </a:r>
          </a:p>
          <a:p>
            <a:pPr lvl="1"/>
            <a:r>
              <a:rPr lang="en-US" dirty="0" smtClean="0"/>
              <a:t>Summarize essays and articles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46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Lecture 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completing lecture 15, you should be able to </a:t>
            </a:r>
          </a:p>
          <a:p>
            <a:pPr lvl="1"/>
            <a:r>
              <a:rPr lang="en-US" dirty="0" smtClean="0"/>
              <a:t>Use gerunds and infinitives</a:t>
            </a:r>
          </a:p>
          <a:p>
            <a:pPr lvl="1"/>
            <a:r>
              <a:rPr lang="en-US" dirty="0" smtClean="0"/>
              <a:t>Express likes and dislikes</a:t>
            </a:r>
          </a:p>
          <a:p>
            <a:pPr lvl="1"/>
            <a:r>
              <a:rPr lang="en-US" dirty="0" smtClean="0"/>
              <a:t>Give preferences</a:t>
            </a:r>
          </a:p>
          <a:p>
            <a:pPr lvl="1"/>
            <a:r>
              <a:rPr lang="en-US" dirty="0" smtClean="0"/>
              <a:t>Show indifference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8434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Gerunds and Infinitives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 </a:t>
            </a:r>
            <a:r>
              <a:rPr lang="en-US" dirty="0"/>
              <a:t>A gerund is a noun made from a verb by adding "-</a:t>
            </a:r>
            <a:r>
              <a:rPr lang="en-US" dirty="0" err="1"/>
              <a:t>ing</a:t>
            </a:r>
            <a:r>
              <a:rPr lang="en-US" dirty="0"/>
              <a:t>." The gerund form of the verb "read" is "reading." You can use a gerund as the </a:t>
            </a:r>
            <a:r>
              <a:rPr lang="en-US" dirty="0" smtClean="0"/>
              <a:t>subject or </a:t>
            </a:r>
            <a:r>
              <a:rPr lang="en-US" dirty="0"/>
              <a:t>the object of a sentence.</a:t>
            </a:r>
          </a:p>
          <a:p>
            <a:pPr lvl="1"/>
            <a:r>
              <a:rPr lang="en-US" b="1" dirty="0" smtClean="0"/>
              <a:t>Reading</a:t>
            </a:r>
            <a:r>
              <a:rPr lang="en-US" dirty="0"/>
              <a:t> helps you learn English. </a:t>
            </a:r>
            <a:r>
              <a:rPr lang="en-US" dirty="0" smtClean="0"/>
              <a:t> [</a:t>
            </a:r>
            <a:r>
              <a:rPr lang="en-US" i="1" cap="small" dirty="0" smtClean="0"/>
              <a:t>subject </a:t>
            </a:r>
            <a:r>
              <a:rPr lang="en-US" i="1" cap="small" dirty="0"/>
              <a:t>of </a:t>
            </a:r>
            <a:r>
              <a:rPr lang="en-US" i="1" cap="small" dirty="0" smtClean="0"/>
              <a:t>sentence]</a:t>
            </a:r>
            <a:endParaRPr lang="en-US" dirty="0"/>
          </a:p>
          <a:p>
            <a:pPr lvl="1"/>
            <a:r>
              <a:rPr lang="en-US" dirty="0" smtClean="0"/>
              <a:t>I </a:t>
            </a:r>
            <a:r>
              <a:rPr lang="en-US" dirty="0"/>
              <a:t>enjoy </a:t>
            </a:r>
            <a:r>
              <a:rPr lang="en-US" b="1" dirty="0"/>
              <a:t>reading</a:t>
            </a:r>
            <a:r>
              <a:rPr lang="en-US" dirty="0"/>
              <a:t>. </a:t>
            </a:r>
            <a:r>
              <a:rPr lang="en-US" dirty="0" smtClean="0"/>
              <a:t> [</a:t>
            </a:r>
            <a:r>
              <a:rPr lang="en-US" i="1" cap="small" dirty="0" smtClean="0"/>
              <a:t>object </a:t>
            </a:r>
            <a:r>
              <a:rPr lang="en-US" i="1" cap="small" dirty="0"/>
              <a:t>of </a:t>
            </a:r>
            <a:r>
              <a:rPr lang="en-US" i="1" cap="small" dirty="0" smtClean="0"/>
              <a:t>sentence]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Infinitives </a:t>
            </a:r>
            <a:r>
              <a:rPr lang="en-US" dirty="0"/>
              <a:t>are the "to" form of the verb. The infinitive form of "learn" is "to learn." You can also use an infinitive as the </a:t>
            </a:r>
            <a:r>
              <a:rPr lang="en-US" dirty="0" smtClean="0"/>
              <a:t>subject </a:t>
            </a:r>
            <a:r>
              <a:rPr lang="en-US" dirty="0"/>
              <a:t>or the object of a sentence.</a:t>
            </a:r>
          </a:p>
          <a:p>
            <a:pPr lvl="1"/>
            <a:r>
              <a:rPr lang="en-US" b="1" dirty="0" smtClean="0"/>
              <a:t>To </a:t>
            </a:r>
            <a:r>
              <a:rPr lang="en-US" b="1" dirty="0"/>
              <a:t>learn</a:t>
            </a:r>
            <a:r>
              <a:rPr lang="en-US" dirty="0"/>
              <a:t> is important. </a:t>
            </a:r>
            <a:r>
              <a:rPr lang="en-US" dirty="0" smtClean="0"/>
              <a:t> [</a:t>
            </a:r>
            <a:r>
              <a:rPr lang="en-US" i="1" cap="small" dirty="0" smtClean="0"/>
              <a:t>subject </a:t>
            </a:r>
            <a:r>
              <a:rPr lang="en-US" i="1" cap="small" dirty="0"/>
              <a:t>of </a:t>
            </a:r>
            <a:r>
              <a:rPr lang="en-US" i="1" cap="small" dirty="0" smtClean="0"/>
              <a:t>sentence]</a:t>
            </a:r>
            <a:endParaRPr lang="en-US" dirty="0"/>
          </a:p>
          <a:p>
            <a:pPr lvl="1"/>
            <a:r>
              <a:rPr lang="en-US" dirty="0" smtClean="0"/>
              <a:t>He </a:t>
            </a:r>
            <a:r>
              <a:rPr lang="en-US" dirty="0"/>
              <a:t>wants </a:t>
            </a:r>
            <a:r>
              <a:rPr lang="en-US" b="1" dirty="0"/>
              <a:t>to learn</a:t>
            </a:r>
            <a:r>
              <a:rPr lang="en-US" dirty="0"/>
              <a:t>. </a:t>
            </a:r>
            <a:r>
              <a:rPr lang="en-US" dirty="0" smtClean="0"/>
              <a:t> [</a:t>
            </a:r>
            <a:r>
              <a:rPr lang="en-US" i="1" cap="small" dirty="0" smtClean="0"/>
              <a:t>object </a:t>
            </a:r>
            <a:r>
              <a:rPr lang="en-US" i="1" cap="small" dirty="0"/>
              <a:t>of </a:t>
            </a:r>
            <a:r>
              <a:rPr lang="en-US" i="1" cap="small" dirty="0" smtClean="0"/>
              <a:t>sentence]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31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Gerunds and Infinitives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We use gerunds (verb + </a:t>
            </a:r>
            <a:r>
              <a:rPr lang="en-US" dirty="0" err="1"/>
              <a:t>ing</a:t>
            </a:r>
            <a:r>
              <a:rPr lang="en-US" dirty="0"/>
              <a:t>):</a:t>
            </a:r>
          </a:p>
          <a:p>
            <a:pPr lvl="1"/>
            <a:r>
              <a:rPr lang="en-US" dirty="0"/>
              <a:t>After certain verbs - I </a:t>
            </a:r>
            <a:r>
              <a:rPr lang="en-US" b="1" dirty="0"/>
              <a:t>enjoy </a:t>
            </a:r>
            <a:r>
              <a:rPr lang="en-US" b="1" dirty="0" smtClean="0"/>
              <a:t>singing </a:t>
            </a:r>
            <a:endParaRPr lang="en-US" dirty="0" smtClean="0"/>
          </a:p>
          <a:p>
            <a:pPr lvl="2"/>
            <a:r>
              <a:rPr lang="en-US" dirty="0"/>
              <a:t>e</a:t>
            </a:r>
            <a:r>
              <a:rPr lang="en-US" dirty="0" smtClean="0"/>
              <a:t>njoy, fancy, go, keep, suggest, avoid, recommend, etc.</a:t>
            </a:r>
            <a:endParaRPr lang="en-US" dirty="0"/>
          </a:p>
          <a:p>
            <a:pPr lvl="1"/>
            <a:r>
              <a:rPr lang="en-US" dirty="0"/>
              <a:t>After prepositions - I drank a cup of coffee </a:t>
            </a:r>
            <a:r>
              <a:rPr lang="en-US" b="1" dirty="0"/>
              <a:t>before leaving</a:t>
            </a:r>
            <a:endParaRPr lang="en-US" dirty="0"/>
          </a:p>
          <a:p>
            <a:pPr lvl="1"/>
            <a:r>
              <a:rPr lang="en-US" dirty="0"/>
              <a:t>As the subject or object of a sentence - </a:t>
            </a:r>
            <a:r>
              <a:rPr lang="en-US" b="1" dirty="0"/>
              <a:t>Swimming</a:t>
            </a:r>
            <a:r>
              <a:rPr lang="en-US" dirty="0"/>
              <a:t> is good </a:t>
            </a:r>
            <a:r>
              <a:rPr lang="en-US" dirty="0" smtClean="0"/>
              <a:t>exercise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We use </a:t>
            </a:r>
            <a:r>
              <a:rPr lang="en-US" dirty="0" smtClean="0"/>
              <a:t>infinitives (to + verb):</a:t>
            </a:r>
            <a:endParaRPr lang="en-US" dirty="0"/>
          </a:p>
          <a:p>
            <a:pPr lvl="1"/>
            <a:r>
              <a:rPr lang="en-US" dirty="0"/>
              <a:t>After </a:t>
            </a:r>
            <a:r>
              <a:rPr lang="en-US" sz="2900" dirty="0"/>
              <a:t>certain verbs</a:t>
            </a:r>
            <a:r>
              <a:rPr lang="en-US" dirty="0"/>
              <a:t> - We </a:t>
            </a:r>
            <a:r>
              <a:rPr lang="en-US" b="1" dirty="0"/>
              <a:t>decided to </a:t>
            </a:r>
            <a:r>
              <a:rPr lang="en-US" b="1" dirty="0" smtClean="0"/>
              <a:t>leave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gree, decide, hope, learn, would like, offer, wait, etc.</a:t>
            </a:r>
            <a:endParaRPr lang="en-US" dirty="0"/>
          </a:p>
          <a:p>
            <a:pPr lvl="1"/>
            <a:r>
              <a:rPr lang="en-US" dirty="0"/>
              <a:t>After many adjectives - It's </a:t>
            </a:r>
            <a:r>
              <a:rPr lang="en-US" b="1" dirty="0"/>
              <a:t>difficult to get</a:t>
            </a:r>
            <a:r>
              <a:rPr lang="en-US" dirty="0"/>
              <a:t> up early</a:t>
            </a:r>
          </a:p>
          <a:p>
            <a:pPr lvl="1"/>
            <a:r>
              <a:rPr lang="en-US" dirty="0"/>
              <a:t>To show purpose - I came to London </a:t>
            </a:r>
            <a:r>
              <a:rPr lang="en-US" b="1" dirty="0"/>
              <a:t>to study</a:t>
            </a:r>
            <a:r>
              <a:rPr lang="en-US" dirty="0"/>
              <a:t> English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02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Gerund or Infinitive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10200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I don’t fancy (go out) tonight.		</a:t>
            </a:r>
          </a:p>
          <a:p>
            <a:pPr marL="400050" lvl="1" indent="0">
              <a:buNone/>
            </a:pPr>
            <a:r>
              <a:rPr lang="en-US" sz="2900" dirty="0" smtClean="0">
                <a:solidFill>
                  <a:schemeClr val="tx2"/>
                </a:solidFill>
              </a:rPr>
              <a:t>going out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She avoided (tell) him about her plans.	</a:t>
            </a:r>
          </a:p>
          <a:p>
            <a:pPr marL="400050" lvl="1" indent="0">
              <a:buNone/>
            </a:pPr>
            <a:r>
              <a:rPr lang="en-US" sz="2900" dirty="0" smtClean="0">
                <a:solidFill>
                  <a:schemeClr val="tx2"/>
                </a:solidFill>
              </a:rPr>
              <a:t>telling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I would like (attend) the party.		</a:t>
            </a:r>
          </a:p>
          <a:p>
            <a:pPr marL="400050" lvl="1" indent="0">
              <a:buNone/>
            </a:pPr>
            <a:r>
              <a:rPr lang="en-US" sz="2900" dirty="0" smtClean="0">
                <a:solidFill>
                  <a:schemeClr val="tx2"/>
                </a:solidFill>
              </a:rPr>
              <a:t>to attend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I dislike (wait) for the train.			</a:t>
            </a:r>
          </a:p>
          <a:p>
            <a:pPr marL="400050" lvl="1" indent="0">
              <a:buNone/>
            </a:pPr>
            <a:r>
              <a:rPr lang="en-US" sz="2900" dirty="0" smtClean="0">
                <a:solidFill>
                  <a:schemeClr val="tx2"/>
                </a:solidFill>
              </a:rPr>
              <a:t>waiting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He hopes (win) the match.			</a:t>
            </a:r>
          </a:p>
          <a:p>
            <a:pPr marL="400050" lvl="1" indent="0">
              <a:buNone/>
            </a:pPr>
            <a:r>
              <a:rPr lang="en-US" sz="2900" dirty="0" smtClean="0">
                <a:solidFill>
                  <a:schemeClr val="tx2"/>
                </a:solidFill>
              </a:rPr>
              <a:t>to win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I would love (come).				</a:t>
            </a:r>
          </a:p>
          <a:p>
            <a:pPr marL="400050" lvl="1" indent="0">
              <a:buNone/>
            </a:pPr>
            <a:r>
              <a:rPr lang="en-US" sz="2900" dirty="0" smtClean="0">
                <a:solidFill>
                  <a:schemeClr val="tx2"/>
                </a:solidFill>
              </a:rPr>
              <a:t>to come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I would prefer (help) him.			</a:t>
            </a:r>
          </a:p>
          <a:p>
            <a:pPr marL="400050" lvl="1" indent="0">
              <a:buNone/>
            </a:pPr>
            <a:r>
              <a:rPr lang="en-US" sz="2900" dirty="0" smtClean="0">
                <a:solidFill>
                  <a:schemeClr val="tx2"/>
                </a:solidFill>
              </a:rPr>
              <a:t>to help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Do you mind (turn off) the TV?		</a:t>
            </a:r>
          </a:p>
          <a:p>
            <a:pPr marL="400050" lvl="1" indent="0">
              <a:buNone/>
            </a:pPr>
            <a:r>
              <a:rPr lang="en-US" sz="2900" dirty="0" smtClean="0">
                <a:solidFill>
                  <a:schemeClr val="tx2"/>
                </a:solidFill>
              </a:rPr>
              <a:t>turning off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I’m planning (buy) a new mobile.		</a:t>
            </a:r>
          </a:p>
          <a:p>
            <a:pPr marL="400050" lvl="1" indent="0">
              <a:buNone/>
            </a:pPr>
            <a:r>
              <a:rPr lang="en-US" sz="2900" dirty="0" smtClean="0">
                <a:solidFill>
                  <a:schemeClr val="tx2"/>
                </a:solidFill>
              </a:rPr>
              <a:t>to buy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dirty="0" smtClean="0"/>
              <a:t>Do you enjoy (watch) English movies?	</a:t>
            </a:r>
          </a:p>
          <a:p>
            <a:pPr marL="400050" lvl="1" indent="0">
              <a:buNone/>
            </a:pPr>
            <a:r>
              <a:rPr lang="en-US" sz="2900" dirty="0" smtClean="0">
                <a:solidFill>
                  <a:schemeClr val="tx2"/>
                </a:solidFill>
              </a:rPr>
              <a:t>watching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64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Gerund or Infinitive</a:t>
            </a:r>
            <a:br>
              <a:rPr lang="en-US" dirty="0" smtClean="0"/>
            </a:br>
            <a:r>
              <a:rPr lang="en-US" dirty="0" smtClean="0"/>
              <a:t>Change in Meaning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Some verbs may follow a gerund or infinitive depending on the meaning:</a:t>
            </a:r>
          </a:p>
          <a:p>
            <a:pPr marL="971550" lvl="1" indent="-514350">
              <a:buAutoNum type="alphaUcPeriod"/>
            </a:pPr>
            <a:r>
              <a:rPr lang="en-US" dirty="0" smtClean="0"/>
              <a:t>“He stopped </a:t>
            </a:r>
            <a:r>
              <a:rPr lang="en-US" dirty="0"/>
              <a:t>smoking</a:t>
            </a:r>
            <a:r>
              <a:rPr lang="en-US" dirty="0" smtClean="0"/>
              <a:t>.” </a:t>
            </a:r>
          </a:p>
          <a:p>
            <a:pPr marL="971550" lvl="1" indent="-514350">
              <a:buAutoNum type="alphaUcPeriod"/>
            </a:pPr>
            <a:r>
              <a:rPr lang="en-US" dirty="0" smtClean="0"/>
              <a:t>“He stopped </a:t>
            </a:r>
            <a:r>
              <a:rPr lang="en-US" dirty="0"/>
              <a:t>to smoke</a:t>
            </a:r>
            <a:r>
              <a:rPr lang="en-US" dirty="0" smtClean="0"/>
              <a:t>.”</a:t>
            </a:r>
          </a:p>
          <a:p>
            <a:pPr marL="457200" lvl="1" indent="0">
              <a:buNone/>
            </a:pPr>
            <a:endParaRPr lang="en-US" dirty="0" smtClean="0"/>
          </a:p>
          <a:p>
            <a:pPr marL="971550" lvl="1" indent="-514350">
              <a:buAutoNum type="alphaUcPeriod"/>
            </a:pPr>
            <a:r>
              <a:rPr lang="en-US" dirty="0" smtClean="0"/>
              <a:t>“He remembered calling his friend.”</a:t>
            </a:r>
          </a:p>
          <a:p>
            <a:pPr marL="971550" lvl="1" indent="-514350">
              <a:buAutoNum type="alphaUcPeriod"/>
            </a:pPr>
            <a:r>
              <a:rPr lang="en-US" dirty="0" smtClean="0"/>
              <a:t>“He remembered to call his friend.”</a:t>
            </a:r>
          </a:p>
          <a:p>
            <a:pPr marL="457200" lvl="1" indent="0">
              <a:buNone/>
            </a:pPr>
            <a:endParaRPr lang="en-US" dirty="0"/>
          </a:p>
          <a:p>
            <a:pPr marL="971550" lvl="1" indent="-514350">
              <a:buAutoNum type="alphaUcPeriod"/>
            </a:pPr>
            <a:r>
              <a:rPr lang="en-US" dirty="0" smtClean="0"/>
              <a:t>“He tried closing the window.”</a:t>
            </a:r>
          </a:p>
          <a:p>
            <a:pPr marL="971550" lvl="1" indent="-514350">
              <a:buAutoNum type="alphaUcPeriod"/>
            </a:pPr>
            <a:r>
              <a:rPr lang="en-US" dirty="0" smtClean="0"/>
              <a:t>“He tried to close the window.”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7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Expressing Likes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 love ….</a:t>
            </a:r>
          </a:p>
          <a:p>
            <a:r>
              <a:rPr lang="en-US" dirty="0" smtClean="0"/>
              <a:t>I like ….</a:t>
            </a:r>
          </a:p>
          <a:p>
            <a:r>
              <a:rPr lang="en-US" dirty="0" smtClean="0"/>
              <a:t>I enjoy ….</a:t>
            </a:r>
          </a:p>
          <a:p>
            <a:r>
              <a:rPr lang="en-US" dirty="0" smtClean="0"/>
              <a:t>I’m crazy about ….</a:t>
            </a:r>
          </a:p>
          <a:p>
            <a:r>
              <a:rPr lang="en-US" dirty="0" smtClean="0"/>
              <a:t>I’m keen on ….</a:t>
            </a:r>
          </a:p>
          <a:p>
            <a:r>
              <a:rPr lang="en-US" dirty="0" smtClean="0"/>
              <a:t>I’m fond of ….</a:t>
            </a:r>
          </a:p>
          <a:p>
            <a:r>
              <a:rPr lang="en-US" dirty="0" smtClean="0"/>
              <a:t>… is my </a:t>
            </a:r>
            <a:r>
              <a:rPr lang="en-US" dirty="0" err="1" smtClean="0"/>
              <a:t>favourite</a:t>
            </a:r>
            <a:endParaRPr lang="en-US" dirty="0" smtClean="0"/>
          </a:p>
          <a:p>
            <a:r>
              <a:rPr lang="en-US" dirty="0" smtClean="0"/>
              <a:t>… feels / sounds / looks good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50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Expressing Dislikes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I hate ….</a:t>
            </a:r>
          </a:p>
          <a:p>
            <a:r>
              <a:rPr lang="en-US" dirty="0" smtClean="0"/>
              <a:t>I don’t like ….</a:t>
            </a:r>
          </a:p>
          <a:p>
            <a:r>
              <a:rPr lang="en-US" dirty="0" smtClean="0"/>
              <a:t>I can’t stand ….</a:t>
            </a:r>
          </a:p>
          <a:p>
            <a:r>
              <a:rPr lang="en-US" dirty="0" smtClean="0"/>
              <a:t>I can’t bear ….</a:t>
            </a:r>
          </a:p>
          <a:p>
            <a:r>
              <a:rPr lang="en-US" dirty="0" smtClean="0"/>
              <a:t>I’m sick of ….</a:t>
            </a:r>
          </a:p>
          <a:p>
            <a:r>
              <a:rPr lang="en-US" dirty="0" smtClean="0"/>
              <a:t>I’m tired of ….</a:t>
            </a:r>
          </a:p>
          <a:p>
            <a:r>
              <a:rPr lang="en-US" dirty="0" smtClean="0"/>
              <a:t>… drives me crazy</a:t>
            </a:r>
          </a:p>
          <a:p>
            <a:r>
              <a:rPr lang="en-US" dirty="0" smtClean="0"/>
              <a:t>… annoys me</a:t>
            </a:r>
          </a:p>
          <a:p>
            <a:r>
              <a:rPr lang="en-US" dirty="0" smtClean="0"/>
              <a:t>… really bugs me</a:t>
            </a:r>
          </a:p>
          <a:p>
            <a:r>
              <a:rPr lang="en-US" dirty="0" smtClean="0"/>
              <a:t>… makes me mad / angry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86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Likes or Dislikes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</a:t>
            </a:r>
            <a:r>
              <a:rPr lang="en-US" dirty="0"/>
              <a:t> </a:t>
            </a:r>
            <a:r>
              <a:rPr lang="en-US" dirty="0" smtClean="0"/>
              <a:t> … eating </a:t>
            </a:r>
            <a:r>
              <a:rPr lang="en-US" dirty="0"/>
              <a:t>Pizza on Saturdays. 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My </a:t>
            </a:r>
            <a:r>
              <a:rPr lang="en-US" dirty="0"/>
              <a:t>sister  </a:t>
            </a:r>
            <a:r>
              <a:rPr lang="en-US" dirty="0" smtClean="0"/>
              <a:t>… tidying </a:t>
            </a:r>
            <a:r>
              <a:rPr lang="en-US" dirty="0"/>
              <a:t>her room. 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She</a:t>
            </a:r>
            <a:r>
              <a:rPr lang="en-US" dirty="0"/>
              <a:t> </a:t>
            </a:r>
            <a:r>
              <a:rPr lang="en-US" dirty="0" smtClean="0"/>
              <a:t>… making </a:t>
            </a:r>
            <a:r>
              <a:rPr lang="en-US" dirty="0"/>
              <a:t>dinner on Mondays. 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Arthur</a:t>
            </a:r>
            <a:r>
              <a:rPr lang="en-US" dirty="0"/>
              <a:t> </a:t>
            </a:r>
            <a:r>
              <a:rPr lang="en-US" dirty="0" smtClean="0"/>
              <a:t>…</a:t>
            </a:r>
            <a:r>
              <a:rPr lang="en-US" dirty="0"/>
              <a:t> playing rugby with his friends. 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My</a:t>
            </a:r>
            <a:r>
              <a:rPr lang="en-US" dirty="0"/>
              <a:t> aunt </a:t>
            </a:r>
            <a:r>
              <a:rPr lang="en-US" dirty="0" smtClean="0"/>
              <a:t>…</a:t>
            </a:r>
            <a:r>
              <a:rPr lang="en-US" dirty="0"/>
              <a:t> driving at night. 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Your </a:t>
            </a:r>
            <a:r>
              <a:rPr lang="en-US" dirty="0"/>
              <a:t>brothers </a:t>
            </a:r>
            <a:r>
              <a:rPr lang="en-US" dirty="0" smtClean="0"/>
              <a:t>…</a:t>
            </a:r>
            <a:r>
              <a:rPr lang="en-US" dirty="0"/>
              <a:t> sleeping in the tent. 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Those </a:t>
            </a:r>
            <a:r>
              <a:rPr lang="en-US" dirty="0"/>
              <a:t>children </a:t>
            </a:r>
            <a:r>
              <a:rPr lang="en-US" dirty="0" smtClean="0"/>
              <a:t>…</a:t>
            </a:r>
            <a:r>
              <a:rPr lang="en-US" dirty="0"/>
              <a:t> listening to the radio. 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These </a:t>
            </a:r>
            <a:r>
              <a:rPr lang="en-US" dirty="0"/>
              <a:t>men </a:t>
            </a:r>
            <a:r>
              <a:rPr lang="en-US" dirty="0" smtClean="0"/>
              <a:t>…</a:t>
            </a:r>
            <a:r>
              <a:rPr lang="en-US" dirty="0"/>
              <a:t> working on Sundays. 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My niece …</a:t>
            </a:r>
            <a:r>
              <a:rPr lang="en-US" dirty="0"/>
              <a:t> reading adventure books. 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Your </a:t>
            </a:r>
            <a:r>
              <a:rPr lang="en-US" dirty="0"/>
              <a:t>father's friends </a:t>
            </a:r>
            <a:r>
              <a:rPr lang="en-US" dirty="0" smtClean="0"/>
              <a:t>...</a:t>
            </a:r>
            <a:r>
              <a:rPr lang="en-US" dirty="0"/>
              <a:t> driving their cars when it is raining.  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176" y="1752600"/>
            <a:ext cx="161925" cy="16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066" y="1741653"/>
            <a:ext cx="16510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003" y="2146987"/>
            <a:ext cx="161925" cy="16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066" y="2140187"/>
            <a:ext cx="16510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307" y="2532323"/>
            <a:ext cx="16510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349625"/>
            <a:ext cx="16510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066" y="3349625"/>
            <a:ext cx="16510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850" y="4572000"/>
            <a:ext cx="16510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514" y="5770441"/>
            <a:ext cx="165100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637" y="2974975"/>
            <a:ext cx="16510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7792" y="2974975"/>
            <a:ext cx="16510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721" y="4175978"/>
            <a:ext cx="16510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8987" y="4578350"/>
            <a:ext cx="16510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087" y="3773466"/>
            <a:ext cx="16510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008" y="5033512"/>
            <a:ext cx="165100" cy="15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7498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Dialogue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 smtClean="0"/>
              <a:t>Fatima: </a:t>
            </a:r>
            <a:r>
              <a:rPr lang="en-US" dirty="0" smtClean="0"/>
              <a:t>Do you like playing badminton?</a:t>
            </a:r>
          </a:p>
          <a:p>
            <a:pPr marL="0" indent="0">
              <a:buNone/>
            </a:pPr>
            <a:r>
              <a:rPr lang="en-US" b="1" dirty="0" err="1" smtClean="0"/>
              <a:t>Rida</a:t>
            </a:r>
            <a:r>
              <a:rPr lang="en-US" b="1" dirty="0" smtClean="0"/>
              <a:t>: 	</a:t>
            </a:r>
            <a:r>
              <a:rPr lang="en-US" dirty="0" smtClean="0"/>
              <a:t>Yes, I love it. What about you?</a:t>
            </a:r>
          </a:p>
          <a:p>
            <a:pPr marL="0" indent="0">
              <a:buNone/>
            </a:pPr>
            <a:r>
              <a:rPr lang="en-US" b="1" dirty="0" smtClean="0"/>
              <a:t>Fatima: </a:t>
            </a:r>
            <a:r>
              <a:rPr lang="en-US" dirty="0" smtClean="0"/>
              <a:t>Oh, I don’t like playing it but I love watching it on TV.</a:t>
            </a:r>
          </a:p>
          <a:p>
            <a:pPr marL="0" indent="0">
              <a:buNone/>
            </a:pPr>
            <a:r>
              <a:rPr lang="en-US" b="1" dirty="0" err="1" smtClean="0"/>
              <a:t>Rida</a:t>
            </a:r>
            <a:r>
              <a:rPr lang="en-US" b="1" dirty="0" smtClean="0"/>
              <a:t>: </a:t>
            </a:r>
            <a:r>
              <a:rPr lang="en-US" dirty="0" smtClean="0"/>
              <a:t>What else do you like to do in your free time?</a:t>
            </a:r>
          </a:p>
          <a:p>
            <a:pPr marL="0" indent="0">
              <a:buNone/>
            </a:pPr>
            <a:r>
              <a:rPr lang="en-US" b="1" dirty="0" smtClean="0"/>
              <a:t>Fatima: </a:t>
            </a:r>
            <a:r>
              <a:rPr lang="en-US" dirty="0" smtClean="0"/>
              <a:t>Well, I’m fond of learning languages. I also enjoy cooking and gardening.</a:t>
            </a:r>
          </a:p>
          <a:p>
            <a:pPr marL="0" indent="0">
              <a:buNone/>
            </a:pPr>
            <a:r>
              <a:rPr lang="en-US" b="1" dirty="0" err="1" smtClean="0"/>
              <a:t>Rida</a:t>
            </a:r>
            <a:r>
              <a:rPr lang="en-US" b="1" dirty="0" smtClean="0"/>
              <a:t>: </a:t>
            </a:r>
            <a:r>
              <a:rPr lang="en-US" dirty="0" smtClean="0"/>
              <a:t>Gardening? I can’t stand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01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Expressing Preferences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prefer + gerund</a:t>
            </a:r>
          </a:p>
          <a:p>
            <a:pPr lvl="1"/>
            <a:r>
              <a:rPr lang="en-US" dirty="0" smtClean="0"/>
              <a:t>I prefer living in the city.</a:t>
            </a:r>
          </a:p>
          <a:p>
            <a:pPr lvl="1"/>
            <a:r>
              <a:rPr lang="en-US" dirty="0" smtClean="0"/>
              <a:t>I prefer living in the city </a:t>
            </a:r>
            <a:r>
              <a:rPr lang="en-US" b="1" dirty="0" smtClean="0"/>
              <a:t>to</a:t>
            </a:r>
            <a:r>
              <a:rPr lang="en-US" dirty="0" smtClean="0"/>
              <a:t> living in the country.</a:t>
            </a:r>
          </a:p>
          <a:p>
            <a:r>
              <a:rPr lang="en-US" dirty="0" smtClean="0"/>
              <a:t>would prefer + infinitive </a:t>
            </a:r>
          </a:p>
          <a:p>
            <a:pPr lvl="1"/>
            <a:r>
              <a:rPr lang="en-US" dirty="0" smtClean="0"/>
              <a:t>I would prefer to meet him today.</a:t>
            </a:r>
          </a:p>
          <a:p>
            <a:pPr lvl="1"/>
            <a:r>
              <a:rPr lang="en-US" dirty="0" smtClean="0"/>
              <a:t>Would you prefer to stay at home or go out?</a:t>
            </a:r>
          </a:p>
          <a:p>
            <a:pPr lvl="1"/>
            <a:r>
              <a:rPr lang="en-US" dirty="0" smtClean="0"/>
              <a:t>I would prefer going out </a:t>
            </a:r>
            <a:r>
              <a:rPr lang="en-US" b="1" dirty="0" smtClean="0"/>
              <a:t>to</a:t>
            </a:r>
            <a:r>
              <a:rPr lang="en-US" dirty="0" smtClean="0"/>
              <a:t> staying at home.</a:t>
            </a:r>
          </a:p>
          <a:p>
            <a:r>
              <a:rPr lang="en-US" dirty="0" smtClean="0"/>
              <a:t>would rather + bare infinitive</a:t>
            </a:r>
          </a:p>
          <a:p>
            <a:pPr lvl="1"/>
            <a:r>
              <a:rPr lang="en-US" dirty="0" smtClean="0"/>
              <a:t>Would you rather play cricket?</a:t>
            </a:r>
          </a:p>
          <a:p>
            <a:pPr lvl="1"/>
            <a:r>
              <a:rPr lang="en-US" dirty="0" smtClean="0"/>
              <a:t>I would rather go alone.</a:t>
            </a:r>
          </a:p>
          <a:p>
            <a:pPr lvl="1"/>
            <a:r>
              <a:rPr lang="en-US" dirty="0" smtClean="0"/>
              <a:t>I would rather talk to him in person than call him on the phone.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18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Dialogue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Ali: </a:t>
            </a:r>
            <a:r>
              <a:rPr lang="en-US" dirty="0" smtClean="0"/>
              <a:t>Hi </a:t>
            </a:r>
            <a:r>
              <a:rPr lang="en-US" dirty="0" err="1" smtClean="0"/>
              <a:t>Sajid</a:t>
            </a:r>
            <a:r>
              <a:rPr lang="en-US" dirty="0" smtClean="0"/>
              <a:t>, Do you like cricket?</a:t>
            </a:r>
          </a:p>
          <a:p>
            <a:pPr marL="0" indent="0">
              <a:buNone/>
            </a:pPr>
            <a:r>
              <a:rPr lang="en-US" b="1" dirty="0" err="1" smtClean="0"/>
              <a:t>Sajid</a:t>
            </a:r>
            <a:r>
              <a:rPr lang="en-US" b="1" dirty="0" smtClean="0"/>
              <a:t>: </a:t>
            </a:r>
            <a:r>
              <a:rPr lang="en-US" dirty="0" smtClean="0"/>
              <a:t>To be honest, I don’t really like it. I prefer football. Do you like it?</a:t>
            </a:r>
          </a:p>
          <a:p>
            <a:pPr marL="0" indent="0">
              <a:buNone/>
            </a:pPr>
            <a:r>
              <a:rPr lang="en-US" b="1" dirty="0" smtClean="0"/>
              <a:t>Ali: </a:t>
            </a:r>
            <a:r>
              <a:rPr lang="en-US" dirty="0" smtClean="0"/>
              <a:t>Yes, I do. But I would rather watch it on TV than play it.</a:t>
            </a:r>
          </a:p>
          <a:p>
            <a:pPr marL="0" indent="0">
              <a:buNone/>
            </a:pPr>
            <a:r>
              <a:rPr lang="en-US" b="1" dirty="0" err="1" smtClean="0"/>
              <a:t>Sajid</a:t>
            </a:r>
            <a:r>
              <a:rPr lang="en-US" b="1" dirty="0" smtClean="0"/>
              <a:t>: </a:t>
            </a:r>
            <a:r>
              <a:rPr lang="en-US" dirty="0" smtClean="0"/>
              <a:t>Oh, I enjoy playing it. In fact, I’m just going out to play right now. Would you like to join me?</a:t>
            </a:r>
          </a:p>
          <a:p>
            <a:pPr marL="0" indent="0">
              <a:buNone/>
            </a:pPr>
            <a:r>
              <a:rPr lang="en-US" b="1" dirty="0" smtClean="0"/>
              <a:t>Ali: </a:t>
            </a:r>
            <a:r>
              <a:rPr lang="en-US" dirty="0" smtClean="0"/>
              <a:t>Oh, I’d love to watch your game but I can’t play.</a:t>
            </a:r>
          </a:p>
          <a:p>
            <a:pPr marL="0" indent="0">
              <a:buNone/>
            </a:pPr>
            <a:r>
              <a:rPr lang="en-US" b="1" dirty="0" err="1" smtClean="0"/>
              <a:t>Sajid</a:t>
            </a:r>
            <a:r>
              <a:rPr lang="en-US" b="1" dirty="0" smtClean="0"/>
              <a:t>: </a:t>
            </a:r>
            <a:r>
              <a:rPr lang="en-US" dirty="0" smtClean="0"/>
              <a:t>As you like!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76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Expressing Indifference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 don’t mind</a:t>
            </a:r>
          </a:p>
          <a:p>
            <a:r>
              <a:rPr lang="en-US" dirty="0" smtClean="0"/>
              <a:t>It doesn’t bother me</a:t>
            </a:r>
          </a:p>
          <a:p>
            <a:r>
              <a:rPr lang="en-US" dirty="0" smtClean="0"/>
              <a:t>It’s all the same to me</a:t>
            </a:r>
          </a:p>
          <a:p>
            <a:r>
              <a:rPr lang="en-US" dirty="0" smtClean="0"/>
              <a:t>It makes no difference to me</a:t>
            </a:r>
          </a:p>
          <a:p>
            <a:r>
              <a:rPr lang="en-US" dirty="0" smtClean="0"/>
              <a:t>It doesn’t matter to me</a:t>
            </a:r>
          </a:p>
          <a:p>
            <a:r>
              <a:rPr lang="en-US" dirty="0" smtClean="0"/>
              <a:t>I don’t care</a:t>
            </a:r>
          </a:p>
          <a:p>
            <a:r>
              <a:rPr lang="en-US" dirty="0" smtClean="0"/>
              <a:t>I couldn’t care less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39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Dialogue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err="1" smtClean="0"/>
              <a:t>Kiran</a:t>
            </a:r>
            <a:r>
              <a:rPr lang="en-US" b="1" dirty="0" smtClean="0"/>
              <a:t>: </a:t>
            </a:r>
            <a:r>
              <a:rPr lang="en-US" dirty="0" smtClean="0"/>
              <a:t>What should we cook today?</a:t>
            </a:r>
          </a:p>
          <a:p>
            <a:pPr marL="0" indent="0">
              <a:buNone/>
            </a:pPr>
            <a:r>
              <a:rPr lang="en-US" b="1" dirty="0" smtClean="0"/>
              <a:t>Faisal: </a:t>
            </a:r>
            <a:r>
              <a:rPr lang="en-US" dirty="0" smtClean="0"/>
              <a:t>Whatever you like. It doesn’t matter to me.</a:t>
            </a:r>
          </a:p>
          <a:p>
            <a:pPr marL="0" indent="0">
              <a:buNone/>
            </a:pPr>
            <a:r>
              <a:rPr lang="en-US" b="1" dirty="0" err="1" smtClean="0"/>
              <a:t>Kiran</a:t>
            </a:r>
            <a:r>
              <a:rPr lang="en-US" b="1" dirty="0" smtClean="0"/>
              <a:t>: </a:t>
            </a:r>
            <a:r>
              <a:rPr lang="en-US" dirty="0" smtClean="0"/>
              <a:t>How about chicken </a:t>
            </a:r>
            <a:r>
              <a:rPr lang="en-US" dirty="0" err="1" smtClean="0"/>
              <a:t>pulao</a:t>
            </a:r>
            <a:r>
              <a:rPr lang="en-US" dirty="0" smtClean="0"/>
              <a:t>? You love it, don’t you?</a:t>
            </a:r>
          </a:p>
          <a:p>
            <a:pPr marL="0" indent="0">
              <a:buNone/>
            </a:pPr>
            <a:r>
              <a:rPr lang="en-US" b="1" dirty="0" smtClean="0"/>
              <a:t>Faisal: </a:t>
            </a:r>
            <a:r>
              <a:rPr lang="en-US" dirty="0" smtClean="0"/>
              <a:t>You know it’s my favorite. Let’s eat out today.</a:t>
            </a:r>
          </a:p>
          <a:p>
            <a:pPr marL="0" indent="0">
              <a:buNone/>
            </a:pPr>
            <a:r>
              <a:rPr lang="en-US" b="1" dirty="0" err="1" smtClean="0"/>
              <a:t>Kiran</a:t>
            </a:r>
            <a:r>
              <a:rPr lang="en-US" b="1" dirty="0" smtClean="0"/>
              <a:t>: </a:t>
            </a:r>
            <a:r>
              <a:rPr lang="en-US" dirty="0" smtClean="0"/>
              <a:t>I’d rather cook it at home. I really don’t like it from the food street.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9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Lecture 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</a:t>
            </a:r>
            <a:r>
              <a:rPr lang="en-US" dirty="0"/>
              <a:t>15, you </a:t>
            </a:r>
            <a:r>
              <a:rPr lang="en-US" smtClean="0"/>
              <a:t>learnt how to </a:t>
            </a:r>
            <a:endParaRPr lang="en-US" dirty="0"/>
          </a:p>
          <a:p>
            <a:pPr lvl="1"/>
            <a:r>
              <a:rPr lang="en-US" dirty="0"/>
              <a:t>Use gerunds and infinitives</a:t>
            </a:r>
          </a:p>
          <a:p>
            <a:pPr lvl="1"/>
            <a:r>
              <a:rPr lang="en-US" dirty="0"/>
              <a:t>Express likes and dislikes</a:t>
            </a:r>
          </a:p>
          <a:p>
            <a:pPr lvl="1"/>
            <a:r>
              <a:rPr lang="en-US" dirty="0"/>
              <a:t>Give preferences</a:t>
            </a:r>
          </a:p>
          <a:p>
            <a:pPr lvl="1"/>
            <a:r>
              <a:rPr lang="en-US" dirty="0"/>
              <a:t>Show indifference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86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594</Words>
  <Application>Microsoft Office PowerPoint</Application>
  <PresentationFormat>On-screen Show (4:3)</PresentationFormat>
  <Paragraphs>152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Lecture 15</vt:lpstr>
      <vt:lpstr>Review of Lecture 14</vt:lpstr>
      <vt:lpstr>Objectives of Lecture 15</vt:lpstr>
      <vt:lpstr>Gerunds and Infinitives</vt:lpstr>
      <vt:lpstr>Using Gerunds and Infinitives</vt:lpstr>
      <vt:lpstr>Gerund or Infinitive</vt:lpstr>
      <vt:lpstr>Gerund or Infinitive Change in Meaning</vt:lpstr>
      <vt:lpstr>Expressing Likes</vt:lpstr>
      <vt:lpstr>Expressing Dislikes</vt:lpstr>
      <vt:lpstr>Likes or Dislikes</vt:lpstr>
      <vt:lpstr>Dialogue 1</vt:lpstr>
      <vt:lpstr>Expressing Preferences</vt:lpstr>
      <vt:lpstr>Dialogue 2</vt:lpstr>
      <vt:lpstr>Expressing Indifference</vt:lpstr>
      <vt:lpstr>Dialogue 3</vt:lpstr>
      <vt:lpstr>Summary of Lecture 15</vt:lpstr>
    </vt:vector>
  </TitlesOfParts>
  <Company>Telenor Pakistan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15</dc:title>
  <dc:creator>admin</dc:creator>
  <cp:lastModifiedBy>admin</cp:lastModifiedBy>
  <cp:revision>27</cp:revision>
  <dcterms:created xsi:type="dcterms:W3CDTF">2014-06-26T13:24:34Z</dcterms:created>
  <dcterms:modified xsi:type="dcterms:W3CDTF">2014-06-28T01:35:56Z</dcterms:modified>
</cp:coreProperties>
</file>