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sldIdLst>
    <p:sldId id="257" r:id="rId2"/>
    <p:sldId id="258" r:id="rId3"/>
    <p:sldId id="259" r:id="rId4"/>
    <p:sldId id="261" r:id="rId5"/>
    <p:sldId id="265" r:id="rId6"/>
    <p:sldId id="266" r:id="rId7"/>
    <p:sldId id="268" r:id="rId8"/>
    <p:sldId id="269" r:id="rId9"/>
    <p:sldId id="270" r:id="rId10"/>
    <p:sldId id="271" r:id="rId11"/>
    <p:sldId id="272" r:id="rId12"/>
    <p:sldId id="273" r:id="rId13"/>
    <p:sldId id="274" r:id="rId14"/>
    <p:sldId id="275" r:id="rId15"/>
    <p:sldId id="277" r:id="rId16"/>
    <p:sldId id="262" r:id="rId17"/>
    <p:sldId id="278" r:id="rId18"/>
    <p:sldId id="260"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D07CCC-1B2C-45DF-8BCB-098A1CCF8E26}" type="datetimeFigureOut">
              <a:rPr lang="en-US" smtClean="0"/>
              <a:t>26/06/2014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7095AB-EA91-47BF-A7BD-5837BBDCEF1D}"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F7E23DB-A767-4923-90AB-AEE03D2316E2}" type="datetimeFigureOut">
              <a:rPr lang="en-US" smtClean="0"/>
              <a:pPr/>
              <a:t>26/06/2014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29BCCF-041E-4059-BFBC-AC7166C6131C}" type="slidenum">
              <a:rPr lang="en-US" smtClean="0"/>
              <a:pPr/>
              <a:t>‹#›</a:t>
            </a:fld>
            <a:endParaRPr lang="en-US"/>
          </a:p>
        </p:txBody>
      </p:sp>
    </p:spTree>
    <p:extLst>
      <p:ext uri="{BB962C8B-B14F-4D97-AF65-F5344CB8AC3E}">
        <p14:creationId xmlns:p14="http://schemas.microsoft.com/office/powerpoint/2010/main" xmlns="" val="82318404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7E23DB-A767-4923-90AB-AEE03D2316E2}" type="datetimeFigureOut">
              <a:rPr lang="en-US" smtClean="0"/>
              <a:pPr/>
              <a:t>26/06/2014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29BCCF-041E-4059-BFBC-AC7166C6131C}" type="slidenum">
              <a:rPr lang="en-US" smtClean="0"/>
              <a:pPr/>
              <a:t>‹#›</a:t>
            </a:fld>
            <a:endParaRPr lang="en-US"/>
          </a:p>
        </p:txBody>
      </p:sp>
    </p:spTree>
    <p:extLst>
      <p:ext uri="{BB962C8B-B14F-4D97-AF65-F5344CB8AC3E}">
        <p14:creationId xmlns:p14="http://schemas.microsoft.com/office/powerpoint/2010/main" xmlns="" val="222871328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7E23DB-A767-4923-90AB-AEE03D2316E2}" type="datetimeFigureOut">
              <a:rPr lang="en-US" smtClean="0"/>
              <a:pPr/>
              <a:t>26/06/2014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29BCCF-041E-4059-BFBC-AC7166C6131C}" type="slidenum">
              <a:rPr lang="en-US" smtClean="0"/>
              <a:pPr/>
              <a:t>‹#›</a:t>
            </a:fld>
            <a:endParaRPr lang="en-US"/>
          </a:p>
        </p:txBody>
      </p:sp>
    </p:spTree>
    <p:extLst>
      <p:ext uri="{BB962C8B-B14F-4D97-AF65-F5344CB8AC3E}">
        <p14:creationId xmlns:p14="http://schemas.microsoft.com/office/powerpoint/2010/main" xmlns="" val="239287590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F7E23DB-A767-4923-90AB-AEE03D2316E2}" type="datetimeFigureOut">
              <a:rPr lang="en-US" smtClean="0"/>
              <a:pPr/>
              <a:t>26/06/2014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29BCCF-041E-4059-BFBC-AC7166C6131C}" type="slidenum">
              <a:rPr lang="en-US" smtClean="0"/>
              <a:pPr/>
              <a:t>‹#›</a:t>
            </a:fld>
            <a:endParaRPr lang="en-US"/>
          </a:p>
        </p:txBody>
      </p:sp>
    </p:spTree>
    <p:extLst>
      <p:ext uri="{BB962C8B-B14F-4D97-AF65-F5344CB8AC3E}">
        <p14:creationId xmlns:p14="http://schemas.microsoft.com/office/powerpoint/2010/main" xmlns="" val="229230748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7E23DB-A767-4923-90AB-AEE03D2316E2}" type="datetimeFigureOut">
              <a:rPr lang="en-US" smtClean="0"/>
              <a:pPr/>
              <a:t>26/06/2014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29BCCF-041E-4059-BFBC-AC7166C6131C}" type="slidenum">
              <a:rPr lang="en-US" smtClean="0"/>
              <a:pPr/>
              <a:t>‹#›</a:t>
            </a:fld>
            <a:endParaRPr lang="en-US"/>
          </a:p>
        </p:txBody>
      </p:sp>
    </p:spTree>
    <p:extLst>
      <p:ext uri="{BB962C8B-B14F-4D97-AF65-F5344CB8AC3E}">
        <p14:creationId xmlns:p14="http://schemas.microsoft.com/office/powerpoint/2010/main" xmlns="" val="274500939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F7E23DB-A767-4923-90AB-AEE03D2316E2}" type="datetimeFigureOut">
              <a:rPr lang="en-US" smtClean="0"/>
              <a:pPr/>
              <a:t>26/06/2014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29BCCF-041E-4059-BFBC-AC7166C6131C}" type="slidenum">
              <a:rPr lang="en-US" smtClean="0"/>
              <a:pPr/>
              <a:t>‹#›</a:t>
            </a:fld>
            <a:endParaRPr lang="en-US"/>
          </a:p>
        </p:txBody>
      </p:sp>
    </p:spTree>
    <p:extLst>
      <p:ext uri="{BB962C8B-B14F-4D97-AF65-F5344CB8AC3E}">
        <p14:creationId xmlns:p14="http://schemas.microsoft.com/office/powerpoint/2010/main" xmlns="" val="125373926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7E23DB-A767-4923-90AB-AEE03D2316E2}" type="datetimeFigureOut">
              <a:rPr lang="en-US" smtClean="0"/>
              <a:pPr/>
              <a:t>26/06/2014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29BCCF-041E-4059-BFBC-AC7166C6131C}" type="slidenum">
              <a:rPr lang="en-US" smtClean="0"/>
              <a:pPr/>
              <a:t>‹#›</a:t>
            </a:fld>
            <a:endParaRPr lang="en-US"/>
          </a:p>
        </p:txBody>
      </p:sp>
    </p:spTree>
    <p:extLst>
      <p:ext uri="{BB962C8B-B14F-4D97-AF65-F5344CB8AC3E}">
        <p14:creationId xmlns:p14="http://schemas.microsoft.com/office/powerpoint/2010/main" xmlns="" val="308479108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7E23DB-A767-4923-90AB-AEE03D2316E2}" type="datetimeFigureOut">
              <a:rPr lang="en-US" smtClean="0"/>
              <a:pPr/>
              <a:t>26/06/2014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29BCCF-041E-4059-BFBC-AC7166C6131C}" type="slidenum">
              <a:rPr lang="en-US" smtClean="0"/>
              <a:pPr/>
              <a:t>‹#›</a:t>
            </a:fld>
            <a:endParaRPr lang="en-US"/>
          </a:p>
        </p:txBody>
      </p:sp>
    </p:spTree>
    <p:extLst>
      <p:ext uri="{BB962C8B-B14F-4D97-AF65-F5344CB8AC3E}">
        <p14:creationId xmlns:p14="http://schemas.microsoft.com/office/powerpoint/2010/main" xmlns="" val="257768358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7E23DB-A767-4923-90AB-AEE03D2316E2}" type="datetimeFigureOut">
              <a:rPr lang="en-US" smtClean="0"/>
              <a:pPr/>
              <a:t>26/06/2014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29BCCF-041E-4059-BFBC-AC7166C6131C}" type="slidenum">
              <a:rPr lang="en-US" smtClean="0"/>
              <a:pPr/>
              <a:t>‹#›</a:t>
            </a:fld>
            <a:endParaRPr lang="en-US"/>
          </a:p>
        </p:txBody>
      </p:sp>
    </p:spTree>
    <p:extLst>
      <p:ext uri="{BB962C8B-B14F-4D97-AF65-F5344CB8AC3E}">
        <p14:creationId xmlns:p14="http://schemas.microsoft.com/office/powerpoint/2010/main" xmlns="" val="69852518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7E23DB-A767-4923-90AB-AEE03D2316E2}" type="datetimeFigureOut">
              <a:rPr lang="en-US" smtClean="0"/>
              <a:pPr/>
              <a:t>26/06/2014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29BCCF-041E-4059-BFBC-AC7166C6131C}" type="slidenum">
              <a:rPr lang="en-US" smtClean="0"/>
              <a:pPr/>
              <a:t>‹#›</a:t>
            </a:fld>
            <a:endParaRPr lang="en-US"/>
          </a:p>
        </p:txBody>
      </p:sp>
    </p:spTree>
    <p:extLst>
      <p:ext uri="{BB962C8B-B14F-4D97-AF65-F5344CB8AC3E}">
        <p14:creationId xmlns:p14="http://schemas.microsoft.com/office/powerpoint/2010/main" xmlns="" val="340586126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7E23DB-A767-4923-90AB-AEE03D2316E2}" type="datetimeFigureOut">
              <a:rPr lang="en-US" smtClean="0"/>
              <a:pPr/>
              <a:t>26/06/2014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29BCCF-041E-4059-BFBC-AC7166C6131C}" type="slidenum">
              <a:rPr lang="en-US" smtClean="0"/>
              <a:pPr/>
              <a:t>‹#›</a:t>
            </a:fld>
            <a:endParaRPr lang="en-US"/>
          </a:p>
        </p:txBody>
      </p:sp>
    </p:spTree>
    <p:extLst>
      <p:ext uri="{BB962C8B-B14F-4D97-AF65-F5344CB8AC3E}">
        <p14:creationId xmlns:p14="http://schemas.microsoft.com/office/powerpoint/2010/main" xmlns="" val="33853566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7E23DB-A767-4923-90AB-AEE03D2316E2}" type="datetimeFigureOut">
              <a:rPr lang="en-US" smtClean="0"/>
              <a:pPr/>
              <a:t>26/06/2014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29BCCF-041E-4059-BFBC-AC7166C6131C}" type="slidenum">
              <a:rPr lang="en-US" smtClean="0"/>
              <a:pPr/>
              <a:t>‹#›</a:t>
            </a:fld>
            <a:endParaRPr lang="en-US"/>
          </a:p>
        </p:txBody>
      </p:sp>
    </p:spTree>
    <p:extLst>
      <p:ext uri="{BB962C8B-B14F-4D97-AF65-F5344CB8AC3E}">
        <p14:creationId xmlns:p14="http://schemas.microsoft.com/office/powerpoint/2010/main" xmlns="" val="3437521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14</a:t>
            </a:r>
            <a:endParaRPr lang="en-US" dirty="0"/>
          </a:p>
        </p:txBody>
      </p:sp>
      <p:sp>
        <p:nvSpPr>
          <p:cNvPr id="3" name="Subtitle 2"/>
          <p:cNvSpPr>
            <a:spLocks noGrp="1"/>
          </p:cNvSpPr>
          <p:nvPr>
            <p:ph type="subTitle" idx="1"/>
          </p:nvPr>
        </p:nvSpPr>
        <p:spPr/>
        <p:txBody>
          <a:bodyPr/>
          <a:lstStyle/>
          <a:p>
            <a:r>
              <a:rPr lang="en-US" dirty="0" smtClean="0">
                <a:solidFill>
                  <a:schemeClr val="tx1"/>
                </a:solidFill>
              </a:rPr>
              <a:t>Summarizing Non-fiction</a:t>
            </a:r>
            <a:endParaRPr lang="en-US" dirty="0">
              <a:solidFill>
                <a:schemeClr val="tx1"/>
              </a:solidFill>
            </a:endParaRPr>
          </a:p>
        </p:txBody>
      </p:sp>
    </p:spTree>
    <p:extLst>
      <p:ext uri="{BB962C8B-B14F-4D97-AF65-F5344CB8AC3E}">
        <p14:creationId xmlns:p14="http://schemas.microsoft.com/office/powerpoint/2010/main" xmlns="" val="1935747445"/>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13</a:t>
            </a:r>
            <a:endParaRPr lang="en-US" dirty="0"/>
          </a:p>
        </p:txBody>
      </p:sp>
      <p:sp>
        <p:nvSpPr>
          <p:cNvPr id="3" name="Content Placeholder 2"/>
          <p:cNvSpPr>
            <a:spLocks noGrp="1"/>
          </p:cNvSpPr>
          <p:nvPr>
            <p:ph idx="1"/>
          </p:nvPr>
        </p:nvSpPr>
        <p:spPr/>
        <p:txBody>
          <a:bodyPr/>
          <a:lstStyle/>
          <a:p>
            <a:r>
              <a:rPr lang="en-US" dirty="0" smtClean="0"/>
              <a:t>In lecture 13, we learnt how to</a:t>
            </a:r>
          </a:p>
          <a:p>
            <a:pPr lvl="1"/>
            <a:r>
              <a:rPr lang="en-US" dirty="0" smtClean="0"/>
              <a:t>Share life experiences</a:t>
            </a:r>
          </a:p>
          <a:p>
            <a:pPr lvl="1"/>
            <a:r>
              <a:rPr lang="en-US" dirty="0" smtClean="0"/>
              <a:t>Use Simple Past Tense for narrating past events</a:t>
            </a:r>
          </a:p>
          <a:p>
            <a:pPr lvl="1"/>
            <a:r>
              <a:rPr lang="en-US" dirty="0" smtClean="0"/>
              <a:t>Use Present Perfect Tense for experiences</a:t>
            </a:r>
          </a:p>
          <a:p>
            <a:pPr lvl="1"/>
            <a:r>
              <a:rPr lang="en-US" dirty="0" smtClean="0"/>
              <a:t>Differentiate between the two tenses</a:t>
            </a:r>
          </a:p>
          <a:p>
            <a:pPr marL="0" indent="0">
              <a:buNone/>
            </a:pPr>
            <a:endParaRPr lang="en-US" dirty="0"/>
          </a:p>
        </p:txBody>
      </p:sp>
    </p:spTree>
    <p:extLst>
      <p:ext uri="{BB962C8B-B14F-4D97-AF65-F5344CB8AC3E}">
        <p14:creationId xmlns:p14="http://schemas.microsoft.com/office/powerpoint/2010/main" xmlns="" val="1300053256"/>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Lecture 14</a:t>
            </a:r>
            <a:endParaRPr lang="en-US" dirty="0"/>
          </a:p>
        </p:txBody>
      </p:sp>
      <p:sp>
        <p:nvSpPr>
          <p:cNvPr id="3" name="Content Placeholder 2"/>
          <p:cNvSpPr>
            <a:spLocks noGrp="1"/>
          </p:cNvSpPr>
          <p:nvPr>
            <p:ph idx="1"/>
          </p:nvPr>
        </p:nvSpPr>
        <p:spPr/>
        <p:txBody>
          <a:bodyPr/>
          <a:lstStyle/>
          <a:p>
            <a:r>
              <a:rPr lang="en-US" dirty="0" smtClean="0"/>
              <a:t>After completing lecture 14, you should be able to</a:t>
            </a:r>
          </a:p>
          <a:p>
            <a:pPr lvl="1"/>
            <a:r>
              <a:rPr lang="en-US" dirty="0" smtClean="0"/>
              <a:t>Differentiate between fiction and nonfiction</a:t>
            </a:r>
          </a:p>
          <a:p>
            <a:pPr lvl="1"/>
            <a:r>
              <a:rPr lang="en-US" dirty="0" smtClean="0"/>
              <a:t>Analyze paragraph structure</a:t>
            </a:r>
          </a:p>
          <a:p>
            <a:pPr lvl="1"/>
            <a:r>
              <a:rPr lang="en-US" dirty="0" smtClean="0"/>
              <a:t>Summarize paragraphs</a:t>
            </a:r>
          </a:p>
          <a:p>
            <a:pPr lvl="1"/>
            <a:r>
              <a:rPr lang="en-US" dirty="0" smtClean="0"/>
              <a:t>Summarize essays and articles</a:t>
            </a:r>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a:p>
            <a:pPr lvl="1"/>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xmlns="" val="266969315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nonfiction?</a:t>
            </a:r>
            <a:endParaRPr lang="en-US" dirty="0"/>
          </a:p>
        </p:txBody>
      </p:sp>
      <p:sp>
        <p:nvSpPr>
          <p:cNvPr id="3" name="Content Placeholder 2"/>
          <p:cNvSpPr>
            <a:spLocks noGrp="1"/>
          </p:cNvSpPr>
          <p:nvPr>
            <p:ph idx="1"/>
          </p:nvPr>
        </p:nvSpPr>
        <p:spPr/>
        <p:txBody>
          <a:bodyPr>
            <a:normAutofit fontScale="77500" lnSpcReduction="20000"/>
          </a:bodyPr>
          <a:lstStyle/>
          <a:p>
            <a:r>
              <a:rPr lang="en-US" dirty="0"/>
              <a:t>Non-fiction is a </a:t>
            </a:r>
            <a:r>
              <a:rPr lang="en-US" dirty="0" smtClean="0"/>
              <a:t>narrative, account, </a:t>
            </a:r>
            <a:r>
              <a:rPr lang="en-US" dirty="0"/>
              <a:t>or other communicative work whose assertions and descriptions are believed by the author to be </a:t>
            </a:r>
            <a:r>
              <a:rPr lang="en-US" u="sng" dirty="0"/>
              <a:t>factual</a:t>
            </a:r>
            <a:r>
              <a:rPr lang="en-US" dirty="0"/>
              <a:t>. </a:t>
            </a:r>
            <a:r>
              <a:rPr lang="en-US" dirty="0" smtClean="0"/>
              <a:t>(Wikipedia)</a:t>
            </a:r>
          </a:p>
          <a:p>
            <a:r>
              <a:rPr lang="en-US" dirty="0" smtClean="0"/>
              <a:t>Non-fiction include:</a:t>
            </a:r>
          </a:p>
          <a:p>
            <a:pPr lvl="1"/>
            <a:r>
              <a:rPr lang="en-US" dirty="0" smtClean="0"/>
              <a:t>Essays</a:t>
            </a:r>
          </a:p>
          <a:p>
            <a:pPr lvl="1"/>
            <a:r>
              <a:rPr lang="en-US" dirty="0" smtClean="0"/>
              <a:t>Diaries</a:t>
            </a:r>
          </a:p>
          <a:p>
            <a:pPr lvl="1"/>
            <a:r>
              <a:rPr lang="en-US" dirty="0" smtClean="0"/>
              <a:t>Journals</a:t>
            </a:r>
          </a:p>
          <a:p>
            <a:pPr lvl="1"/>
            <a:r>
              <a:rPr lang="en-US" dirty="0" smtClean="0"/>
              <a:t>Memoirs</a:t>
            </a:r>
          </a:p>
          <a:p>
            <a:pPr lvl="1"/>
            <a:r>
              <a:rPr lang="en-US" dirty="0" smtClean="0"/>
              <a:t>Documentaries</a:t>
            </a:r>
          </a:p>
          <a:p>
            <a:pPr lvl="1"/>
            <a:r>
              <a:rPr lang="en-US" dirty="0" smtClean="0"/>
              <a:t>Biographies</a:t>
            </a:r>
          </a:p>
          <a:p>
            <a:pPr lvl="1"/>
            <a:r>
              <a:rPr lang="en-US" dirty="0" smtClean="0"/>
              <a:t>Science books</a:t>
            </a:r>
          </a:p>
          <a:p>
            <a:pPr lvl="1"/>
            <a:r>
              <a:rPr lang="en-US" dirty="0" smtClean="0"/>
              <a:t>Newspaper and Magazine Articles</a:t>
            </a:r>
            <a:endParaRPr lang="en-US" dirty="0"/>
          </a:p>
        </p:txBody>
      </p:sp>
      <p:sp>
        <p:nvSpPr>
          <p:cNvPr id="4" name="Slide Number Placeholder 3"/>
          <p:cNvSpPr>
            <a:spLocks noGrp="1"/>
          </p:cNvSpPr>
          <p:nvPr>
            <p:ph type="sldNum" sz="quarter" idx="12"/>
          </p:nvPr>
        </p:nvSpPr>
        <p:spPr/>
        <p:txBody>
          <a:bodyPr/>
          <a:lstStyle/>
          <a:p>
            <a:fld id="{B629BCCF-041E-4059-BFBC-AC7166C6131C}" type="slidenum">
              <a:rPr lang="en-US" smtClean="0"/>
              <a:pPr/>
              <a:t>4</a:t>
            </a:fld>
            <a:endParaRPr lang="en-US"/>
          </a:p>
        </p:txBody>
      </p:sp>
    </p:spTree>
    <p:extLst>
      <p:ext uri="{BB962C8B-B14F-4D97-AF65-F5344CB8AC3E}">
        <p14:creationId xmlns:p14="http://schemas.microsoft.com/office/powerpoint/2010/main" xmlns="" val="2644333548"/>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dirty="0" smtClean="0"/>
              <a:t>What is a summary?</a:t>
            </a:r>
          </a:p>
        </p:txBody>
      </p:sp>
      <p:sp>
        <p:nvSpPr>
          <p:cNvPr id="15363" name="Content Placeholder 2"/>
          <p:cNvSpPr>
            <a:spLocks noGrp="1"/>
          </p:cNvSpPr>
          <p:nvPr>
            <p:ph idx="1"/>
          </p:nvPr>
        </p:nvSpPr>
        <p:spPr>
          <a:xfrm>
            <a:off x="457200" y="1417638"/>
            <a:ext cx="8229600" cy="4953000"/>
          </a:xfrm>
        </p:spPr>
        <p:txBody>
          <a:bodyPr/>
          <a:lstStyle/>
          <a:p>
            <a:pPr marL="514350" indent="-514350" eaLnBrk="1" hangingPunct="1">
              <a:buFont typeface="Arial" pitchFamily="34" charset="0"/>
              <a:buAutoNum type="alphaUcPeriod"/>
            </a:pPr>
            <a:r>
              <a:rPr lang="en-US" dirty="0" smtClean="0"/>
              <a:t>A summary is your opinions about a text</a:t>
            </a:r>
          </a:p>
          <a:p>
            <a:pPr marL="514350" indent="-514350" eaLnBrk="1" hangingPunct="1">
              <a:buFont typeface="Arial" pitchFamily="34" charset="0"/>
              <a:buAutoNum type="alphaUcPeriod"/>
            </a:pPr>
            <a:r>
              <a:rPr lang="en-US" dirty="0" smtClean="0"/>
              <a:t>A summary is a shortened form of a text, with all of the main ideas</a:t>
            </a:r>
          </a:p>
          <a:p>
            <a:pPr marL="514350" indent="-514350" eaLnBrk="1" hangingPunct="1">
              <a:buFont typeface="Arial" pitchFamily="34" charset="0"/>
              <a:buAutoNum type="alphaUcPeriod"/>
            </a:pPr>
            <a:r>
              <a:rPr lang="en-US" dirty="0" smtClean="0"/>
              <a:t>A summary is all of the ideas from a text, written in your own words</a:t>
            </a:r>
          </a:p>
          <a:p>
            <a:pPr marL="514350" indent="-514350" eaLnBrk="1" hangingPunct="1">
              <a:buFont typeface="Arial" pitchFamily="34" charset="0"/>
              <a:buAutoNum type="alphaUcPeriod"/>
            </a:pPr>
            <a:r>
              <a:rPr lang="en-US" dirty="0" smtClean="0"/>
              <a:t>A summary is a review of a text, with main ideas and your opinions</a:t>
            </a:r>
          </a:p>
        </p:txBody>
      </p:sp>
    </p:spTree>
    <p:extLst>
      <p:ext uri="{BB962C8B-B14F-4D97-AF65-F5344CB8AC3E}">
        <p14:creationId xmlns:p14="http://schemas.microsoft.com/office/powerpoint/2010/main" xmlns="" val="1531803573"/>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dirty="0" smtClean="0"/>
              <a:t>What makes a good summary?</a:t>
            </a:r>
          </a:p>
        </p:txBody>
      </p:sp>
      <p:sp>
        <p:nvSpPr>
          <p:cNvPr id="22531" name="Content Placeholder 2"/>
          <p:cNvSpPr>
            <a:spLocks noGrp="1"/>
          </p:cNvSpPr>
          <p:nvPr>
            <p:ph idx="1"/>
          </p:nvPr>
        </p:nvSpPr>
        <p:spPr/>
        <p:txBody>
          <a:bodyPr/>
          <a:lstStyle/>
          <a:p>
            <a:pPr eaLnBrk="1" hangingPunct="1">
              <a:buFont typeface="Arial" pitchFamily="34" charset="0"/>
              <a:buNone/>
            </a:pPr>
            <a:r>
              <a:rPr lang="en-US" dirty="0" smtClean="0"/>
              <a:t>   Here are four basic rules for writing a summary of nonfiction:</a:t>
            </a:r>
          </a:p>
          <a:p>
            <a:pPr eaLnBrk="1" hangingPunct="1">
              <a:buFont typeface="Arial" pitchFamily="34" charset="0"/>
              <a:buNone/>
            </a:pPr>
            <a:endParaRPr lang="en-US" dirty="0" smtClean="0"/>
          </a:p>
          <a:p>
            <a:r>
              <a:rPr lang="en-US" sz="2900" dirty="0" smtClean="0"/>
              <a:t>Include the important ideas from the text</a:t>
            </a:r>
          </a:p>
          <a:p>
            <a:r>
              <a:rPr lang="en-US" sz="2900" dirty="0" smtClean="0"/>
              <a:t>Put ideas in your own words</a:t>
            </a:r>
          </a:p>
          <a:p>
            <a:r>
              <a:rPr lang="en-US" sz="2900" dirty="0" smtClean="0"/>
              <a:t>Leave out little details and repeated information</a:t>
            </a:r>
          </a:p>
          <a:p>
            <a:r>
              <a:rPr lang="en-US" sz="2900" dirty="0" smtClean="0"/>
              <a:t>Use the text structure of the text</a:t>
            </a:r>
          </a:p>
          <a:p>
            <a:pPr eaLnBrk="1" hangingPunct="1">
              <a:buFont typeface="Arial" pitchFamily="34" charset="0"/>
              <a:buNone/>
            </a:pPr>
            <a:endParaRPr lang="en-US" sz="2900" dirty="0" smtClean="0">
              <a:solidFill>
                <a:srgbClr val="FFFF00"/>
              </a:solidFill>
              <a:latin typeface="Century" pitchFamily="18" charset="0"/>
            </a:endParaRPr>
          </a:p>
        </p:txBody>
      </p:sp>
    </p:spTree>
    <p:extLst>
      <p:ext uri="{BB962C8B-B14F-4D97-AF65-F5344CB8AC3E}">
        <p14:creationId xmlns:p14="http://schemas.microsoft.com/office/powerpoint/2010/main" xmlns="" val="2879857678"/>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sz="3600" dirty="0" smtClean="0"/>
              <a:t>Include important ideas from the text</a:t>
            </a:r>
          </a:p>
        </p:txBody>
      </p:sp>
      <p:sp>
        <p:nvSpPr>
          <p:cNvPr id="25603" name="Content Placeholder 2"/>
          <p:cNvSpPr>
            <a:spLocks noGrp="1"/>
          </p:cNvSpPr>
          <p:nvPr>
            <p:ph idx="1"/>
          </p:nvPr>
        </p:nvSpPr>
        <p:spPr>
          <a:xfrm>
            <a:off x="457200" y="3989388"/>
            <a:ext cx="8229600" cy="2100262"/>
          </a:xfrm>
        </p:spPr>
        <p:txBody>
          <a:bodyPr>
            <a:normAutofit lnSpcReduction="10000"/>
          </a:bodyPr>
          <a:lstStyle/>
          <a:p>
            <a:pPr eaLnBrk="1" hangingPunct="1">
              <a:buFont typeface="Arial" pitchFamily="34" charset="0"/>
              <a:buNone/>
            </a:pPr>
            <a:r>
              <a:rPr lang="en-US" dirty="0" smtClean="0"/>
              <a:t>        </a:t>
            </a:r>
            <a:r>
              <a:rPr lang="en-US" sz="2100" dirty="0" smtClean="0"/>
              <a:t>If butterflies cannot find the food source they need for their eggs, the next generation will not survive. When habitats are changed, such as when wetlands are drained or forests are cleared, butterfly populations may drop dramatically. According to the Xerxes Society, an invertebrate conservation group, over 50 kinds of U.S. butterflies are at risk.</a:t>
            </a:r>
          </a:p>
        </p:txBody>
      </p:sp>
      <p:pic>
        <p:nvPicPr>
          <p:cNvPr id="25604" name="Picture 3" descr="ironweed.jpg"/>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828675" y="1417638"/>
            <a:ext cx="2867025" cy="2149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05" name="TextBox 4"/>
          <p:cNvSpPr txBox="1">
            <a:spLocks noChangeArrowheads="1"/>
          </p:cNvSpPr>
          <p:nvPr/>
        </p:nvSpPr>
        <p:spPr bwMode="auto">
          <a:xfrm>
            <a:off x="4017963" y="1417637"/>
            <a:ext cx="4668837" cy="203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MS PGothic" pitchFamily="34" charset="-128"/>
              </a:defRPr>
            </a:lvl1pPr>
            <a:lvl2pPr marL="37931725" indent="-37474525" eaLnBrk="0" hangingPunct="0">
              <a:defRPr sz="2400">
                <a:solidFill>
                  <a:schemeClr val="tx1"/>
                </a:solidFill>
                <a:latin typeface="Arial" pitchFamily="34" charset="0"/>
                <a:ea typeface="MS PGothic" pitchFamily="34" charset="-128"/>
              </a:defRPr>
            </a:lvl2pPr>
            <a:lvl3pPr eaLnBrk="0" hangingPunct="0">
              <a:defRPr sz="2400">
                <a:solidFill>
                  <a:schemeClr val="tx1"/>
                </a:solidFill>
                <a:latin typeface="Arial" pitchFamily="34" charset="0"/>
                <a:ea typeface="MS PGothic" pitchFamily="34" charset="-128"/>
              </a:defRPr>
            </a:lvl3pPr>
            <a:lvl4pPr eaLnBrk="0" hangingPunct="0">
              <a:defRPr sz="2400">
                <a:solidFill>
                  <a:schemeClr val="tx1"/>
                </a:solidFill>
                <a:latin typeface="Arial" pitchFamily="34" charset="0"/>
                <a:ea typeface="MS PGothic" pitchFamily="34" charset="-128"/>
              </a:defRPr>
            </a:lvl4pPr>
            <a:lvl5pPr eaLnBrk="0" hangingPunct="0">
              <a:defRPr sz="2400">
                <a:solidFill>
                  <a:schemeClr val="tx1"/>
                </a:solidFill>
                <a:latin typeface="Arial" pitchFamily="34" charset="0"/>
                <a:ea typeface="MS PGothic" pitchFamily="34" charset="-128"/>
              </a:defRPr>
            </a:lvl5pPr>
            <a:lvl6pPr marL="457200" eaLnBrk="0" fontAlgn="base" hangingPunct="0">
              <a:spcBef>
                <a:spcPct val="0"/>
              </a:spcBef>
              <a:spcAft>
                <a:spcPct val="0"/>
              </a:spcAft>
              <a:defRPr sz="2400">
                <a:solidFill>
                  <a:schemeClr val="tx1"/>
                </a:solidFill>
                <a:latin typeface="Arial" pitchFamily="34" charset="0"/>
                <a:ea typeface="MS PGothic" pitchFamily="34" charset="-128"/>
              </a:defRPr>
            </a:lvl6pPr>
            <a:lvl7pPr marL="914400" eaLnBrk="0" fontAlgn="base" hangingPunct="0">
              <a:spcBef>
                <a:spcPct val="0"/>
              </a:spcBef>
              <a:spcAft>
                <a:spcPct val="0"/>
              </a:spcAft>
              <a:defRPr sz="2400">
                <a:solidFill>
                  <a:schemeClr val="tx1"/>
                </a:solidFill>
                <a:latin typeface="Arial" pitchFamily="34" charset="0"/>
                <a:ea typeface="MS PGothic" pitchFamily="34" charset="-128"/>
              </a:defRPr>
            </a:lvl7pPr>
            <a:lvl8pPr marL="1371600" eaLnBrk="0" fontAlgn="base" hangingPunct="0">
              <a:spcBef>
                <a:spcPct val="0"/>
              </a:spcBef>
              <a:spcAft>
                <a:spcPct val="0"/>
              </a:spcAft>
              <a:defRPr sz="2400">
                <a:solidFill>
                  <a:schemeClr val="tx1"/>
                </a:solidFill>
                <a:latin typeface="Arial" pitchFamily="34" charset="0"/>
                <a:ea typeface="MS PGothic" pitchFamily="34" charset="-128"/>
              </a:defRPr>
            </a:lvl8pPr>
            <a:lvl9pPr marL="18288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r>
              <a:rPr lang="en-US" sz="2100" dirty="0">
                <a:latin typeface="+mn-lt"/>
              </a:rPr>
              <a:t>Many butterflies depend on certain plants to survive. As adults, butterflies drink nectar. But caterpillars eat leaves. Some caterpillars only eat the leaves of specific plants. Monarch caterpillars, for example, eat only milkweed. </a:t>
            </a:r>
          </a:p>
        </p:txBody>
      </p:sp>
    </p:spTree>
    <p:extLst>
      <p:ext uri="{BB962C8B-B14F-4D97-AF65-F5344CB8AC3E}">
        <p14:creationId xmlns:p14="http://schemas.microsoft.com/office/powerpoint/2010/main" xmlns="" val="3775845889"/>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sz="3600" dirty="0" smtClean="0"/>
              <a:t>Include important ideas from the text</a:t>
            </a:r>
          </a:p>
        </p:txBody>
      </p:sp>
      <p:sp>
        <p:nvSpPr>
          <p:cNvPr id="25603" name="Content Placeholder 2"/>
          <p:cNvSpPr>
            <a:spLocks noGrp="1"/>
          </p:cNvSpPr>
          <p:nvPr>
            <p:ph idx="1"/>
          </p:nvPr>
        </p:nvSpPr>
        <p:spPr>
          <a:xfrm>
            <a:off x="457200" y="3989388"/>
            <a:ext cx="8229600" cy="2100262"/>
          </a:xfrm>
        </p:spPr>
        <p:txBody>
          <a:bodyPr>
            <a:normAutofit lnSpcReduction="10000"/>
          </a:bodyPr>
          <a:lstStyle/>
          <a:p>
            <a:pPr eaLnBrk="1" hangingPunct="1">
              <a:buFont typeface="Arial" pitchFamily="34" charset="0"/>
              <a:buNone/>
            </a:pPr>
            <a:r>
              <a:rPr lang="en-US" dirty="0" smtClean="0"/>
              <a:t>        </a:t>
            </a:r>
            <a:r>
              <a:rPr lang="en-US" sz="2100" dirty="0" smtClean="0">
                <a:solidFill>
                  <a:schemeClr val="accent1"/>
                </a:solidFill>
              </a:rPr>
              <a:t>If butterflies cannot find the food source they need for their eggs, the next generation will not survive. </a:t>
            </a:r>
            <a:r>
              <a:rPr lang="en-US" sz="2100" dirty="0" smtClean="0"/>
              <a:t>When habitats are changed, such as when wetlands are drained or forests are cleared, butterfly populations may drop dramatically. According to the Xerxes Society, an invertebrate conservation group, </a:t>
            </a:r>
            <a:r>
              <a:rPr lang="en-US" sz="2100" dirty="0" smtClean="0">
                <a:solidFill>
                  <a:schemeClr val="accent1"/>
                </a:solidFill>
              </a:rPr>
              <a:t>over 50 kinds of U.S. butterflies are at risk.</a:t>
            </a:r>
          </a:p>
        </p:txBody>
      </p:sp>
      <p:pic>
        <p:nvPicPr>
          <p:cNvPr id="25604" name="Picture 3" descr="ironweed.jpg"/>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828675" y="1417638"/>
            <a:ext cx="2867025" cy="2149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05" name="TextBox 4"/>
          <p:cNvSpPr txBox="1">
            <a:spLocks noChangeArrowheads="1"/>
          </p:cNvSpPr>
          <p:nvPr/>
        </p:nvSpPr>
        <p:spPr bwMode="auto">
          <a:xfrm>
            <a:off x="4017963" y="1417637"/>
            <a:ext cx="4668837" cy="203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MS PGothic" pitchFamily="34" charset="-128"/>
              </a:defRPr>
            </a:lvl1pPr>
            <a:lvl2pPr marL="37931725" indent="-37474525" eaLnBrk="0" hangingPunct="0">
              <a:defRPr sz="2400">
                <a:solidFill>
                  <a:schemeClr val="tx1"/>
                </a:solidFill>
                <a:latin typeface="Arial" pitchFamily="34" charset="0"/>
                <a:ea typeface="MS PGothic" pitchFamily="34" charset="-128"/>
              </a:defRPr>
            </a:lvl2pPr>
            <a:lvl3pPr eaLnBrk="0" hangingPunct="0">
              <a:defRPr sz="2400">
                <a:solidFill>
                  <a:schemeClr val="tx1"/>
                </a:solidFill>
                <a:latin typeface="Arial" pitchFamily="34" charset="0"/>
                <a:ea typeface="MS PGothic" pitchFamily="34" charset="-128"/>
              </a:defRPr>
            </a:lvl3pPr>
            <a:lvl4pPr eaLnBrk="0" hangingPunct="0">
              <a:defRPr sz="2400">
                <a:solidFill>
                  <a:schemeClr val="tx1"/>
                </a:solidFill>
                <a:latin typeface="Arial" pitchFamily="34" charset="0"/>
                <a:ea typeface="MS PGothic" pitchFamily="34" charset="-128"/>
              </a:defRPr>
            </a:lvl4pPr>
            <a:lvl5pPr eaLnBrk="0" hangingPunct="0">
              <a:defRPr sz="2400">
                <a:solidFill>
                  <a:schemeClr val="tx1"/>
                </a:solidFill>
                <a:latin typeface="Arial" pitchFamily="34" charset="0"/>
                <a:ea typeface="MS PGothic" pitchFamily="34" charset="-128"/>
              </a:defRPr>
            </a:lvl5pPr>
            <a:lvl6pPr marL="457200" eaLnBrk="0" fontAlgn="base" hangingPunct="0">
              <a:spcBef>
                <a:spcPct val="0"/>
              </a:spcBef>
              <a:spcAft>
                <a:spcPct val="0"/>
              </a:spcAft>
              <a:defRPr sz="2400">
                <a:solidFill>
                  <a:schemeClr val="tx1"/>
                </a:solidFill>
                <a:latin typeface="Arial" pitchFamily="34" charset="0"/>
                <a:ea typeface="MS PGothic" pitchFamily="34" charset="-128"/>
              </a:defRPr>
            </a:lvl6pPr>
            <a:lvl7pPr marL="914400" eaLnBrk="0" fontAlgn="base" hangingPunct="0">
              <a:spcBef>
                <a:spcPct val="0"/>
              </a:spcBef>
              <a:spcAft>
                <a:spcPct val="0"/>
              </a:spcAft>
              <a:defRPr sz="2400">
                <a:solidFill>
                  <a:schemeClr val="tx1"/>
                </a:solidFill>
                <a:latin typeface="Arial" pitchFamily="34" charset="0"/>
                <a:ea typeface="MS PGothic" pitchFamily="34" charset="-128"/>
              </a:defRPr>
            </a:lvl7pPr>
            <a:lvl8pPr marL="1371600" eaLnBrk="0" fontAlgn="base" hangingPunct="0">
              <a:spcBef>
                <a:spcPct val="0"/>
              </a:spcBef>
              <a:spcAft>
                <a:spcPct val="0"/>
              </a:spcAft>
              <a:defRPr sz="2400">
                <a:solidFill>
                  <a:schemeClr val="tx1"/>
                </a:solidFill>
                <a:latin typeface="Arial" pitchFamily="34" charset="0"/>
                <a:ea typeface="MS PGothic" pitchFamily="34" charset="-128"/>
              </a:defRPr>
            </a:lvl8pPr>
            <a:lvl9pPr marL="18288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r>
              <a:rPr lang="en-US" sz="2100" dirty="0">
                <a:solidFill>
                  <a:schemeClr val="accent1"/>
                </a:solidFill>
                <a:latin typeface="+mn-lt"/>
              </a:rPr>
              <a:t>Many butterflies depend on certain plants to survive</a:t>
            </a:r>
            <a:r>
              <a:rPr lang="en-US" sz="2100" dirty="0">
                <a:latin typeface="+mn-lt"/>
              </a:rPr>
              <a:t>. As adults, butterflies drink nectar. But caterpillars eat leaves. </a:t>
            </a:r>
            <a:r>
              <a:rPr lang="en-US" sz="2100" dirty="0">
                <a:solidFill>
                  <a:schemeClr val="accent1"/>
                </a:solidFill>
                <a:latin typeface="+mn-lt"/>
              </a:rPr>
              <a:t>Some caterpillars only eat the leaves of specific plants. </a:t>
            </a:r>
            <a:r>
              <a:rPr lang="en-US" sz="2100" dirty="0">
                <a:latin typeface="+mn-lt"/>
              </a:rPr>
              <a:t>Monarch caterpillars, for example, eat only milkweed. </a:t>
            </a:r>
          </a:p>
        </p:txBody>
      </p:sp>
    </p:spTree>
    <p:extLst>
      <p:ext uri="{BB962C8B-B14F-4D97-AF65-F5344CB8AC3E}">
        <p14:creationId xmlns:p14="http://schemas.microsoft.com/office/powerpoint/2010/main" xmlns="" val="3987626707"/>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sz="3800" dirty="0" smtClean="0"/>
              <a:t>Putting ideas in your own words</a:t>
            </a:r>
          </a:p>
        </p:txBody>
      </p:sp>
      <p:sp>
        <p:nvSpPr>
          <p:cNvPr id="32771" name="Content Placeholder 2"/>
          <p:cNvSpPr>
            <a:spLocks noGrp="1"/>
          </p:cNvSpPr>
          <p:nvPr>
            <p:ph idx="1"/>
          </p:nvPr>
        </p:nvSpPr>
        <p:spPr/>
        <p:txBody>
          <a:bodyPr/>
          <a:lstStyle/>
          <a:p>
            <a:r>
              <a:rPr lang="en-US" dirty="0" smtClean="0"/>
              <a:t>Putting ideas in your own words is also called </a:t>
            </a:r>
            <a:r>
              <a:rPr lang="en-US" i="1" dirty="0" smtClean="0"/>
              <a:t>paraphrasing</a:t>
            </a:r>
          </a:p>
          <a:p>
            <a:r>
              <a:rPr lang="en-US" dirty="0" smtClean="0"/>
              <a:t>Instead of just copying down the author’s words, we need to use our own words</a:t>
            </a:r>
          </a:p>
        </p:txBody>
      </p:sp>
    </p:spTree>
    <p:extLst>
      <p:ext uri="{BB962C8B-B14F-4D97-AF65-F5344CB8AC3E}">
        <p14:creationId xmlns:p14="http://schemas.microsoft.com/office/powerpoint/2010/main" xmlns="" val="778060103"/>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sz="3800" dirty="0" smtClean="0"/>
              <a:t>Putting ideas in your own words</a:t>
            </a:r>
          </a:p>
        </p:txBody>
      </p:sp>
      <p:sp>
        <p:nvSpPr>
          <p:cNvPr id="33795" name="Content Placeholder 2"/>
          <p:cNvSpPr>
            <a:spLocks noGrp="1"/>
          </p:cNvSpPr>
          <p:nvPr>
            <p:ph idx="1"/>
          </p:nvPr>
        </p:nvSpPr>
        <p:spPr/>
        <p:txBody>
          <a:bodyPr/>
          <a:lstStyle/>
          <a:p>
            <a:pPr>
              <a:buFont typeface="Arial" pitchFamily="34" charset="0"/>
              <a:buNone/>
            </a:pPr>
            <a:r>
              <a:rPr lang="en-US" dirty="0" smtClean="0">
                <a:solidFill>
                  <a:srgbClr val="FFFF66"/>
                </a:solidFill>
              </a:rPr>
              <a:t>  </a:t>
            </a:r>
            <a:r>
              <a:rPr lang="en-US" dirty="0" smtClean="0"/>
              <a:t>Can you paraphrase this sentence from the text?</a:t>
            </a:r>
          </a:p>
          <a:p>
            <a:pPr>
              <a:buFont typeface="Arial" pitchFamily="34" charset="0"/>
              <a:buNone/>
            </a:pPr>
            <a:endParaRPr lang="en-US" dirty="0" smtClean="0"/>
          </a:p>
          <a:p>
            <a:pPr>
              <a:buFont typeface="Arial" pitchFamily="34" charset="0"/>
              <a:buNone/>
            </a:pPr>
            <a:r>
              <a:rPr lang="en-US" dirty="0" smtClean="0">
                <a:solidFill>
                  <a:schemeClr val="accent1"/>
                </a:solidFill>
              </a:rPr>
              <a:t>   Many butterflies depend on certain plants to survive</a:t>
            </a:r>
          </a:p>
        </p:txBody>
      </p:sp>
    </p:spTree>
    <p:extLst>
      <p:ext uri="{BB962C8B-B14F-4D97-AF65-F5344CB8AC3E}">
        <p14:creationId xmlns:p14="http://schemas.microsoft.com/office/powerpoint/2010/main" xmlns="" val="3934823919"/>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sz="3800" dirty="0" smtClean="0"/>
              <a:t>Putting ideas in your own words</a:t>
            </a:r>
          </a:p>
        </p:txBody>
      </p:sp>
      <p:sp>
        <p:nvSpPr>
          <p:cNvPr id="34819" name="Content Placeholder 2"/>
          <p:cNvSpPr>
            <a:spLocks noGrp="1"/>
          </p:cNvSpPr>
          <p:nvPr>
            <p:ph idx="1"/>
          </p:nvPr>
        </p:nvSpPr>
        <p:spPr/>
        <p:txBody>
          <a:bodyPr/>
          <a:lstStyle/>
          <a:p>
            <a:pPr>
              <a:buFont typeface="Arial" pitchFamily="34" charset="0"/>
              <a:buNone/>
            </a:pPr>
            <a:r>
              <a:rPr lang="en-US" dirty="0" smtClean="0">
                <a:solidFill>
                  <a:srgbClr val="FFFF66"/>
                </a:solidFill>
                <a:latin typeface="Century" pitchFamily="18" charset="0"/>
              </a:rPr>
              <a:t>  </a:t>
            </a:r>
            <a:r>
              <a:rPr lang="en-US" dirty="0" smtClean="0"/>
              <a:t>Hint: Try using synonyms for important words</a:t>
            </a:r>
          </a:p>
          <a:p>
            <a:pPr>
              <a:buFont typeface="Arial" pitchFamily="34" charset="0"/>
              <a:buNone/>
            </a:pPr>
            <a:endParaRPr lang="en-US" dirty="0" smtClean="0"/>
          </a:p>
          <a:p>
            <a:pPr>
              <a:buFont typeface="Arial" pitchFamily="34" charset="0"/>
              <a:buNone/>
            </a:pPr>
            <a:r>
              <a:rPr lang="en-US" dirty="0" smtClean="0"/>
              <a:t>   </a:t>
            </a:r>
            <a:r>
              <a:rPr lang="en-US" dirty="0" smtClean="0">
                <a:solidFill>
                  <a:schemeClr val="accent1"/>
                </a:solidFill>
              </a:rPr>
              <a:t>Many butterflies </a:t>
            </a:r>
            <a:r>
              <a:rPr lang="en-US" i="1" dirty="0" smtClean="0">
                <a:solidFill>
                  <a:schemeClr val="accent1"/>
                </a:solidFill>
              </a:rPr>
              <a:t>depend on certain</a:t>
            </a:r>
            <a:r>
              <a:rPr lang="en-US" dirty="0" smtClean="0">
                <a:solidFill>
                  <a:schemeClr val="accent1"/>
                </a:solidFill>
              </a:rPr>
              <a:t> plants to </a:t>
            </a:r>
            <a:r>
              <a:rPr lang="en-US" i="1" dirty="0" smtClean="0">
                <a:solidFill>
                  <a:schemeClr val="accent1"/>
                </a:solidFill>
              </a:rPr>
              <a:t>survive</a:t>
            </a:r>
          </a:p>
        </p:txBody>
      </p:sp>
    </p:spTree>
    <p:extLst>
      <p:ext uri="{BB962C8B-B14F-4D97-AF65-F5344CB8AC3E}">
        <p14:creationId xmlns:p14="http://schemas.microsoft.com/office/powerpoint/2010/main" xmlns="" val="152338925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sz="3800" dirty="0" smtClean="0"/>
              <a:t>Putting ideas in your own words</a:t>
            </a:r>
          </a:p>
        </p:txBody>
      </p:sp>
      <p:sp>
        <p:nvSpPr>
          <p:cNvPr id="35843" name="Content Placeholder 2"/>
          <p:cNvSpPr>
            <a:spLocks noGrp="1"/>
          </p:cNvSpPr>
          <p:nvPr>
            <p:ph idx="1"/>
          </p:nvPr>
        </p:nvSpPr>
        <p:spPr/>
        <p:txBody>
          <a:bodyPr/>
          <a:lstStyle/>
          <a:p>
            <a:pPr>
              <a:buFont typeface="Arial" pitchFamily="34" charset="0"/>
              <a:buNone/>
            </a:pPr>
            <a:r>
              <a:rPr lang="en-US" dirty="0" smtClean="0"/>
              <a:t>  Hint: Try changing the order of ideas</a:t>
            </a:r>
          </a:p>
          <a:p>
            <a:pPr>
              <a:buFont typeface="Arial" pitchFamily="34" charset="0"/>
              <a:buNone/>
            </a:pPr>
            <a:endParaRPr lang="en-US" dirty="0" smtClean="0"/>
          </a:p>
          <a:p>
            <a:pPr>
              <a:buFont typeface="Arial" pitchFamily="34" charset="0"/>
              <a:buNone/>
            </a:pPr>
            <a:endParaRPr lang="en-US" dirty="0" smtClean="0"/>
          </a:p>
          <a:p>
            <a:pPr>
              <a:buFont typeface="Arial" pitchFamily="34" charset="0"/>
              <a:buNone/>
            </a:pPr>
            <a:r>
              <a:rPr lang="en-US" dirty="0" smtClean="0"/>
              <a:t>   </a:t>
            </a:r>
            <a:r>
              <a:rPr lang="en-US" dirty="0" smtClean="0">
                <a:solidFill>
                  <a:schemeClr val="accent1"/>
                </a:solidFill>
              </a:rPr>
              <a:t>Many butterflies depend on certain plants to survive</a:t>
            </a:r>
          </a:p>
        </p:txBody>
      </p:sp>
    </p:spTree>
    <p:extLst>
      <p:ext uri="{BB962C8B-B14F-4D97-AF65-F5344CB8AC3E}">
        <p14:creationId xmlns:p14="http://schemas.microsoft.com/office/powerpoint/2010/main" xmlns="" val="1047579131"/>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sz="3800" dirty="0" smtClean="0"/>
              <a:t>Putting ideas in your own words</a:t>
            </a:r>
          </a:p>
        </p:txBody>
      </p:sp>
      <p:sp>
        <p:nvSpPr>
          <p:cNvPr id="36867" name="Content Placeholder 2"/>
          <p:cNvSpPr>
            <a:spLocks noGrp="1"/>
          </p:cNvSpPr>
          <p:nvPr>
            <p:ph idx="1"/>
          </p:nvPr>
        </p:nvSpPr>
        <p:spPr>
          <a:xfrm>
            <a:off x="457200" y="1417638"/>
            <a:ext cx="8229600" cy="4525962"/>
          </a:xfrm>
        </p:spPr>
        <p:txBody>
          <a:bodyPr/>
          <a:lstStyle/>
          <a:p>
            <a:pPr>
              <a:buFont typeface="Arial" pitchFamily="34" charset="0"/>
              <a:buNone/>
            </a:pPr>
            <a:r>
              <a:rPr lang="en-US" dirty="0" smtClean="0">
                <a:solidFill>
                  <a:srgbClr val="FFFF66"/>
                </a:solidFill>
                <a:latin typeface="Century" pitchFamily="18" charset="0"/>
              </a:rPr>
              <a:t>   </a:t>
            </a:r>
            <a:r>
              <a:rPr lang="en-US" dirty="0" smtClean="0"/>
              <a:t>Here’s one way to paraphrase the sentence. How does it compare to yours?</a:t>
            </a:r>
          </a:p>
          <a:p>
            <a:pPr>
              <a:buFont typeface="Arial" pitchFamily="34" charset="0"/>
              <a:buNone/>
            </a:pPr>
            <a:endParaRPr lang="en-US" dirty="0" smtClean="0"/>
          </a:p>
          <a:p>
            <a:pPr>
              <a:buFont typeface="Arial" pitchFamily="34" charset="0"/>
              <a:buNone/>
            </a:pPr>
            <a:endParaRPr lang="en-US" dirty="0" smtClean="0"/>
          </a:p>
          <a:p>
            <a:pPr>
              <a:buFont typeface="Arial" pitchFamily="34" charset="0"/>
              <a:buNone/>
            </a:pPr>
            <a:r>
              <a:rPr lang="en-US" dirty="0" smtClean="0"/>
              <a:t>   </a:t>
            </a:r>
            <a:r>
              <a:rPr lang="en-US" dirty="0" smtClean="0">
                <a:solidFill>
                  <a:schemeClr val="accent1"/>
                </a:solidFill>
              </a:rPr>
              <a:t>Many butterflies depend on certain plants to survive</a:t>
            </a:r>
          </a:p>
          <a:p>
            <a:pPr>
              <a:buFont typeface="Arial" pitchFamily="34" charset="0"/>
              <a:buNone/>
            </a:pPr>
            <a:endParaRPr lang="en-US" dirty="0" smtClean="0">
              <a:solidFill>
                <a:schemeClr val="accent1"/>
              </a:solidFill>
            </a:endParaRPr>
          </a:p>
          <a:p>
            <a:pPr>
              <a:buFont typeface="Arial" pitchFamily="34" charset="0"/>
              <a:buNone/>
            </a:pPr>
            <a:r>
              <a:rPr lang="en-US" dirty="0" smtClean="0">
                <a:solidFill>
                  <a:schemeClr val="accent1"/>
                </a:solidFill>
              </a:rPr>
              <a:t>  Butterflies need specific plants to live</a:t>
            </a:r>
          </a:p>
        </p:txBody>
      </p:sp>
    </p:spTree>
    <p:extLst>
      <p:ext uri="{BB962C8B-B14F-4D97-AF65-F5344CB8AC3E}">
        <p14:creationId xmlns:p14="http://schemas.microsoft.com/office/powerpoint/2010/main" xmlns="" val="3098302564"/>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dirty="0" smtClean="0"/>
              <a:t>Using text structure</a:t>
            </a:r>
          </a:p>
        </p:txBody>
      </p:sp>
      <p:sp>
        <p:nvSpPr>
          <p:cNvPr id="48131" name="Content Placeholder 2"/>
          <p:cNvSpPr>
            <a:spLocks noGrp="1"/>
          </p:cNvSpPr>
          <p:nvPr>
            <p:ph idx="1"/>
          </p:nvPr>
        </p:nvSpPr>
        <p:spPr/>
        <p:txBody>
          <a:bodyPr>
            <a:normAutofit fontScale="92500" lnSpcReduction="10000"/>
          </a:bodyPr>
          <a:lstStyle/>
          <a:p>
            <a:pPr>
              <a:buFont typeface="Arial" pitchFamily="34" charset="0"/>
              <a:buNone/>
            </a:pPr>
            <a:r>
              <a:rPr lang="en-US" dirty="0" smtClean="0"/>
              <a:t>   When you look at the text structure of a text, you can find the big ideas and see how to organize your summary</a:t>
            </a:r>
          </a:p>
          <a:p>
            <a:pPr>
              <a:buFont typeface="Arial" pitchFamily="34" charset="0"/>
              <a:buNone/>
            </a:pPr>
            <a:endParaRPr lang="en-US" dirty="0" smtClean="0"/>
          </a:p>
          <a:p>
            <a:pPr>
              <a:buFont typeface="Wingdings" pitchFamily="2" charset="2"/>
              <a:buChar char="§"/>
            </a:pPr>
            <a:r>
              <a:rPr lang="en-US" dirty="0" smtClean="0"/>
              <a:t>Description</a:t>
            </a:r>
          </a:p>
          <a:p>
            <a:pPr>
              <a:buFont typeface="Wingdings" pitchFamily="2" charset="2"/>
              <a:buChar char="§"/>
            </a:pPr>
            <a:r>
              <a:rPr lang="en-US" dirty="0" smtClean="0"/>
              <a:t>Cause and Effect</a:t>
            </a:r>
          </a:p>
          <a:p>
            <a:pPr>
              <a:buFont typeface="Wingdings" pitchFamily="2" charset="2"/>
              <a:buChar char="§"/>
            </a:pPr>
            <a:r>
              <a:rPr lang="en-US" dirty="0" smtClean="0"/>
              <a:t>Chronological Order</a:t>
            </a:r>
          </a:p>
          <a:p>
            <a:pPr>
              <a:buFont typeface="Wingdings" pitchFamily="2" charset="2"/>
              <a:buChar char="§"/>
            </a:pPr>
            <a:r>
              <a:rPr lang="en-US" dirty="0" smtClean="0"/>
              <a:t>Problem/Solution</a:t>
            </a:r>
          </a:p>
          <a:p>
            <a:pPr>
              <a:buFont typeface="Wingdings" pitchFamily="2" charset="2"/>
              <a:buChar char="§"/>
            </a:pPr>
            <a:r>
              <a:rPr lang="en-US" dirty="0" smtClean="0"/>
              <a:t>Compare and Contrast</a:t>
            </a:r>
          </a:p>
        </p:txBody>
      </p:sp>
    </p:spTree>
    <p:extLst>
      <p:ext uri="{BB962C8B-B14F-4D97-AF65-F5344CB8AC3E}">
        <p14:creationId xmlns:p14="http://schemas.microsoft.com/office/powerpoint/2010/main" xmlns="" val="2995188876"/>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sz="3600" dirty="0" smtClean="0"/>
              <a:t>Analyze the </a:t>
            </a:r>
            <a:r>
              <a:rPr lang="en-US" sz="3600" dirty="0" smtClean="0"/>
              <a:t>T</a:t>
            </a:r>
            <a:r>
              <a:rPr lang="en-US" sz="3600" dirty="0" smtClean="0"/>
              <a:t>ext Structure</a:t>
            </a:r>
            <a:endParaRPr lang="en-US" sz="3600" dirty="0" smtClean="0"/>
          </a:p>
        </p:txBody>
      </p:sp>
      <p:sp>
        <p:nvSpPr>
          <p:cNvPr id="25603" name="Content Placeholder 2"/>
          <p:cNvSpPr>
            <a:spLocks noGrp="1"/>
          </p:cNvSpPr>
          <p:nvPr>
            <p:ph idx="1"/>
          </p:nvPr>
        </p:nvSpPr>
        <p:spPr>
          <a:xfrm>
            <a:off x="457200" y="3989388"/>
            <a:ext cx="8229600" cy="2100262"/>
          </a:xfrm>
        </p:spPr>
        <p:txBody>
          <a:bodyPr>
            <a:normAutofit lnSpcReduction="10000"/>
          </a:bodyPr>
          <a:lstStyle/>
          <a:p>
            <a:pPr eaLnBrk="1" hangingPunct="1">
              <a:buFont typeface="Arial" pitchFamily="34" charset="0"/>
              <a:buNone/>
            </a:pPr>
            <a:r>
              <a:rPr lang="en-US" dirty="0" smtClean="0"/>
              <a:t>        </a:t>
            </a:r>
            <a:r>
              <a:rPr lang="en-US" sz="2100" dirty="0" smtClean="0"/>
              <a:t>If butterflies cannot find the food source they need for their eggs, the next generation will not survive. When habitats are changed, such as when wetlands are drained or forests are cleared, butterfly populations may drop dramatically. According to the Xerxes Society, an invertebrate conservation group, over 50 kinds of U.S. butterflies are at risk.</a:t>
            </a:r>
          </a:p>
        </p:txBody>
      </p:sp>
      <p:pic>
        <p:nvPicPr>
          <p:cNvPr id="25604" name="Picture 3" descr="ironweed.jpg"/>
          <p:cNvPicPr>
            <a:picLocks noChangeAspect="1"/>
          </p:cNvPicPr>
          <p:nvPr/>
        </p:nvPicPr>
        <p:blipFill>
          <a:blip r:embed="rId2">
            <a:extLst>
              <a:ext uri="{28A0092B-C50C-407E-A947-70E740481C1C}">
                <a14:useLocalDpi xmlns:a14="http://schemas.microsoft.com/office/drawing/2010/main" xmlns="" val="0"/>
              </a:ext>
            </a:extLst>
          </a:blip>
          <a:srcRect/>
          <a:stretch>
            <a:fillRect/>
          </a:stretch>
        </p:blipFill>
        <p:spPr bwMode="auto">
          <a:xfrm>
            <a:off x="828675" y="1417638"/>
            <a:ext cx="2867025" cy="2149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605" name="TextBox 4"/>
          <p:cNvSpPr txBox="1">
            <a:spLocks noChangeArrowheads="1"/>
          </p:cNvSpPr>
          <p:nvPr/>
        </p:nvSpPr>
        <p:spPr bwMode="auto">
          <a:xfrm>
            <a:off x="4017963" y="1417637"/>
            <a:ext cx="4668837" cy="2031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pitchFamily="34" charset="0"/>
                <a:ea typeface="MS PGothic" pitchFamily="34" charset="-128"/>
              </a:defRPr>
            </a:lvl1pPr>
            <a:lvl2pPr marL="37931725" indent="-37474525" eaLnBrk="0" hangingPunct="0">
              <a:defRPr sz="2400">
                <a:solidFill>
                  <a:schemeClr val="tx1"/>
                </a:solidFill>
                <a:latin typeface="Arial" pitchFamily="34" charset="0"/>
                <a:ea typeface="MS PGothic" pitchFamily="34" charset="-128"/>
              </a:defRPr>
            </a:lvl2pPr>
            <a:lvl3pPr eaLnBrk="0" hangingPunct="0">
              <a:defRPr sz="2400">
                <a:solidFill>
                  <a:schemeClr val="tx1"/>
                </a:solidFill>
                <a:latin typeface="Arial" pitchFamily="34" charset="0"/>
                <a:ea typeface="MS PGothic" pitchFamily="34" charset="-128"/>
              </a:defRPr>
            </a:lvl3pPr>
            <a:lvl4pPr eaLnBrk="0" hangingPunct="0">
              <a:defRPr sz="2400">
                <a:solidFill>
                  <a:schemeClr val="tx1"/>
                </a:solidFill>
                <a:latin typeface="Arial" pitchFamily="34" charset="0"/>
                <a:ea typeface="MS PGothic" pitchFamily="34" charset="-128"/>
              </a:defRPr>
            </a:lvl4pPr>
            <a:lvl5pPr eaLnBrk="0" hangingPunct="0">
              <a:defRPr sz="2400">
                <a:solidFill>
                  <a:schemeClr val="tx1"/>
                </a:solidFill>
                <a:latin typeface="Arial" pitchFamily="34" charset="0"/>
                <a:ea typeface="MS PGothic" pitchFamily="34" charset="-128"/>
              </a:defRPr>
            </a:lvl5pPr>
            <a:lvl6pPr marL="457200" eaLnBrk="0" fontAlgn="base" hangingPunct="0">
              <a:spcBef>
                <a:spcPct val="0"/>
              </a:spcBef>
              <a:spcAft>
                <a:spcPct val="0"/>
              </a:spcAft>
              <a:defRPr sz="2400">
                <a:solidFill>
                  <a:schemeClr val="tx1"/>
                </a:solidFill>
                <a:latin typeface="Arial" pitchFamily="34" charset="0"/>
                <a:ea typeface="MS PGothic" pitchFamily="34" charset="-128"/>
              </a:defRPr>
            </a:lvl6pPr>
            <a:lvl7pPr marL="914400" eaLnBrk="0" fontAlgn="base" hangingPunct="0">
              <a:spcBef>
                <a:spcPct val="0"/>
              </a:spcBef>
              <a:spcAft>
                <a:spcPct val="0"/>
              </a:spcAft>
              <a:defRPr sz="2400">
                <a:solidFill>
                  <a:schemeClr val="tx1"/>
                </a:solidFill>
                <a:latin typeface="Arial" pitchFamily="34" charset="0"/>
                <a:ea typeface="MS PGothic" pitchFamily="34" charset="-128"/>
              </a:defRPr>
            </a:lvl7pPr>
            <a:lvl8pPr marL="1371600" eaLnBrk="0" fontAlgn="base" hangingPunct="0">
              <a:spcBef>
                <a:spcPct val="0"/>
              </a:spcBef>
              <a:spcAft>
                <a:spcPct val="0"/>
              </a:spcAft>
              <a:defRPr sz="2400">
                <a:solidFill>
                  <a:schemeClr val="tx1"/>
                </a:solidFill>
                <a:latin typeface="Arial" pitchFamily="34" charset="0"/>
                <a:ea typeface="MS PGothic" pitchFamily="34" charset="-128"/>
              </a:defRPr>
            </a:lvl8pPr>
            <a:lvl9pPr marL="1828800" eaLnBrk="0" fontAlgn="base" hangingPunct="0">
              <a:spcBef>
                <a:spcPct val="0"/>
              </a:spcBef>
              <a:spcAft>
                <a:spcPct val="0"/>
              </a:spcAft>
              <a:defRPr sz="2400">
                <a:solidFill>
                  <a:schemeClr val="tx1"/>
                </a:solidFill>
                <a:latin typeface="Arial" pitchFamily="34" charset="0"/>
                <a:ea typeface="MS PGothic" pitchFamily="34" charset="-128"/>
              </a:defRPr>
            </a:lvl9pPr>
          </a:lstStyle>
          <a:p>
            <a:pPr eaLnBrk="1" hangingPunct="1"/>
            <a:r>
              <a:rPr lang="en-US" sz="2100" dirty="0">
                <a:latin typeface="+mn-lt"/>
              </a:rPr>
              <a:t>Many butterflies depend on certain plants to survive. As adults, butterflies drink nectar. But caterpillars eat leaves. Some caterpillars only eat the leaves of specific plants. Monarch caterpillars, for example, eat only milkweed. </a:t>
            </a:r>
          </a:p>
        </p:txBody>
      </p:sp>
    </p:spTree>
    <p:extLst>
      <p:ext uri="{BB962C8B-B14F-4D97-AF65-F5344CB8AC3E}">
        <p14:creationId xmlns:p14="http://schemas.microsoft.com/office/powerpoint/2010/main" xmlns="" val="2991089212"/>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Paragraph Structure</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4800" y="1523987"/>
            <a:ext cx="8501063" cy="36671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695129992"/>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Situation</a:t>
            </a:r>
            <a:endParaRPr lang="en-US" dirty="0"/>
          </a:p>
        </p:txBody>
      </p:sp>
      <p:sp>
        <p:nvSpPr>
          <p:cNvPr id="3" name="Content Placeholder 2"/>
          <p:cNvSpPr>
            <a:spLocks noGrp="1"/>
          </p:cNvSpPr>
          <p:nvPr>
            <p:ph idx="1"/>
          </p:nvPr>
        </p:nvSpPr>
        <p:spPr/>
        <p:txBody>
          <a:bodyPr/>
          <a:lstStyle/>
          <a:p>
            <a:r>
              <a:rPr lang="en-US" dirty="0" smtClean="0"/>
              <a:t>Read a newspaper article or an essay and write its summary following the guidelines in this lecture.</a:t>
            </a:r>
            <a:endParaRPr lang="en-US" dirty="0"/>
          </a:p>
        </p:txBody>
      </p:sp>
    </p:spTree>
    <p:extLst>
      <p:ext uri="{BB962C8B-B14F-4D97-AF65-F5344CB8AC3E}">
        <p14:creationId xmlns:p14="http://schemas.microsoft.com/office/powerpoint/2010/main" xmlns="" val="3090394603"/>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Lecture 14</a:t>
            </a:r>
            <a:endParaRPr lang="en-US" dirty="0"/>
          </a:p>
        </p:txBody>
      </p:sp>
      <p:sp>
        <p:nvSpPr>
          <p:cNvPr id="3" name="Content Placeholder 2"/>
          <p:cNvSpPr>
            <a:spLocks noGrp="1"/>
          </p:cNvSpPr>
          <p:nvPr>
            <p:ph idx="1"/>
          </p:nvPr>
        </p:nvSpPr>
        <p:spPr/>
        <p:txBody>
          <a:bodyPr/>
          <a:lstStyle/>
          <a:p>
            <a:r>
              <a:rPr lang="en-US" dirty="0" smtClean="0"/>
              <a:t>In lecture 14, we learnt how to</a:t>
            </a:r>
          </a:p>
          <a:p>
            <a:pPr lvl="1"/>
            <a:r>
              <a:rPr lang="en-US" dirty="0" smtClean="0"/>
              <a:t>Differentiate between fiction and nonfiction</a:t>
            </a:r>
          </a:p>
          <a:p>
            <a:pPr lvl="1"/>
            <a:r>
              <a:rPr lang="en-US" dirty="0" smtClean="0"/>
              <a:t>Analyze paragraph structure</a:t>
            </a:r>
          </a:p>
          <a:p>
            <a:pPr lvl="1"/>
            <a:r>
              <a:rPr lang="en-US" dirty="0" smtClean="0"/>
              <a:t>Summarize paragraphs</a:t>
            </a:r>
          </a:p>
          <a:p>
            <a:pPr lvl="1"/>
            <a:r>
              <a:rPr lang="en-US" dirty="0" smtClean="0"/>
              <a:t>Summarize essays and articles</a:t>
            </a:r>
          </a:p>
          <a:p>
            <a:pPr marL="0" indent="0">
              <a:buNone/>
            </a:pPr>
            <a:endParaRPr lang="en-US" dirty="0"/>
          </a:p>
        </p:txBody>
      </p:sp>
    </p:spTree>
    <p:extLst>
      <p:ext uri="{BB962C8B-B14F-4D97-AF65-F5344CB8AC3E}">
        <p14:creationId xmlns:p14="http://schemas.microsoft.com/office/powerpoint/2010/main" xmlns="" val="15931188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TotalTime>
  <Words>743</Words>
  <Application>Microsoft Office PowerPoint</Application>
  <PresentationFormat>On-screen Show (4:3)</PresentationFormat>
  <Paragraphs>96</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Lecture 14</vt:lpstr>
      <vt:lpstr>Review of Lecture 13</vt:lpstr>
      <vt:lpstr>Objectives of Lecture 14</vt:lpstr>
      <vt:lpstr>What is nonfiction?</vt:lpstr>
      <vt:lpstr>What is a summary?</vt:lpstr>
      <vt:lpstr>What makes a good summary?</vt:lpstr>
      <vt:lpstr>Include important ideas from the text</vt:lpstr>
      <vt:lpstr>Include important ideas from the text</vt:lpstr>
      <vt:lpstr>Putting ideas in your own words</vt:lpstr>
      <vt:lpstr>Putting ideas in your own words</vt:lpstr>
      <vt:lpstr>Putting ideas in your own words</vt:lpstr>
      <vt:lpstr>Putting ideas in your own words</vt:lpstr>
      <vt:lpstr>Putting ideas in your own words</vt:lpstr>
      <vt:lpstr>Using text structure</vt:lpstr>
      <vt:lpstr>Analyze the Text Structure</vt:lpstr>
      <vt:lpstr>Paragraph Structure</vt:lpstr>
      <vt:lpstr>Practice Situation</vt:lpstr>
      <vt:lpstr>Summary of Lecture 14</vt:lpstr>
    </vt:vector>
  </TitlesOfParts>
  <Company>Telenor Pakistan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14</dc:title>
  <dc:creator>admin</dc:creator>
  <cp:lastModifiedBy>NTS</cp:lastModifiedBy>
  <cp:revision>11</cp:revision>
  <dcterms:created xsi:type="dcterms:W3CDTF">2014-06-26T02:13:40Z</dcterms:created>
  <dcterms:modified xsi:type="dcterms:W3CDTF">2014-06-26T07:43:05Z</dcterms:modified>
</cp:coreProperties>
</file>