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2" r:id="rId5"/>
    <p:sldId id="263" r:id="rId6"/>
    <p:sldId id="260" r:id="rId7"/>
    <p:sldId id="264" r:id="rId8"/>
    <p:sldId id="266" r:id="rId9"/>
    <p:sldId id="265" r:id="rId10"/>
    <p:sldId id="267" r:id="rId11"/>
    <p:sldId id="268" r:id="rId12"/>
    <p:sldId id="273" r:id="rId13"/>
    <p:sldId id="274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9D3CD-6AA4-4409-A084-FED7B2AD94D5}" type="datetimeFigureOut">
              <a:rPr lang="en-US" smtClean="0"/>
              <a:t>26/06/2014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A6A10-25B3-4C64-A77C-E62D1F2586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5288B-475E-4522-AE40-A7EFCDC714D6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50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4FC35-3C54-4318-B4E3-143075A5B61C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581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E4C3-56A7-4F41-A0CD-2462EB6A10E6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851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F418-ED75-44F1-8DE4-20610CD315CB}" type="datetime1">
              <a:rPr lang="en-US" smtClean="0"/>
              <a:t>26/06/2014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24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6D911-7BCC-42F9-857B-9A3C745B4999}" type="datetime1">
              <a:rPr lang="en-US" smtClean="0"/>
              <a:t>26/06/2014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63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7BA8-0859-4D31-A4D8-BD0E51C27AF2}" type="datetime1">
              <a:rPr lang="en-US" smtClean="0"/>
              <a:t>26/06/2014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34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290A-A409-4041-8694-B06B0FDA7E30}" type="datetime1">
              <a:rPr lang="en-US" smtClean="0"/>
              <a:t>26/06/2014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1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1AA4-00A6-4554-9635-577CAC17DFB0}" type="datetime1">
              <a:rPr lang="en-US" smtClean="0"/>
              <a:t>26/06/2014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637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B6F44-FE0A-4A63-9DF7-4ACA14817842}" type="datetime1">
              <a:rPr lang="en-US" smtClean="0"/>
              <a:t>26/06/2014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18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3D83D-BD0F-43D4-BD6C-824DA2DBBAC9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52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613F6-DA06-42E0-8CEE-34A2388F575B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662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CD8D7-92DD-4D4D-BB9A-8F5BC11F3D02}" type="datetime1">
              <a:rPr lang="en-US" smtClean="0"/>
              <a:t>26/06/2014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2B14E-D95E-4848-A23C-0FBBDE3BD9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64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Sharing Life Experiences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228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</a:t>
            </a:r>
            <a:r>
              <a:rPr lang="en-US" dirty="0" smtClean="0"/>
              <a:t>12, </a:t>
            </a:r>
            <a:r>
              <a:rPr lang="en-US" dirty="0" smtClean="0"/>
              <a:t>we learnt how to</a:t>
            </a:r>
          </a:p>
          <a:p>
            <a:pPr lvl="1"/>
            <a:r>
              <a:rPr lang="en-US" dirty="0" smtClean="0"/>
              <a:t>Summarize a story</a:t>
            </a:r>
          </a:p>
          <a:p>
            <a:pPr lvl="1"/>
            <a:r>
              <a:rPr lang="en-US" dirty="0" smtClean="0"/>
              <a:t>Determine important ideas and information</a:t>
            </a:r>
          </a:p>
          <a:p>
            <a:pPr lvl="1"/>
            <a:r>
              <a:rPr lang="en-US" dirty="0" smtClean="0"/>
              <a:t>Narrate events in a sequence</a:t>
            </a:r>
          </a:p>
          <a:p>
            <a:pPr lvl="1"/>
            <a:r>
              <a:rPr lang="en-US" dirty="0" smtClean="0"/>
              <a:t>Retell a story in your own words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389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13, you should be able to</a:t>
            </a:r>
          </a:p>
          <a:p>
            <a:pPr lvl="1"/>
            <a:r>
              <a:rPr lang="en-US" dirty="0" smtClean="0"/>
              <a:t>Share life experiences</a:t>
            </a:r>
          </a:p>
          <a:p>
            <a:pPr lvl="1"/>
            <a:r>
              <a:rPr lang="en-US" dirty="0" smtClean="0"/>
              <a:t>Use Simple Past Tense for narrating past events</a:t>
            </a:r>
          </a:p>
          <a:p>
            <a:pPr lvl="1"/>
            <a:r>
              <a:rPr lang="en-US" dirty="0" smtClean="0"/>
              <a:t>Use Present Perfect Tense for experiences</a:t>
            </a:r>
          </a:p>
          <a:p>
            <a:pPr lvl="1"/>
            <a:r>
              <a:rPr lang="en-US" dirty="0" smtClean="0"/>
              <a:t>Differentiate between the two tenses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1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Life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I’ve lived in various cities of </a:t>
            </a:r>
            <a:r>
              <a:rPr lang="en-US" dirty="0" err="1" smtClean="0"/>
              <a:t>Sindh</a:t>
            </a:r>
            <a:r>
              <a:rPr lang="en-US" dirty="0" smtClean="0"/>
              <a:t> and Punjab.</a:t>
            </a:r>
          </a:p>
          <a:p>
            <a:r>
              <a:rPr lang="en-US" dirty="0" smtClean="0"/>
              <a:t>I’ve </a:t>
            </a:r>
            <a:r>
              <a:rPr lang="en-US" dirty="0" smtClean="0"/>
              <a:t>been to China and the US.</a:t>
            </a:r>
          </a:p>
          <a:p>
            <a:r>
              <a:rPr lang="en-US" dirty="0" smtClean="0"/>
              <a:t>I’ve coauthored National English Curriculum for class 1 to 12.</a:t>
            </a:r>
          </a:p>
          <a:p>
            <a:r>
              <a:rPr lang="en-US" dirty="0" smtClean="0"/>
              <a:t>I’ve learnt French for eight months.</a:t>
            </a:r>
          </a:p>
          <a:p>
            <a:r>
              <a:rPr lang="en-US" dirty="0" smtClean="0"/>
              <a:t>I’ve taught Chinese to </a:t>
            </a:r>
            <a:r>
              <a:rPr lang="en-US" dirty="0"/>
              <a:t>u</a:t>
            </a:r>
            <a:r>
              <a:rPr lang="en-US" dirty="0" smtClean="0"/>
              <a:t>niversity teachers. </a:t>
            </a:r>
          </a:p>
          <a:p>
            <a:r>
              <a:rPr lang="en-US" dirty="0" smtClean="0"/>
              <a:t>I’ve gone bungee jumping.</a:t>
            </a:r>
          </a:p>
          <a:p>
            <a:r>
              <a:rPr lang="en-US" dirty="0" smtClean="0"/>
              <a:t>I’ve translated some poems of Sylvia Plath into Urdu.</a:t>
            </a:r>
          </a:p>
          <a:p>
            <a:r>
              <a:rPr lang="en-US" dirty="0" smtClean="0"/>
              <a:t>I’ve visited the Great Wall of China</a:t>
            </a:r>
            <a:r>
              <a:rPr lang="en-US" dirty="0" smtClean="0"/>
              <a:t>.</a:t>
            </a:r>
          </a:p>
          <a:p>
            <a:r>
              <a:rPr lang="en-US" dirty="0" smtClean="0"/>
              <a:t>I’ve developed a website for my students.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05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your professional Experience?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Qualification</a:t>
            </a:r>
          </a:p>
          <a:p>
            <a:r>
              <a:rPr lang="en-US" dirty="0" smtClean="0"/>
              <a:t>Short courses</a:t>
            </a:r>
          </a:p>
          <a:p>
            <a:r>
              <a:rPr lang="en-US" dirty="0" smtClean="0"/>
              <a:t>Professional experience</a:t>
            </a:r>
          </a:p>
          <a:p>
            <a:r>
              <a:rPr lang="en-US" dirty="0" smtClean="0"/>
              <a:t>Achievements / awards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119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you ever 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(see) a live puppet show		Yes, I have / No, I haven’t </a:t>
            </a:r>
          </a:p>
          <a:p>
            <a:r>
              <a:rPr lang="en-US" dirty="0" smtClean="0"/>
              <a:t>(cook) biryani</a:t>
            </a:r>
          </a:p>
          <a:p>
            <a:r>
              <a:rPr lang="en-US" dirty="0" smtClean="0"/>
              <a:t>(be) to Karachi</a:t>
            </a:r>
          </a:p>
          <a:p>
            <a:r>
              <a:rPr lang="en-US" dirty="0" smtClean="0"/>
              <a:t>(ride) a camel</a:t>
            </a:r>
          </a:p>
          <a:p>
            <a:r>
              <a:rPr lang="en-US" dirty="0" smtClean="0"/>
              <a:t>(kill) a snake</a:t>
            </a:r>
          </a:p>
          <a:p>
            <a:r>
              <a:rPr lang="en-US" dirty="0" smtClean="0"/>
              <a:t>(visit) abroad</a:t>
            </a:r>
          </a:p>
          <a:p>
            <a:r>
              <a:rPr lang="en-US" dirty="0" smtClean="0"/>
              <a:t> (play) flute</a:t>
            </a:r>
          </a:p>
          <a:p>
            <a:r>
              <a:rPr lang="en-US" dirty="0" smtClean="0"/>
              <a:t>(swim) in a river</a:t>
            </a:r>
          </a:p>
          <a:p>
            <a:r>
              <a:rPr lang="en-US" dirty="0" smtClean="0"/>
              <a:t>(perform) Hajj</a:t>
            </a:r>
          </a:p>
          <a:p>
            <a:r>
              <a:rPr lang="en-US" dirty="0" smtClean="0"/>
              <a:t>(write) a poem</a:t>
            </a:r>
          </a:p>
          <a:p>
            <a:r>
              <a:rPr lang="en-US" dirty="0" smtClean="0"/>
              <a:t>(tell) a lie</a:t>
            </a:r>
          </a:p>
          <a:p>
            <a:r>
              <a:rPr lang="en-US" dirty="0" smtClean="0"/>
              <a:t>(fly) a kite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11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Present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Subject + has / have + 3</a:t>
            </a:r>
            <a:r>
              <a:rPr lang="en-US" baseline="30000" dirty="0" smtClean="0"/>
              <a:t>rd</a:t>
            </a:r>
            <a:r>
              <a:rPr lang="en-US" dirty="0" smtClean="0"/>
              <a:t> form of the 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He has won many awards.</a:t>
            </a:r>
          </a:p>
          <a:p>
            <a:r>
              <a:rPr lang="en-US" dirty="0" smtClean="0"/>
              <a:t>Subject + has / have not + </a:t>
            </a: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form of the </a:t>
            </a:r>
            <a:r>
              <a:rPr lang="en-US" dirty="0" smtClean="0"/>
              <a:t>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They have not informed us.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 smtClean="0"/>
              <a:t>Has / have + Subject + </a:t>
            </a: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form of the </a:t>
            </a:r>
            <a:r>
              <a:rPr lang="en-US" dirty="0" smtClean="0"/>
              <a:t>verb?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Have you seen him lately?</a:t>
            </a:r>
          </a:p>
          <a:p>
            <a:r>
              <a:rPr lang="en-US" dirty="0"/>
              <a:t>Has / have + Subject + </a:t>
            </a:r>
            <a:r>
              <a:rPr lang="en-US" dirty="0" smtClean="0"/>
              <a:t>not + 3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/>
              <a:t>form of the verb? + (Object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Have you not paid the fee?</a:t>
            </a:r>
          </a:p>
          <a:p>
            <a:r>
              <a:rPr lang="en-US" dirty="0" smtClean="0"/>
              <a:t>Question Word + has / have + Subject + </a:t>
            </a: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form of the </a:t>
            </a:r>
            <a:r>
              <a:rPr lang="en-US" dirty="0" smtClean="0"/>
              <a:t>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How long have you been living here?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3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Present Perfect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38173" cy="498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773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Structure of Simple </a:t>
            </a:r>
            <a:r>
              <a:rPr lang="en-US" dirty="0" smtClean="0"/>
              <a:t>Past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Subject + 2</a:t>
            </a:r>
            <a:r>
              <a:rPr lang="en-US" baseline="30000" dirty="0" smtClean="0"/>
              <a:t>nd</a:t>
            </a:r>
            <a:r>
              <a:rPr lang="en-US" dirty="0" smtClean="0"/>
              <a:t> form of the 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The elephant crossed the river.</a:t>
            </a:r>
          </a:p>
          <a:p>
            <a:r>
              <a:rPr lang="en-US" dirty="0" smtClean="0"/>
              <a:t>Subject + did not + 1</a:t>
            </a:r>
            <a:r>
              <a:rPr lang="en-US" baseline="30000" dirty="0" smtClean="0"/>
              <a:t>st</a:t>
            </a:r>
            <a:r>
              <a:rPr lang="en-US" dirty="0" smtClean="0"/>
              <a:t> form of the 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He did not wait for us.</a:t>
            </a:r>
          </a:p>
          <a:p>
            <a:r>
              <a:rPr lang="en-US" dirty="0" smtClean="0"/>
              <a:t>Did + (Subject) + 1</a:t>
            </a:r>
            <a:r>
              <a:rPr lang="en-US" baseline="30000" dirty="0" smtClean="0"/>
              <a:t>st</a:t>
            </a:r>
            <a:r>
              <a:rPr lang="en-US" dirty="0" smtClean="0"/>
              <a:t> form of the 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Did you try this shirt on?</a:t>
            </a:r>
          </a:p>
          <a:p>
            <a:r>
              <a:rPr lang="en-US" dirty="0" smtClean="0"/>
              <a:t>Question word + did + (Subject) + 1</a:t>
            </a:r>
            <a:r>
              <a:rPr lang="en-US" baseline="30000" dirty="0" smtClean="0"/>
              <a:t>st</a:t>
            </a:r>
            <a:r>
              <a:rPr lang="en-US" dirty="0" smtClean="0"/>
              <a:t> form of the verb + (Object)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Why did you come late?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273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 Vs. Past Simple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55149161"/>
              </p:ext>
            </p:extLst>
          </p:nvPr>
        </p:nvGraphicFramePr>
        <p:xfrm>
          <a:off x="533400" y="1905000"/>
          <a:ext cx="8229600" cy="15621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b="1" dirty="0">
                          <a:effectLst/>
                        </a:rPr>
                        <a:t>Present Perfect Simple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b="1">
                          <a:effectLst/>
                        </a:rPr>
                        <a:t>Past Simple</a:t>
                      </a:r>
                      <a:endParaRPr lang="en-US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Unfinished actions that started in the past and continue to the </a:t>
                      </a:r>
                      <a:r>
                        <a:rPr lang="en-US" dirty="0" smtClean="0">
                          <a:effectLst/>
                        </a:rPr>
                        <a:t>present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: I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  <a:effectLst/>
                        </a:rPr>
                        <a:t>'ve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known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r>
                        <a:rPr lang="en-US" b="0" dirty="0" smtClean="0">
                          <a:solidFill>
                            <a:schemeClr val="accent1"/>
                          </a:solidFill>
                          <a:effectLst/>
                        </a:rPr>
                        <a:t>Ahmed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for ten years</a:t>
                      </a:r>
                      <a:r>
                        <a:rPr lang="en-US" dirty="0">
                          <a:effectLst/>
                        </a:rPr>
                        <a:t> (and I still know </a:t>
                      </a:r>
                      <a:r>
                        <a:rPr lang="en-US" dirty="0" smtClean="0">
                          <a:effectLst/>
                        </a:rPr>
                        <a:t>him).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Finished </a:t>
                      </a:r>
                      <a:r>
                        <a:rPr lang="en-US" dirty="0" smtClean="0">
                          <a:effectLst/>
                        </a:rPr>
                        <a:t>actions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: I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knew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Ahmed 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for ten years</a:t>
                      </a:r>
                      <a:r>
                        <a:rPr lang="en-US" dirty="0">
                          <a:effectLst/>
                        </a:rPr>
                        <a:t> (but then </a:t>
                      </a:r>
                      <a:r>
                        <a:rPr lang="en-US" dirty="0" smtClean="0">
                          <a:effectLst/>
                        </a:rPr>
                        <a:t>he </a:t>
                      </a:r>
                      <a:r>
                        <a:rPr lang="en-US" dirty="0">
                          <a:effectLst/>
                        </a:rPr>
                        <a:t>moved away and we lost touch</a:t>
                      </a:r>
                      <a:r>
                        <a:rPr lang="en-US" dirty="0" smtClean="0">
                          <a:effectLst/>
                        </a:rPr>
                        <a:t>).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7412317"/>
              </p:ext>
            </p:extLst>
          </p:nvPr>
        </p:nvGraphicFramePr>
        <p:xfrm>
          <a:off x="533400" y="3810000"/>
          <a:ext cx="8229600" cy="146685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A finished action in someone's life (when the person is still alive: life experience</a:t>
                      </a:r>
                      <a:r>
                        <a:rPr lang="en-US" dirty="0" smtClean="0">
                          <a:effectLst/>
                        </a:rPr>
                        <a:t>):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My 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brother 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has been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to Mexico three times.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A finished action in someone's life (when the person is dead</a:t>
                      </a:r>
                      <a:r>
                        <a:rPr lang="en-US" dirty="0" smtClean="0">
                          <a:effectLst/>
                        </a:rPr>
                        <a:t>):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My 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great-grandmother 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went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to Mexico three times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buFont typeface="Arial"/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12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Perfect Vs. Past Simple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52284973"/>
              </p:ext>
            </p:extLst>
          </p:nvPr>
        </p:nvGraphicFramePr>
        <p:xfrm>
          <a:off x="533400" y="1905000"/>
          <a:ext cx="8229600" cy="15621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Present Perfect Simple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Past Simple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A finished action with a result in the present</a:t>
                      </a:r>
                      <a:r>
                        <a:rPr lang="en-US" dirty="0" smtClean="0">
                          <a:effectLst/>
                        </a:rPr>
                        <a:t>: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I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  <a:effectLst/>
                        </a:rPr>
                        <a:t>'ve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lost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my keys! </a:t>
                      </a:r>
                      <a:r>
                        <a:rPr lang="en-US" dirty="0">
                          <a:effectLst/>
                        </a:rPr>
                        <a:t>(The result is that I can't get into my house now</a:t>
                      </a:r>
                      <a:r>
                        <a:rPr lang="en-US" dirty="0" smtClean="0">
                          <a:effectLst/>
                        </a:rPr>
                        <a:t>).</a:t>
                      </a:r>
                    </a:p>
                    <a:p>
                      <a:pPr>
                        <a:buFont typeface="Arial"/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A finished action with no result in the </a:t>
                      </a:r>
                      <a:r>
                        <a:rPr lang="en-US" dirty="0" smtClean="0">
                          <a:effectLst/>
                        </a:rPr>
                        <a:t>present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: I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lost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my keys yesterday. It was terrible! </a:t>
                      </a:r>
                      <a:r>
                        <a:rPr lang="en-US" dirty="0">
                          <a:effectLst/>
                        </a:rPr>
                        <a:t>(Now there is no result. I got new keys yesterday</a:t>
                      </a:r>
                      <a:r>
                        <a:rPr lang="en-US" dirty="0" smtClean="0">
                          <a:effectLst/>
                        </a:rPr>
                        <a:t>).</a:t>
                      </a: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867576"/>
              </p:ext>
            </p:extLst>
          </p:nvPr>
        </p:nvGraphicFramePr>
        <p:xfrm>
          <a:off x="457200" y="3810000"/>
          <a:ext cx="8229600" cy="119253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With an unfinished time word (this week, this month, today</a:t>
                      </a:r>
                      <a:r>
                        <a:rPr lang="en-US" dirty="0" smtClean="0">
                          <a:effectLst/>
                        </a:rPr>
                        <a:t>):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 I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  <a:effectLst/>
                        </a:rPr>
                        <a:t>'ve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  <a:effectLst/>
                        </a:rPr>
                        <a:t>seen</a:t>
                      </a:r>
                      <a:r>
                        <a:rPr lang="en-US" dirty="0">
                          <a:solidFill>
                            <a:schemeClr val="accent1"/>
                          </a:solidFill>
                          <a:effectLst/>
                        </a:rPr>
                        <a:t> John this week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With a finished time word (last week, last month, yesterday</a:t>
                      </a:r>
                      <a:r>
                        <a:rPr lang="en-US" dirty="0" smtClean="0">
                          <a:effectLst/>
                        </a:rPr>
                        <a:t>): 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I 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  <a:effectLst/>
                        </a:rPr>
                        <a:t>saw</a:t>
                      </a:r>
                      <a:r>
                        <a:rPr lang="en-US" dirty="0" smtClean="0">
                          <a:solidFill>
                            <a:schemeClr val="accent1"/>
                          </a:solidFill>
                          <a:effectLst/>
                        </a:rPr>
                        <a:t> John last week.</a:t>
                      </a:r>
                      <a:endParaRPr lang="en-US" dirty="0" smtClean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buFont typeface="Arial"/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31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32500" lnSpcReduction="20000"/>
          </a:bodyPr>
          <a:lstStyle/>
          <a:p>
            <a:pPr fontAlgn="base"/>
            <a:r>
              <a:rPr lang="en-US" sz="5500" b="1" dirty="0"/>
              <a:t>Q1 - He ..... there when he was a child</a:t>
            </a:r>
          </a:p>
          <a:p>
            <a:pPr lvl="1" fontAlgn="base"/>
            <a:r>
              <a:rPr lang="en-US" sz="5500" dirty="0"/>
              <a:t>has </a:t>
            </a:r>
            <a:r>
              <a:rPr lang="en-US" sz="5500" dirty="0" smtClean="0"/>
              <a:t>lived</a:t>
            </a:r>
          </a:p>
          <a:p>
            <a:pPr lvl="1" fontAlgn="base"/>
            <a:r>
              <a:rPr lang="en-US" sz="5500" dirty="0" smtClean="0"/>
              <a:t>lived</a:t>
            </a:r>
            <a:r>
              <a:rPr lang="en-US" sz="5500" dirty="0"/>
              <a:t/>
            </a:r>
            <a:br>
              <a:rPr lang="en-US" sz="5500" dirty="0"/>
            </a:br>
            <a:endParaRPr lang="en-US" sz="5500" dirty="0"/>
          </a:p>
          <a:p>
            <a:pPr fontAlgn="base"/>
            <a:r>
              <a:rPr lang="en-US" sz="5500" b="1" dirty="0"/>
              <a:t>Q2 - I ........ her since last year</a:t>
            </a:r>
          </a:p>
          <a:p>
            <a:pPr lvl="1" fontAlgn="base"/>
            <a:r>
              <a:rPr lang="en-US" sz="5500" dirty="0"/>
              <a:t>haven't </a:t>
            </a:r>
            <a:r>
              <a:rPr lang="en-US" sz="5500" dirty="0" smtClean="0"/>
              <a:t>seen</a:t>
            </a:r>
          </a:p>
          <a:p>
            <a:pPr lvl="1" fontAlgn="base"/>
            <a:r>
              <a:rPr lang="en-US" sz="5500" dirty="0" smtClean="0"/>
              <a:t>didn't </a:t>
            </a:r>
            <a:r>
              <a:rPr lang="en-US" sz="5500" dirty="0"/>
              <a:t>see</a:t>
            </a:r>
            <a:br>
              <a:rPr lang="en-US" sz="5500" dirty="0"/>
            </a:br>
            <a:endParaRPr lang="en-US" sz="5500" dirty="0"/>
          </a:p>
          <a:p>
            <a:pPr fontAlgn="base"/>
            <a:r>
              <a:rPr lang="en-US" sz="5500" b="1" dirty="0"/>
              <a:t>Q3 - They ......... a few minutes ago</a:t>
            </a:r>
          </a:p>
          <a:p>
            <a:pPr lvl="1" fontAlgn="base"/>
            <a:r>
              <a:rPr lang="en-US" sz="5500" dirty="0" smtClean="0"/>
              <a:t>Left</a:t>
            </a:r>
          </a:p>
          <a:p>
            <a:pPr lvl="1" fontAlgn="base"/>
            <a:r>
              <a:rPr lang="en-US" sz="5500" dirty="0" smtClean="0"/>
              <a:t>have </a:t>
            </a:r>
            <a:r>
              <a:rPr lang="en-US" sz="5500" dirty="0"/>
              <a:t>left</a:t>
            </a:r>
            <a:br>
              <a:rPr lang="en-US" sz="5500" dirty="0"/>
            </a:br>
            <a:endParaRPr lang="en-US" sz="5500" dirty="0"/>
          </a:p>
          <a:p>
            <a:pPr fontAlgn="base"/>
            <a:r>
              <a:rPr lang="en-US" sz="5500" b="1" dirty="0"/>
              <a:t>Q4 - She .......... unemployed since she left school</a:t>
            </a:r>
          </a:p>
          <a:p>
            <a:pPr lvl="1" fontAlgn="base"/>
            <a:r>
              <a:rPr lang="en-US" sz="5500" dirty="0"/>
              <a:t>has not </a:t>
            </a:r>
            <a:r>
              <a:rPr lang="en-US" sz="5500" dirty="0" smtClean="0"/>
              <a:t>been</a:t>
            </a:r>
          </a:p>
          <a:p>
            <a:pPr lvl="1" fontAlgn="base"/>
            <a:r>
              <a:rPr lang="en-US" sz="5500" dirty="0" smtClean="0"/>
              <a:t>was </a:t>
            </a:r>
            <a:r>
              <a:rPr lang="en-US" sz="5500" dirty="0"/>
              <a:t>not</a:t>
            </a:r>
            <a:br>
              <a:rPr lang="en-US" sz="5500" dirty="0"/>
            </a:br>
            <a:endParaRPr lang="en-US" sz="5500" dirty="0"/>
          </a:p>
          <a:p>
            <a:pPr fontAlgn="base"/>
            <a:r>
              <a:rPr lang="en-US" sz="5500" b="1" dirty="0"/>
              <a:t>Q5 - They ....... the contract last week</a:t>
            </a:r>
          </a:p>
          <a:p>
            <a:pPr lvl="1" fontAlgn="base"/>
            <a:r>
              <a:rPr lang="en-US" sz="5500" dirty="0" err="1" smtClean="0"/>
              <a:t>Finalised</a:t>
            </a:r>
            <a:endParaRPr lang="en-US" sz="5500" dirty="0" smtClean="0"/>
          </a:p>
          <a:p>
            <a:pPr lvl="1" fontAlgn="base"/>
            <a:r>
              <a:rPr lang="en-US" sz="5500" dirty="0" smtClean="0"/>
              <a:t>have </a:t>
            </a:r>
            <a:r>
              <a:rPr lang="en-US" sz="5500" dirty="0" err="1"/>
              <a:t>finalised</a:t>
            </a:r>
            <a:endParaRPr lang="en-US" sz="5500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4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Tense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US" b="1" dirty="0"/>
              <a:t>Q6 - The film .......... yet</a:t>
            </a:r>
          </a:p>
          <a:p>
            <a:pPr lvl="1" fontAlgn="base"/>
            <a:r>
              <a:rPr lang="en-US" dirty="0"/>
              <a:t>hasn't </a:t>
            </a:r>
            <a:r>
              <a:rPr lang="en-US" dirty="0" smtClean="0"/>
              <a:t>started</a:t>
            </a:r>
          </a:p>
          <a:p>
            <a:pPr lvl="1" fontAlgn="base"/>
            <a:r>
              <a:rPr lang="en-US" dirty="0" smtClean="0"/>
              <a:t>didn't </a:t>
            </a:r>
            <a:r>
              <a:rPr lang="en-US" dirty="0"/>
              <a:t>start</a:t>
            </a:r>
            <a:br>
              <a:rPr lang="en-US" dirty="0"/>
            </a:br>
            <a:endParaRPr lang="en-US" dirty="0"/>
          </a:p>
          <a:p>
            <a:pPr fontAlgn="base"/>
            <a:r>
              <a:rPr lang="en-US" b="1" dirty="0"/>
              <a:t>Q7 - She ........ ill since Thursday</a:t>
            </a:r>
          </a:p>
          <a:p>
            <a:pPr lvl="1" fontAlgn="base"/>
            <a:r>
              <a:rPr lang="en-US" dirty="0" smtClean="0"/>
              <a:t>Was</a:t>
            </a:r>
          </a:p>
          <a:p>
            <a:pPr lvl="1" fontAlgn="base"/>
            <a:r>
              <a:rPr lang="en-US" dirty="0" smtClean="0"/>
              <a:t>has </a:t>
            </a:r>
            <a:r>
              <a:rPr lang="en-US" dirty="0"/>
              <a:t>been</a:t>
            </a:r>
            <a:br>
              <a:rPr lang="en-US" dirty="0"/>
            </a:br>
            <a:endParaRPr lang="en-US" dirty="0"/>
          </a:p>
          <a:p>
            <a:pPr fontAlgn="base"/>
            <a:r>
              <a:rPr lang="en-US" b="1" dirty="0"/>
              <a:t>Q8 - I ........ the project last night</a:t>
            </a:r>
          </a:p>
          <a:p>
            <a:pPr lvl="1" fontAlgn="base"/>
            <a:r>
              <a:rPr lang="en-US" dirty="0"/>
              <a:t>have </a:t>
            </a:r>
            <a:r>
              <a:rPr lang="en-US" dirty="0" smtClean="0"/>
              <a:t>finished</a:t>
            </a:r>
          </a:p>
          <a:p>
            <a:pPr lvl="1" fontAlgn="base"/>
            <a:r>
              <a:rPr lang="en-US" dirty="0" smtClean="0"/>
              <a:t>finished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fontAlgn="base"/>
            <a:r>
              <a:rPr lang="en-US" b="1" dirty="0"/>
              <a:t>Q9 - Look- someone ....... their handbag in the room</a:t>
            </a:r>
          </a:p>
          <a:p>
            <a:pPr lvl="1" fontAlgn="base"/>
            <a:r>
              <a:rPr lang="en-US" dirty="0" smtClean="0"/>
              <a:t>Left</a:t>
            </a:r>
          </a:p>
          <a:p>
            <a:pPr lvl="1" fontAlgn="base"/>
            <a:r>
              <a:rPr lang="en-US" dirty="0" smtClean="0"/>
              <a:t>has </a:t>
            </a:r>
            <a:r>
              <a:rPr lang="en-US" dirty="0"/>
              <a:t>left</a:t>
            </a:r>
            <a:br>
              <a:rPr lang="en-US" dirty="0"/>
            </a:br>
            <a:endParaRPr lang="en-US" dirty="0"/>
          </a:p>
          <a:p>
            <a:pPr fontAlgn="base"/>
            <a:r>
              <a:rPr lang="en-US" b="1" dirty="0"/>
              <a:t>Q10 - ............ to Rome?</a:t>
            </a:r>
          </a:p>
          <a:p>
            <a:pPr lvl="1" fontAlgn="base"/>
            <a:r>
              <a:rPr lang="en-US" dirty="0"/>
              <a:t>Did you ever </a:t>
            </a:r>
            <a:r>
              <a:rPr lang="en-US" dirty="0" smtClean="0"/>
              <a:t>go</a:t>
            </a:r>
          </a:p>
          <a:p>
            <a:pPr lvl="1" fontAlgn="base"/>
            <a:r>
              <a:rPr lang="en-US" dirty="0" smtClean="0"/>
              <a:t>Have </a:t>
            </a:r>
            <a:r>
              <a:rPr lang="en-US" dirty="0"/>
              <a:t>you ever </a:t>
            </a:r>
            <a:r>
              <a:rPr lang="en-US" dirty="0" smtClean="0"/>
              <a:t>been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55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the Two Tenses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8661"/>
          <a:ext cx="8229600" cy="3749040"/>
        </p:xfrm>
        <a:graphic>
          <a:graphicData uri="http://schemas.openxmlformats.org/drawingml/2006/table">
            <a:tbl>
              <a:tblPr/>
              <a:tblGrid>
                <a:gridCol w="1316736"/>
                <a:gridCol w="6912864"/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Hello Sheila. I didn't expect to see you here.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Oh, I've been here for quite a while.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When did you arrive?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Just after lunch.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Did Patrick pick you up from the station?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No, it was a nice day so I walked.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Have you eaten anything since you've been here?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Yes, I had afternoon tea with the girls.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What did you think of Penny?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She's grown up a lot since I last saw her.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Henry: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And how did you find Rebecca?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Sheila: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Verdana, Verdana, Geneva, Arial, Helvetica, sans-serif"/>
                        </a:rPr>
                        <a:t>She didn't join us. I haven't seen her yet.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06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are a TV anchor. Introduce a celebrity by giving a list of his / her achievements.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Write and act out a </a:t>
            </a:r>
            <a:r>
              <a:rPr lang="en-US" dirty="0" smtClean="0">
                <a:solidFill>
                  <a:prstClr val="black"/>
                </a:solidFill>
              </a:rPr>
              <a:t>dialogue </a:t>
            </a:r>
            <a:r>
              <a:rPr lang="en-US" dirty="0">
                <a:solidFill>
                  <a:prstClr val="black"/>
                </a:solidFill>
              </a:rPr>
              <a:t>combining the Present Perfect and Past Simple.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1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13, we learnt how to</a:t>
            </a:r>
          </a:p>
          <a:p>
            <a:pPr lvl="1"/>
            <a:r>
              <a:rPr lang="en-US" dirty="0" smtClean="0"/>
              <a:t>Share life experiences</a:t>
            </a:r>
          </a:p>
          <a:p>
            <a:pPr lvl="1"/>
            <a:r>
              <a:rPr lang="en-US" dirty="0" smtClean="0"/>
              <a:t>Use Simple Past Tense for narrating past events</a:t>
            </a:r>
          </a:p>
          <a:p>
            <a:pPr lvl="1"/>
            <a:r>
              <a:rPr lang="en-US" dirty="0" smtClean="0"/>
              <a:t>Use Present Perfect Tense for experiences</a:t>
            </a:r>
          </a:p>
          <a:p>
            <a:pPr lvl="1"/>
            <a:r>
              <a:rPr lang="en-US" dirty="0" smtClean="0"/>
              <a:t>Differentiate between the two tenses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2B14E-D95E-4848-A23C-0FBBDE3BD9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7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747</Words>
  <Application>Microsoft Office PowerPoint</Application>
  <PresentationFormat>On-screen Show (4:3)</PresentationFormat>
  <Paragraphs>183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13</vt:lpstr>
      <vt:lpstr>Review of Lecture 12</vt:lpstr>
      <vt:lpstr>Objectives of Lecture 13</vt:lpstr>
      <vt:lpstr>My Life Experiences</vt:lpstr>
      <vt:lpstr>What’s your professional Experience?</vt:lpstr>
      <vt:lpstr>Have you ever …?</vt:lpstr>
      <vt:lpstr>Structure of Present Perfect Tense</vt:lpstr>
      <vt:lpstr>Use of Present Perfect Tense</vt:lpstr>
      <vt:lpstr>Structure of Simple Past Tense</vt:lpstr>
      <vt:lpstr>Present Perfect Vs. Past Simple</vt:lpstr>
      <vt:lpstr>Present Perfect Vs. Past Simple</vt:lpstr>
      <vt:lpstr>Which Tense</vt:lpstr>
      <vt:lpstr>Which Tense (Cont.)</vt:lpstr>
      <vt:lpstr>Combining the Two Tenses</vt:lpstr>
      <vt:lpstr>Practice Situations</vt:lpstr>
      <vt:lpstr>Summary of Lecture 13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13</dc:title>
  <dc:creator>admin</dc:creator>
  <cp:lastModifiedBy>NTS</cp:lastModifiedBy>
  <cp:revision>22</cp:revision>
  <dcterms:created xsi:type="dcterms:W3CDTF">2014-06-23T10:21:48Z</dcterms:created>
  <dcterms:modified xsi:type="dcterms:W3CDTF">2014-06-26T06:12:41Z</dcterms:modified>
</cp:coreProperties>
</file>