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6" r:id="rId5"/>
    <p:sldId id="267" r:id="rId6"/>
    <p:sldId id="268" r:id="rId7"/>
    <p:sldId id="269" r:id="rId8"/>
    <p:sldId id="260" r:id="rId9"/>
    <p:sldId id="261" r:id="rId10"/>
    <p:sldId id="263" r:id="rId11"/>
    <p:sldId id="264" r:id="rId12"/>
    <p:sldId id="265" r:id="rId13"/>
    <p:sldId id="262" r:id="rId14"/>
    <p:sldId id="270"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386"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8802206-DDFD-44FA-977F-522844B738D8}" type="datetimeFigureOut">
              <a:rPr lang="en-US" smtClean="0"/>
              <a:t>6/19/2014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A4F07E-688B-45F9-B4D0-AA526F76D05E}" type="slidenum">
              <a:rPr lang="en-US" smtClean="0"/>
              <a:t>‹#›</a:t>
            </a:fld>
            <a:endParaRPr lang="en-US"/>
          </a:p>
        </p:txBody>
      </p:sp>
    </p:spTree>
    <p:extLst>
      <p:ext uri="{BB962C8B-B14F-4D97-AF65-F5344CB8AC3E}">
        <p14:creationId xmlns:p14="http://schemas.microsoft.com/office/powerpoint/2010/main" val="8413156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8802206-DDFD-44FA-977F-522844B738D8}" type="datetimeFigureOut">
              <a:rPr lang="en-US" smtClean="0"/>
              <a:t>6/19/2014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A4F07E-688B-45F9-B4D0-AA526F76D05E}" type="slidenum">
              <a:rPr lang="en-US" smtClean="0"/>
              <a:t>‹#›</a:t>
            </a:fld>
            <a:endParaRPr lang="en-US"/>
          </a:p>
        </p:txBody>
      </p:sp>
    </p:spTree>
    <p:extLst>
      <p:ext uri="{BB962C8B-B14F-4D97-AF65-F5344CB8AC3E}">
        <p14:creationId xmlns:p14="http://schemas.microsoft.com/office/powerpoint/2010/main" val="23847477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8802206-DDFD-44FA-977F-522844B738D8}" type="datetimeFigureOut">
              <a:rPr lang="en-US" smtClean="0"/>
              <a:t>6/19/2014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A4F07E-688B-45F9-B4D0-AA526F76D05E}" type="slidenum">
              <a:rPr lang="en-US" smtClean="0"/>
              <a:t>‹#›</a:t>
            </a:fld>
            <a:endParaRPr lang="en-US"/>
          </a:p>
        </p:txBody>
      </p:sp>
    </p:spTree>
    <p:extLst>
      <p:ext uri="{BB962C8B-B14F-4D97-AF65-F5344CB8AC3E}">
        <p14:creationId xmlns:p14="http://schemas.microsoft.com/office/powerpoint/2010/main" val="15902489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8802206-DDFD-44FA-977F-522844B738D8}" type="datetimeFigureOut">
              <a:rPr lang="en-US" smtClean="0"/>
              <a:t>6/19/2014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A4F07E-688B-45F9-B4D0-AA526F76D05E}" type="slidenum">
              <a:rPr lang="en-US" smtClean="0"/>
              <a:t>‹#›</a:t>
            </a:fld>
            <a:endParaRPr lang="en-US"/>
          </a:p>
        </p:txBody>
      </p:sp>
    </p:spTree>
    <p:extLst>
      <p:ext uri="{BB962C8B-B14F-4D97-AF65-F5344CB8AC3E}">
        <p14:creationId xmlns:p14="http://schemas.microsoft.com/office/powerpoint/2010/main" val="18356832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8802206-DDFD-44FA-977F-522844B738D8}" type="datetimeFigureOut">
              <a:rPr lang="en-US" smtClean="0"/>
              <a:t>6/19/2014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FA4F07E-688B-45F9-B4D0-AA526F76D05E}" type="slidenum">
              <a:rPr lang="en-US" smtClean="0"/>
              <a:t>‹#›</a:t>
            </a:fld>
            <a:endParaRPr lang="en-US"/>
          </a:p>
        </p:txBody>
      </p:sp>
    </p:spTree>
    <p:extLst>
      <p:ext uri="{BB962C8B-B14F-4D97-AF65-F5344CB8AC3E}">
        <p14:creationId xmlns:p14="http://schemas.microsoft.com/office/powerpoint/2010/main" val="6337820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8802206-DDFD-44FA-977F-522844B738D8}" type="datetimeFigureOut">
              <a:rPr lang="en-US" smtClean="0"/>
              <a:t>6/19/2014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FA4F07E-688B-45F9-B4D0-AA526F76D05E}" type="slidenum">
              <a:rPr lang="en-US" smtClean="0"/>
              <a:t>‹#›</a:t>
            </a:fld>
            <a:endParaRPr lang="en-US"/>
          </a:p>
        </p:txBody>
      </p:sp>
    </p:spTree>
    <p:extLst>
      <p:ext uri="{BB962C8B-B14F-4D97-AF65-F5344CB8AC3E}">
        <p14:creationId xmlns:p14="http://schemas.microsoft.com/office/powerpoint/2010/main" val="33285556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8802206-DDFD-44FA-977F-522844B738D8}" type="datetimeFigureOut">
              <a:rPr lang="en-US" smtClean="0"/>
              <a:t>6/19/2014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FA4F07E-688B-45F9-B4D0-AA526F76D05E}" type="slidenum">
              <a:rPr lang="en-US" smtClean="0"/>
              <a:t>‹#›</a:t>
            </a:fld>
            <a:endParaRPr lang="en-US"/>
          </a:p>
        </p:txBody>
      </p:sp>
    </p:spTree>
    <p:extLst>
      <p:ext uri="{BB962C8B-B14F-4D97-AF65-F5344CB8AC3E}">
        <p14:creationId xmlns:p14="http://schemas.microsoft.com/office/powerpoint/2010/main" val="28392657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8802206-DDFD-44FA-977F-522844B738D8}" type="datetimeFigureOut">
              <a:rPr lang="en-US" smtClean="0"/>
              <a:t>6/19/2014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A4F07E-688B-45F9-B4D0-AA526F76D05E}" type="slidenum">
              <a:rPr lang="en-US" smtClean="0"/>
              <a:t>‹#›</a:t>
            </a:fld>
            <a:endParaRPr lang="en-US"/>
          </a:p>
        </p:txBody>
      </p:sp>
    </p:spTree>
    <p:extLst>
      <p:ext uri="{BB962C8B-B14F-4D97-AF65-F5344CB8AC3E}">
        <p14:creationId xmlns:p14="http://schemas.microsoft.com/office/powerpoint/2010/main" val="345223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8802206-DDFD-44FA-977F-522844B738D8}" type="datetimeFigureOut">
              <a:rPr lang="en-US" smtClean="0"/>
              <a:t>6/19/2014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A4F07E-688B-45F9-B4D0-AA526F76D05E}" type="slidenum">
              <a:rPr lang="en-US" smtClean="0"/>
              <a:t>‹#›</a:t>
            </a:fld>
            <a:endParaRPr lang="en-US"/>
          </a:p>
        </p:txBody>
      </p:sp>
    </p:spTree>
    <p:extLst>
      <p:ext uri="{BB962C8B-B14F-4D97-AF65-F5344CB8AC3E}">
        <p14:creationId xmlns:p14="http://schemas.microsoft.com/office/powerpoint/2010/main" val="2908424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8802206-DDFD-44FA-977F-522844B738D8}" type="datetimeFigureOut">
              <a:rPr lang="en-US" smtClean="0"/>
              <a:t>6/19/2014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A4F07E-688B-45F9-B4D0-AA526F76D05E}" type="slidenum">
              <a:rPr lang="en-US" smtClean="0"/>
              <a:t>‹#›</a:t>
            </a:fld>
            <a:endParaRPr lang="en-US"/>
          </a:p>
        </p:txBody>
      </p:sp>
    </p:spTree>
    <p:extLst>
      <p:ext uri="{BB962C8B-B14F-4D97-AF65-F5344CB8AC3E}">
        <p14:creationId xmlns:p14="http://schemas.microsoft.com/office/powerpoint/2010/main" val="29853483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8802206-DDFD-44FA-977F-522844B738D8}" type="datetimeFigureOut">
              <a:rPr lang="en-US" smtClean="0"/>
              <a:t>6/19/2014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A4F07E-688B-45F9-B4D0-AA526F76D05E}" type="slidenum">
              <a:rPr lang="en-US" smtClean="0"/>
              <a:t>‹#›</a:t>
            </a:fld>
            <a:endParaRPr lang="en-US"/>
          </a:p>
        </p:txBody>
      </p:sp>
    </p:spTree>
    <p:extLst>
      <p:ext uri="{BB962C8B-B14F-4D97-AF65-F5344CB8AC3E}">
        <p14:creationId xmlns:p14="http://schemas.microsoft.com/office/powerpoint/2010/main" val="34243394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8802206-DDFD-44FA-977F-522844B738D8}" type="datetimeFigureOut">
              <a:rPr lang="en-US" smtClean="0"/>
              <a:t>6/19/2014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A4F07E-688B-45F9-B4D0-AA526F76D05E}" type="slidenum">
              <a:rPr lang="en-US" smtClean="0"/>
              <a:t>‹#›</a:t>
            </a:fld>
            <a:endParaRPr lang="en-US"/>
          </a:p>
        </p:txBody>
      </p:sp>
    </p:spTree>
    <p:extLst>
      <p:ext uri="{BB962C8B-B14F-4D97-AF65-F5344CB8AC3E}">
        <p14:creationId xmlns:p14="http://schemas.microsoft.com/office/powerpoint/2010/main" val="17364599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Lecture </a:t>
            </a:r>
            <a:r>
              <a:rPr lang="en-US" dirty="0" smtClean="0"/>
              <a:t>11</a:t>
            </a:r>
            <a:endParaRPr lang="en-US" dirty="0"/>
          </a:p>
        </p:txBody>
      </p:sp>
      <p:sp>
        <p:nvSpPr>
          <p:cNvPr id="3" name="Subtitle 2"/>
          <p:cNvSpPr>
            <a:spLocks noGrp="1"/>
          </p:cNvSpPr>
          <p:nvPr>
            <p:ph type="subTitle" idx="1"/>
          </p:nvPr>
        </p:nvSpPr>
        <p:spPr/>
        <p:txBody>
          <a:bodyPr/>
          <a:lstStyle/>
          <a:p>
            <a:r>
              <a:rPr lang="en-US" dirty="0" smtClean="0">
                <a:solidFill>
                  <a:schemeClr val="tx1"/>
                </a:solidFill>
              </a:rPr>
              <a:t>Sharing Personal Narratives</a:t>
            </a:r>
            <a:endParaRPr lang="en-US" dirty="0">
              <a:solidFill>
                <a:schemeClr val="tx1"/>
              </a:solidFill>
            </a:endParaRPr>
          </a:p>
        </p:txBody>
      </p:sp>
    </p:spTree>
    <p:extLst>
      <p:ext uri="{BB962C8B-B14F-4D97-AF65-F5344CB8AC3E}">
        <p14:creationId xmlns:p14="http://schemas.microsoft.com/office/powerpoint/2010/main" val="9177201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of Lecture </a:t>
            </a:r>
            <a:r>
              <a:rPr lang="en-US" dirty="0" smtClean="0"/>
              <a:t>10</a:t>
            </a:r>
            <a:endParaRPr lang="en-US" dirty="0"/>
          </a:p>
        </p:txBody>
      </p:sp>
      <p:sp>
        <p:nvSpPr>
          <p:cNvPr id="3" name="Content Placeholder 2"/>
          <p:cNvSpPr>
            <a:spLocks noGrp="1"/>
          </p:cNvSpPr>
          <p:nvPr>
            <p:ph idx="1"/>
          </p:nvPr>
        </p:nvSpPr>
        <p:spPr/>
        <p:txBody>
          <a:bodyPr/>
          <a:lstStyle/>
          <a:p>
            <a:r>
              <a:rPr lang="en-US" dirty="0" smtClean="0"/>
              <a:t>In lecture </a:t>
            </a:r>
            <a:r>
              <a:rPr lang="en-US" dirty="0" smtClean="0"/>
              <a:t>10,</a:t>
            </a:r>
            <a:r>
              <a:rPr lang="en-US" dirty="0" smtClean="0"/>
              <a:t> </a:t>
            </a:r>
            <a:r>
              <a:rPr lang="en-US" dirty="0" smtClean="0"/>
              <a:t>we learnt how to</a:t>
            </a:r>
          </a:p>
          <a:p>
            <a:pPr lvl="1"/>
            <a:r>
              <a:rPr lang="en-US" dirty="0" smtClean="0"/>
              <a:t>Recognize a narrative text</a:t>
            </a:r>
          </a:p>
          <a:p>
            <a:pPr lvl="1"/>
            <a:r>
              <a:rPr lang="en-US" dirty="0" smtClean="0"/>
              <a:t>Analyze the structure of narrative texts</a:t>
            </a:r>
          </a:p>
          <a:p>
            <a:pPr lvl="1"/>
            <a:r>
              <a:rPr lang="en-US" dirty="0" smtClean="0"/>
              <a:t>Comprehend the contents of the narrative texts</a:t>
            </a:r>
          </a:p>
          <a:p>
            <a:pPr lvl="1"/>
            <a:r>
              <a:rPr lang="en-US" dirty="0" smtClean="0"/>
              <a:t>Reflect on and share personal response to the narrative texts</a:t>
            </a:r>
          </a:p>
          <a:p>
            <a:pPr marL="0" indent="0">
              <a:buNone/>
            </a:pPr>
            <a:endParaRPr lang="en-US" dirty="0"/>
          </a:p>
        </p:txBody>
      </p:sp>
    </p:spTree>
    <p:extLst>
      <p:ext uri="{BB962C8B-B14F-4D97-AF65-F5344CB8AC3E}">
        <p14:creationId xmlns:p14="http://schemas.microsoft.com/office/powerpoint/2010/main" val="183382718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 of Lecture </a:t>
            </a:r>
            <a:r>
              <a:rPr lang="en-US" dirty="0" smtClean="0"/>
              <a:t>11</a:t>
            </a:r>
            <a:endParaRPr lang="en-US" dirty="0"/>
          </a:p>
        </p:txBody>
      </p:sp>
      <p:sp>
        <p:nvSpPr>
          <p:cNvPr id="3" name="Content Placeholder 2"/>
          <p:cNvSpPr>
            <a:spLocks noGrp="1"/>
          </p:cNvSpPr>
          <p:nvPr>
            <p:ph idx="1"/>
          </p:nvPr>
        </p:nvSpPr>
        <p:spPr/>
        <p:txBody>
          <a:bodyPr/>
          <a:lstStyle/>
          <a:p>
            <a:r>
              <a:rPr lang="en-US" dirty="0" smtClean="0"/>
              <a:t>After completing lecture </a:t>
            </a:r>
            <a:r>
              <a:rPr lang="en-US" dirty="0" smtClean="0"/>
              <a:t>11, </a:t>
            </a:r>
            <a:r>
              <a:rPr lang="en-US" dirty="0" smtClean="0"/>
              <a:t>you should be able </a:t>
            </a:r>
            <a:r>
              <a:rPr lang="en-US" dirty="0" smtClean="0"/>
              <a:t>to</a:t>
            </a:r>
          </a:p>
          <a:p>
            <a:pPr lvl="1"/>
            <a:r>
              <a:rPr lang="en-US" dirty="0" smtClean="0"/>
              <a:t>Understand what personal narrative is</a:t>
            </a:r>
          </a:p>
          <a:p>
            <a:pPr lvl="1"/>
            <a:r>
              <a:rPr lang="en-US" dirty="0" smtClean="0"/>
              <a:t>Analyze some personal narratives</a:t>
            </a:r>
          </a:p>
          <a:p>
            <a:pPr lvl="1"/>
            <a:r>
              <a:rPr lang="en-US" dirty="0" smtClean="0"/>
              <a:t>Write your own personal narrative</a:t>
            </a:r>
            <a:endParaRPr lang="en-US" dirty="0" smtClean="0"/>
          </a:p>
          <a:p>
            <a:pPr marL="457200" lvl="1" indent="0">
              <a:buNone/>
            </a:pPr>
            <a:endParaRPr lang="en-US" dirty="0" smtClean="0"/>
          </a:p>
          <a:p>
            <a:pPr lvl="1"/>
            <a:endParaRPr lang="en-US" dirty="0" smtClean="0"/>
          </a:p>
          <a:p>
            <a:pPr lvl="1"/>
            <a:endParaRPr lang="en-US" dirty="0" smtClean="0"/>
          </a:p>
          <a:p>
            <a:pPr lvl="1"/>
            <a:endParaRPr lang="en-US" dirty="0" smtClean="0"/>
          </a:p>
          <a:p>
            <a:pPr lvl="1"/>
            <a:endParaRPr lang="en-US" dirty="0" smtClean="0"/>
          </a:p>
          <a:p>
            <a:pPr marL="457200" lvl="1" indent="0">
              <a:buNone/>
            </a:pPr>
            <a:endParaRPr lang="en-US" dirty="0" smtClean="0"/>
          </a:p>
          <a:p>
            <a:pPr lvl="1"/>
            <a:endParaRPr lang="en-US" dirty="0" smtClean="0"/>
          </a:p>
          <a:p>
            <a:pPr lvl="1"/>
            <a:endParaRPr lang="en-US" dirty="0" smtClean="0"/>
          </a:p>
        </p:txBody>
      </p:sp>
    </p:spTree>
    <p:extLst>
      <p:ext uri="{BB962C8B-B14F-4D97-AF65-F5344CB8AC3E}">
        <p14:creationId xmlns:p14="http://schemas.microsoft.com/office/powerpoint/2010/main" val="7867047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Personal Narrative Genre</a:t>
            </a:r>
            <a:endParaRPr lang="en-US" dirty="0"/>
          </a:p>
        </p:txBody>
      </p:sp>
      <p:sp>
        <p:nvSpPr>
          <p:cNvPr id="3" name="Content Placeholder 2"/>
          <p:cNvSpPr>
            <a:spLocks noGrp="1"/>
          </p:cNvSpPr>
          <p:nvPr>
            <p:ph idx="1"/>
          </p:nvPr>
        </p:nvSpPr>
        <p:spPr>
          <a:xfrm>
            <a:off x="457200" y="1600200"/>
            <a:ext cx="8229600" cy="4724400"/>
          </a:xfrm>
        </p:spPr>
        <p:txBody>
          <a:bodyPr>
            <a:normAutofit fontScale="47500" lnSpcReduction="20000"/>
          </a:bodyPr>
          <a:lstStyle/>
          <a:p>
            <a:pPr marL="0" indent="0">
              <a:buNone/>
            </a:pPr>
            <a:r>
              <a:rPr lang="en-US" sz="6000" dirty="0" smtClean="0"/>
              <a:t>Personal </a:t>
            </a:r>
            <a:r>
              <a:rPr lang="en-US" sz="6000" dirty="0"/>
              <a:t>narratives are a form of writing in which the writer relates one event, incident, or experience from his/her life. Personal narratives allow you, the writer, to share your life with others, vicariously experiencing the things you describe. Your job as a writer is to put the readers in the midst of the action, letting them live through an event, incident, or experience. Personal narratives also incorporate vivid descriptive details, as well as the thoughts, feelings, and reactions of the writer</a:t>
            </a:r>
            <a:r>
              <a:rPr lang="en-US" sz="6000" dirty="0" smtClean="0"/>
              <a:t>.</a:t>
            </a:r>
          </a:p>
          <a:p>
            <a:pPr marL="0" indent="0">
              <a:buNone/>
            </a:pPr>
            <a:endParaRPr lang="en-US" sz="6000" dirty="0"/>
          </a:p>
          <a:p>
            <a:pPr marL="0" indent="0">
              <a:buNone/>
            </a:pPr>
            <a:endParaRPr lang="en-US" dirty="0"/>
          </a:p>
        </p:txBody>
      </p:sp>
    </p:spTree>
    <p:extLst>
      <p:ext uri="{BB962C8B-B14F-4D97-AF65-F5344CB8AC3E}">
        <p14:creationId xmlns:p14="http://schemas.microsoft.com/office/powerpoint/2010/main" val="404798846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Personal Narrative Genre</a:t>
            </a:r>
            <a:endParaRPr lang="en-US" dirty="0"/>
          </a:p>
        </p:txBody>
      </p:sp>
      <p:sp>
        <p:nvSpPr>
          <p:cNvPr id="3" name="Content Placeholder 2"/>
          <p:cNvSpPr>
            <a:spLocks noGrp="1"/>
          </p:cNvSpPr>
          <p:nvPr>
            <p:ph idx="1"/>
          </p:nvPr>
        </p:nvSpPr>
        <p:spPr>
          <a:xfrm>
            <a:off x="457200" y="1752600"/>
            <a:ext cx="8229600" cy="4343400"/>
          </a:xfrm>
        </p:spPr>
        <p:txBody>
          <a:bodyPr>
            <a:normAutofit fontScale="47500" lnSpcReduction="20000"/>
          </a:bodyPr>
          <a:lstStyle/>
          <a:p>
            <a:pPr marL="0" indent="0">
              <a:buNone/>
            </a:pPr>
            <a:r>
              <a:rPr lang="en-US" sz="6000" dirty="0" smtClean="0"/>
              <a:t>A </a:t>
            </a:r>
            <a:r>
              <a:rPr lang="en-US" sz="6000" dirty="0"/>
              <a:t>good personal narrative, like a good story, creates a dramatic effect, makes us laugh, gives us pleasurable fright, and/or gets us on the edge of our seats. Although personal narratives capture true events, sometimes writers embellish or use hyperbole to illustrate a point or for dramatic effect. A personal narrative has done its job effectively if the readers can say, “Yes, that captures what living with my mother feels like,” or “Yes, that’s what it felt like to lose the championship game.”</a:t>
            </a:r>
          </a:p>
          <a:p>
            <a:pPr marL="0" indent="0">
              <a:buNone/>
            </a:pPr>
            <a:endParaRPr lang="en-US" dirty="0"/>
          </a:p>
        </p:txBody>
      </p:sp>
    </p:spTree>
    <p:extLst>
      <p:ext uri="{BB962C8B-B14F-4D97-AF65-F5344CB8AC3E}">
        <p14:creationId xmlns:p14="http://schemas.microsoft.com/office/powerpoint/2010/main" val="260779516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My First Talent Show</a:t>
            </a:r>
            <a:endParaRPr lang="en-US" dirty="0"/>
          </a:p>
        </p:txBody>
      </p:sp>
      <p:sp>
        <p:nvSpPr>
          <p:cNvPr id="3" name="Content Placeholder 2"/>
          <p:cNvSpPr>
            <a:spLocks noGrp="1"/>
          </p:cNvSpPr>
          <p:nvPr>
            <p:ph idx="1"/>
          </p:nvPr>
        </p:nvSpPr>
        <p:spPr/>
        <p:txBody>
          <a:bodyPr>
            <a:noAutofit/>
          </a:bodyPr>
          <a:lstStyle/>
          <a:p>
            <a:pPr marL="0" indent="0">
              <a:buNone/>
            </a:pPr>
            <a:r>
              <a:rPr lang="en-US" sz="2400" dirty="0" smtClean="0"/>
              <a:t>Standing backstage, I  could feel my heart thumping in my chest. “Just relax,” my friend Jenny whispered. “You’re ready for this.” I nodded. Jenny was right. I’d been practicing my song for the school talent show for six weeks. Still, picturing an audience packed with kids, parents and teachers made me want to run out the door. </a:t>
            </a:r>
          </a:p>
          <a:p>
            <a:pPr marL="0" indent="0">
              <a:buNone/>
            </a:pPr>
            <a:r>
              <a:rPr lang="en-US" sz="2400" dirty="0" smtClean="0"/>
              <a:t>“Too late for that,” I thought, as Mr. Peterson announced my song. Jenny gave me a nudge, and suddenly I was on the stage. Standing in the spotlight, I grasped the microphone and belted out the lyrics. I heard my voice pour through the speakers and fill the room. “It’s going well,” I thought to myself. “Don’t mess up.”</a:t>
            </a:r>
          </a:p>
        </p:txBody>
      </p:sp>
    </p:spTree>
    <p:extLst>
      <p:ext uri="{BB962C8B-B14F-4D97-AF65-F5344CB8AC3E}">
        <p14:creationId xmlns:p14="http://schemas.microsoft.com/office/powerpoint/2010/main" val="417061660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My First Talent Show</a:t>
            </a:r>
            <a:endParaRPr lang="en-US" dirty="0"/>
          </a:p>
        </p:txBody>
      </p:sp>
      <p:sp>
        <p:nvSpPr>
          <p:cNvPr id="3" name="Content Placeholder 2"/>
          <p:cNvSpPr>
            <a:spLocks noGrp="1"/>
          </p:cNvSpPr>
          <p:nvPr>
            <p:ph idx="1"/>
          </p:nvPr>
        </p:nvSpPr>
        <p:spPr/>
        <p:txBody>
          <a:bodyPr>
            <a:noAutofit/>
          </a:bodyPr>
          <a:lstStyle/>
          <a:p>
            <a:pPr marL="0" indent="0">
              <a:buNone/>
            </a:pPr>
            <a:r>
              <a:rPr lang="en-US" sz="2400" dirty="0" smtClean="0"/>
              <a:t>I looked out at the sea of faces. The auditorium was dark, but I could see hundreds of eyes staring back at me. The smell of candy bars and popcorn filled the room. “I hope Jenny is saving some for me,” I thought, as I started the chorus one last time. </a:t>
            </a:r>
          </a:p>
          <a:p>
            <a:pPr marL="0" indent="0">
              <a:buNone/>
            </a:pPr>
            <a:endParaRPr lang="en-US" sz="2400" dirty="0" smtClean="0"/>
          </a:p>
          <a:p>
            <a:pPr marL="0" indent="0">
              <a:buNone/>
            </a:pPr>
            <a:r>
              <a:rPr lang="en-US" sz="2400" dirty="0" smtClean="0"/>
              <a:t>As I finished the song, the audience began to clap. “Yeah,  Katie!” one kid yelled. “You rock!” screeched another. I took a bow and walked offstage with a smile plastered across my face. “How many days until next year’s talent show?” I asked Jenny. </a:t>
            </a:r>
          </a:p>
        </p:txBody>
      </p:sp>
    </p:spTree>
    <p:extLst>
      <p:ext uri="{BB962C8B-B14F-4D97-AF65-F5344CB8AC3E}">
        <p14:creationId xmlns:p14="http://schemas.microsoft.com/office/powerpoint/2010/main" val="136355290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t>Writing a Personal Narrative</a:t>
            </a:r>
            <a:br>
              <a:rPr lang="en-US" dirty="0" smtClean="0"/>
            </a:br>
            <a:r>
              <a:rPr lang="en-US" sz="2200" dirty="0" smtClean="0"/>
              <a:t>by </a:t>
            </a:r>
            <a:r>
              <a:rPr lang="en-US" sz="2200" dirty="0" err="1" smtClean="0"/>
              <a:t>Lindi</a:t>
            </a:r>
            <a:r>
              <a:rPr lang="en-US" sz="2200" dirty="0" smtClean="0"/>
              <a:t> M. of Jenks East Middle School in Tulsa, Oklahoma</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77500" lnSpcReduction="20000"/>
          </a:bodyPr>
          <a:lstStyle/>
          <a:p>
            <a:pPr marL="0" indent="0" algn="ctr">
              <a:buNone/>
            </a:pPr>
            <a:r>
              <a:rPr lang="en-US" b="1" dirty="0" smtClean="0"/>
              <a:t>Conquering Your Fears</a:t>
            </a:r>
          </a:p>
          <a:p>
            <a:pPr marL="0" indent="0">
              <a:buNone/>
            </a:pPr>
            <a:r>
              <a:rPr lang="en-US" dirty="0" smtClean="0"/>
              <a:t>Everyone, well almost everyone, I’ve ever known has thought of their years in elementary school as their favorites. I,</a:t>
            </a:r>
          </a:p>
          <a:p>
            <a:pPr marL="0" indent="0">
              <a:buNone/>
            </a:pPr>
            <a:r>
              <a:rPr lang="en-US" dirty="0" smtClean="0"/>
              <a:t>on the other hand, do not feel so fondly about elementary</a:t>
            </a:r>
          </a:p>
          <a:p>
            <a:pPr marL="0" indent="0">
              <a:buNone/>
            </a:pPr>
            <a:r>
              <a:rPr lang="en-US" dirty="0" smtClean="0"/>
              <a:t>school, especially third grade. That was a year I will never</a:t>
            </a:r>
          </a:p>
          <a:p>
            <a:pPr marL="0" indent="0">
              <a:buNone/>
            </a:pPr>
            <a:r>
              <a:rPr lang="en-US" dirty="0" smtClean="0"/>
              <a:t>forget. </a:t>
            </a:r>
          </a:p>
          <a:p>
            <a:pPr marL="0" indent="0">
              <a:buNone/>
            </a:pPr>
            <a:endParaRPr lang="en-US" dirty="0" smtClean="0"/>
          </a:p>
          <a:p>
            <a:pPr marL="0" indent="0">
              <a:buNone/>
            </a:pPr>
            <a:r>
              <a:rPr lang="en-US" dirty="0" smtClean="0"/>
              <a:t>I was only eight, but I remember it like yesterday. I was</a:t>
            </a:r>
          </a:p>
          <a:p>
            <a:pPr marL="0" indent="0">
              <a:buNone/>
            </a:pPr>
            <a:r>
              <a:rPr lang="en-US" dirty="0" smtClean="0"/>
              <a:t>sitting in the doctor’s office when they gave my parents and me the shocking news. “I’m sorry to tell you this, but your</a:t>
            </a:r>
          </a:p>
          <a:p>
            <a:pPr marL="0" indent="0">
              <a:buNone/>
            </a:pPr>
            <a:r>
              <a:rPr lang="en-US" dirty="0" smtClean="0"/>
              <a:t>daughter’s condition is getting worse. The only way to fix it is</a:t>
            </a:r>
          </a:p>
          <a:p>
            <a:pPr marL="0" indent="0">
              <a:buNone/>
            </a:pPr>
            <a:r>
              <a:rPr lang="en-US" dirty="0" smtClean="0"/>
              <a:t>by surgery.”</a:t>
            </a:r>
          </a:p>
          <a:p>
            <a:pPr marL="0" indent="0">
              <a:buNone/>
            </a:pPr>
            <a:endParaRPr lang="en-US" dirty="0"/>
          </a:p>
        </p:txBody>
      </p:sp>
    </p:spTree>
    <p:extLst>
      <p:ext uri="{BB962C8B-B14F-4D97-AF65-F5344CB8AC3E}">
        <p14:creationId xmlns:p14="http://schemas.microsoft.com/office/powerpoint/2010/main" val="33443146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Conquering your Fears (</a:t>
            </a:r>
            <a:r>
              <a:rPr lang="en-US" dirty="0" err="1" smtClean="0"/>
              <a:t>Cont</a:t>
            </a:r>
            <a:r>
              <a:rPr lang="en-US" dirty="0" smtClean="0"/>
              <a:t>…)</a:t>
            </a:r>
            <a:endParaRPr lang="en-US" dirty="0"/>
          </a:p>
        </p:txBody>
      </p:sp>
      <p:sp>
        <p:nvSpPr>
          <p:cNvPr id="3" name="Content Placeholder 2"/>
          <p:cNvSpPr>
            <a:spLocks noGrp="1"/>
          </p:cNvSpPr>
          <p:nvPr>
            <p:ph idx="1"/>
          </p:nvPr>
        </p:nvSpPr>
        <p:spPr/>
        <p:txBody>
          <a:bodyPr>
            <a:normAutofit fontScale="77500" lnSpcReduction="20000"/>
          </a:bodyPr>
          <a:lstStyle/>
          <a:p>
            <a:pPr marL="0" indent="0">
              <a:buNone/>
            </a:pPr>
            <a:endParaRPr lang="en-US" dirty="0" smtClean="0"/>
          </a:p>
          <a:p>
            <a:pPr marL="0" indent="0">
              <a:buNone/>
            </a:pPr>
            <a:r>
              <a:rPr lang="en-US" dirty="0" smtClean="0"/>
              <a:t>Those words ripped into me like a serrated knife into a crisp, cold apple. It was a horrible sinking feeling that seemed to possess my whole body—a feeling so terrifying that even the</a:t>
            </a:r>
          </a:p>
          <a:p>
            <a:pPr marL="0" indent="0">
              <a:buNone/>
            </a:pPr>
            <a:r>
              <a:rPr lang="en-US" dirty="0" smtClean="0"/>
              <a:t>bravest person alive could not possibly endure it.</a:t>
            </a:r>
          </a:p>
          <a:p>
            <a:pPr marL="0" indent="0">
              <a:buNone/>
            </a:pPr>
            <a:endParaRPr lang="en-US" dirty="0" smtClean="0"/>
          </a:p>
          <a:p>
            <a:pPr marL="0" indent="0">
              <a:buNone/>
            </a:pPr>
            <a:r>
              <a:rPr lang="en-US" dirty="0" smtClean="0"/>
              <a:t>I knew I had been “sick,” and I knew it had been serious, but never, even in my nightmares, did I think of surgery. You</a:t>
            </a:r>
          </a:p>
          <a:p>
            <a:pPr marL="0" indent="0">
              <a:buNone/>
            </a:pPr>
            <a:r>
              <a:rPr lang="en-US" dirty="0" smtClean="0"/>
              <a:t>see, I was born with a condition that affects your kidneys; it is</a:t>
            </a:r>
          </a:p>
          <a:p>
            <a:pPr marL="0" indent="0">
              <a:buNone/>
            </a:pPr>
            <a:r>
              <a:rPr lang="en-US" dirty="0" smtClean="0"/>
              <a:t>called bilateral reflux. The only way I would live was to have</a:t>
            </a:r>
          </a:p>
          <a:p>
            <a:pPr marL="0" indent="0">
              <a:buNone/>
            </a:pPr>
            <a:r>
              <a:rPr lang="en-US" dirty="0" smtClean="0"/>
              <a:t>reconstructive surgery.</a:t>
            </a:r>
          </a:p>
          <a:p>
            <a:pPr marL="0" indent="0">
              <a:buNone/>
            </a:pPr>
            <a:endParaRPr lang="en-US" dirty="0" smtClean="0"/>
          </a:p>
          <a:p>
            <a:pPr marL="0" indent="0">
              <a:buNone/>
            </a:pPr>
            <a:endParaRPr lang="en-US" dirty="0"/>
          </a:p>
        </p:txBody>
      </p:sp>
    </p:spTree>
    <p:extLst>
      <p:ext uri="{BB962C8B-B14F-4D97-AF65-F5344CB8AC3E}">
        <p14:creationId xmlns:p14="http://schemas.microsoft.com/office/powerpoint/2010/main" val="17388240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Conquering your Fears (</a:t>
            </a:r>
            <a:r>
              <a:rPr lang="en-US" dirty="0" err="1" smtClean="0"/>
              <a:t>Cont</a:t>
            </a:r>
            <a:r>
              <a:rPr lang="en-US" dirty="0" smtClean="0"/>
              <a:t>…)</a:t>
            </a:r>
            <a:endParaRPr lang="en-US" dirty="0"/>
          </a:p>
        </p:txBody>
      </p:sp>
      <p:sp>
        <p:nvSpPr>
          <p:cNvPr id="3" name="Content Placeholder 2"/>
          <p:cNvSpPr>
            <a:spLocks noGrp="1"/>
          </p:cNvSpPr>
          <p:nvPr>
            <p:ph idx="1"/>
          </p:nvPr>
        </p:nvSpPr>
        <p:spPr>
          <a:xfrm>
            <a:off x="457200" y="1295400"/>
            <a:ext cx="8229600" cy="5257800"/>
          </a:xfrm>
        </p:spPr>
        <p:txBody>
          <a:bodyPr>
            <a:normAutofit fontScale="40000" lnSpcReduction="20000"/>
          </a:bodyPr>
          <a:lstStyle/>
          <a:p>
            <a:pPr marL="0" indent="0">
              <a:buNone/>
            </a:pPr>
            <a:r>
              <a:rPr lang="en-US" sz="6000" dirty="0" smtClean="0"/>
              <a:t>The next thing I remember, it was seven o’clock in the morning and I was at the hospital. I met with the doctors; rather, the doctors met with me. Everyone tried to comfort me, but nothing helped. As far as I was concerned—and I was concerned!—I’d be a nervous wreck for the rest of my life; that was, if I had a “rest of my life.”</a:t>
            </a:r>
          </a:p>
          <a:p>
            <a:pPr marL="0" indent="0">
              <a:buNone/>
            </a:pPr>
            <a:endParaRPr lang="en-US" sz="6000" dirty="0"/>
          </a:p>
          <a:p>
            <a:pPr marL="0" indent="0">
              <a:buNone/>
            </a:pPr>
            <a:r>
              <a:rPr lang="en-US" sz="6000" dirty="0" smtClean="0"/>
              <a:t>It was now time for surgery. They sent a surgical nurse down to my room with a gurney. Being the scared little girl that I was, I thought the moment I got up on it, they would hurt me. So I decided that my teddy bear, Rainbow, and I would follow along behind it, very defiantly, with my parents. When the doctors saw me walk in, they started to laugh, and I realized that everyone else who had seen me probably had laughed too. What was comic relief to them was no comedy at all to me. So I simply put my nose into the air and kept walking.</a:t>
            </a:r>
          </a:p>
          <a:p>
            <a:pPr marL="0" indent="0">
              <a:buNone/>
            </a:pPr>
            <a:endParaRPr lang="en-US" dirty="0" smtClean="0"/>
          </a:p>
          <a:p>
            <a:pPr marL="0" indent="0">
              <a:buNone/>
            </a:pPr>
            <a:endParaRPr lang="en-US" dirty="0" smtClean="0"/>
          </a:p>
          <a:p>
            <a:pPr marL="0" indent="0">
              <a:buNone/>
            </a:pPr>
            <a:endParaRPr lang="en-US" dirty="0"/>
          </a:p>
        </p:txBody>
      </p:sp>
    </p:spTree>
    <p:extLst>
      <p:ext uri="{BB962C8B-B14F-4D97-AF65-F5344CB8AC3E}">
        <p14:creationId xmlns:p14="http://schemas.microsoft.com/office/powerpoint/2010/main" val="45626065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Conquering your Fears (</a:t>
            </a:r>
            <a:r>
              <a:rPr lang="en-US" dirty="0" err="1" smtClean="0"/>
              <a:t>Cont</a:t>
            </a:r>
            <a:r>
              <a:rPr lang="en-US" dirty="0" smtClean="0"/>
              <a:t>…)</a:t>
            </a:r>
            <a:endParaRPr lang="en-US" dirty="0"/>
          </a:p>
        </p:txBody>
      </p:sp>
      <p:sp>
        <p:nvSpPr>
          <p:cNvPr id="3" name="Content Placeholder 2"/>
          <p:cNvSpPr>
            <a:spLocks noGrp="1"/>
          </p:cNvSpPr>
          <p:nvPr>
            <p:ph idx="1"/>
          </p:nvPr>
        </p:nvSpPr>
        <p:spPr>
          <a:xfrm>
            <a:off x="457200" y="1295400"/>
            <a:ext cx="8229600" cy="5257800"/>
          </a:xfrm>
        </p:spPr>
        <p:txBody>
          <a:bodyPr>
            <a:normAutofit fontScale="77500" lnSpcReduction="20000"/>
          </a:bodyPr>
          <a:lstStyle/>
          <a:p>
            <a:pPr marL="0" indent="0">
              <a:buNone/>
            </a:pPr>
            <a:r>
              <a:rPr lang="en-US" dirty="0" smtClean="0"/>
              <a:t>The nurse prepped me and had me lie down on the</a:t>
            </a:r>
          </a:p>
          <a:p>
            <a:pPr marL="0" indent="0">
              <a:buNone/>
            </a:pPr>
            <a:r>
              <a:rPr lang="en-US" dirty="0" smtClean="0"/>
              <a:t>operating table. The doctor asked me what “flavor” of</a:t>
            </a:r>
          </a:p>
          <a:p>
            <a:pPr marL="0" indent="0">
              <a:buNone/>
            </a:pPr>
            <a:r>
              <a:rPr lang="en-US" dirty="0" smtClean="0"/>
              <a:t>anesthesia I wanted; I thought for a while and answered,</a:t>
            </a:r>
          </a:p>
          <a:p>
            <a:pPr marL="0" indent="0">
              <a:buNone/>
            </a:pPr>
            <a:r>
              <a:rPr lang="en-US" dirty="0" smtClean="0"/>
              <a:t>“Strawberry.” He then asked me to count backward from one</a:t>
            </a:r>
          </a:p>
          <a:p>
            <a:pPr marL="0" indent="0">
              <a:buNone/>
            </a:pPr>
            <a:r>
              <a:rPr lang="en-US" dirty="0" smtClean="0"/>
              <a:t>hundred as he lifted the mask over my face. I woke up a few</a:t>
            </a:r>
          </a:p>
          <a:p>
            <a:pPr marL="0" indent="0">
              <a:buNone/>
            </a:pPr>
            <a:r>
              <a:rPr lang="en-US" dirty="0" smtClean="0"/>
              <a:t>hours later, feeling woozy and very sore. I saw my parents and</a:t>
            </a:r>
          </a:p>
          <a:p>
            <a:pPr marL="0" indent="0">
              <a:buNone/>
            </a:pPr>
            <a:r>
              <a:rPr lang="en-US" dirty="0" smtClean="0"/>
              <a:t>drifted back to sleep.</a:t>
            </a:r>
          </a:p>
          <a:p>
            <a:pPr marL="0" indent="0">
              <a:buNone/>
            </a:pPr>
            <a:endParaRPr lang="en-US" dirty="0" smtClean="0"/>
          </a:p>
          <a:p>
            <a:pPr marL="0" indent="0">
              <a:buNone/>
            </a:pPr>
            <a:r>
              <a:rPr lang="en-US" dirty="0" smtClean="0"/>
              <a:t>I remained at the hospital for one more week. It was not</a:t>
            </a:r>
          </a:p>
          <a:p>
            <a:pPr marL="0" indent="0">
              <a:buNone/>
            </a:pPr>
            <a:r>
              <a:rPr lang="en-US" dirty="0" smtClean="0"/>
              <a:t>the best time I ever had, but it wasn’t the worst either. The</a:t>
            </a:r>
          </a:p>
          <a:p>
            <a:pPr marL="0" indent="0">
              <a:buNone/>
            </a:pPr>
            <a:r>
              <a:rPr lang="en-US" dirty="0" smtClean="0"/>
              <a:t>highlight of my recovery was a special visit from two of my</a:t>
            </a:r>
          </a:p>
          <a:p>
            <a:pPr marL="0" indent="0">
              <a:buNone/>
            </a:pPr>
            <a:r>
              <a:rPr lang="en-US" dirty="0" smtClean="0"/>
              <a:t>favorite cartoon characters. That was wonderful.</a:t>
            </a:r>
          </a:p>
          <a:p>
            <a:pPr marL="0" indent="0">
              <a:buNone/>
            </a:pPr>
            <a:endParaRPr lang="en-US" dirty="0"/>
          </a:p>
        </p:txBody>
      </p:sp>
    </p:spTree>
    <p:extLst>
      <p:ext uri="{BB962C8B-B14F-4D97-AF65-F5344CB8AC3E}">
        <p14:creationId xmlns:p14="http://schemas.microsoft.com/office/powerpoint/2010/main" val="138812221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Conquering your Fears (</a:t>
            </a:r>
            <a:r>
              <a:rPr lang="en-US" dirty="0" err="1" smtClean="0"/>
              <a:t>Cont</a:t>
            </a:r>
            <a:r>
              <a:rPr lang="en-US" dirty="0" smtClean="0"/>
              <a:t>…)</a:t>
            </a:r>
            <a:endParaRPr lang="en-US" dirty="0"/>
          </a:p>
        </p:txBody>
      </p:sp>
      <p:sp>
        <p:nvSpPr>
          <p:cNvPr id="3" name="Content Placeholder 2"/>
          <p:cNvSpPr>
            <a:spLocks noGrp="1"/>
          </p:cNvSpPr>
          <p:nvPr>
            <p:ph idx="1"/>
          </p:nvPr>
        </p:nvSpPr>
        <p:spPr>
          <a:xfrm>
            <a:off x="457200" y="1524000"/>
            <a:ext cx="8229600" cy="4724400"/>
          </a:xfrm>
        </p:spPr>
        <p:txBody>
          <a:bodyPr>
            <a:normAutofit/>
          </a:bodyPr>
          <a:lstStyle/>
          <a:p>
            <a:pPr marL="0" indent="0">
              <a:buNone/>
            </a:pPr>
            <a:r>
              <a:rPr lang="en-US" sz="2500" dirty="0" smtClean="0"/>
              <a:t>My experience has taught me a lot. I discovered that, in order to reach the top, you must learn to climb the mountain and, in order to conquer your fears, you must face them first. In a way I am thankful for my surgery, because I conquered a lot of my fears.</a:t>
            </a:r>
          </a:p>
          <a:p>
            <a:pPr marL="0" indent="0">
              <a:buNone/>
            </a:pPr>
            <a:endParaRPr lang="en-US" sz="2500" dirty="0" smtClean="0"/>
          </a:p>
          <a:p>
            <a:pPr marL="0" indent="0">
              <a:buNone/>
            </a:pPr>
            <a:r>
              <a:rPr lang="en-US" sz="2500" dirty="0" smtClean="0"/>
              <a:t>I’m not telling you to go out and have surgery, but if you do, it’s probably not going to be as bad as you expect it to be.</a:t>
            </a:r>
            <a:endParaRPr lang="en-US" sz="2500" dirty="0"/>
          </a:p>
        </p:txBody>
      </p:sp>
    </p:spTree>
    <p:extLst>
      <p:ext uri="{BB962C8B-B14F-4D97-AF65-F5344CB8AC3E}">
        <p14:creationId xmlns:p14="http://schemas.microsoft.com/office/powerpoint/2010/main" val="22167077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Practice Situation</a:t>
            </a:r>
            <a:endParaRPr lang="en-US" dirty="0"/>
          </a:p>
        </p:txBody>
      </p:sp>
      <p:sp>
        <p:nvSpPr>
          <p:cNvPr id="3" name="Content Placeholder 2"/>
          <p:cNvSpPr>
            <a:spLocks noGrp="1"/>
          </p:cNvSpPr>
          <p:nvPr>
            <p:ph idx="1"/>
          </p:nvPr>
        </p:nvSpPr>
        <p:spPr>
          <a:xfrm>
            <a:off x="457200" y="1447800"/>
            <a:ext cx="8229600" cy="5181600"/>
          </a:xfrm>
        </p:spPr>
        <p:txBody>
          <a:bodyPr>
            <a:noAutofit/>
          </a:bodyPr>
          <a:lstStyle/>
          <a:p>
            <a:r>
              <a:rPr lang="en-US" sz="2400" dirty="0" smtClean="0"/>
              <a:t>Write a Personal Narrative that</a:t>
            </a:r>
          </a:p>
          <a:p>
            <a:pPr lvl="1"/>
            <a:r>
              <a:rPr lang="en-US" sz="2400" dirty="0" smtClean="0"/>
              <a:t>Has an introduction that makes the topic clear, while engaging the reader with a known strategy</a:t>
            </a:r>
          </a:p>
          <a:p>
            <a:pPr lvl="1"/>
            <a:r>
              <a:rPr lang="en-US" sz="2400" dirty="0" smtClean="0"/>
              <a:t>Has paragraphs organized by time and manipulates pacing</a:t>
            </a:r>
          </a:p>
          <a:p>
            <a:pPr lvl="1"/>
            <a:r>
              <a:rPr lang="en-US" sz="2400" dirty="0" smtClean="0"/>
              <a:t>Uses strong descriptive language and visual imagery (uses vivid verbs, strong adjectives, alliteration, onomatopoeia, personification, etc.)</a:t>
            </a:r>
          </a:p>
          <a:p>
            <a:pPr lvl="1"/>
            <a:r>
              <a:rPr lang="en-US" sz="2400" dirty="0" smtClean="0"/>
              <a:t>Uses metaphors and similes to give details</a:t>
            </a:r>
          </a:p>
          <a:p>
            <a:pPr lvl="1"/>
            <a:r>
              <a:rPr lang="en-US" sz="2400" dirty="0" smtClean="0"/>
              <a:t>Uses a strong reflective close</a:t>
            </a:r>
          </a:p>
          <a:p>
            <a:pPr lvl="1"/>
            <a:r>
              <a:rPr lang="en-US" sz="2400" dirty="0" smtClean="0"/>
              <a:t>Has all no excuse words and conventions correct</a:t>
            </a:r>
          </a:p>
          <a:p>
            <a:pPr lvl="1"/>
            <a:r>
              <a:rPr lang="en-US" sz="2400" dirty="0" smtClean="0"/>
              <a:t>Has exemplary presentation (neat writing that is pleasant to read)</a:t>
            </a:r>
            <a:endParaRPr lang="en-US" sz="2400" dirty="0"/>
          </a:p>
        </p:txBody>
      </p:sp>
    </p:spTree>
    <p:extLst>
      <p:ext uri="{BB962C8B-B14F-4D97-AF65-F5344CB8AC3E}">
        <p14:creationId xmlns:p14="http://schemas.microsoft.com/office/powerpoint/2010/main" val="274365100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Lecture 11</a:t>
            </a:r>
            <a:endParaRPr lang="en-US" dirty="0"/>
          </a:p>
        </p:txBody>
      </p:sp>
      <p:sp>
        <p:nvSpPr>
          <p:cNvPr id="3" name="Content Placeholder 2"/>
          <p:cNvSpPr>
            <a:spLocks noGrp="1"/>
          </p:cNvSpPr>
          <p:nvPr>
            <p:ph idx="1"/>
          </p:nvPr>
        </p:nvSpPr>
        <p:spPr/>
        <p:txBody>
          <a:bodyPr/>
          <a:lstStyle/>
          <a:p>
            <a:r>
              <a:rPr lang="en-US" dirty="0" smtClean="0"/>
              <a:t>In lecture 11, we learnt how to</a:t>
            </a:r>
          </a:p>
          <a:p>
            <a:pPr lvl="1"/>
            <a:r>
              <a:rPr lang="en-US" dirty="0" smtClean="0"/>
              <a:t>Demonstrate knowledge of personal narrative genre</a:t>
            </a:r>
          </a:p>
          <a:p>
            <a:pPr lvl="1"/>
            <a:r>
              <a:rPr lang="en-US" dirty="0" smtClean="0"/>
              <a:t>Analyze some personal narratives</a:t>
            </a:r>
          </a:p>
          <a:p>
            <a:pPr lvl="1"/>
            <a:r>
              <a:rPr lang="en-US" dirty="0" smtClean="0"/>
              <a:t>Write our own personal narrative</a:t>
            </a:r>
          </a:p>
          <a:p>
            <a:pPr marL="0" indent="0">
              <a:buNone/>
            </a:pPr>
            <a:endParaRPr lang="en-US" dirty="0"/>
          </a:p>
        </p:txBody>
      </p:sp>
    </p:spTree>
    <p:extLst>
      <p:ext uri="{BB962C8B-B14F-4D97-AF65-F5344CB8AC3E}">
        <p14:creationId xmlns:p14="http://schemas.microsoft.com/office/powerpoint/2010/main" val="319538720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TotalTime>
  <Words>1316</Words>
  <Application>Microsoft Office PowerPoint</Application>
  <PresentationFormat>On-screen Show (4:3)</PresentationFormat>
  <Paragraphs>86</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Lecture 11</vt:lpstr>
      <vt:lpstr>Review of Lecture 10</vt:lpstr>
      <vt:lpstr>Objectives of Lecture 11</vt:lpstr>
      <vt:lpstr>Personal Narrative Genre</vt:lpstr>
      <vt:lpstr>Personal Narrative Genre</vt:lpstr>
      <vt:lpstr>My First Talent Show</vt:lpstr>
      <vt:lpstr>My First Talent Show</vt:lpstr>
      <vt:lpstr> Writing a Personal Narrative by Lindi M. of Jenks East Middle School in Tulsa, Oklahoma </vt:lpstr>
      <vt:lpstr>Conquering your Fears (Cont…)</vt:lpstr>
      <vt:lpstr>Conquering your Fears (Cont…)</vt:lpstr>
      <vt:lpstr>Conquering your Fears (Cont…)</vt:lpstr>
      <vt:lpstr>Conquering your Fears (Cont…)</vt:lpstr>
      <vt:lpstr>Practice Situation</vt:lpstr>
      <vt:lpstr>Summary of Lecture 11</vt:lpstr>
    </vt:vector>
  </TitlesOfParts>
  <Company>Telenor Pakistan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11</dc:title>
  <dc:creator>admin</dc:creator>
  <cp:lastModifiedBy>admin</cp:lastModifiedBy>
  <cp:revision>7</cp:revision>
  <dcterms:created xsi:type="dcterms:W3CDTF">2014-06-19T05:45:31Z</dcterms:created>
  <dcterms:modified xsi:type="dcterms:W3CDTF">2014-06-19T06:31:55Z</dcterms:modified>
</cp:coreProperties>
</file>