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8" r:id="rId7"/>
    <p:sldId id="262" r:id="rId8"/>
    <p:sldId id="274" r:id="rId9"/>
    <p:sldId id="275" r:id="rId10"/>
    <p:sldId id="276" r:id="rId11"/>
    <p:sldId id="278" r:id="rId12"/>
    <p:sldId id="279" r:id="rId13"/>
    <p:sldId id="280" r:id="rId14"/>
    <p:sldId id="282" r:id="rId15"/>
    <p:sldId id="281" r:id="rId16"/>
    <p:sldId id="283" r:id="rId17"/>
    <p:sldId id="284"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E126AA3-AFFA-4207-A520-24338FC3B03C}" type="datetimeFigureOut">
              <a:rPr lang="en-US" smtClean="0"/>
              <a:pPr/>
              <a:t>19/06/2014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CCA8EE-CFDB-4F02-8195-860987D53563}" type="slidenum">
              <a:rPr lang="en-US" smtClean="0"/>
              <a:pPr/>
              <a:t>‹#›</a:t>
            </a:fld>
            <a:endParaRPr lang="en-US"/>
          </a:p>
        </p:txBody>
      </p:sp>
    </p:spTree>
    <p:extLst>
      <p:ext uri="{BB962C8B-B14F-4D97-AF65-F5344CB8AC3E}">
        <p14:creationId xmlns:p14="http://schemas.microsoft.com/office/powerpoint/2010/main" xmlns="" val="3172380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126AA3-AFFA-4207-A520-24338FC3B03C}" type="datetimeFigureOut">
              <a:rPr lang="en-US" smtClean="0"/>
              <a:pPr/>
              <a:t>19/06/2014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CCA8EE-CFDB-4F02-8195-860987D53563}" type="slidenum">
              <a:rPr lang="en-US" smtClean="0"/>
              <a:pPr/>
              <a:t>‹#›</a:t>
            </a:fld>
            <a:endParaRPr lang="en-US"/>
          </a:p>
        </p:txBody>
      </p:sp>
    </p:spTree>
    <p:extLst>
      <p:ext uri="{BB962C8B-B14F-4D97-AF65-F5344CB8AC3E}">
        <p14:creationId xmlns:p14="http://schemas.microsoft.com/office/powerpoint/2010/main" xmlns="" val="24553238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126AA3-AFFA-4207-A520-24338FC3B03C}" type="datetimeFigureOut">
              <a:rPr lang="en-US" smtClean="0"/>
              <a:pPr/>
              <a:t>19/06/2014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CCA8EE-CFDB-4F02-8195-860987D53563}" type="slidenum">
              <a:rPr lang="en-US" smtClean="0"/>
              <a:pPr/>
              <a:t>‹#›</a:t>
            </a:fld>
            <a:endParaRPr lang="en-US"/>
          </a:p>
        </p:txBody>
      </p:sp>
    </p:spTree>
    <p:extLst>
      <p:ext uri="{BB962C8B-B14F-4D97-AF65-F5344CB8AC3E}">
        <p14:creationId xmlns:p14="http://schemas.microsoft.com/office/powerpoint/2010/main" xmlns="" val="621961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E126AA3-AFFA-4207-A520-24338FC3B03C}" type="datetimeFigureOut">
              <a:rPr lang="en-US" smtClean="0"/>
              <a:pPr/>
              <a:t>19/06/2014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CCA8EE-CFDB-4F02-8195-860987D53563}" type="slidenum">
              <a:rPr lang="en-US" smtClean="0"/>
              <a:pPr/>
              <a:t>‹#›</a:t>
            </a:fld>
            <a:endParaRPr lang="en-US"/>
          </a:p>
        </p:txBody>
      </p:sp>
    </p:spTree>
    <p:extLst>
      <p:ext uri="{BB962C8B-B14F-4D97-AF65-F5344CB8AC3E}">
        <p14:creationId xmlns:p14="http://schemas.microsoft.com/office/powerpoint/2010/main" xmlns="" val="332960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E126AA3-AFFA-4207-A520-24338FC3B03C}" type="datetimeFigureOut">
              <a:rPr lang="en-US" smtClean="0"/>
              <a:pPr/>
              <a:t>19/06/2014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CCA8EE-CFDB-4F02-8195-860987D53563}" type="slidenum">
              <a:rPr lang="en-US" smtClean="0"/>
              <a:pPr/>
              <a:t>‹#›</a:t>
            </a:fld>
            <a:endParaRPr lang="en-US"/>
          </a:p>
        </p:txBody>
      </p:sp>
    </p:spTree>
    <p:extLst>
      <p:ext uri="{BB962C8B-B14F-4D97-AF65-F5344CB8AC3E}">
        <p14:creationId xmlns:p14="http://schemas.microsoft.com/office/powerpoint/2010/main" xmlns="" val="3384786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E126AA3-AFFA-4207-A520-24338FC3B03C}" type="datetimeFigureOut">
              <a:rPr lang="en-US" smtClean="0"/>
              <a:pPr/>
              <a:t>19/06/2014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CCA8EE-CFDB-4F02-8195-860987D53563}" type="slidenum">
              <a:rPr lang="en-US" smtClean="0"/>
              <a:pPr/>
              <a:t>‹#›</a:t>
            </a:fld>
            <a:endParaRPr lang="en-US"/>
          </a:p>
        </p:txBody>
      </p:sp>
    </p:spTree>
    <p:extLst>
      <p:ext uri="{BB962C8B-B14F-4D97-AF65-F5344CB8AC3E}">
        <p14:creationId xmlns:p14="http://schemas.microsoft.com/office/powerpoint/2010/main" xmlns="" val="38638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126AA3-AFFA-4207-A520-24338FC3B03C}" type="datetimeFigureOut">
              <a:rPr lang="en-US" smtClean="0"/>
              <a:pPr/>
              <a:t>19/06/2014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CCA8EE-CFDB-4F02-8195-860987D53563}" type="slidenum">
              <a:rPr lang="en-US" smtClean="0"/>
              <a:pPr/>
              <a:t>‹#›</a:t>
            </a:fld>
            <a:endParaRPr lang="en-US"/>
          </a:p>
        </p:txBody>
      </p:sp>
    </p:spTree>
    <p:extLst>
      <p:ext uri="{BB962C8B-B14F-4D97-AF65-F5344CB8AC3E}">
        <p14:creationId xmlns:p14="http://schemas.microsoft.com/office/powerpoint/2010/main" xmlns="" val="3278030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126AA3-AFFA-4207-A520-24338FC3B03C}" type="datetimeFigureOut">
              <a:rPr lang="en-US" smtClean="0"/>
              <a:pPr/>
              <a:t>19/06/2014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CCA8EE-CFDB-4F02-8195-860987D53563}" type="slidenum">
              <a:rPr lang="en-US" smtClean="0"/>
              <a:pPr/>
              <a:t>‹#›</a:t>
            </a:fld>
            <a:endParaRPr lang="en-US"/>
          </a:p>
        </p:txBody>
      </p:sp>
    </p:spTree>
    <p:extLst>
      <p:ext uri="{BB962C8B-B14F-4D97-AF65-F5344CB8AC3E}">
        <p14:creationId xmlns:p14="http://schemas.microsoft.com/office/powerpoint/2010/main" xmlns="" val="1788510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126AA3-AFFA-4207-A520-24338FC3B03C}" type="datetimeFigureOut">
              <a:rPr lang="en-US" smtClean="0"/>
              <a:pPr/>
              <a:t>19/06/2014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CCA8EE-CFDB-4F02-8195-860987D53563}" type="slidenum">
              <a:rPr lang="en-US" smtClean="0"/>
              <a:pPr/>
              <a:t>‹#›</a:t>
            </a:fld>
            <a:endParaRPr lang="en-US"/>
          </a:p>
        </p:txBody>
      </p:sp>
    </p:spTree>
    <p:extLst>
      <p:ext uri="{BB962C8B-B14F-4D97-AF65-F5344CB8AC3E}">
        <p14:creationId xmlns:p14="http://schemas.microsoft.com/office/powerpoint/2010/main" xmlns="" val="1200729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126AA3-AFFA-4207-A520-24338FC3B03C}" type="datetimeFigureOut">
              <a:rPr lang="en-US" smtClean="0"/>
              <a:pPr/>
              <a:t>19/06/2014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CCA8EE-CFDB-4F02-8195-860987D53563}" type="slidenum">
              <a:rPr lang="en-US" smtClean="0"/>
              <a:pPr/>
              <a:t>‹#›</a:t>
            </a:fld>
            <a:endParaRPr lang="en-US"/>
          </a:p>
        </p:txBody>
      </p:sp>
    </p:spTree>
    <p:extLst>
      <p:ext uri="{BB962C8B-B14F-4D97-AF65-F5344CB8AC3E}">
        <p14:creationId xmlns:p14="http://schemas.microsoft.com/office/powerpoint/2010/main" xmlns="" val="1813181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126AA3-AFFA-4207-A520-24338FC3B03C}" type="datetimeFigureOut">
              <a:rPr lang="en-US" smtClean="0"/>
              <a:pPr/>
              <a:t>19/06/2014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CCA8EE-CFDB-4F02-8195-860987D53563}" type="slidenum">
              <a:rPr lang="en-US" smtClean="0"/>
              <a:pPr/>
              <a:t>‹#›</a:t>
            </a:fld>
            <a:endParaRPr lang="en-US"/>
          </a:p>
        </p:txBody>
      </p:sp>
    </p:spTree>
    <p:extLst>
      <p:ext uri="{BB962C8B-B14F-4D97-AF65-F5344CB8AC3E}">
        <p14:creationId xmlns:p14="http://schemas.microsoft.com/office/powerpoint/2010/main" xmlns="" val="429834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6870700" cy="1600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828800"/>
            <a:ext cx="377190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10100" y="1828800"/>
            <a:ext cx="3771900" cy="3657600"/>
          </a:xfrm>
        </p:spPr>
        <p:txBody>
          <a:bodyPr/>
          <a:lstStyle/>
          <a:p>
            <a:endParaRPr lang="en-US"/>
          </a:p>
        </p:txBody>
      </p:sp>
      <p:sp>
        <p:nvSpPr>
          <p:cNvPr id="5" name="Date Placeholder 4"/>
          <p:cNvSpPr>
            <a:spLocks noGrp="1"/>
          </p:cNvSpPr>
          <p:nvPr>
            <p:ph type="dt" sz="half" idx="10"/>
          </p:nvPr>
        </p:nvSpPr>
        <p:spPr>
          <a:xfrm>
            <a:off x="13716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5560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718300" y="6248400"/>
            <a:ext cx="1905000" cy="457200"/>
          </a:xfrm>
        </p:spPr>
        <p:txBody>
          <a:bodyPr/>
          <a:lstStyle>
            <a:lvl1pPr>
              <a:defRPr/>
            </a:lvl1pPr>
          </a:lstStyle>
          <a:p>
            <a:fld id="{8F3D0BE6-F870-4248-9E21-DA23564C11EE}" type="slidenum">
              <a:rPr lang="en-US"/>
              <a:pPr/>
              <a:t>‹#›</a:t>
            </a:fld>
            <a:endParaRPr lang="en-US"/>
          </a:p>
        </p:txBody>
      </p:sp>
    </p:spTree>
    <p:extLst>
      <p:ext uri="{BB962C8B-B14F-4D97-AF65-F5344CB8AC3E}">
        <p14:creationId xmlns:p14="http://schemas.microsoft.com/office/powerpoint/2010/main" xmlns="" val="1862567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126AA3-AFFA-4207-A520-24338FC3B03C}" type="datetimeFigureOut">
              <a:rPr lang="en-US" smtClean="0"/>
              <a:pPr/>
              <a:t>19/06/2014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CCA8EE-CFDB-4F02-8195-860987D53563}" type="slidenum">
              <a:rPr lang="en-US" smtClean="0"/>
              <a:pPr/>
              <a:t>‹#›</a:t>
            </a:fld>
            <a:endParaRPr lang="en-US"/>
          </a:p>
        </p:txBody>
      </p:sp>
    </p:spTree>
    <p:extLst>
      <p:ext uri="{BB962C8B-B14F-4D97-AF65-F5344CB8AC3E}">
        <p14:creationId xmlns:p14="http://schemas.microsoft.com/office/powerpoint/2010/main" xmlns="" val="8572961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10</a:t>
            </a:r>
            <a:endParaRPr lang="en-US" dirty="0"/>
          </a:p>
        </p:txBody>
      </p:sp>
      <p:sp>
        <p:nvSpPr>
          <p:cNvPr id="3" name="Subtitle 2"/>
          <p:cNvSpPr>
            <a:spLocks noGrp="1"/>
          </p:cNvSpPr>
          <p:nvPr>
            <p:ph type="subTitle" idx="1"/>
          </p:nvPr>
        </p:nvSpPr>
        <p:spPr/>
        <p:txBody>
          <a:bodyPr/>
          <a:lstStyle/>
          <a:p>
            <a:r>
              <a:rPr lang="en-US" dirty="0" smtClean="0">
                <a:solidFill>
                  <a:schemeClr val="tx1"/>
                </a:solidFill>
              </a:rPr>
              <a:t>Reading and Responding to Narrative Texts</a:t>
            </a:r>
            <a:endParaRPr lang="en-US" dirty="0">
              <a:solidFill>
                <a:schemeClr val="tx1"/>
              </a:solidFill>
            </a:endParaRPr>
          </a:p>
        </p:txBody>
      </p:sp>
    </p:spTree>
    <p:extLst>
      <p:ext uri="{BB962C8B-B14F-4D97-AF65-F5344CB8AC3E}">
        <p14:creationId xmlns:p14="http://schemas.microsoft.com/office/powerpoint/2010/main" xmlns="" val="7812843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Lecture 9</a:t>
            </a:r>
            <a:endParaRPr lang="en-US" dirty="0"/>
          </a:p>
        </p:txBody>
      </p:sp>
      <p:sp>
        <p:nvSpPr>
          <p:cNvPr id="3" name="Content Placeholder 2"/>
          <p:cNvSpPr>
            <a:spLocks noGrp="1"/>
          </p:cNvSpPr>
          <p:nvPr>
            <p:ph idx="1"/>
          </p:nvPr>
        </p:nvSpPr>
        <p:spPr/>
        <p:txBody>
          <a:bodyPr/>
          <a:lstStyle/>
          <a:p>
            <a:r>
              <a:rPr lang="en-US" dirty="0" smtClean="0"/>
              <a:t>In lecture 9, we learnt how to</a:t>
            </a:r>
          </a:p>
          <a:p>
            <a:pPr lvl="1"/>
            <a:r>
              <a:rPr lang="en-US" dirty="0" smtClean="0"/>
              <a:t>Ask for advice</a:t>
            </a:r>
          </a:p>
          <a:p>
            <a:pPr lvl="1"/>
            <a:r>
              <a:rPr lang="en-US" dirty="0" smtClean="0"/>
              <a:t>Give advice</a:t>
            </a:r>
          </a:p>
          <a:p>
            <a:pPr lvl="1"/>
            <a:r>
              <a:rPr lang="en-US" dirty="0" smtClean="0"/>
              <a:t>Give recommendations</a:t>
            </a:r>
          </a:p>
          <a:p>
            <a:pPr lvl="1"/>
            <a:r>
              <a:rPr lang="en-US" dirty="0" smtClean="0"/>
              <a:t>Offer help</a:t>
            </a:r>
          </a:p>
          <a:p>
            <a:pPr marL="0" indent="0">
              <a:buNone/>
            </a:pPr>
            <a:endParaRPr lang="en-US" dirty="0"/>
          </a:p>
        </p:txBody>
      </p:sp>
    </p:spTree>
    <p:extLst>
      <p:ext uri="{BB962C8B-B14F-4D97-AF65-F5344CB8AC3E}">
        <p14:creationId xmlns:p14="http://schemas.microsoft.com/office/powerpoint/2010/main" xmlns="" val="36869045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of Lecture 10</a:t>
            </a:r>
            <a:endParaRPr lang="en-US" dirty="0"/>
          </a:p>
        </p:txBody>
      </p:sp>
      <p:sp>
        <p:nvSpPr>
          <p:cNvPr id="3" name="Content Placeholder 2"/>
          <p:cNvSpPr>
            <a:spLocks noGrp="1"/>
          </p:cNvSpPr>
          <p:nvPr>
            <p:ph idx="1"/>
          </p:nvPr>
        </p:nvSpPr>
        <p:spPr/>
        <p:txBody>
          <a:bodyPr/>
          <a:lstStyle/>
          <a:p>
            <a:r>
              <a:rPr lang="en-US" dirty="0" smtClean="0"/>
              <a:t>After completing lecture 10, you should be able to</a:t>
            </a:r>
          </a:p>
          <a:p>
            <a:pPr lvl="1"/>
            <a:r>
              <a:rPr lang="en-US" dirty="0" smtClean="0"/>
              <a:t>Recognize a narrative text</a:t>
            </a:r>
          </a:p>
          <a:p>
            <a:pPr lvl="1"/>
            <a:r>
              <a:rPr lang="en-US" dirty="0" smtClean="0"/>
              <a:t>Analyze the structure of narrative texts</a:t>
            </a:r>
          </a:p>
          <a:p>
            <a:pPr lvl="1"/>
            <a:r>
              <a:rPr lang="en-US" dirty="0" smtClean="0"/>
              <a:t>Comprehend the contents of the narrative texts</a:t>
            </a:r>
          </a:p>
          <a:p>
            <a:pPr lvl="1"/>
            <a:r>
              <a:rPr lang="en-US" dirty="0" smtClean="0"/>
              <a:t>Reflect on and share personal response to the narrative texts</a:t>
            </a:r>
          </a:p>
          <a:p>
            <a:pPr marL="457200" lvl="1" indent="0">
              <a:buNone/>
            </a:pPr>
            <a:endParaRPr lang="en-US" dirty="0" smtClean="0"/>
          </a:p>
          <a:p>
            <a:pPr lvl="1"/>
            <a:endParaRPr lang="en-US" dirty="0" smtClean="0"/>
          </a:p>
          <a:p>
            <a:pPr lvl="1"/>
            <a:endParaRPr lang="en-US" dirty="0" smtClean="0"/>
          </a:p>
          <a:p>
            <a:pPr lvl="1"/>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xmlns="" val="27796517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 of Narrative Texts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It is told in the form of a story. The story could be fiction or nonfiction.</a:t>
            </a:r>
          </a:p>
          <a:p>
            <a:r>
              <a:rPr lang="en-US" dirty="0" smtClean="0"/>
              <a:t>It describes in details the experiences that changed the way someone felt, thought or acted.</a:t>
            </a:r>
          </a:p>
          <a:p>
            <a:r>
              <a:rPr lang="en-US" dirty="0" smtClean="0"/>
              <a:t>It isn’t merely an interesting story, but it conveys some underlying point or idea.</a:t>
            </a:r>
          </a:p>
          <a:p>
            <a:r>
              <a:rPr lang="en-US" dirty="0" smtClean="0"/>
              <a:t>It often includes descriptive writing – observations of people, places, or events.</a:t>
            </a:r>
          </a:p>
          <a:p>
            <a:r>
              <a:rPr lang="en-US" dirty="0" smtClean="0"/>
              <a:t>It is based on some sort of conflict.</a:t>
            </a:r>
          </a:p>
          <a:p>
            <a:endParaRPr lang="en-US" dirty="0"/>
          </a:p>
        </p:txBody>
      </p:sp>
    </p:spTree>
    <p:extLst>
      <p:ext uri="{BB962C8B-B14F-4D97-AF65-F5344CB8AC3E}">
        <p14:creationId xmlns:p14="http://schemas.microsoft.com/office/powerpoint/2010/main" xmlns="" val="11989419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Narrative Texts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Fiction</a:t>
            </a:r>
          </a:p>
          <a:p>
            <a:pPr lvl="1"/>
            <a:r>
              <a:rPr lang="en-US" dirty="0" smtClean="0"/>
              <a:t>Folktales</a:t>
            </a:r>
          </a:p>
          <a:p>
            <a:pPr lvl="1"/>
            <a:r>
              <a:rPr lang="en-US" dirty="0" smtClean="0"/>
              <a:t>Fables</a:t>
            </a:r>
          </a:p>
          <a:p>
            <a:pPr lvl="1"/>
            <a:r>
              <a:rPr lang="en-US" dirty="0" smtClean="0"/>
              <a:t>Myths</a:t>
            </a:r>
          </a:p>
          <a:p>
            <a:pPr lvl="1"/>
            <a:r>
              <a:rPr lang="en-US" dirty="0" smtClean="0"/>
              <a:t>Short Stories</a:t>
            </a:r>
          </a:p>
          <a:p>
            <a:pPr lvl="1"/>
            <a:r>
              <a:rPr lang="en-US" dirty="0" smtClean="0"/>
              <a:t>Novels</a:t>
            </a:r>
          </a:p>
          <a:p>
            <a:pPr lvl="1"/>
            <a:r>
              <a:rPr lang="en-US" dirty="0" smtClean="0"/>
              <a:t>Comics</a:t>
            </a:r>
          </a:p>
          <a:p>
            <a:r>
              <a:rPr lang="en-US" dirty="0" smtClean="0"/>
              <a:t>Nonfiction</a:t>
            </a:r>
          </a:p>
          <a:p>
            <a:pPr lvl="1"/>
            <a:r>
              <a:rPr lang="en-US" dirty="0" smtClean="0"/>
              <a:t>Diaries</a:t>
            </a:r>
          </a:p>
          <a:p>
            <a:pPr lvl="1"/>
            <a:r>
              <a:rPr lang="en-US" dirty="0" smtClean="0"/>
              <a:t>Autobiographies / biographies</a:t>
            </a:r>
          </a:p>
          <a:p>
            <a:pPr lvl="1"/>
            <a:r>
              <a:rPr lang="en-US" dirty="0" smtClean="0"/>
              <a:t>Anecdotes</a:t>
            </a:r>
          </a:p>
          <a:p>
            <a:pPr lvl="1"/>
            <a:r>
              <a:rPr lang="en-US" dirty="0" smtClean="0"/>
              <a:t>Memoirs</a:t>
            </a:r>
          </a:p>
          <a:p>
            <a:pPr lvl="1"/>
            <a:r>
              <a:rPr lang="en-US" dirty="0" smtClean="0"/>
              <a:t>Personal Narratives</a:t>
            </a:r>
          </a:p>
          <a:p>
            <a:pPr marL="457200" lvl="1" indent="0">
              <a:buNone/>
            </a:pPr>
            <a:endParaRPr lang="en-US" dirty="0"/>
          </a:p>
        </p:txBody>
      </p:sp>
    </p:spTree>
    <p:extLst>
      <p:ext uri="{BB962C8B-B14F-4D97-AF65-F5344CB8AC3E}">
        <p14:creationId xmlns:p14="http://schemas.microsoft.com/office/powerpoint/2010/main" xmlns="" val="38289487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Comics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228600" y="1524000"/>
            <a:ext cx="8572500" cy="3171825"/>
          </a:xfrm>
        </p:spPr>
      </p:pic>
    </p:spTree>
    <p:extLst>
      <p:ext uri="{BB962C8B-B14F-4D97-AF65-F5344CB8AC3E}">
        <p14:creationId xmlns:p14="http://schemas.microsoft.com/office/powerpoint/2010/main" xmlns="" val="10162677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Elements of a Narrative text</a:t>
            </a:r>
            <a:endParaRPr lang="en-US" dirty="0"/>
          </a:p>
        </p:txBody>
      </p:sp>
      <p:sp>
        <p:nvSpPr>
          <p:cNvPr id="3" name="Content Placeholder 2"/>
          <p:cNvSpPr>
            <a:spLocks noGrp="1"/>
          </p:cNvSpPr>
          <p:nvPr>
            <p:ph idx="1"/>
          </p:nvPr>
        </p:nvSpPr>
        <p:spPr/>
        <p:txBody>
          <a:bodyPr/>
          <a:lstStyle/>
          <a:p>
            <a:r>
              <a:rPr lang="en-US" dirty="0" smtClean="0"/>
              <a:t>Setting</a:t>
            </a:r>
          </a:p>
          <a:p>
            <a:r>
              <a:rPr lang="en-US" dirty="0" smtClean="0"/>
              <a:t>Plot</a:t>
            </a:r>
          </a:p>
          <a:p>
            <a:r>
              <a:rPr lang="en-US" dirty="0" smtClean="0"/>
              <a:t>Characters</a:t>
            </a:r>
          </a:p>
          <a:p>
            <a:r>
              <a:rPr lang="en-US" dirty="0" smtClean="0"/>
              <a:t>Point of View</a:t>
            </a:r>
          </a:p>
          <a:p>
            <a:r>
              <a:rPr lang="en-US" dirty="0" smtClean="0"/>
              <a:t>Theme</a:t>
            </a:r>
            <a:endParaRPr lang="en-US" dirty="0"/>
          </a:p>
        </p:txBody>
      </p:sp>
    </p:spTree>
    <p:extLst>
      <p:ext uri="{BB962C8B-B14F-4D97-AF65-F5344CB8AC3E}">
        <p14:creationId xmlns:p14="http://schemas.microsoft.com/office/powerpoint/2010/main" xmlns="" val="23572893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bg>
      <p:bgRef idx="1001">
        <a:schemeClr val="bg1"/>
      </p:bgRef>
    </p:bg>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p:txBody>
          <a:bodyPr/>
          <a:lstStyle/>
          <a:p>
            <a:r>
              <a:rPr lang="en-US" b="1" dirty="0"/>
              <a:t>CHARACTERIZATION</a:t>
            </a:r>
          </a:p>
        </p:txBody>
      </p:sp>
      <p:sp>
        <p:nvSpPr>
          <p:cNvPr id="18437" name="Rectangle 5"/>
          <p:cNvSpPr>
            <a:spLocks noGrp="1" noChangeArrowheads="1"/>
          </p:cNvSpPr>
          <p:nvPr>
            <p:ph type="body" sz="half" idx="1"/>
          </p:nvPr>
        </p:nvSpPr>
        <p:spPr>
          <a:xfrm>
            <a:off x="914400" y="2209800"/>
            <a:ext cx="5257800" cy="3657600"/>
          </a:xfrm>
        </p:spPr>
        <p:txBody>
          <a:bodyPr/>
          <a:lstStyle/>
          <a:p>
            <a:pPr>
              <a:buFontTx/>
              <a:buNone/>
            </a:pPr>
            <a:r>
              <a:rPr lang="en-US" sz="3600" dirty="0">
                <a:latin typeface="Tempus Sans ITC" pitchFamily="82" charset="0"/>
              </a:rPr>
              <a:t>	</a:t>
            </a:r>
            <a:r>
              <a:rPr lang="en-US" sz="3600" dirty="0"/>
              <a:t>The description of  the personalities of  the characters in the story and the way in which an author reveals their personalities.</a:t>
            </a:r>
          </a:p>
        </p:txBody>
      </p:sp>
      <p:pic>
        <p:nvPicPr>
          <p:cNvPr id="18440" name="Picture 8" descr="j0216724"/>
          <p:cNvPicPr>
            <a:picLocks noGrp="1" noChangeAspect="1" noChangeArrowheads="1"/>
          </p:cNvPicPr>
          <p:nvPr>
            <p:ph type="clipArt" sz="half" idx="2"/>
          </p:nvPr>
        </p:nvPicPr>
        <p:blipFill>
          <a:blip r:embed="rId3" cstate="print">
            <a:extLst>
              <a:ext uri="{28A0092B-C50C-407E-A947-70E740481C1C}">
                <a14:useLocalDpi xmlns:a14="http://schemas.microsoft.com/office/drawing/2010/main" xmlns="" val="0"/>
              </a:ext>
            </a:extLst>
          </a:blip>
          <a:srcRect/>
          <a:stretch>
            <a:fillRect/>
          </a:stretch>
        </p:blipFill>
        <p:spPr>
          <a:xfrm>
            <a:off x="6172200" y="1981200"/>
            <a:ext cx="2439988" cy="3275013"/>
          </a:xfrm>
        </p:spPr>
      </p:pic>
    </p:spTree>
    <p:extLst>
      <p:ext uri="{BB962C8B-B14F-4D97-AF65-F5344CB8AC3E}">
        <p14:creationId xmlns:p14="http://schemas.microsoft.com/office/powerpoint/2010/main" xmlns="" val="995713392"/>
      </p:ext>
    </p:extLst>
  </p:cSld>
  <p:clrMapOvr>
    <a:overrideClrMapping bg1="lt1" tx1="dk1" bg2="lt2" tx2="dk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entr" presetSubtype="0" fill="hold" nodeType="afterEffect">
                                  <p:stCondLst>
                                    <p:cond delay="0"/>
                                  </p:stCondLst>
                                  <p:childTnLst>
                                    <p:set>
                                      <p:cBhvr>
                                        <p:cTn id="6" dur="1" fill="hold">
                                          <p:stCondLst>
                                            <p:cond delay="0"/>
                                          </p:stCondLst>
                                        </p:cTn>
                                        <p:tgtEl>
                                          <p:spTgt spid="184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762000" y="0"/>
            <a:ext cx="6870700" cy="1066800"/>
          </a:xfrm>
        </p:spPr>
        <p:txBody>
          <a:bodyPr/>
          <a:lstStyle/>
          <a:p>
            <a:r>
              <a:rPr lang="en-US" b="1" dirty="0"/>
              <a:t>PLOT</a:t>
            </a:r>
          </a:p>
        </p:txBody>
      </p:sp>
      <p:sp>
        <p:nvSpPr>
          <p:cNvPr id="22531" name="Rectangle 3"/>
          <p:cNvSpPr>
            <a:spLocks noGrp="1" noChangeArrowheads="1"/>
          </p:cNvSpPr>
          <p:nvPr>
            <p:ph type="body" idx="1"/>
          </p:nvPr>
        </p:nvSpPr>
        <p:spPr>
          <a:xfrm>
            <a:off x="685800" y="1066800"/>
            <a:ext cx="7696200" cy="4419600"/>
          </a:xfrm>
        </p:spPr>
        <p:txBody>
          <a:bodyPr/>
          <a:lstStyle/>
          <a:p>
            <a:pPr>
              <a:lnSpc>
                <a:spcPct val="80000"/>
              </a:lnSpc>
            </a:pPr>
            <a:r>
              <a:rPr lang="en-US" sz="2800" dirty="0"/>
              <a:t>The sequence or order of events in a story. The plot includes:</a:t>
            </a:r>
            <a:br>
              <a:rPr lang="en-US" sz="2800" dirty="0"/>
            </a:br>
            <a:endParaRPr lang="en-US" sz="2800" dirty="0"/>
          </a:p>
          <a:p>
            <a:pPr lvl="1">
              <a:lnSpc>
                <a:spcPct val="80000"/>
              </a:lnSpc>
              <a:buFont typeface="Tempus Sans ITC" pitchFamily="82" charset="0"/>
              <a:buChar char="-"/>
            </a:pPr>
            <a:r>
              <a:rPr lang="en-US" u="sng" dirty="0"/>
              <a:t>Exposition Statement</a:t>
            </a:r>
            <a:r>
              <a:rPr lang="en-US" dirty="0"/>
              <a:t> - The part of the plot that tells how the story begins.</a:t>
            </a:r>
          </a:p>
          <a:p>
            <a:pPr lvl="1">
              <a:lnSpc>
                <a:spcPct val="80000"/>
              </a:lnSpc>
              <a:buFont typeface="Tempus Sans ITC" pitchFamily="82" charset="0"/>
              <a:buNone/>
            </a:pPr>
            <a:endParaRPr lang="en-US" dirty="0"/>
          </a:p>
          <a:p>
            <a:pPr lvl="1">
              <a:lnSpc>
                <a:spcPct val="80000"/>
              </a:lnSpc>
              <a:buFont typeface="Tempus Sans ITC" pitchFamily="82" charset="0"/>
              <a:buChar char="-"/>
            </a:pPr>
            <a:r>
              <a:rPr lang="en-US" u="sng" dirty="0"/>
              <a:t>Rising Action </a:t>
            </a:r>
            <a:r>
              <a:rPr lang="en-US" dirty="0"/>
              <a:t>- The action in the story leading up to the climax.</a:t>
            </a:r>
          </a:p>
          <a:p>
            <a:pPr lvl="1">
              <a:lnSpc>
                <a:spcPct val="80000"/>
              </a:lnSpc>
              <a:buFont typeface="Tempus Sans ITC" pitchFamily="82" charset="0"/>
              <a:buNone/>
            </a:pPr>
            <a:endParaRPr lang="en-US" dirty="0"/>
          </a:p>
          <a:p>
            <a:pPr lvl="1">
              <a:lnSpc>
                <a:spcPct val="80000"/>
              </a:lnSpc>
              <a:buFont typeface="Tempus Sans ITC" pitchFamily="82" charset="0"/>
              <a:buChar char="-"/>
            </a:pPr>
            <a:r>
              <a:rPr lang="en-US" u="sng" dirty="0"/>
              <a:t>Conflict</a:t>
            </a:r>
            <a:r>
              <a:rPr lang="en-US" b="1" dirty="0"/>
              <a:t> - </a:t>
            </a:r>
            <a:r>
              <a:rPr lang="en-US" dirty="0"/>
              <a:t>Struggles or problems between opposing forces.</a:t>
            </a:r>
          </a:p>
        </p:txBody>
      </p:sp>
    </p:spTree>
    <p:extLst>
      <p:ext uri="{BB962C8B-B14F-4D97-AF65-F5344CB8AC3E}">
        <p14:creationId xmlns:p14="http://schemas.microsoft.com/office/powerpoint/2010/main" xmlns="" val="1337198407"/>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12" fill="hold" nodeType="clickEffect">
                                  <p:stCondLst>
                                    <p:cond delay="0"/>
                                  </p:stCondLst>
                                  <p:childTnLst>
                                    <p:set>
                                      <p:cBhvr>
                                        <p:cTn id="10" dur="1" fill="hold">
                                          <p:stCondLst>
                                            <p:cond delay="0"/>
                                          </p:stCondLst>
                                        </p:cTn>
                                        <p:tgtEl>
                                          <p:spTgt spid="22531">
                                            <p:txEl>
                                              <p:pRg st="1" end="1"/>
                                            </p:txEl>
                                          </p:spTgt>
                                        </p:tgtEl>
                                        <p:attrNameLst>
                                          <p:attrName>style.visibility</p:attrName>
                                        </p:attrNameLst>
                                      </p:cBhvr>
                                      <p:to>
                                        <p:strVal val="visible"/>
                                      </p:to>
                                    </p:set>
                                    <p:anim calcmode="lin" valueType="num">
                                      <p:cBhvr additive="base">
                                        <p:cTn id="11" dur="500" fill="hold"/>
                                        <p:tgtEl>
                                          <p:spTgt spid="22531">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253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6" fill="hold" nodeType="clickEffect">
                                  <p:stCondLst>
                                    <p:cond delay="0"/>
                                  </p:stCondLst>
                                  <p:childTnLst>
                                    <p:set>
                                      <p:cBhvr>
                                        <p:cTn id="16" dur="1" fill="hold">
                                          <p:stCondLst>
                                            <p:cond delay="0"/>
                                          </p:stCondLst>
                                        </p:cTn>
                                        <p:tgtEl>
                                          <p:spTgt spid="22531">
                                            <p:txEl>
                                              <p:pRg st="3" end="3"/>
                                            </p:txEl>
                                          </p:spTgt>
                                        </p:tgtEl>
                                        <p:attrNameLst>
                                          <p:attrName>style.visibility</p:attrName>
                                        </p:attrNameLst>
                                      </p:cBhvr>
                                      <p:to>
                                        <p:strVal val="visible"/>
                                      </p:to>
                                    </p:set>
                                    <p:anim calcmode="lin" valueType="num">
                                      <p:cBhvr additive="base">
                                        <p:cTn id="17" dur="500" fill="hold"/>
                                        <p:tgtEl>
                                          <p:spTgt spid="22531">
                                            <p:txEl>
                                              <p:pRg st="3" end="3"/>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2253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3" fill="hold" nodeType="clickEffect">
                                  <p:stCondLst>
                                    <p:cond delay="0"/>
                                  </p:stCondLst>
                                  <p:childTnLst>
                                    <p:set>
                                      <p:cBhvr>
                                        <p:cTn id="22" dur="1" fill="hold">
                                          <p:stCondLst>
                                            <p:cond delay="0"/>
                                          </p:stCondLst>
                                        </p:cTn>
                                        <p:tgtEl>
                                          <p:spTgt spid="22531">
                                            <p:txEl>
                                              <p:pRg st="5" end="5"/>
                                            </p:txEl>
                                          </p:spTgt>
                                        </p:tgtEl>
                                        <p:attrNameLst>
                                          <p:attrName>style.visibility</p:attrName>
                                        </p:attrNameLst>
                                      </p:cBhvr>
                                      <p:to>
                                        <p:strVal val="visible"/>
                                      </p:to>
                                    </p:set>
                                    <p:anim calcmode="lin" valueType="num">
                                      <p:cBhvr additive="base">
                                        <p:cTn id="23" dur="500" fill="hold"/>
                                        <p:tgtEl>
                                          <p:spTgt spid="22531">
                                            <p:txEl>
                                              <p:pRg st="5" end="5"/>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22531">
                                            <p:txEl>
                                              <p:pRg st="5" end="5"/>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5800" y="381000"/>
            <a:ext cx="6870700" cy="838200"/>
          </a:xfrm>
        </p:spPr>
        <p:txBody>
          <a:bodyPr/>
          <a:lstStyle/>
          <a:p>
            <a:r>
              <a:rPr lang="en-US" b="1" dirty="0">
                <a:latin typeface="Tempus Sans ITC" pitchFamily="82" charset="0"/>
              </a:rPr>
              <a:t>  </a:t>
            </a:r>
            <a:r>
              <a:rPr lang="en-US" b="1" dirty="0"/>
              <a:t>More PLOT</a:t>
            </a:r>
          </a:p>
        </p:txBody>
      </p:sp>
      <p:sp>
        <p:nvSpPr>
          <p:cNvPr id="23555" name="Rectangle 3"/>
          <p:cNvSpPr>
            <a:spLocks noGrp="1" noChangeArrowheads="1"/>
          </p:cNvSpPr>
          <p:nvPr>
            <p:ph type="body" idx="1"/>
          </p:nvPr>
        </p:nvSpPr>
        <p:spPr>
          <a:xfrm>
            <a:off x="685800" y="1295400"/>
            <a:ext cx="7696200" cy="4724400"/>
          </a:xfrm>
        </p:spPr>
        <p:txBody>
          <a:bodyPr/>
          <a:lstStyle/>
          <a:p>
            <a:pPr lvl="1">
              <a:buFont typeface="Tempus Sans ITC" pitchFamily="82" charset="0"/>
              <a:buChar char="-"/>
            </a:pPr>
            <a:endParaRPr lang="en-US" u="sng" dirty="0"/>
          </a:p>
          <a:p>
            <a:pPr lvl="1">
              <a:buFont typeface="Tempus Sans ITC" pitchFamily="82" charset="0"/>
              <a:buChar char="-"/>
            </a:pPr>
            <a:r>
              <a:rPr lang="en-US" u="sng" dirty="0"/>
              <a:t>Climax</a:t>
            </a:r>
            <a:r>
              <a:rPr lang="en-US" b="1" dirty="0"/>
              <a:t> - </a:t>
            </a:r>
            <a:r>
              <a:rPr lang="en-US" dirty="0"/>
              <a:t>The point of crisis in the plot. It may be the reader’s point of highest interest. </a:t>
            </a:r>
          </a:p>
          <a:p>
            <a:pPr lvl="1">
              <a:buFont typeface="Tempus Sans ITC" pitchFamily="82" charset="0"/>
              <a:buChar char="-"/>
            </a:pPr>
            <a:endParaRPr lang="en-US" u="sng" dirty="0"/>
          </a:p>
          <a:p>
            <a:pPr lvl="1">
              <a:buFont typeface="Tempus Sans ITC" pitchFamily="82" charset="0"/>
              <a:buChar char="-"/>
            </a:pPr>
            <a:r>
              <a:rPr lang="en-US" u="sng" dirty="0"/>
              <a:t>Falling action</a:t>
            </a:r>
            <a:r>
              <a:rPr lang="en-US" dirty="0"/>
              <a:t> - The action in the story after the climax is revealed.</a:t>
            </a:r>
          </a:p>
          <a:p>
            <a:pPr lvl="1">
              <a:buFont typeface="Tempus Sans ITC" pitchFamily="82" charset="0"/>
              <a:buNone/>
            </a:pPr>
            <a:endParaRPr lang="en-US" u="sng" dirty="0"/>
          </a:p>
          <a:p>
            <a:pPr lvl="1">
              <a:buFont typeface="Tempus Sans ITC" pitchFamily="82" charset="0"/>
              <a:buChar char="-"/>
            </a:pPr>
            <a:r>
              <a:rPr lang="en-US" u="sng" dirty="0"/>
              <a:t>Resolution</a:t>
            </a:r>
            <a:r>
              <a:rPr lang="en-US" b="1" dirty="0"/>
              <a:t> - </a:t>
            </a:r>
            <a:r>
              <a:rPr lang="en-US" dirty="0"/>
              <a:t>The part of the plot that reveals the final outcome. </a:t>
            </a:r>
          </a:p>
        </p:txBody>
      </p:sp>
    </p:spTree>
    <p:extLst>
      <p:ext uri="{BB962C8B-B14F-4D97-AF65-F5344CB8AC3E}">
        <p14:creationId xmlns:p14="http://schemas.microsoft.com/office/powerpoint/2010/main" xmlns="" val="15093585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457200"/>
            <a:ext cx="6870700" cy="1219200"/>
          </a:xfrm>
        </p:spPr>
        <p:txBody>
          <a:bodyPr/>
          <a:lstStyle/>
          <a:p>
            <a:r>
              <a:rPr lang="en-US" b="1" dirty="0">
                <a:latin typeface="Tempus Sans ITC" pitchFamily="82" charset="0"/>
              </a:rPr>
              <a:t>       </a:t>
            </a:r>
            <a:r>
              <a:rPr lang="en-US" b="1" dirty="0"/>
              <a:t>PLOT DIAGRAM</a:t>
            </a:r>
          </a:p>
        </p:txBody>
      </p:sp>
      <p:grpSp>
        <p:nvGrpSpPr>
          <p:cNvPr id="2" name="Diagram 2"/>
          <p:cNvGrpSpPr>
            <a:grpSpLocks/>
          </p:cNvGrpSpPr>
          <p:nvPr/>
        </p:nvGrpSpPr>
        <p:grpSpPr bwMode="auto">
          <a:xfrm>
            <a:off x="838200" y="1295400"/>
            <a:ext cx="7696200" cy="5562600"/>
            <a:chOff x="432" y="720"/>
            <a:chExt cx="4848" cy="3504"/>
          </a:xfrm>
        </p:grpSpPr>
        <p:sp>
          <p:nvSpPr>
            <p:cNvPr id="3" name="_s2052"/>
            <p:cNvSpPr>
              <a:spLocks noChangeArrowheads="1"/>
            </p:cNvSpPr>
            <p:nvPr/>
          </p:nvSpPr>
          <p:spPr bwMode="auto">
            <a:xfrm flipV="1">
              <a:off x="2308" y="1524"/>
              <a:ext cx="1096" cy="948"/>
            </a:xfrm>
            <a:custGeom>
              <a:avLst/>
              <a:gdLst>
                <a:gd name="G0" fmla="+- 10800 0 0"/>
                <a:gd name="G1" fmla="+- 21600 0 10800"/>
                <a:gd name="G2" fmla="*/ 10800 1 2"/>
                <a:gd name="G3" fmla="+- 21600 0 G2"/>
                <a:gd name="G4" fmla="+/ 10800 21600 2"/>
                <a:gd name="G5" fmla="+/ G1 0 2"/>
                <a:gd name="G6" fmla="*/ 21600 21600 10800"/>
                <a:gd name="G7" fmla="*/ G6 1 2"/>
                <a:gd name="G8" fmla="+- 21600 0 G7"/>
                <a:gd name="G9" fmla="*/ 21600 1 2"/>
                <a:gd name="G10" fmla="+- 10800 0 G9"/>
                <a:gd name="G11" fmla="?: G10 G8 0"/>
                <a:gd name="G12" fmla="?: G10 G7 21600"/>
                <a:gd name="T0" fmla="*/ 16200 w 21600"/>
                <a:gd name="T1" fmla="*/ 10800 h 21600"/>
                <a:gd name="T2" fmla="*/ 10800 w 21600"/>
                <a:gd name="T3" fmla="*/ 21600 h 21600"/>
                <a:gd name="T4" fmla="*/ 5400 w 21600"/>
                <a:gd name="T5" fmla="*/ 10800 h 21600"/>
                <a:gd name="T6" fmla="*/ 10800 w 21600"/>
                <a:gd name="T7" fmla="*/ 0 h 21600"/>
                <a:gd name="T8" fmla="*/ 7200 w 21600"/>
                <a:gd name="T9" fmla="*/ 7200 h 21600"/>
                <a:gd name="T10" fmla="*/ 14400 w 21600"/>
                <a:gd name="T11" fmla="*/ 14400 h 21600"/>
              </a:gdLst>
              <a:ahLst/>
              <a:cxnLst>
                <a:cxn ang="0">
                  <a:pos x="T0" y="T1"/>
                </a:cxn>
                <a:cxn ang="0">
                  <a:pos x="T2" y="T3"/>
                </a:cxn>
                <a:cxn ang="0">
                  <a:pos x="T4" y="T5"/>
                </a:cxn>
                <a:cxn ang="0">
                  <a:pos x="T6" y="T7"/>
                </a:cxn>
              </a:cxnLst>
              <a:rect l="T8" t="T9" r="T10" b="T11"/>
              <a:pathLst>
                <a:path w="21600" h="21600">
                  <a:moveTo>
                    <a:pt x="0" y="0"/>
                  </a:moveTo>
                  <a:lnTo>
                    <a:pt x="10800" y="21600"/>
                  </a:lnTo>
                  <a:lnTo>
                    <a:pt x="10800" y="21600"/>
                  </a:lnTo>
                  <a:lnTo>
                    <a:pt x="21600" y="0"/>
                  </a:lnTo>
                  <a:close/>
                </a:path>
              </a:pathLst>
            </a:custGeom>
            <a:solidFill>
              <a:schemeClr val="accent1"/>
            </a:solidFill>
            <a:ln w="4670" algn="in">
              <a:solidFill>
                <a:schemeClr val="tx1"/>
              </a:solidFill>
              <a:miter lim="800000"/>
              <a:headEnd/>
              <a:tailEnd/>
            </a:ln>
          </p:spPr>
          <p:txBody>
            <a:bodyPr rot="10800000" vert="horz" wrap="non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CA" sz="2400" b="1" i="0" u="none" strike="noStrike" cap="none" normalizeH="0" baseline="0" smtClean="0">
                <a:ln>
                  <a:noFill/>
                </a:ln>
                <a:solidFill>
                  <a:schemeClr val="tx1"/>
                </a:solidFill>
                <a:effectLst/>
                <a:latin typeface="Tempus Sans ITC" pitchFamily="82" charset="0"/>
              </a:endParaRPr>
            </a:p>
          </p:txBody>
        </p:sp>
        <p:sp>
          <p:nvSpPr>
            <p:cNvPr id="4" name="_s2053"/>
            <p:cNvSpPr>
              <a:spLocks noChangeArrowheads="1"/>
            </p:cNvSpPr>
            <p:nvPr/>
          </p:nvSpPr>
          <p:spPr bwMode="auto">
            <a:xfrm flipV="1">
              <a:off x="1761" y="2472"/>
              <a:ext cx="2190" cy="949"/>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chemeClr val="accent1"/>
            </a:solidFill>
            <a:ln w="4670" algn="in">
              <a:solidFill>
                <a:schemeClr val="tx1"/>
              </a:solidFill>
              <a:miter lim="800000"/>
              <a:headEnd/>
              <a:tailEnd/>
            </a:ln>
          </p:spPr>
          <p:txBody>
            <a:bodyPr rot="10800000" vert="horz" wrap="non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CA" sz="2400" b="1" i="0" u="none" strike="noStrike" cap="none" normalizeH="0" baseline="0" smtClean="0">
                <a:ln>
                  <a:noFill/>
                </a:ln>
                <a:solidFill>
                  <a:schemeClr val="tx1"/>
                </a:solidFill>
                <a:effectLst/>
                <a:latin typeface="Tempus Sans ITC" pitchFamily="82" charset="0"/>
              </a:endParaRPr>
            </a:p>
          </p:txBody>
        </p:sp>
      </p:grpSp>
      <p:sp>
        <p:nvSpPr>
          <p:cNvPr id="24586" name="Rectangle 10"/>
          <p:cNvSpPr>
            <a:spLocks noChangeArrowheads="1"/>
          </p:cNvSpPr>
          <p:nvPr/>
        </p:nvSpPr>
        <p:spPr bwMode="auto">
          <a:xfrm rot="18301318" flipH="1">
            <a:off x="2094706" y="3136018"/>
            <a:ext cx="2433637"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endParaRPr lang="en-US" sz="2400"/>
          </a:p>
          <a:p>
            <a:r>
              <a:rPr lang="en-US" sz="2400" b="1"/>
              <a:t>Rising Action</a:t>
            </a:r>
          </a:p>
          <a:p>
            <a:endParaRPr lang="en-US" sz="2400" b="1"/>
          </a:p>
        </p:txBody>
      </p:sp>
      <p:sp>
        <p:nvSpPr>
          <p:cNvPr id="24587" name="Rectangle 11"/>
          <p:cNvSpPr>
            <a:spLocks noChangeArrowheads="1"/>
          </p:cNvSpPr>
          <p:nvPr/>
        </p:nvSpPr>
        <p:spPr bwMode="auto">
          <a:xfrm rot="14513919" flipV="1">
            <a:off x="4474368" y="3831432"/>
            <a:ext cx="324326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b="1" dirty="0"/>
              <a:t>         </a:t>
            </a:r>
            <a:r>
              <a:rPr lang="en-US" sz="2400" b="1" dirty="0" smtClean="0"/>
              <a:t>Falling</a:t>
            </a:r>
            <a:r>
              <a:rPr lang="en-US" b="1" dirty="0" smtClean="0"/>
              <a:t>   </a:t>
            </a:r>
            <a:r>
              <a:rPr lang="en-US" sz="2400" b="1" dirty="0"/>
              <a:t>Action</a:t>
            </a:r>
          </a:p>
        </p:txBody>
      </p:sp>
      <p:sp>
        <p:nvSpPr>
          <p:cNvPr id="24588" name="Line 12"/>
          <p:cNvSpPr>
            <a:spLocks noChangeShapeType="1"/>
          </p:cNvSpPr>
          <p:nvPr/>
        </p:nvSpPr>
        <p:spPr bwMode="auto">
          <a:xfrm flipV="1">
            <a:off x="2057400" y="2667000"/>
            <a:ext cx="1752600" cy="2438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4589" name="Line 13"/>
          <p:cNvSpPr>
            <a:spLocks noChangeShapeType="1"/>
          </p:cNvSpPr>
          <p:nvPr/>
        </p:nvSpPr>
        <p:spPr bwMode="auto">
          <a:xfrm>
            <a:off x="5715000" y="2819400"/>
            <a:ext cx="1143000" cy="2133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4590" name="Text Box 14"/>
          <p:cNvSpPr txBox="1">
            <a:spLocks noChangeArrowheads="1"/>
          </p:cNvSpPr>
          <p:nvPr/>
        </p:nvSpPr>
        <p:spPr bwMode="auto">
          <a:xfrm>
            <a:off x="6096000" y="5638800"/>
            <a:ext cx="1550746"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400" b="1"/>
              <a:t>Resolution</a:t>
            </a:r>
          </a:p>
        </p:txBody>
      </p:sp>
      <p:sp>
        <p:nvSpPr>
          <p:cNvPr id="24591" name="Text Box 15"/>
          <p:cNvSpPr txBox="1">
            <a:spLocks noChangeArrowheads="1"/>
          </p:cNvSpPr>
          <p:nvPr/>
        </p:nvSpPr>
        <p:spPr bwMode="auto">
          <a:xfrm>
            <a:off x="4038600" y="2057400"/>
            <a:ext cx="1447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2400" b="1"/>
              <a:t>  Climax</a:t>
            </a:r>
          </a:p>
        </p:txBody>
      </p:sp>
      <p:sp>
        <p:nvSpPr>
          <p:cNvPr id="24592" name="Text Box 16"/>
          <p:cNvSpPr txBox="1">
            <a:spLocks noChangeArrowheads="1"/>
          </p:cNvSpPr>
          <p:nvPr/>
        </p:nvSpPr>
        <p:spPr bwMode="auto">
          <a:xfrm>
            <a:off x="1066800" y="5638800"/>
            <a:ext cx="2819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sz="2400" b="1"/>
              <a:t>            Exposition</a:t>
            </a:r>
          </a:p>
        </p:txBody>
      </p:sp>
      <p:sp>
        <p:nvSpPr>
          <p:cNvPr id="24593" name="Text Box 17"/>
          <p:cNvSpPr txBox="1">
            <a:spLocks noChangeArrowheads="1"/>
          </p:cNvSpPr>
          <p:nvPr/>
        </p:nvSpPr>
        <p:spPr bwMode="auto">
          <a:xfrm>
            <a:off x="3908425" y="3954463"/>
            <a:ext cx="1501775"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endParaRPr lang="en-CA"/>
          </a:p>
        </p:txBody>
      </p:sp>
      <p:sp>
        <p:nvSpPr>
          <p:cNvPr id="24594" name="Text Box 18"/>
          <p:cNvSpPr txBox="1">
            <a:spLocks noChangeArrowheads="1"/>
          </p:cNvSpPr>
          <p:nvPr/>
        </p:nvSpPr>
        <p:spPr bwMode="auto">
          <a:xfrm>
            <a:off x="3884613" y="3657600"/>
            <a:ext cx="1600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2400"/>
              <a:t>  </a:t>
            </a:r>
            <a:r>
              <a:rPr lang="en-US" sz="2400" b="1"/>
              <a:t>Conflict</a:t>
            </a:r>
          </a:p>
        </p:txBody>
      </p:sp>
    </p:spTree>
    <p:extLst>
      <p:ext uri="{BB962C8B-B14F-4D97-AF65-F5344CB8AC3E}">
        <p14:creationId xmlns:p14="http://schemas.microsoft.com/office/powerpoint/2010/main" xmlns="" val="9223807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9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458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9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4591">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4587">
                                            <p:txEl>
                                              <p:pRg st="0" end="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5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90" grpId="0"/>
      <p:bldP spid="24592" grpId="0"/>
      <p:bldP spid="2459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Purse of </a:t>
            </a:r>
            <a:r>
              <a:rPr lang="en-US" dirty="0" smtClean="0"/>
              <a:t>Gold</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a:t>A beggar found a leather purse that someone had dropped in a market place. Opening it, he discovered that it contained 100 pieces of gold. Then he heard a merchant shouted, "A reward! A reward for the one who finds my leather purse!"</a:t>
            </a:r>
          </a:p>
          <a:p>
            <a:pPr marL="0" indent="0">
              <a:buNone/>
            </a:pPr>
            <a:r>
              <a:rPr lang="en-US" dirty="0"/>
              <a:t> </a:t>
            </a:r>
          </a:p>
          <a:p>
            <a:pPr marL="0" indent="0">
              <a:buNone/>
            </a:pPr>
            <a:r>
              <a:rPr lang="en-US" dirty="0"/>
              <a:t>Being an honest man, the beggar came forward and handed the purse to the merchant saying, "Here is your purse. Will you keep your word to give a reward now?"</a:t>
            </a:r>
          </a:p>
          <a:p>
            <a:endParaRPr lang="en-US" dirty="0"/>
          </a:p>
        </p:txBody>
      </p:sp>
    </p:spTree>
    <p:extLst>
      <p:ext uri="{BB962C8B-B14F-4D97-AF65-F5344CB8AC3E}">
        <p14:creationId xmlns:p14="http://schemas.microsoft.com/office/powerpoint/2010/main" xmlns="" val="13720193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Purse of </a:t>
            </a:r>
            <a:r>
              <a:rPr lang="en-US" dirty="0" smtClean="0"/>
              <a:t>Gold - 1</a:t>
            </a:r>
            <a:r>
              <a:rPr lang="en-US" dirty="0"/>
              <a:t/>
            </a:r>
            <a:br>
              <a:rPr lang="en-US" dirty="0"/>
            </a:br>
            <a:endParaRPr lang="en-US" dirty="0"/>
          </a:p>
        </p:txBody>
      </p:sp>
      <p:sp>
        <p:nvSpPr>
          <p:cNvPr id="3" name="Content Placeholder 2"/>
          <p:cNvSpPr>
            <a:spLocks noGrp="1"/>
          </p:cNvSpPr>
          <p:nvPr>
            <p:ph idx="1"/>
          </p:nvPr>
        </p:nvSpPr>
        <p:spPr/>
        <p:txBody>
          <a:bodyPr>
            <a:normAutofit/>
          </a:bodyPr>
          <a:lstStyle/>
          <a:p>
            <a:pPr marL="0" indent="0">
              <a:buNone/>
            </a:pPr>
            <a:r>
              <a:rPr lang="en-US" dirty="0"/>
              <a:t>"Reward?" scoffed the merchant greedily counting the amount of gold. "The purse I dropped had 200 pieces of gold in it. You've already stolen more than the reward I'll give to you! Go away or I'll tell you to the police."</a:t>
            </a:r>
          </a:p>
          <a:p>
            <a:pPr marL="0" indent="0">
              <a:buNone/>
            </a:pPr>
            <a:endParaRPr lang="en-US" dirty="0"/>
          </a:p>
        </p:txBody>
      </p:sp>
    </p:spTree>
    <p:extLst>
      <p:ext uri="{BB962C8B-B14F-4D97-AF65-F5344CB8AC3E}">
        <p14:creationId xmlns:p14="http://schemas.microsoft.com/office/powerpoint/2010/main" xmlns="" val="31883426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Purse of </a:t>
            </a:r>
            <a:r>
              <a:rPr lang="en-US" dirty="0" smtClean="0"/>
              <a:t>Gold - 2</a:t>
            </a:r>
            <a:r>
              <a:rPr lang="en-US" dirty="0"/>
              <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a:t>"I'm an honest man," said the beggar defiantly. "Let's take this matter to the court!" In the court, the judge patiently listened to both sides of the story and said, "I believe you both. Justice is possible! Merchant, you stated that the purse you lost contained 200 pieces of gold. Well, that's a considerable cost. But the purse the beggar found had only 100 pieces of gold. Therefore, it couldn't be the one you lost</a:t>
            </a:r>
            <a:r>
              <a:rPr lang="en-US" dirty="0" smtClean="0"/>
              <a:t>."</a:t>
            </a:r>
            <a:endParaRPr lang="en-US" dirty="0"/>
          </a:p>
          <a:p>
            <a:pPr marL="0" indent="0">
              <a:buNone/>
            </a:pPr>
            <a:r>
              <a:rPr lang="en-US" dirty="0"/>
              <a:t>And, with that, the judge gave the purse and all the gold to the beggar.</a:t>
            </a:r>
          </a:p>
          <a:p>
            <a:pPr marL="0" indent="0">
              <a:buNone/>
            </a:pPr>
            <a:endParaRPr lang="en-US" dirty="0"/>
          </a:p>
        </p:txBody>
      </p:sp>
    </p:spTree>
    <p:extLst>
      <p:ext uri="{BB962C8B-B14F-4D97-AF65-F5344CB8AC3E}">
        <p14:creationId xmlns:p14="http://schemas.microsoft.com/office/powerpoint/2010/main" xmlns="" val="38428074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Listen to the Story</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3124200" y="1981200"/>
            <a:ext cx="2466975" cy="1847850"/>
          </a:xfrm>
        </p:spPr>
      </p:pic>
    </p:spTree>
    <p:extLst>
      <p:ext uri="{BB962C8B-B14F-4D97-AF65-F5344CB8AC3E}">
        <p14:creationId xmlns:p14="http://schemas.microsoft.com/office/powerpoint/2010/main" xmlns="" val="41296045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these Questions</a:t>
            </a:r>
            <a:endParaRPr lang="en-US" dirty="0"/>
          </a:p>
        </p:txBody>
      </p:sp>
      <p:sp>
        <p:nvSpPr>
          <p:cNvPr id="3" name="Content Placeholder 2"/>
          <p:cNvSpPr>
            <a:spLocks noGrp="1"/>
          </p:cNvSpPr>
          <p:nvPr>
            <p:ph idx="1"/>
          </p:nvPr>
        </p:nvSpPr>
        <p:spPr/>
        <p:txBody>
          <a:bodyPr>
            <a:normAutofit fontScale="92500" lnSpcReduction="10000"/>
          </a:bodyPr>
          <a:lstStyle/>
          <a:p>
            <a:pPr marL="514350" indent="-514350">
              <a:buFont typeface="+mj-lt"/>
              <a:buAutoNum type="arabicPeriod"/>
            </a:pPr>
            <a:r>
              <a:rPr lang="en-US" dirty="0" smtClean="0"/>
              <a:t>What kind of narrative text did you listen to?</a:t>
            </a:r>
          </a:p>
          <a:p>
            <a:pPr marL="514350" indent="-514350">
              <a:buFont typeface="+mj-lt"/>
              <a:buAutoNum type="arabicPeriod"/>
            </a:pPr>
            <a:r>
              <a:rPr lang="en-US" dirty="0" smtClean="0"/>
              <a:t>What was the title?</a:t>
            </a:r>
          </a:p>
          <a:p>
            <a:pPr marL="514350" indent="-514350">
              <a:buFont typeface="+mj-lt"/>
              <a:buAutoNum type="arabicPeriod"/>
            </a:pPr>
            <a:r>
              <a:rPr lang="en-US" dirty="0" smtClean="0"/>
              <a:t>Why did the lion seek the wolf’s help?</a:t>
            </a:r>
          </a:p>
          <a:p>
            <a:pPr marL="514350" indent="-514350">
              <a:buFont typeface="+mj-lt"/>
              <a:buAutoNum type="arabicPeriod"/>
            </a:pPr>
            <a:r>
              <a:rPr lang="en-US" dirty="0" smtClean="0"/>
              <a:t>How did the wolf bring the stag to the den?</a:t>
            </a:r>
          </a:p>
          <a:p>
            <a:pPr marL="514350" indent="-514350">
              <a:buFont typeface="+mj-lt"/>
              <a:buAutoNum type="arabicPeriod"/>
            </a:pPr>
            <a:r>
              <a:rPr lang="en-US" dirty="0" smtClean="0"/>
              <a:t>Why did the stag run away?</a:t>
            </a:r>
          </a:p>
          <a:p>
            <a:pPr marL="514350" indent="-514350">
              <a:buFont typeface="+mj-lt"/>
              <a:buAutoNum type="arabicPeriod"/>
            </a:pPr>
            <a:r>
              <a:rPr lang="en-US" dirty="0" smtClean="0"/>
              <a:t>How did the wolf persuade the stag the second time?</a:t>
            </a:r>
          </a:p>
          <a:p>
            <a:pPr marL="514350" indent="-514350">
              <a:buFont typeface="+mj-lt"/>
              <a:buAutoNum type="arabicPeriod"/>
            </a:pPr>
            <a:r>
              <a:rPr lang="en-US" dirty="0" smtClean="0"/>
              <a:t>Who ate the brains?</a:t>
            </a:r>
          </a:p>
          <a:p>
            <a:pPr marL="514350" indent="-514350">
              <a:buFont typeface="+mj-lt"/>
              <a:buAutoNum type="arabicPeriod"/>
            </a:pPr>
            <a:r>
              <a:rPr lang="en-US" dirty="0" smtClean="0"/>
              <a:t>What message can you draw from the story?</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xmlns="" val="21399128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Lecture 10</a:t>
            </a:r>
            <a:endParaRPr lang="en-US" dirty="0"/>
          </a:p>
        </p:txBody>
      </p:sp>
      <p:sp>
        <p:nvSpPr>
          <p:cNvPr id="3" name="Content Placeholder 2"/>
          <p:cNvSpPr>
            <a:spLocks noGrp="1"/>
          </p:cNvSpPr>
          <p:nvPr>
            <p:ph idx="1"/>
          </p:nvPr>
        </p:nvSpPr>
        <p:spPr/>
        <p:txBody>
          <a:bodyPr/>
          <a:lstStyle/>
          <a:p>
            <a:r>
              <a:rPr lang="en-US" dirty="0" smtClean="0"/>
              <a:t>In lecture 10, we learnt how to</a:t>
            </a:r>
          </a:p>
          <a:p>
            <a:pPr lvl="1"/>
            <a:r>
              <a:rPr lang="en-US" dirty="0"/>
              <a:t>Recognize a narrative text</a:t>
            </a:r>
          </a:p>
          <a:p>
            <a:pPr lvl="1"/>
            <a:r>
              <a:rPr lang="en-US" dirty="0"/>
              <a:t>analyze the structure of narrative texts</a:t>
            </a:r>
          </a:p>
          <a:p>
            <a:pPr lvl="1"/>
            <a:r>
              <a:rPr lang="en-US" dirty="0"/>
              <a:t>Comprehend the contents of the narrative texts</a:t>
            </a:r>
          </a:p>
          <a:p>
            <a:pPr lvl="1"/>
            <a:r>
              <a:rPr lang="en-US" dirty="0"/>
              <a:t>Reflect on and share personal response to the narrative texts</a:t>
            </a:r>
          </a:p>
          <a:p>
            <a:pPr marL="457200" lvl="1" indent="0">
              <a:buNone/>
            </a:pPr>
            <a:endParaRPr lang="en-US" dirty="0"/>
          </a:p>
        </p:txBody>
      </p:sp>
    </p:spTree>
    <p:extLst>
      <p:ext uri="{BB962C8B-B14F-4D97-AF65-F5344CB8AC3E}">
        <p14:creationId xmlns:p14="http://schemas.microsoft.com/office/powerpoint/2010/main" xmlns="" val="28475123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263</TotalTime>
  <Words>601</Words>
  <Application>Microsoft Office PowerPoint</Application>
  <PresentationFormat>On-screen Show (4:3)</PresentationFormat>
  <Paragraphs>96</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Lecture 10</vt:lpstr>
      <vt:lpstr>Review of Lecture 9</vt:lpstr>
      <vt:lpstr>Objectives of Lecture 10</vt:lpstr>
      <vt:lpstr>Characteristics of Narrative Texts</vt:lpstr>
      <vt:lpstr>Types of Narrative Texts</vt:lpstr>
      <vt:lpstr>Comics</vt:lpstr>
      <vt:lpstr>Elements of a Narrative text</vt:lpstr>
      <vt:lpstr>CHARACTERIZATION</vt:lpstr>
      <vt:lpstr>PLOT</vt:lpstr>
      <vt:lpstr>  More PLOT</vt:lpstr>
      <vt:lpstr>       PLOT DIAGRAM</vt:lpstr>
      <vt:lpstr>The Purse of Gold</vt:lpstr>
      <vt:lpstr>The Purse of Gold - 1 </vt:lpstr>
      <vt:lpstr>The Purse of Gold - 2 </vt:lpstr>
      <vt:lpstr>Listen to the Story</vt:lpstr>
      <vt:lpstr>Answer these Questions</vt:lpstr>
      <vt:lpstr>Summary of Lecture 10</vt:lpstr>
    </vt:vector>
  </TitlesOfParts>
  <Company>Telenor Pakistan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10</dc:title>
  <dc:creator>admin</dc:creator>
  <cp:lastModifiedBy>NTS</cp:lastModifiedBy>
  <cp:revision>15</cp:revision>
  <dcterms:created xsi:type="dcterms:W3CDTF">2014-06-18T16:37:21Z</dcterms:created>
  <dcterms:modified xsi:type="dcterms:W3CDTF">2014-06-19T05:46:52Z</dcterms:modified>
</cp:coreProperties>
</file>