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66"/>
  </p:notesMasterIdLst>
  <p:sldIdLst>
    <p:sldId id="350" r:id="rId2"/>
    <p:sldId id="256" r:id="rId3"/>
    <p:sldId id="291" r:id="rId4"/>
    <p:sldId id="292" r:id="rId5"/>
    <p:sldId id="340" r:id="rId6"/>
    <p:sldId id="341" r:id="rId7"/>
    <p:sldId id="342" r:id="rId8"/>
    <p:sldId id="343" r:id="rId9"/>
    <p:sldId id="344" r:id="rId10"/>
    <p:sldId id="345" r:id="rId11"/>
    <p:sldId id="346" r:id="rId12"/>
    <p:sldId id="261" r:id="rId13"/>
    <p:sldId id="263" r:id="rId14"/>
    <p:sldId id="262" r:id="rId15"/>
    <p:sldId id="264" r:id="rId16"/>
    <p:sldId id="265" r:id="rId17"/>
    <p:sldId id="268" r:id="rId18"/>
    <p:sldId id="269" r:id="rId19"/>
    <p:sldId id="270" r:id="rId20"/>
    <p:sldId id="271" r:id="rId21"/>
    <p:sldId id="293" r:id="rId22"/>
    <p:sldId id="279" r:id="rId23"/>
    <p:sldId id="285" r:id="rId24"/>
    <p:sldId id="286" r:id="rId25"/>
    <p:sldId id="287" r:id="rId26"/>
    <p:sldId id="288" r:id="rId27"/>
    <p:sldId id="289" r:id="rId28"/>
    <p:sldId id="290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304" r:id="rId40"/>
    <p:sldId id="305" r:id="rId41"/>
    <p:sldId id="306" r:id="rId42"/>
    <p:sldId id="307" r:id="rId43"/>
    <p:sldId id="308" r:id="rId44"/>
    <p:sldId id="309" r:id="rId45"/>
    <p:sldId id="310" r:id="rId46"/>
    <p:sldId id="311" r:id="rId47"/>
    <p:sldId id="312" r:id="rId48"/>
    <p:sldId id="313" r:id="rId49"/>
    <p:sldId id="314" r:id="rId50"/>
    <p:sldId id="315" r:id="rId51"/>
    <p:sldId id="316" r:id="rId52"/>
    <p:sldId id="317" r:id="rId53"/>
    <p:sldId id="318" r:id="rId54"/>
    <p:sldId id="319" r:id="rId55"/>
    <p:sldId id="320" r:id="rId56"/>
    <p:sldId id="321" r:id="rId57"/>
    <p:sldId id="322" r:id="rId58"/>
    <p:sldId id="323" r:id="rId59"/>
    <p:sldId id="324" r:id="rId60"/>
    <p:sldId id="325" r:id="rId61"/>
    <p:sldId id="326" r:id="rId62"/>
    <p:sldId id="347" r:id="rId63"/>
    <p:sldId id="349" r:id="rId64"/>
    <p:sldId id="348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C54304-2F48-4017-AFA8-C715E98C6B68}" type="doc">
      <dgm:prSet loTypeId="urn:microsoft.com/office/officeart/2005/8/layout/cycle4#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1FF868-67B2-47AD-AB71-323785829B44}">
      <dgm:prSet phldrT="[Text]" custT="1"/>
      <dgm:spPr>
        <a:solidFill>
          <a:schemeClr val="accent1"/>
        </a:solidFill>
      </dgm:spPr>
      <dgm:t>
        <a:bodyPr/>
        <a:lstStyle/>
        <a:p>
          <a:pPr algn="ctr"/>
          <a:r>
            <a:rPr lang="en-US" sz="2000" b="1" dirty="0" smtClean="0">
              <a:solidFill>
                <a:schemeClr val="tx1"/>
              </a:solidFill>
            </a:rPr>
            <a:t>Listening</a:t>
          </a:r>
        </a:p>
        <a:p>
          <a:pPr algn="ctr"/>
          <a:r>
            <a:rPr lang="en-US" sz="2000" b="1" dirty="0" smtClean="0">
              <a:solidFill>
                <a:schemeClr val="tx1"/>
              </a:solidFill>
            </a:rPr>
            <a:t>32 %</a:t>
          </a:r>
          <a:endParaRPr lang="en-US" sz="2000" b="1" dirty="0">
            <a:solidFill>
              <a:schemeClr val="tx1"/>
            </a:solidFill>
          </a:endParaRPr>
        </a:p>
      </dgm:t>
    </dgm:pt>
    <dgm:pt modelId="{326DDA81-BD10-44F9-9321-AACBDA5B9CDA}" type="parTrans" cxnId="{B224CC79-5614-49F3-927C-B217D7BEA435}">
      <dgm:prSet/>
      <dgm:spPr/>
      <dgm:t>
        <a:bodyPr/>
        <a:lstStyle/>
        <a:p>
          <a:endParaRPr lang="en-US"/>
        </a:p>
      </dgm:t>
    </dgm:pt>
    <dgm:pt modelId="{2252F247-0F42-4E84-9C22-FCB7C1DDC4D5}" type="sibTrans" cxnId="{B224CC79-5614-49F3-927C-B217D7BEA435}">
      <dgm:prSet/>
      <dgm:spPr/>
      <dgm:t>
        <a:bodyPr/>
        <a:lstStyle/>
        <a:p>
          <a:endParaRPr lang="en-US"/>
        </a:p>
      </dgm:t>
    </dgm:pt>
    <dgm:pt modelId="{91AAA52C-70D7-4592-8CB7-C45D0F7ECD97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ctr"/>
          <a:r>
            <a:rPr lang="en-US" sz="2000" b="1" dirty="0" smtClean="0">
              <a:solidFill>
                <a:schemeClr val="tx1"/>
              </a:solidFill>
            </a:rPr>
            <a:t>Reading</a:t>
          </a:r>
        </a:p>
        <a:p>
          <a:pPr algn="ctr"/>
          <a:r>
            <a:rPr lang="en-US" sz="2000" b="1" dirty="0" smtClean="0">
              <a:solidFill>
                <a:schemeClr val="tx1"/>
              </a:solidFill>
            </a:rPr>
            <a:t>19%</a:t>
          </a:r>
          <a:endParaRPr lang="en-US" sz="2000" b="1" dirty="0">
            <a:solidFill>
              <a:schemeClr val="tx1"/>
            </a:solidFill>
          </a:endParaRPr>
        </a:p>
      </dgm:t>
    </dgm:pt>
    <dgm:pt modelId="{2C6B940B-A39A-4D85-BF61-C76F61247793}" type="parTrans" cxnId="{90BF23C1-8C38-4174-876E-BD4353E202AB}">
      <dgm:prSet/>
      <dgm:spPr/>
      <dgm:t>
        <a:bodyPr/>
        <a:lstStyle/>
        <a:p>
          <a:endParaRPr lang="en-US"/>
        </a:p>
      </dgm:t>
    </dgm:pt>
    <dgm:pt modelId="{EC68A0D3-3B53-4D86-BCA8-45846945C041}" type="sibTrans" cxnId="{90BF23C1-8C38-4174-876E-BD4353E202AB}">
      <dgm:prSet/>
      <dgm:spPr/>
      <dgm:t>
        <a:bodyPr/>
        <a:lstStyle/>
        <a:p>
          <a:endParaRPr lang="en-US"/>
        </a:p>
      </dgm:t>
    </dgm:pt>
    <dgm:pt modelId="{830D0AA5-7460-4289-99F4-4D2A55C709C5}">
      <dgm:prSet phldrT="[Text]" custT="1"/>
      <dgm:spPr>
        <a:solidFill>
          <a:srgbClr val="FFC000"/>
        </a:solidFill>
      </dgm:spPr>
      <dgm:t>
        <a:bodyPr/>
        <a:lstStyle/>
        <a:p>
          <a:pPr algn="ctr"/>
          <a:r>
            <a:rPr lang="en-US" sz="2000" b="1" dirty="0" smtClean="0">
              <a:solidFill>
                <a:schemeClr val="tx1"/>
              </a:solidFill>
            </a:rPr>
            <a:t>Speaking</a:t>
          </a:r>
        </a:p>
        <a:p>
          <a:pPr algn="ctr"/>
          <a:r>
            <a:rPr lang="en-US" sz="2000" b="1" dirty="0" smtClean="0">
              <a:solidFill>
                <a:schemeClr val="tx1"/>
              </a:solidFill>
            </a:rPr>
            <a:t>26 %</a:t>
          </a:r>
          <a:endParaRPr lang="en-US" sz="2000" b="1" dirty="0">
            <a:solidFill>
              <a:schemeClr val="tx1"/>
            </a:solidFill>
          </a:endParaRPr>
        </a:p>
      </dgm:t>
    </dgm:pt>
    <dgm:pt modelId="{020491E1-0E4C-475C-825A-4BC723389FFC}" type="parTrans" cxnId="{0D8D341A-DF20-49FA-B68F-C8488EC5E88E}">
      <dgm:prSet/>
      <dgm:spPr/>
      <dgm:t>
        <a:bodyPr/>
        <a:lstStyle/>
        <a:p>
          <a:endParaRPr lang="en-US"/>
        </a:p>
      </dgm:t>
    </dgm:pt>
    <dgm:pt modelId="{765C1EAD-DD31-4983-A191-219F27F94152}" type="sibTrans" cxnId="{0D8D341A-DF20-49FA-B68F-C8488EC5E88E}">
      <dgm:prSet/>
      <dgm:spPr/>
      <dgm:t>
        <a:bodyPr/>
        <a:lstStyle/>
        <a:p>
          <a:endParaRPr lang="en-US"/>
        </a:p>
      </dgm:t>
    </dgm:pt>
    <dgm:pt modelId="{6E114B5B-8930-4A6C-8C81-ACE1D9B7FC18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2000" b="1" dirty="0" smtClean="0">
              <a:solidFill>
                <a:schemeClr val="tx1"/>
              </a:solidFill>
            </a:rPr>
            <a:t>Writing</a:t>
          </a:r>
        </a:p>
        <a:p>
          <a:r>
            <a:rPr lang="en-US" sz="2000" b="1" dirty="0" smtClean="0">
              <a:solidFill>
                <a:schemeClr val="tx1"/>
              </a:solidFill>
            </a:rPr>
            <a:t>23 %</a:t>
          </a:r>
          <a:endParaRPr lang="en-US" sz="2000" b="1" dirty="0">
            <a:solidFill>
              <a:schemeClr val="tx1"/>
            </a:solidFill>
          </a:endParaRPr>
        </a:p>
      </dgm:t>
    </dgm:pt>
    <dgm:pt modelId="{AFF9F129-B2DC-415D-8A19-99781C928C1D}" type="parTrans" cxnId="{3D5BF239-C268-433E-875C-B54DA409CB42}">
      <dgm:prSet/>
      <dgm:spPr/>
      <dgm:t>
        <a:bodyPr/>
        <a:lstStyle/>
        <a:p>
          <a:endParaRPr lang="en-US"/>
        </a:p>
      </dgm:t>
    </dgm:pt>
    <dgm:pt modelId="{842C680D-6758-421F-AA86-BB1CCDCA405D}" type="sibTrans" cxnId="{3D5BF239-C268-433E-875C-B54DA409CB42}">
      <dgm:prSet/>
      <dgm:spPr/>
      <dgm:t>
        <a:bodyPr/>
        <a:lstStyle/>
        <a:p>
          <a:endParaRPr lang="en-US"/>
        </a:p>
      </dgm:t>
    </dgm:pt>
    <dgm:pt modelId="{A3B98B88-D988-4E26-9C3B-26ADB4FA6C1F}" type="pres">
      <dgm:prSet presAssocID="{7FC54304-2F48-4017-AFA8-C715E98C6B68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29A5848-87F8-4520-BF30-33649A87020C}" type="pres">
      <dgm:prSet presAssocID="{7FC54304-2F48-4017-AFA8-C715E98C6B68}" presName="children" presStyleCnt="0"/>
      <dgm:spPr/>
    </dgm:pt>
    <dgm:pt modelId="{2FEEE53B-DE4D-43F5-9A78-9A07426F06AE}" type="pres">
      <dgm:prSet presAssocID="{7FC54304-2F48-4017-AFA8-C715E98C6B68}" presName="childPlaceholder" presStyleCnt="0"/>
      <dgm:spPr/>
    </dgm:pt>
    <dgm:pt modelId="{9D391652-C22D-4D60-84F0-182171F52A7E}" type="pres">
      <dgm:prSet presAssocID="{7FC54304-2F48-4017-AFA8-C715E98C6B68}" presName="circle" presStyleCnt="0"/>
      <dgm:spPr/>
    </dgm:pt>
    <dgm:pt modelId="{A332D170-F453-41F8-B391-B8889BA7C03D}" type="pres">
      <dgm:prSet presAssocID="{7FC54304-2F48-4017-AFA8-C715E98C6B68}" presName="quadrant1" presStyleLbl="node1" presStyleIdx="0" presStyleCnt="4" custLinFactNeighborX="-1617" custLinFactNeighborY="-161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F56A12-28C6-40DC-AAE8-6D1EAFF8E4D4}" type="pres">
      <dgm:prSet presAssocID="{7FC54304-2F48-4017-AFA8-C715E98C6B68}" presName="quadrant2" presStyleLbl="node1" presStyleIdx="1" presStyleCnt="4" custAng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C30710-D20E-4603-B430-F09A132417B8}" type="pres">
      <dgm:prSet presAssocID="{7FC54304-2F48-4017-AFA8-C715E98C6B68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D4BBB3-FEA2-46DA-8CE2-19548DEB31DA}" type="pres">
      <dgm:prSet presAssocID="{7FC54304-2F48-4017-AFA8-C715E98C6B68}" presName="quadrant4" presStyleLbl="node1" presStyleIdx="3" presStyleCnt="4" custLinFactNeighborX="-2182" custLinFactNeighborY="-23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D85109-EA82-4230-913C-9E098F7C4716}" type="pres">
      <dgm:prSet presAssocID="{7FC54304-2F48-4017-AFA8-C715E98C6B68}" presName="quadrantPlaceholder" presStyleCnt="0"/>
      <dgm:spPr/>
    </dgm:pt>
    <dgm:pt modelId="{54F91F78-E4D9-4F51-88B5-C5525366C991}" type="pres">
      <dgm:prSet presAssocID="{7FC54304-2F48-4017-AFA8-C715E98C6B68}" presName="center1" presStyleLbl="fgShp" presStyleIdx="0" presStyleCnt="2"/>
      <dgm:spPr/>
    </dgm:pt>
    <dgm:pt modelId="{611F82DB-3091-4282-8269-547662F0792D}" type="pres">
      <dgm:prSet presAssocID="{7FC54304-2F48-4017-AFA8-C715E98C6B68}" presName="center2" presStyleLbl="fgShp" presStyleIdx="1" presStyleCnt="2"/>
      <dgm:spPr/>
    </dgm:pt>
  </dgm:ptLst>
  <dgm:cxnLst>
    <dgm:cxn modelId="{D28F8E5D-494D-48C4-A28C-4DE2699ADCC4}" type="presOf" srcId="{91AAA52C-70D7-4592-8CB7-C45D0F7ECD97}" destId="{96F56A12-28C6-40DC-AAE8-6D1EAFF8E4D4}" srcOrd="0" destOrd="0" presId="urn:microsoft.com/office/officeart/2005/8/layout/cycle4#1"/>
    <dgm:cxn modelId="{FF2DD6D4-8F05-44D8-827E-FD5C87A6F9D6}" type="presOf" srcId="{6E114B5B-8930-4A6C-8C81-ACE1D9B7FC18}" destId="{DDD4BBB3-FEA2-46DA-8CE2-19548DEB31DA}" srcOrd="0" destOrd="0" presId="urn:microsoft.com/office/officeart/2005/8/layout/cycle4#1"/>
    <dgm:cxn modelId="{3D5BF239-C268-433E-875C-B54DA409CB42}" srcId="{7FC54304-2F48-4017-AFA8-C715E98C6B68}" destId="{6E114B5B-8930-4A6C-8C81-ACE1D9B7FC18}" srcOrd="3" destOrd="0" parTransId="{AFF9F129-B2DC-415D-8A19-99781C928C1D}" sibTransId="{842C680D-6758-421F-AA86-BB1CCDCA405D}"/>
    <dgm:cxn modelId="{90304C81-32B0-4172-9AA4-5DA5AC4C0087}" type="presOf" srcId="{A41FF868-67B2-47AD-AB71-323785829B44}" destId="{A332D170-F453-41F8-B391-B8889BA7C03D}" srcOrd="0" destOrd="0" presId="urn:microsoft.com/office/officeart/2005/8/layout/cycle4#1"/>
    <dgm:cxn modelId="{0D8D341A-DF20-49FA-B68F-C8488EC5E88E}" srcId="{7FC54304-2F48-4017-AFA8-C715E98C6B68}" destId="{830D0AA5-7460-4289-99F4-4D2A55C709C5}" srcOrd="2" destOrd="0" parTransId="{020491E1-0E4C-475C-825A-4BC723389FFC}" sibTransId="{765C1EAD-DD31-4983-A191-219F27F94152}"/>
    <dgm:cxn modelId="{286E3BF8-763B-41FC-8CD4-DC1C24EF564A}" type="presOf" srcId="{7FC54304-2F48-4017-AFA8-C715E98C6B68}" destId="{A3B98B88-D988-4E26-9C3B-26ADB4FA6C1F}" srcOrd="0" destOrd="0" presId="urn:microsoft.com/office/officeart/2005/8/layout/cycle4#1"/>
    <dgm:cxn modelId="{90BF23C1-8C38-4174-876E-BD4353E202AB}" srcId="{7FC54304-2F48-4017-AFA8-C715E98C6B68}" destId="{91AAA52C-70D7-4592-8CB7-C45D0F7ECD97}" srcOrd="1" destOrd="0" parTransId="{2C6B940B-A39A-4D85-BF61-C76F61247793}" sibTransId="{EC68A0D3-3B53-4D86-BCA8-45846945C041}"/>
    <dgm:cxn modelId="{AAA35F1A-D772-4BA2-B631-EF6E5589513A}" type="presOf" srcId="{830D0AA5-7460-4289-99F4-4D2A55C709C5}" destId="{72C30710-D20E-4603-B430-F09A132417B8}" srcOrd="0" destOrd="0" presId="urn:microsoft.com/office/officeart/2005/8/layout/cycle4#1"/>
    <dgm:cxn modelId="{B224CC79-5614-49F3-927C-B217D7BEA435}" srcId="{7FC54304-2F48-4017-AFA8-C715E98C6B68}" destId="{A41FF868-67B2-47AD-AB71-323785829B44}" srcOrd="0" destOrd="0" parTransId="{326DDA81-BD10-44F9-9321-AACBDA5B9CDA}" sibTransId="{2252F247-0F42-4E84-9C22-FCB7C1DDC4D5}"/>
    <dgm:cxn modelId="{1BBF3328-DBE1-4C4B-A86D-782D0039DE0F}" type="presParOf" srcId="{A3B98B88-D988-4E26-9C3B-26ADB4FA6C1F}" destId="{729A5848-87F8-4520-BF30-33649A87020C}" srcOrd="0" destOrd="0" presId="urn:microsoft.com/office/officeart/2005/8/layout/cycle4#1"/>
    <dgm:cxn modelId="{A8579FA7-0495-454C-8104-2D0B74BFB471}" type="presParOf" srcId="{729A5848-87F8-4520-BF30-33649A87020C}" destId="{2FEEE53B-DE4D-43F5-9A78-9A07426F06AE}" srcOrd="0" destOrd="0" presId="urn:microsoft.com/office/officeart/2005/8/layout/cycle4#1"/>
    <dgm:cxn modelId="{8A979980-8471-4432-88EE-A999248884A4}" type="presParOf" srcId="{A3B98B88-D988-4E26-9C3B-26ADB4FA6C1F}" destId="{9D391652-C22D-4D60-84F0-182171F52A7E}" srcOrd="1" destOrd="0" presId="urn:microsoft.com/office/officeart/2005/8/layout/cycle4#1"/>
    <dgm:cxn modelId="{75B79CD8-9E39-4FD2-A784-9FE8A77D1488}" type="presParOf" srcId="{9D391652-C22D-4D60-84F0-182171F52A7E}" destId="{A332D170-F453-41F8-B391-B8889BA7C03D}" srcOrd="0" destOrd="0" presId="urn:microsoft.com/office/officeart/2005/8/layout/cycle4#1"/>
    <dgm:cxn modelId="{BC1C1C33-40EA-47A3-8CB3-33BD05C8AABB}" type="presParOf" srcId="{9D391652-C22D-4D60-84F0-182171F52A7E}" destId="{96F56A12-28C6-40DC-AAE8-6D1EAFF8E4D4}" srcOrd="1" destOrd="0" presId="urn:microsoft.com/office/officeart/2005/8/layout/cycle4#1"/>
    <dgm:cxn modelId="{81E7EF37-F373-4FCA-A18E-FED68E992BD6}" type="presParOf" srcId="{9D391652-C22D-4D60-84F0-182171F52A7E}" destId="{72C30710-D20E-4603-B430-F09A132417B8}" srcOrd="2" destOrd="0" presId="urn:microsoft.com/office/officeart/2005/8/layout/cycle4#1"/>
    <dgm:cxn modelId="{E78DC91D-A148-477C-A5B8-D7B0D2887ABF}" type="presParOf" srcId="{9D391652-C22D-4D60-84F0-182171F52A7E}" destId="{DDD4BBB3-FEA2-46DA-8CE2-19548DEB31DA}" srcOrd="3" destOrd="0" presId="urn:microsoft.com/office/officeart/2005/8/layout/cycle4#1"/>
    <dgm:cxn modelId="{4D346653-6C87-43B9-9B7A-EF2EE2307557}" type="presParOf" srcId="{9D391652-C22D-4D60-84F0-182171F52A7E}" destId="{87D85109-EA82-4230-913C-9E098F7C4716}" srcOrd="4" destOrd="0" presId="urn:microsoft.com/office/officeart/2005/8/layout/cycle4#1"/>
    <dgm:cxn modelId="{81494E63-CF6C-4B13-A784-10604BC8E9A6}" type="presParOf" srcId="{A3B98B88-D988-4E26-9C3B-26ADB4FA6C1F}" destId="{54F91F78-E4D9-4F51-88B5-C5525366C991}" srcOrd="2" destOrd="0" presId="urn:microsoft.com/office/officeart/2005/8/layout/cycle4#1"/>
    <dgm:cxn modelId="{BEBC0933-65F8-46A0-B5BC-09D9DA4F473C}" type="presParOf" srcId="{A3B98B88-D988-4E26-9C3B-26ADB4FA6C1F}" destId="{611F82DB-3091-4282-8269-547662F0792D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32D170-F453-41F8-B391-B8889BA7C03D}">
      <dsp:nvSpPr>
        <dsp:cNvPr id="0" name=""/>
        <dsp:cNvSpPr/>
      </dsp:nvSpPr>
      <dsp:spPr>
        <a:xfrm>
          <a:off x="2078109" y="226290"/>
          <a:ext cx="1959741" cy="1959741"/>
        </a:xfrm>
        <a:prstGeom prst="pieWedg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Listening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32 %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2078109" y="226290"/>
        <a:ext cx="1959741" cy="1959741"/>
      </dsp:txXfrm>
    </dsp:sp>
    <dsp:sp modelId="{96F56A12-28C6-40DC-AAE8-6D1EAFF8E4D4}">
      <dsp:nvSpPr>
        <dsp:cNvPr id="0" name=""/>
        <dsp:cNvSpPr/>
      </dsp:nvSpPr>
      <dsp:spPr>
        <a:xfrm rot="5400000">
          <a:off x="4160059" y="257979"/>
          <a:ext cx="1959741" cy="1959741"/>
        </a:xfrm>
        <a:prstGeom prst="pieWedg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Reading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19%</a:t>
          </a:r>
          <a:endParaRPr lang="en-US" sz="2000" b="1" kern="1200" dirty="0">
            <a:solidFill>
              <a:schemeClr val="tx1"/>
            </a:solidFill>
          </a:endParaRPr>
        </a:p>
      </dsp:txBody>
      <dsp:txXfrm rot="5400000">
        <a:off x="4160059" y="257979"/>
        <a:ext cx="1959741" cy="1959741"/>
      </dsp:txXfrm>
    </dsp:sp>
    <dsp:sp modelId="{72C30710-D20E-4603-B430-F09A132417B8}">
      <dsp:nvSpPr>
        <dsp:cNvPr id="0" name=""/>
        <dsp:cNvSpPr/>
      </dsp:nvSpPr>
      <dsp:spPr>
        <a:xfrm rot="10800000">
          <a:off x="4160059" y="2308241"/>
          <a:ext cx="1959741" cy="1959741"/>
        </a:xfrm>
        <a:prstGeom prst="pieWedg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Speaking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26 %</a:t>
          </a:r>
          <a:endParaRPr lang="en-US" sz="2000" b="1" kern="1200" dirty="0">
            <a:solidFill>
              <a:schemeClr val="tx1"/>
            </a:solidFill>
          </a:endParaRPr>
        </a:p>
      </dsp:txBody>
      <dsp:txXfrm rot="10800000">
        <a:off x="4160059" y="2308241"/>
        <a:ext cx="1959741" cy="1959741"/>
      </dsp:txXfrm>
    </dsp:sp>
    <dsp:sp modelId="{DDD4BBB3-FEA2-46DA-8CE2-19548DEB31DA}">
      <dsp:nvSpPr>
        <dsp:cNvPr id="0" name=""/>
        <dsp:cNvSpPr/>
      </dsp:nvSpPr>
      <dsp:spPr>
        <a:xfrm rot="16200000">
          <a:off x="2067036" y="2303733"/>
          <a:ext cx="1959741" cy="1959741"/>
        </a:xfrm>
        <a:prstGeom prst="pieWedg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Writing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23 %</a:t>
          </a:r>
          <a:endParaRPr lang="en-US" sz="2000" b="1" kern="1200" dirty="0">
            <a:solidFill>
              <a:schemeClr val="tx1"/>
            </a:solidFill>
          </a:endParaRPr>
        </a:p>
      </dsp:txBody>
      <dsp:txXfrm rot="16200000">
        <a:off x="2067036" y="2303733"/>
        <a:ext cx="1959741" cy="1959741"/>
      </dsp:txXfrm>
    </dsp:sp>
    <dsp:sp modelId="{54F91F78-E4D9-4F51-88B5-C5525366C991}">
      <dsp:nvSpPr>
        <dsp:cNvPr id="0" name=""/>
        <dsp:cNvSpPr/>
      </dsp:nvSpPr>
      <dsp:spPr>
        <a:xfrm>
          <a:off x="3776484" y="1855644"/>
          <a:ext cx="676631" cy="588375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1F82DB-3091-4282-8269-547662F0792D}">
      <dsp:nvSpPr>
        <dsp:cNvPr id="0" name=""/>
        <dsp:cNvSpPr/>
      </dsp:nvSpPr>
      <dsp:spPr>
        <a:xfrm rot="10800000">
          <a:off x="3776484" y="2081942"/>
          <a:ext cx="676631" cy="588375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62767-8E50-46C8-887B-BCD94DA452FC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C3211-ABF3-4D4F-8F31-28655F1600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2779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32821-29DD-472D-AE98-43A37BE10EBF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713857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C7E34-B64C-4726-9528-19AF0C65AB4D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0641615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3612F-D451-4D14-9E3E-320B9D937012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909968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78372-9E4B-4BBE-A610-4D9473A88C63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494512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0FF7B-3559-49A5-915A-A3AD439C9245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464352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0BB96-73F1-4F19-BD59-E754C303CA81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398314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CA771-3B01-469D-B595-777941E92437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93418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0598C-29B6-4F21-ADCE-7A138EB9B758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844630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1FA2-25AB-4885-B50C-FA86A04A78C4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1113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5A1E1-7D0B-49CF-9248-051AF5F4BFC3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638787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823E-1863-447B-81A5-A9D139CF8B5C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431257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4D595-8AF2-4280-924C-CC968D60F024}" type="datetime1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A460D-D413-4A4F-96F2-FCE1F5E5CE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8257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zoom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7772400" cy="1470025"/>
          </a:xfrm>
        </p:spPr>
        <p:txBody>
          <a:bodyPr/>
          <a:lstStyle/>
          <a:p>
            <a:pPr algn="l"/>
            <a:r>
              <a:rPr lang="en-US" b="1" dirty="0" smtClean="0"/>
              <a:t>Recap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295400"/>
            <a:ext cx="7086600" cy="43434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b="1" dirty="0" smtClean="0">
                <a:solidFill>
                  <a:schemeClr val="tx1"/>
                </a:solidFill>
              </a:rPr>
              <a:t>Similarities and Differences between Verbal and Non verbal Communication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The “Plain English” Approach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The “You” Approach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052960"/>
            <a:ext cx="6553200" cy="2214240"/>
          </a:xfrm>
        </p:spPr>
        <p:txBody>
          <a:bodyPr/>
          <a:lstStyle/>
          <a:p>
            <a:pPr algn="ctr"/>
            <a:r>
              <a:rPr lang="en-US" sz="6600" b="1" dirty="0" smtClean="0">
                <a:latin typeface="Calibri" pitchFamily="34" charset="0"/>
                <a:cs typeface="Calibri" pitchFamily="34" charset="0"/>
              </a:rPr>
              <a:t>Week 4</a:t>
            </a:r>
            <a:br>
              <a:rPr lang="en-US" sz="66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6600" b="1" dirty="0" smtClean="0">
                <a:latin typeface="Calibri" pitchFamily="34" charset="0"/>
                <a:cs typeface="Calibri" pitchFamily="34" charset="0"/>
              </a:rPr>
              <a:t>LISTENING SKILL</a:t>
            </a:r>
            <a:endParaRPr lang="en-US" sz="6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362200"/>
            <a:ext cx="1981200" cy="151956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Language Skills</a:t>
            </a:r>
            <a:endParaRPr lang="en-US" sz="32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6412250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Communication</a:t>
            </a:r>
            <a:endParaRPr lang="en-US" sz="5400" dirty="0"/>
          </a:p>
        </p:txBody>
      </p:sp>
      <p:sp>
        <p:nvSpPr>
          <p:cNvPr id="5" name="Subtitle 2"/>
          <p:cNvSpPr>
            <a:spLocks noGrp="1"/>
          </p:cNvSpPr>
          <p:nvPr>
            <p:ph idx="1"/>
          </p:nvPr>
        </p:nvSpPr>
        <p:spPr>
          <a:xfrm>
            <a:off x="2667000" y="5562600"/>
            <a:ext cx="5943600" cy="609601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300" dirty="0" smtClean="0"/>
              <a:t>our body language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1000" y="1676400"/>
            <a:ext cx="1600200" cy="1447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Verbal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81000" y="3352800"/>
            <a:ext cx="1600200" cy="1447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Vocal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81000" y="5029200"/>
            <a:ext cx="1600200" cy="1447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Visual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27568" y="2057400"/>
            <a:ext cx="5533053" cy="6001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3300" spc="150" dirty="0" smtClean="0"/>
              <a:t>the message that we deliver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67000" y="3810000"/>
            <a:ext cx="5791200" cy="6001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274320" indent="-228600" algn="ctr">
              <a:spcBef>
                <a:spcPct val="20000"/>
              </a:spcBef>
              <a:buClr>
                <a:schemeClr val="accent1"/>
              </a:buClr>
            </a:pPr>
            <a:r>
              <a:rPr lang="en-US" sz="3300" spc="150" dirty="0" smtClean="0"/>
              <a:t>the voice that we convey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057400" y="23622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057400" y="41148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057400" y="58674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 animBg="1"/>
      <p:bldP spid="6" grpId="0" build="p" animBg="1"/>
      <p:bldP spid="7" grpId="0" build="p" animBg="1"/>
      <p:bldP spid="8" grpId="0" build="p" animBg="1"/>
      <p:bldP spid="9" grpId="0" build="p" animBg="1"/>
      <p:bldP spid="10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Frequency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4F91F78-E4D9-4F51-88B5-C5525366C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54F91F78-E4D9-4F51-88B5-C5525366C9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11F82DB-3091-4282-8269-547662F079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graphicEl>
                                              <a:dgm id="{611F82DB-3091-4282-8269-547662F079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332D170-F453-41F8-B391-B8889BA7C0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graphicEl>
                                              <a:dgm id="{A332D170-F453-41F8-B391-B8889BA7C0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6F56A12-28C6-40DC-AAE8-6D1EAFF8E4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graphicEl>
                                              <a:dgm id="{96F56A12-28C6-40DC-AAE8-6D1EAFF8E4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2C30710-D20E-4603-B430-F09A13241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>
                                            <p:graphicEl>
                                              <a:dgm id="{72C30710-D20E-4603-B430-F09A13241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DD4BBB3-FEA2-46DA-8CE2-19548DEB31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graphicEl>
                                              <a:dgm id="{DDD4BBB3-FEA2-46DA-8CE2-19548DEB31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There is a reason God gave us two ears but only one mouth. By listening actively we can: </a:t>
            </a:r>
          </a:p>
          <a:p>
            <a:pPr lvl="1" algn="just"/>
            <a:r>
              <a:rPr lang="en-US" dirty="0" smtClean="0">
                <a:latin typeface="Arial" pitchFamily="34" charset="0"/>
                <a:cs typeface="Arial" pitchFamily="34" charset="0"/>
              </a:rPr>
              <a:t>better understand what is expected of us,</a:t>
            </a:r>
          </a:p>
          <a:p>
            <a:pPr lvl="1" algn="just"/>
            <a:r>
              <a:rPr lang="en-US" dirty="0" smtClean="0">
                <a:latin typeface="Arial" pitchFamily="34" charset="0"/>
                <a:cs typeface="Arial" pitchFamily="34" charset="0"/>
              </a:rPr>
              <a:t>build rapport with our coworkers, family and friends,</a:t>
            </a:r>
          </a:p>
          <a:p>
            <a:pPr lvl="1" algn="just"/>
            <a:r>
              <a:rPr lang="en-US" dirty="0" smtClean="0">
                <a:latin typeface="Arial" pitchFamily="34" charset="0"/>
                <a:cs typeface="Arial" pitchFamily="34" charset="0"/>
              </a:rPr>
              <a:t>resolve problems,</a:t>
            </a:r>
          </a:p>
          <a:p>
            <a:pPr lvl="1" algn="just"/>
            <a:r>
              <a:rPr lang="en-US" dirty="0" smtClean="0">
                <a:latin typeface="Arial" pitchFamily="34" charset="0"/>
                <a:cs typeface="Arial" pitchFamily="34" charset="0"/>
              </a:rPr>
              <a:t>grasp underlying meanings.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928839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Listening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Bookman Old Style" pitchFamily="18" charset="0"/>
              </a:rPr>
              <a:t>Discriminative listening</a:t>
            </a:r>
          </a:p>
          <a:p>
            <a:r>
              <a:rPr lang="en-US" sz="2800" dirty="0">
                <a:latin typeface="Bookman Old Style" pitchFamily="18" charset="0"/>
              </a:rPr>
              <a:t>Comprehension listening</a:t>
            </a:r>
          </a:p>
          <a:p>
            <a:r>
              <a:rPr lang="en-US" sz="2800" dirty="0">
                <a:latin typeface="Bookman Old Style" pitchFamily="18" charset="0"/>
              </a:rPr>
              <a:t>Critical listening</a:t>
            </a:r>
          </a:p>
          <a:p>
            <a:r>
              <a:rPr lang="en-US" sz="2800" dirty="0">
                <a:latin typeface="Bookman Old Style" pitchFamily="18" charset="0"/>
              </a:rPr>
              <a:t>Biased listening</a:t>
            </a:r>
          </a:p>
          <a:p>
            <a:r>
              <a:rPr lang="en-US" sz="2800" dirty="0">
                <a:latin typeface="Bookman Old Style" pitchFamily="18" charset="0"/>
              </a:rPr>
              <a:t>Evaluative </a:t>
            </a:r>
            <a:r>
              <a:rPr lang="en-US" sz="2800" dirty="0" smtClean="0">
                <a:latin typeface="Bookman Old Style" pitchFamily="18" charset="0"/>
              </a:rPr>
              <a:t>listening</a:t>
            </a:r>
          </a:p>
          <a:p>
            <a:r>
              <a:rPr lang="en-US" sz="2800" dirty="0">
                <a:latin typeface="Bookman Old Style" pitchFamily="18" charset="0"/>
              </a:rPr>
              <a:t>Appreciative </a:t>
            </a:r>
            <a:r>
              <a:rPr lang="en-US" sz="2800" dirty="0" smtClean="0">
                <a:latin typeface="Bookman Old Style" pitchFamily="18" charset="0"/>
              </a:rPr>
              <a:t>listening</a:t>
            </a:r>
            <a:r>
              <a:rPr lang="en-US" sz="2800" dirty="0">
                <a:latin typeface="Bookman Old Style" pitchFamily="18" charset="0"/>
              </a:rPr>
              <a:t> </a:t>
            </a:r>
            <a:endParaRPr lang="en-US" sz="2800" dirty="0" smtClean="0">
              <a:latin typeface="Bookman Old Style" pitchFamily="18" charset="0"/>
            </a:endParaRPr>
          </a:p>
          <a:p>
            <a:r>
              <a:rPr lang="en-US" sz="2800" dirty="0" smtClean="0">
                <a:latin typeface="Bookman Old Style" pitchFamily="18" charset="0"/>
              </a:rPr>
              <a:t>Sympathetic listening</a:t>
            </a:r>
          </a:p>
          <a:p>
            <a:endParaRPr lang="en-US" b="1" dirty="0"/>
          </a:p>
          <a:p>
            <a:endParaRPr lang="en-US" b="1" dirty="0"/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12789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ial Narrow" pitchFamily="34" charset="0"/>
              </a:rPr>
              <a:t>The Importance of Good Listening Skills</a:t>
            </a:r>
            <a:r>
              <a:rPr lang="en-US" dirty="0" smtClean="0">
                <a:latin typeface="Bradley Hand ITC" pitchFamily="66" charset="0"/>
              </a:rPr>
              <a:t/>
            </a:r>
            <a:br>
              <a:rPr lang="en-US" dirty="0" smtClean="0">
                <a:latin typeface="Bradley Hand ITC" pitchFamily="66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r>
              <a:rPr lang="en-US" dirty="0" smtClean="0">
                <a:latin typeface="Bookman Old Style" pitchFamily="18" charset="0"/>
              </a:rPr>
              <a:t>Identification</a:t>
            </a:r>
          </a:p>
          <a:p>
            <a:r>
              <a:rPr lang="en-US" dirty="0" smtClean="0">
                <a:latin typeface="Bookman Old Style" pitchFamily="18" charset="0"/>
              </a:rPr>
              <a:t>Body Language</a:t>
            </a:r>
          </a:p>
          <a:p>
            <a:r>
              <a:rPr lang="en-US" dirty="0" smtClean="0">
                <a:latin typeface="Bookman Old Style" pitchFamily="18" charset="0"/>
              </a:rPr>
              <a:t>Respect</a:t>
            </a:r>
          </a:p>
          <a:p>
            <a:r>
              <a:rPr lang="en-US" dirty="0" smtClean="0">
                <a:latin typeface="Bookman Old Style" pitchFamily="18" charset="0"/>
              </a:rPr>
              <a:t>Comprehension</a:t>
            </a:r>
          </a:p>
          <a:p>
            <a:r>
              <a:rPr lang="en-US" dirty="0" smtClean="0">
                <a:latin typeface="Bookman Old Style" pitchFamily="18" charset="0"/>
              </a:rPr>
              <a:t>Response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481620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 Narrow" pitchFamily="34" charset="0"/>
              </a:rPr>
              <a:t>Keys to Become a Better Listener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Bookman Old Style" pitchFamily="18" charset="0"/>
              </a:rPr>
              <a:t>Use your DISC drive </a:t>
            </a:r>
          </a:p>
          <a:p>
            <a:r>
              <a:rPr lang="en-US" dirty="0" smtClean="0">
                <a:latin typeface="Bookman Old Style" pitchFamily="18" charset="0"/>
              </a:rPr>
              <a:t>Desire</a:t>
            </a:r>
          </a:p>
          <a:p>
            <a:r>
              <a:rPr lang="en-US" dirty="0" smtClean="0">
                <a:latin typeface="Bookman Old Style" pitchFamily="18" charset="0"/>
              </a:rPr>
              <a:t>Interest</a:t>
            </a:r>
          </a:p>
          <a:p>
            <a:r>
              <a:rPr lang="en-US" dirty="0" smtClean="0">
                <a:latin typeface="Bookman Old Style" pitchFamily="18" charset="0"/>
              </a:rPr>
              <a:t>Self discipline</a:t>
            </a:r>
          </a:p>
          <a:p>
            <a:r>
              <a:rPr lang="en-US" dirty="0" smtClean="0">
                <a:latin typeface="Bookman Old Style" pitchFamily="18" charset="0"/>
              </a:rPr>
              <a:t>Concentration</a:t>
            </a:r>
            <a:endParaRPr lang="en-US" b="1" dirty="0" smtClean="0">
              <a:latin typeface="Bookman Old Styl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374880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Arial Narrow" pitchFamily="34" charset="0"/>
              </a:rPr>
              <a:t>Why You Need Good Listening Skills?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>
                <a:latin typeface="Bookman Old Style" pitchFamily="18" charset="0"/>
              </a:rPr>
              <a:t>better understand assignments and what is expected of you; </a:t>
            </a:r>
          </a:p>
          <a:p>
            <a:pPr lvl="0"/>
            <a:r>
              <a:rPr lang="en-US" dirty="0" smtClean="0">
                <a:latin typeface="Bookman Old Style" pitchFamily="18" charset="0"/>
              </a:rPr>
              <a:t>build rapport with co-workers, bosses, and clients; </a:t>
            </a:r>
          </a:p>
          <a:p>
            <a:pPr lvl="0"/>
            <a:r>
              <a:rPr lang="en-US" dirty="0" smtClean="0">
                <a:latin typeface="Bookman Old Style" pitchFamily="18" charset="0"/>
              </a:rPr>
              <a:t>show support; </a:t>
            </a:r>
          </a:p>
          <a:p>
            <a:pPr lvl="0"/>
            <a:r>
              <a:rPr lang="en-US" dirty="0" smtClean="0">
                <a:latin typeface="Bookman Old Style" pitchFamily="18" charset="0"/>
              </a:rPr>
              <a:t>work better in a team-based environment; </a:t>
            </a:r>
          </a:p>
          <a:p>
            <a:pPr lvl="0">
              <a:buNone/>
            </a:pPr>
            <a:endParaRPr lang="en-US" dirty="0" smtClean="0">
              <a:latin typeface="Bookman Old Style" pitchFamily="18" charset="0"/>
            </a:endParaRP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041094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Advantages of listening</a:t>
            </a:r>
            <a:endParaRPr lang="en-US" dirty="0">
              <a:latin typeface="Arial Narrow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Bookman Old Style" pitchFamily="18" charset="0"/>
              </a:rPr>
              <a:t>Protects you from troubles</a:t>
            </a:r>
          </a:p>
          <a:p>
            <a:r>
              <a:rPr lang="en-US" dirty="0" smtClean="0">
                <a:latin typeface="Bookman Old Style" pitchFamily="18" charset="0"/>
              </a:rPr>
              <a:t>Lets you know what is going on</a:t>
            </a:r>
          </a:p>
          <a:p>
            <a:r>
              <a:rPr lang="en-US" dirty="0" smtClean="0">
                <a:latin typeface="Bookman Old Style" pitchFamily="18" charset="0"/>
              </a:rPr>
              <a:t>Makes you competent</a:t>
            </a:r>
          </a:p>
          <a:p>
            <a:r>
              <a:rPr lang="en-US" dirty="0" smtClean="0">
                <a:latin typeface="Bookman Old Style" pitchFamily="18" charset="0"/>
              </a:rPr>
              <a:t>Makes you look intelligent</a:t>
            </a:r>
          </a:p>
          <a:p>
            <a:r>
              <a:rPr lang="en-US" dirty="0" smtClean="0">
                <a:latin typeface="Bookman Old Style" pitchFamily="18" charset="0"/>
              </a:rPr>
              <a:t>Increases your power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282876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Advantages of listening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Bookman Old Style" pitchFamily="18" charset="0"/>
              </a:rPr>
              <a:t>Helps you understand</a:t>
            </a:r>
          </a:p>
          <a:p>
            <a:r>
              <a:rPr lang="en-US" dirty="0" smtClean="0">
                <a:latin typeface="Bookman Old Style" pitchFamily="18" charset="0"/>
              </a:rPr>
              <a:t>Helps you negotiate</a:t>
            </a:r>
          </a:p>
          <a:p>
            <a:r>
              <a:rPr lang="en-US" dirty="0" smtClean="0">
                <a:latin typeface="Bookman Old Style" pitchFamily="18" charset="0"/>
              </a:rPr>
              <a:t>Defuses anger</a:t>
            </a:r>
          </a:p>
          <a:p>
            <a:r>
              <a:rPr lang="en-US" dirty="0" smtClean="0">
                <a:latin typeface="Bookman Old Style" pitchFamily="18" charset="0"/>
              </a:rPr>
              <a:t>Builds self esteem</a:t>
            </a:r>
          </a:p>
          <a:p>
            <a:r>
              <a:rPr lang="en-US" dirty="0" smtClean="0">
                <a:latin typeface="Bookman Old Style" pitchFamily="18" charset="0"/>
              </a:rPr>
              <a:t>Makes love real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344193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55847"/>
            <a:ext cx="8457460" cy="1054394"/>
          </a:xfrm>
        </p:spPr>
        <p:txBody>
          <a:bodyPr/>
          <a:lstStyle/>
          <a:p>
            <a:r>
              <a:rPr lang="en-US" sz="2800" b="1" dirty="0" smtClean="0"/>
              <a:t>Difference between Listening &amp; Hearing?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200000"/>
              </a:lnSpc>
            </a:pPr>
            <a:r>
              <a:rPr lang="en-US" sz="3600" dirty="0" smtClean="0"/>
              <a:t>    Listening </a:t>
            </a:r>
          </a:p>
          <a:p>
            <a:pPr>
              <a:lnSpc>
                <a:spcPct val="200000"/>
              </a:lnSpc>
              <a:buNone/>
            </a:pPr>
            <a:r>
              <a:rPr lang="en-US" dirty="0" smtClean="0"/>
              <a:t>		the act of interpreting and evaluating what is being said</a:t>
            </a:r>
          </a:p>
          <a:p>
            <a:pPr>
              <a:lnSpc>
                <a:spcPct val="200000"/>
              </a:lnSpc>
            </a:pPr>
            <a:r>
              <a:rPr lang="en-US" sz="3600" dirty="0" smtClean="0"/>
              <a:t>    Hearing</a:t>
            </a:r>
          </a:p>
          <a:p>
            <a:pPr>
              <a:lnSpc>
                <a:spcPct val="200000"/>
              </a:lnSpc>
              <a:buNone/>
            </a:pPr>
            <a:r>
              <a:rPr lang="en-US" dirty="0" smtClean="0"/>
              <a:t>	 	the physiological process by which sounds waves are 	received by the ear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Nonverbal Distraction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2209800"/>
            <a:ext cx="4724400" cy="391636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/>
              <a:t>This symbol is having different  meanings in different countries: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 	UK &amp; USA= 	OK</a:t>
            </a:r>
          </a:p>
          <a:p>
            <a:r>
              <a:rPr lang="en-US" dirty="0" smtClean="0"/>
              <a:t> 	JAPAN= 	MONEY</a:t>
            </a:r>
          </a:p>
          <a:p>
            <a:r>
              <a:rPr lang="en-US" dirty="0" smtClean="0"/>
              <a:t> 	RUSSIA=	ZERO</a:t>
            </a:r>
          </a:p>
          <a:p>
            <a:r>
              <a:rPr lang="en-US" dirty="0" smtClean="0"/>
              <a:t> 	BRAZIL=	INSULT</a:t>
            </a:r>
          </a:p>
          <a:p>
            <a:r>
              <a:rPr lang="en-US" dirty="0" smtClean="0"/>
              <a:t> 	INDIA=		GOOD</a:t>
            </a:r>
            <a:endParaRPr lang="en-US" dirty="0"/>
          </a:p>
        </p:txBody>
      </p:sp>
      <p:pic>
        <p:nvPicPr>
          <p:cNvPr id="39938" name="Picture 2" descr="C:\Users\Anila\Downloads\CoolClips_hand02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057400"/>
            <a:ext cx="3048000" cy="4198418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8000" cy="1143000"/>
          </a:xfrm>
        </p:spPr>
        <p:txBody>
          <a:bodyPr/>
          <a:lstStyle/>
          <a:p>
            <a:r>
              <a:rPr lang="en-US" sz="4400" dirty="0" smtClean="0"/>
              <a:t>Physical Barrier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934200" cy="4525963"/>
          </a:xfrm>
        </p:spPr>
        <p:txBody>
          <a:bodyPr>
            <a:normAutofit/>
          </a:bodyPr>
          <a:lstStyle/>
          <a:p>
            <a:pPr algn="just"/>
            <a:r>
              <a:rPr lang="en-US" sz="3600" dirty="0" smtClean="0"/>
              <a:t> 	Two major physical 	constraints of effective 	listening are:</a:t>
            </a:r>
          </a:p>
          <a:p>
            <a:pPr lvl="3">
              <a:lnSpc>
                <a:spcPct val="150000"/>
              </a:lnSpc>
            </a:pPr>
            <a:r>
              <a:rPr lang="en-US" sz="3000" dirty="0" smtClean="0"/>
              <a:t> Noise environment</a:t>
            </a:r>
          </a:p>
          <a:p>
            <a:pPr lvl="3">
              <a:lnSpc>
                <a:spcPct val="150000"/>
              </a:lnSpc>
            </a:pPr>
            <a:r>
              <a:rPr lang="en-US" sz="3000" dirty="0" smtClean="0"/>
              <a:t> Learning Impairment i.e. </a:t>
            </a:r>
            <a:r>
              <a:rPr lang="en-US" sz="3200" dirty="0" smtClean="0"/>
              <a:t>hearing  problems</a:t>
            </a:r>
            <a:endParaRPr lang="en-US" sz="3000" dirty="0"/>
          </a:p>
        </p:txBody>
      </p:sp>
      <p:pic>
        <p:nvPicPr>
          <p:cNvPr id="38914" name="Picture 2" descr="http://english4aviation.pbworks.com/f/1268057863/Listenin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0"/>
            <a:ext cx="1371600" cy="670560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Psychological Barrier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75792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000" dirty="0" smtClean="0"/>
              <a:t> It consists of thoughts and feelings</a:t>
            </a:r>
          </a:p>
          <a:p>
            <a:pPr lvl="2">
              <a:lnSpc>
                <a:spcPct val="150000"/>
              </a:lnSpc>
            </a:pPr>
            <a:r>
              <a:rPr lang="en-US" sz="2600" dirty="0" smtClean="0"/>
              <a:t> Attitudinal problem</a:t>
            </a:r>
          </a:p>
          <a:p>
            <a:pPr lvl="2">
              <a:lnSpc>
                <a:spcPct val="150000"/>
              </a:lnSpc>
            </a:pPr>
            <a:r>
              <a:rPr lang="en-US" sz="2600" dirty="0" smtClean="0"/>
              <a:t> Preoccupation</a:t>
            </a:r>
          </a:p>
          <a:p>
            <a:pPr lvl="2">
              <a:lnSpc>
                <a:spcPct val="150000"/>
              </a:lnSpc>
            </a:pPr>
            <a:r>
              <a:rPr lang="en-US" sz="2600" dirty="0" smtClean="0"/>
              <a:t> Egocentrism</a:t>
            </a:r>
          </a:p>
          <a:p>
            <a:pPr lvl="2">
              <a:lnSpc>
                <a:spcPct val="150000"/>
              </a:lnSpc>
            </a:pPr>
            <a:r>
              <a:rPr lang="en-US" sz="2600" dirty="0" smtClean="0"/>
              <a:t> Fear of appearing ignorant</a:t>
            </a:r>
          </a:p>
          <a:p>
            <a:pPr lvl="2">
              <a:lnSpc>
                <a:spcPct val="150000"/>
              </a:lnSpc>
            </a:pPr>
            <a:r>
              <a:rPr lang="en-US" sz="2600" dirty="0" smtClean="0"/>
              <a:t> Faulty assumptions</a:t>
            </a:r>
            <a:endParaRPr lang="en-US" sz="26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Language Barrier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2209799"/>
            <a:ext cx="8407893" cy="391667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 	For effective listening language is 	important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 	Better to use simple words and avoid 	unfamiliar words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How to Improve Listening?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 Resist distractions</a:t>
            </a:r>
          </a:p>
          <a:p>
            <a:r>
              <a:rPr lang="en-US" sz="3600" dirty="0" smtClean="0"/>
              <a:t> Avoid fake listening</a:t>
            </a:r>
          </a:p>
          <a:p>
            <a:r>
              <a:rPr lang="en-US" sz="3600" dirty="0" smtClean="0"/>
              <a:t> Be willing to use energy</a:t>
            </a:r>
          </a:p>
          <a:p>
            <a:r>
              <a:rPr lang="en-US" sz="3600" dirty="0" smtClean="0"/>
              <a:t> Prepare yourself</a:t>
            </a:r>
          </a:p>
          <a:p>
            <a:r>
              <a:rPr lang="en-US" sz="3600" dirty="0" smtClean="0"/>
              <a:t> Take notes</a:t>
            </a:r>
          </a:p>
          <a:p>
            <a:r>
              <a:rPr lang="en-US" sz="3600" dirty="0" smtClean="0"/>
              <a:t> Ask questions</a:t>
            </a:r>
            <a:endParaRPr lang="en-US" sz="36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Asking Questions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/>
              <a:t> Sincere Questions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 Paraphrasing</a:t>
            </a:r>
          </a:p>
          <a:p>
            <a:pPr lvl="1">
              <a:lnSpc>
                <a:spcPct val="150000"/>
              </a:lnSpc>
            </a:pPr>
            <a:r>
              <a:rPr lang="en-US" sz="3000" dirty="0" smtClean="0"/>
              <a:t> Paraphrasing content</a:t>
            </a:r>
          </a:p>
          <a:p>
            <a:pPr lvl="1">
              <a:lnSpc>
                <a:spcPct val="150000"/>
              </a:lnSpc>
            </a:pPr>
            <a:r>
              <a:rPr lang="en-US" sz="3000" dirty="0" smtClean="0"/>
              <a:t> Paraphrasing intent</a:t>
            </a:r>
          </a:p>
          <a:p>
            <a:pPr lvl="1">
              <a:lnSpc>
                <a:spcPct val="150000"/>
              </a:lnSpc>
            </a:pPr>
            <a:r>
              <a:rPr lang="en-US" sz="3000" dirty="0" smtClean="0"/>
              <a:t> Paraphrasing feeling</a:t>
            </a:r>
            <a:endParaRPr lang="en-US" sz="30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Types of Workplace Listening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 Listening to Supervisors</a:t>
            </a:r>
          </a:p>
          <a:p>
            <a:pPr lvl="1">
              <a:buNone/>
            </a:pPr>
            <a:r>
              <a:rPr lang="en-US" dirty="0" smtClean="0"/>
              <a:t>	Hearing instructions, assignments, and explanations of work procedures</a:t>
            </a:r>
          </a:p>
          <a:p>
            <a:r>
              <a:rPr lang="en-US" sz="3200" dirty="0" smtClean="0"/>
              <a:t> Listening to Employees</a:t>
            </a:r>
          </a:p>
          <a:p>
            <a:pPr lvl="1">
              <a:buNone/>
            </a:pPr>
            <a:r>
              <a:rPr lang="en-US" dirty="0" smtClean="0"/>
              <a:t>	Supervisors spend more time listening to employees than reading, writing or speaking</a:t>
            </a:r>
          </a:p>
          <a:p>
            <a:r>
              <a:rPr lang="en-US" sz="3200" dirty="0" smtClean="0"/>
              <a:t> Listening to Customers</a:t>
            </a:r>
          </a:p>
          <a:p>
            <a:pPr lvl="1">
              <a:buNone/>
            </a:pPr>
            <a:r>
              <a:rPr lang="en-US" dirty="0" smtClean="0"/>
              <a:t>	Improves sales and profitability as well as increases repeat business</a:t>
            </a:r>
          </a:p>
          <a:p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Bad Habits of Poor Listeners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 Interrupting</a:t>
            </a:r>
          </a:p>
          <a:p>
            <a:r>
              <a:rPr lang="en-US" sz="3000" dirty="0" smtClean="0"/>
              <a:t> Jumping to conclusions</a:t>
            </a:r>
          </a:p>
          <a:p>
            <a:r>
              <a:rPr lang="en-US" sz="3000" dirty="0" smtClean="0"/>
              <a:t> Finishing others’ sentences for them</a:t>
            </a:r>
          </a:p>
          <a:p>
            <a:r>
              <a:rPr lang="en-US" sz="3000" dirty="0" smtClean="0"/>
              <a:t> Frequently (and often abruptly) changing the subject</a:t>
            </a:r>
          </a:p>
          <a:p>
            <a:r>
              <a:rPr lang="en-US" sz="3000" dirty="0" smtClean="0"/>
              <a:t> Inattentive body language</a:t>
            </a:r>
          </a:p>
          <a:p>
            <a:r>
              <a:rPr lang="en-US" sz="3000" dirty="0" smtClean="0"/>
              <a:t> Not responding to what others have said</a:t>
            </a:r>
          </a:p>
          <a:p>
            <a:r>
              <a:rPr lang="en-US" sz="3000" dirty="0" smtClean="0"/>
              <a:t> Failing to ask questions and give feedback</a:t>
            </a:r>
            <a:endParaRPr lang="en-US" sz="30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Activity	</a:t>
            </a:r>
            <a:endParaRPr lang="en-US" sz="5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2057399"/>
            <a:ext cx="8407893" cy="406907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5400" dirty="0" smtClean="0"/>
              <a:t> 	How you can overcome 	the listening barriers?</a:t>
            </a:r>
            <a:endParaRPr lang="en-US" sz="5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Process of Listening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1752600"/>
            <a:ext cx="1295400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HEARING 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2667000" y="3886200"/>
            <a:ext cx="3810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038600" y="5943600"/>
            <a:ext cx="1447800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RESPONDING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29000" y="5105400"/>
            <a:ext cx="1295400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EVALUATING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43200" y="4267200"/>
            <a:ext cx="1524000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REMEMBERING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81200" y="3429000"/>
            <a:ext cx="1600200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UNDERSTANDING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19200" y="2590800"/>
            <a:ext cx="1295400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ATTENTION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rot="16200000" flipH="1">
            <a:off x="1066800" y="2209800"/>
            <a:ext cx="3810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6200000" flipH="1">
            <a:off x="4038600" y="5562600"/>
            <a:ext cx="3810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6200000" flipH="1">
            <a:off x="3352800" y="4724400"/>
            <a:ext cx="3810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6200000" flipH="1">
            <a:off x="1905000" y="3048000"/>
            <a:ext cx="3810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905000" y="1828800"/>
            <a:ext cx="4724400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 smtClean="0"/>
              <a:t>refers to the response caused by sound waves</a:t>
            </a:r>
            <a:endParaRPr lang="en-US" sz="1600" dirty="0"/>
          </a:p>
        </p:txBody>
      </p:sp>
      <p:sp>
        <p:nvSpPr>
          <p:cNvPr id="16" name="Rectangle 15"/>
          <p:cNvSpPr/>
          <p:nvPr/>
        </p:nvSpPr>
        <p:spPr>
          <a:xfrm>
            <a:off x="2667000" y="2667000"/>
            <a:ext cx="4648200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 smtClean="0"/>
              <a:t>brain screens stimuli; the selective message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10000" y="3505200"/>
            <a:ext cx="4191000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 smtClean="0"/>
              <a:t>Understanding what you see and hear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95800" y="4343400"/>
            <a:ext cx="3875485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/>
              <a:t>adding to the mind storage bank; memory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0" y="5181600"/>
            <a:ext cx="3352800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 smtClean="0"/>
              <a:t>active listeners participate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00851" y="6019800"/>
            <a:ext cx="3157788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/>
              <a:t>verbal and/or nonverbal feedback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9" grpId="0" build="p" animBg="1"/>
      <p:bldP spid="10" grpId="0" build="p" animBg="1"/>
      <p:bldP spid="11" grpId="0" build="p" animBg="1"/>
      <p:bldP spid="12" grpId="0" build="p" animBg="1"/>
      <p:bldP spid="14" grpId="0" build="p" animBg="1"/>
      <p:bldP spid="15" grpId="0" build="p" animBg="1"/>
      <p:bldP spid="16" grpId="0" build="p" animBg="1"/>
      <p:bldP spid="21" grpId="0" build="p" animBg="1"/>
      <p:bldP spid="22" grpId="0" build="p" animBg="1"/>
      <p:bldP spid="23" grpId="0" build="p" animBg="1"/>
      <p:bldP spid="24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sides of Messages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38400" y="2133600"/>
            <a:ext cx="4191000" cy="3733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81400" y="2895600"/>
            <a:ext cx="2133600" cy="2133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SIGNAL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5594866" y="3777734"/>
            <a:ext cx="15240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APPEAL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886200" y="5410200"/>
            <a:ext cx="156767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RELATIONSHIP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429000" y="2209800"/>
            <a:ext cx="249414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FACTUAL INFORMATION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 rot="5400000">
            <a:off x="1915544" y="3799456"/>
            <a:ext cx="187224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SELF-REVELATION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62000" y="5715000"/>
            <a:ext cx="84510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Sender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15200" y="5715000"/>
            <a:ext cx="98353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Receiver</a:t>
            </a:r>
            <a:endParaRPr lang="en-US" dirty="0"/>
          </a:p>
        </p:txBody>
      </p:sp>
      <p:pic>
        <p:nvPicPr>
          <p:cNvPr id="40962" name="Picture 2" descr="C:\Users\Anila\Desktop\downlo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200400"/>
            <a:ext cx="1978727" cy="1981200"/>
          </a:xfrm>
          <a:prstGeom prst="rect">
            <a:avLst/>
          </a:prstGeom>
          <a:noFill/>
        </p:spPr>
      </p:pic>
      <p:pic>
        <p:nvPicPr>
          <p:cNvPr id="40964" name="Picture 4" descr="http://t3.gstatic.com/images?q=tbn:ANd9GcRqPgFkWpOkBbKC7x0nMgmJNqF4vZnzUeyJzKTZsUpJEvsu-BC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3200400"/>
            <a:ext cx="2133600" cy="236220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Explanation of four sides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 Factual Information- 	</a:t>
            </a:r>
            <a:r>
              <a:rPr lang="en-US" sz="2400" dirty="0" smtClean="0"/>
              <a:t>explains the facts</a:t>
            </a:r>
          </a:p>
          <a:p>
            <a:r>
              <a:rPr lang="en-US" sz="2400" b="1" dirty="0" smtClean="0"/>
              <a:t> Self-revelation-</a:t>
            </a:r>
            <a:r>
              <a:rPr lang="en-US" sz="2400" dirty="0" smtClean="0"/>
              <a:t> 		express the sender himself 				and his feelings</a:t>
            </a:r>
          </a:p>
          <a:p>
            <a:r>
              <a:rPr lang="en-US" sz="2400" b="1" dirty="0" smtClean="0"/>
              <a:t> Relationship-</a:t>
            </a:r>
            <a:r>
              <a:rPr lang="en-US" sz="2400" dirty="0" smtClean="0"/>
              <a:t> 		expresses what the sender 				expects from receiver and 				what kind of relationship 				(contact) exists between the 				two parties</a:t>
            </a:r>
          </a:p>
          <a:p>
            <a:r>
              <a:rPr lang="en-US" sz="2400" b="1" dirty="0" smtClean="0"/>
              <a:t> Appeal-</a:t>
            </a:r>
            <a:r>
              <a:rPr lang="en-US" sz="2400" dirty="0" smtClean="0"/>
              <a:t> 			seeks to have an influence on 				the other</a:t>
            </a:r>
          </a:p>
          <a:p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sides of Messages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38400" y="2133600"/>
            <a:ext cx="4267200" cy="403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81400" y="3048000"/>
            <a:ext cx="2133600" cy="2133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SIGNAL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5123766" y="3791635"/>
            <a:ext cx="24384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APPEAL</a:t>
            </a:r>
          </a:p>
          <a:p>
            <a:pPr algn="ctr"/>
            <a:r>
              <a:rPr lang="en-US" b="1" dirty="0" smtClean="0"/>
              <a:t>‘Visit me more often’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76600" y="5486400"/>
            <a:ext cx="28194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RELATIONSHIP</a:t>
            </a:r>
          </a:p>
          <a:p>
            <a:pPr algn="ctr"/>
            <a:r>
              <a:rPr lang="en-US" b="1" dirty="0" smtClean="0"/>
              <a:t>‘you don’t visit me often’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429000" y="2209800"/>
            <a:ext cx="252351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FACTUAL INFORMATION</a:t>
            </a:r>
          </a:p>
          <a:p>
            <a:pPr algn="ctr"/>
            <a:r>
              <a:rPr lang="en-US" b="1" i="1" dirty="0" smtClean="0"/>
              <a:t>‘</a:t>
            </a:r>
            <a:r>
              <a:rPr lang="en-US" b="1" dirty="0" smtClean="0"/>
              <a:t>Your presence is nice’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 rot="5400000">
            <a:off x="1556264" y="3867834"/>
            <a:ext cx="25908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SELF-REVELATION</a:t>
            </a:r>
          </a:p>
          <a:p>
            <a:pPr algn="ctr"/>
            <a:r>
              <a:rPr lang="en-US" b="1" dirty="0" smtClean="0"/>
              <a:t>‘I am lonely’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" y="5638800"/>
            <a:ext cx="84510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Sender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772400" y="5638800"/>
            <a:ext cx="98353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Receiver</a:t>
            </a:r>
            <a:endParaRPr lang="en-US" dirty="0"/>
          </a:p>
        </p:txBody>
      </p:sp>
      <p:pic>
        <p:nvPicPr>
          <p:cNvPr id="40962" name="Picture 2" descr="C:\Users\Anila\Desktop\downlo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1" y="3200400"/>
            <a:ext cx="1295400" cy="1297019"/>
          </a:xfrm>
          <a:prstGeom prst="rect">
            <a:avLst/>
          </a:prstGeom>
          <a:noFill/>
        </p:spPr>
      </p:pic>
      <p:pic>
        <p:nvPicPr>
          <p:cNvPr id="40964" name="Picture 4" descr="http://t3.gstatic.com/images?q=tbn:ANd9GcRqPgFkWpOkBbKC7x0nMgmJNqF4vZnzUeyJzKTZsUpJEvsu-BC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3048000"/>
            <a:ext cx="1524000" cy="1687286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Explanation of four sides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FACTUAL INFORMATION- 	</a:t>
            </a:r>
            <a:r>
              <a:rPr lang="en-US" b="1" i="1" dirty="0" smtClean="0">
                <a:solidFill>
                  <a:srgbClr val="C00000"/>
                </a:solidFill>
              </a:rPr>
              <a:t>‘Your presence is nice’ </a:t>
            </a:r>
          </a:p>
          <a:p>
            <a:pPr>
              <a:buNone/>
            </a:pPr>
            <a:r>
              <a:rPr lang="en-US" sz="2400" b="1" i="1" dirty="0" smtClean="0"/>
              <a:t>					</a:t>
            </a:r>
            <a:r>
              <a:rPr lang="en-US" sz="1800" b="1" i="1" dirty="0" smtClean="0"/>
              <a:t>T</a:t>
            </a:r>
            <a:r>
              <a:rPr lang="en-US" sz="1800" b="1" dirty="0" smtClean="0"/>
              <a:t>he </a:t>
            </a:r>
            <a:r>
              <a:rPr lang="en-US" sz="1800" b="1" dirty="0"/>
              <a:t>fact that the son is there is good.</a:t>
            </a:r>
          </a:p>
          <a:p>
            <a:r>
              <a:rPr lang="en-US" b="1" dirty="0" smtClean="0"/>
              <a:t>SELF-REVELATION- 		</a:t>
            </a:r>
            <a:r>
              <a:rPr lang="en-US" b="1" i="1" dirty="0" smtClean="0">
                <a:solidFill>
                  <a:srgbClr val="C00000"/>
                </a:solidFill>
              </a:rPr>
              <a:t>‘I am lonely’</a:t>
            </a:r>
          </a:p>
          <a:p>
            <a:pPr lvl="1">
              <a:buNone/>
            </a:pPr>
            <a:r>
              <a:rPr lang="en-US" b="1" spc="150" dirty="0" smtClean="0"/>
              <a:t>					The mother missed her son, 				she wanted to see him.</a:t>
            </a:r>
          </a:p>
          <a:p>
            <a:r>
              <a:rPr lang="en-US" b="1" dirty="0" smtClean="0"/>
              <a:t>RELATIONSHIP-		</a:t>
            </a:r>
            <a:r>
              <a:rPr lang="en-US" b="1" i="1" dirty="0" smtClean="0">
                <a:solidFill>
                  <a:srgbClr val="C00000"/>
                </a:solidFill>
              </a:rPr>
              <a:t>‘you don’t visit me often’ </a:t>
            </a:r>
          </a:p>
          <a:p>
            <a:pPr>
              <a:buNone/>
            </a:pPr>
            <a:r>
              <a:rPr lang="en-US" sz="2400" b="1" dirty="0"/>
              <a:t>	</a:t>
            </a:r>
            <a:r>
              <a:rPr lang="en-US" sz="2400" b="1" dirty="0" smtClean="0"/>
              <a:t>				</a:t>
            </a:r>
            <a:r>
              <a:rPr lang="en-US" sz="1800" b="1" dirty="0" smtClean="0"/>
              <a:t>The </a:t>
            </a:r>
            <a:r>
              <a:rPr lang="en-US" sz="1800" b="1" dirty="0"/>
              <a:t>critical undertone implies the </a:t>
            </a:r>
            <a:r>
              <a:rPr lang="en-US" sz="1800" b="1" dirty="0" smtClean="0"/>
              <a:t>					closeness </a:t>
            </a:r>
            <a:r>
              <a:rPr lang="en-US" sz="1800" b="1" dirty="0"/>
              <a:t>and trust of the relationship </a:t>
            </a:r>
            <a:r>
              <a:rPr lang="en-US" sz="1800" b="1" dirty="0" smtClean="0"/>
              <a:t>					between </a:t>
            </a:r>
            <a:r>
              <a:rPr lang="en-US" sz="1800" b="1" dirty="0"/>
              <a:t>the mother and her son</a:t>
            </a:r>
            <a:r>
              <a:rPr lang="en-US" sz="1800" b="1" dirty="0" smtClean="0"/>
              <a:t>.</a:t>
            </a:r>
          </a:p>
          <a:p>
            <a:r>
              <a:rPr lang="en-US" b="1" dirty="0" smtClean="0"/>
              <a:t>APPEAL- 			</a:t>
            </a:r>
            <a:r>
              <a:rPr lang="en-US" b="1" dirty="0" smtClean="0">
                <a:solidFill>
                  <a:srgbClr val="C00000"/>
                </a:solidFill>
              </a:rPr>
              <a:t>‘</a:t>
            </a:r>
            <a:r>
              <a:rPr lang="en-US" b="1" i="1" dirty="0" smtClean="0">
                <a:solidFill>
                  <a:srgbClr val="C00000"/>
                </a:solidFill>
              </a:rPr>
              <a:t>Visit me more often’</a:t>
            </a:r>
          </a:p>
          <a:p>
            <a:pPr>
              <a:buNone/>
            </a:pPr>
            <a:r>
              <a:rPr lang="en-US" sz="2400" b="1" dirty="0" smtClean="0"/>
              <a:t>					</a:t>
            </a:r>
            <a:r>
              <a:rPr lang="en-US" sz="1800" b="1" dirty="0" smtClean="0"/>
              <a:t>The mother uses the message to 					express her wish.</a:t>
            </a:r>
          </a:p>
          <a:p>
            <a:endParaRPr lang="en-US" sz="2400" b="1" dirty="0"/>
          </a:p>
          <a:p>
            <a:endParaRPr lang="en-US" b="1" dirty="0" smtClean="0"/>
          </a:p>
          <a:p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endParaRPr lang="en-US" b="1" i="1" dirty="0" smtClean="0"/>
          </a:p>
          <a:p>
            <a:endParaRPr lang="en-US" b="1" i="1" dirty="0" smtClean="0"/>
          </a:p>
          <a:p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Four ‘EARS’ of Listener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14600" y="2743200"/>
            <a:ext cx="4191000" cy="3733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81400" y="3581400"/>
            <a:ext cx="2133600" cy="2133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SIGNAL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5594866" y="4539734"/>
            <a:ext cx="15240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APPEAL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810000" y="5943600"/>
            <a:ext cx="156767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RELATIONSHIP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429000" y="2895600"/>
            <a:ext cx="249414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FACTUAL INFORMATION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 rot="5400000">
            <a:off x="1822966" y="4501634"/>
            <a:ext cx="2057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SELF-REVELATION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62000" y="5715000"/>
            <a:ext cx="84510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Sender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15200" y="5715000"/>
            <a:ext cx="98353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Receiver</a:t>
            </a:r>
            <a:endParaRPr lang="en-US" dirty="0"/>
          </a:p>
        </p:txBody>
      </p:sp>
      <p:pic>
        <p:nvPicPr>
          <p:cNvPr id="40962" name="Picture 2" descr="C:\Users\Anila\Desktop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200400"/>
            <a:ext cx="1978727" cy="1981200"/>
          </a:xfrm>
          <a:prstGeom prst="rect">
            <a:avLst/>
          </a:prstGeom>
          <a:noFill/>
        </p:spPr>
      </p:pic>
      <p:pic>
        <p:nvPicPr>
          <p:cNvPr id="40964" name="Picture 4" descr="http://t3.gstatic.com/images?q=tbn:ANd9GcRqPgFkWpOkBbKC7x0nMgmJNqF4vZnzUeyJzKTZsUpJEvsu-BC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3200400"/>
            <a:ext cx="2133600" cy="23622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28600" y="1828800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correct decoding of the message by the receiver means that he has to have a particular ear of each of the messages</a:t>
            </a:r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Explanation for active listener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FACTUAL INFORMATION- </a:t>
            </a:r>
            <a:endParaRPr lang="en-US" b="1" i="1" dirty="0"/>
          </a:p>
          <a:p>
            <a:pPr>
              <a:buNone/>
            </a:pPr>
            <a:r>
              <a:rPr lang="en-US" sz="2400" b="1" i="1" dirty="0" smtClean="0"/>
              <a:t>		</a:t>
            </a:r>
            <a:r>
              <a:rPr lang="en-US" sz="2400" dirty="0" smtClean="0"/>
              <a:t>What is the factual content of the report?</a:t>
            </a:r>
          </a:p>
          <a:p>
            <a:pPr>
              <a:buNone/>
            </a:pPr>
            <a:endParaRPr lang="en-US" sz="2400" b="1" dirty="0"/>
          </a:p>
          <a:p>
            <a:r>
              <a:rPr lang="en-US" b="1" dirty="0" smtClean="0"/>
              <a:t>SELF-REVELATION- </a:t>
            </a:r>
          </a:p>
          <a:p>
            <a:pPr>
              <a:buNone/>
            </a:pPr>
            <a:r>
              <a:rPr lang="en-US" sz="2400" b="1" dirty="0"/>
              <a:t>	</a:t>
            </a:r>
            <a:r>
              <a:rPr lang="en-US" sz="2400" b="1" dirty="0" smtClean="0"/>
              <a:t> 	</a:t>
            </a:r>
            <a:r>
              <a:rPr lang="en-US" sz="2400" dirty="0" smtClean="0"/>
              <a:t>What is this telling me about the other person?</a:t>
            </a:r>
          </a:p>
          <a:p>
            <a:pPr>
              <a:buNone/>
            </a:pPr>
            <a:endParaRPr lang="en-US" sz="2400" b="1" dirty="0" smtClean="0"/>
          </a:p>
          <a:p>
            <a:r>
              <a:rPr lang="en-US" b="1" dirty="0" smtClean="0"/>
              <a:t>RELATIONSHIP-</a:t>
            </a:r>
          </a:p>
          <a:p>
            <a:pPr>
              <a:buNone/>
            </a:pPr>
            <a:r>
              <a:rPr lang="en-US" sz="2400" b="1" dirty="0"/>
              <a:t>	</a:t>
            </a:r>
            <a:r>
              <a:rPr lang="en-US" sz="2400" b="1" dirty="0" smtClean="0"/>
              <a:t>	</a:t>
            </a:r>
            <a:r>
              <a:rPr lang="en-US" sz="2400" dirty="0" smtClean="0"/>
              <a:t>What does the other person want me to know 	about 	myself and about the relationship?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b="1" dirty="0" smtClean="0"/>
              <a:t>APPEAL-</a:t>
            </a:r>
          </a:p>
          <a:p>
            <a:pPr>
              <a:buNone/>
            </a:pPr>
            <a:r>
              <a:rPr lang="en-US" sz="2400" b="1" dirty="0" smtClean="0"/>
              <a:t>		</a:t>
            </a:r>
            <a:r>
              <a:rPr lang="en-US" sz="2400" dirty="0" smtClean="0"/>
              <a:t>What does he want to achieve?</a:t>
            </a:r>
            <a:endParaRPr lang="en-US" sz="2400" dirty="0"/>
          </a:p>
          <a:p>
            <a:endParaRPr lang="en-US" b="1" dirty="0" smtClean="0"/>
          </a:p>
          <a:p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endParaRPr lang="en-US" b="1" i="1" dirty="0" smtClean="0"/>
          </a:p>
          <a:p>
            <a:endParaRPr lang="en-US" b="1" i="1" dirty="0" smtClean="0"/>
          </a:p>
          <a:p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Listening Responses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1026" name="Picture 2" descr="C:\Users\Anila\Desktop\Active-listening-char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600200"/>
            <a:ext cx="8839200" cy="5029200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752600"/>
            <a:ext cx="7772400" cy="2057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7200" dirty="0" smtClean="0">
                <a:latin typeface="Chiller" pitchFamily="82" charset="0"/>
              </a:rPr>
              <a:t>Following Directions</a:t>
            </a:r>
            <a:br>
              <a:rPr lang="en-US" sz="7200" dirty="0" smtClean="0">
                <a:latin typeface="Chiller" pitchFamily="82" charset="0"/>
              </a:rPr>
            </a:br>
            <a:r>
              <a:rPr lang="en-US" sz="7200" dirty="0" smtClean="0">
                <a:latin typeface="Chiller" pitchFamily="82" charset="0"/>
              </a:rPr>
              <a:t>(Listening to Instructions) </a:t>
            </a:r>
            <a:endParaRPr lang="en-US" dirty="0" smtClean="0">
              <a:latin typeface="Chiller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210318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219200" y="1600200"/>
            <a:ext cx="74676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Arial" charset="0"/>
              <a:buAutoNum type="alphaLcParenR"/>
            </a:pPr>
            <a:r>
              <a:rPr lang="en-US" sz="2000" b="1" dirty="0">
                <a:latin typeface="Verdana" pitchFamily="34" charset="0"/>
              </a:rPr>
              <a:t>Write your name at the upper right corner of your paper</a:t>
            </a:r>
          </a:p>
          <a:p>
            <a:pPr algn="just" eaLnBrk="1" hangingPunct="1">
              <a:lnSpc>
                <a:spcPct val="150000"/>
              </a:lnSpc>
              <a:buFont typeface="Arial" charset="0"/>
              <a:buAutoNum type="alphaLcParenR"/>
            </a:pPr>
            <a:endParaRPr lang="en-US" sz="2000" dirty="0">
              <a:latin typeface="Verdana" pitchFamily="34" charset="0"/>
            </a:endParaRPr>
          </a:p>
          <a:p>
            <a:pPr algn="just" eaLnBrk="1" hangingPunct="1">
              <a:lnSpc>
                <a:spcPct val="150000"/>
              </a:lnSpc>
              <a:buFont typeface="Arial" charset="0"/>
              <a:buAutoNum type="alphaLcParenR"/>
            </a:pPr>
            <a:r>
              <a:rPr lang="en-US" sz="2000" b="1" dirty="0">
                <a:latin typeface="Verdana" pitchFamily="34" charset="0"/>
              </a:rPr>
              <a:t>For the rest of these directions, start near the </a:t>
            </a:r>
            <a:r>
              <a:rPr lang="en-US" sz="2000" b="1" dirty="0" smtClean="0">
                <a:latin typeface="Verdana" pitchFamily="34" charset="0"/>
              </a:rPr>
              <a:t>left top </a:t>
            </a:r>
            <a:r>
              <a:rPr lang="en-US" sz="2000" b="1" dirty="0">
                <a:latin typeface="Verdana" pitchFamily="34" charset="0"/>
              </a:rPr>
              <a:t>of your paper. Then print the result of each new direction below the previous result.</a:t>
            </a:r>
          </a:p>
          <a:p>
            <a:pPr algn="just" eaLnBrk="1" hangingPunct="1">
              <a:buFont typeface="Arial" charset="0"/>
              <a:buAutoNum type="alphaLcParenR"/>
            </a:pPr>
            <a:endParaRPr lang="en-US" b="1" dirty="0"/>
          </a:p>
          <a:p>
            <a:pPr algn="just" eaLnBrk="1" hangingPunct="1">
              <a:buFont typeface="Arial" charset="0"/>
              <a:buAutoNum type="alphaLcParenR"/>
            </a:pPr>
            <a:endParaRPr lang="en-US" b="1" dirty="0"/>
          </a:p>
          <a:p>
            <a:pPr algn="just" eaLnBrk="1" hangingPunct="1">
              <a:buFont typeface="Arial" charset="0"/>
              <a:buAutoNum type="alphaLcParenR"/>
            </a:pPr>
            <a:endParaRPr lang="en-US" b="1" dirty="0"/>
          </a:p>
          <a:p>
            <a:pPr algn="just" eaLnBrk="1" hangingPunct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785845991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19200" y="1600200"/>
            <a:ext cx="35036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>
              <a:lnSpc>
                <a:spcPct val="150000"/>
              </a:lnSpc>
              <a:buFont typeface="Arial" charset="0"/>
              <a:buAutoNum type="alphaLcParenR" startAt="3"/>
            </a:pPr>
            <a:r>
              <a:rPr lang="en-US" sz="2000" b="1">
                <a:latin typeface="Verdana" pitchFamily="34" charset="0"/>
              </a:rPr>
              <a:t>Print  “IAMSMART”.</a:t>
            </a:r>
            <a:endParaRPr lang="en-US" sz="200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4709849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4"/>
            </a:pPr>
            <a:r>
              <a:rPr lang="en-US" sz="2000" b="1">
                <a:latin typeface="Verdana" pitchFamily="34" charset="0"/>
              </a:rPr>
              <a:t>Insert two “O”s after the third, the sixth, and the eighth letters, in the IAMSMART statement. </a:t>
            </a:r>
          </a:p>
        </p:txBody>
      </p:sp>
    </p:spTree>
    <p:extLst>
      <p:ext uri="{BB962C8B-B14F-4D97-AF65-F5344CB8AC3E}">
        <p14:creationId xmlns:p14="http://schemas.microsoft.com/office/powerpoint/2010/main" xmlns="" val="3868696920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5"/>
            </a:pPr>
            <a:r>
              <a:rPr lang="en-US" sz="2000" b="1">
                <a:latin typeface="Verdana" pitchFamily="34" charset="0"/>
              </a:rPr>
              <a:t>Move the first letter so that it is between the third and fourth letters from the end.</a:t>
            </a:r>
          </a:p>
        </p:txBody>
      </p:sp>
    </p:spTree>
    <p:extLst>
      <p:ext uri="{BB962C8B-B14F-4D97-AF65-F5344CB8AC3E}">
        <p14:creationId xmlns:p14="http://schemas.microsoft.com/office/powerpoint/2010/main" xmlns="" val="2046439211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6"/>
            </a:pPr>
            <a:r>
              <a:rPr lang="en-US" sz="2000" b="1">
                <a:latin typeface="Verdana" pitchFamily="34" charset="0"/>
              </a:rPr>
              <a:t>Insert “N” before the third letter from the end and after the first letter.</a:t>
            </a:r>
          </a:p>
        </p:txBody>
      </p:sp>
    </p:spTree>
    <p:extLst>
      <p:ext uri="{BB962C8B-B14F-4D97-AF65-F5344CB8AC3E}">
        <p14:creationId xmlns:p14="http://schemas.microsoft.com/office/powerpoint/2010/main" xmlns="" val="1801182142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7"/>
            </a:pPr>
            <a:r>
              <a:rPr lang="en-US" sz="2000" b="1">
                <a:latin typeface="Verdana" pitchFamily="34" charset="0"/>
              </a:rPr>
              <a:t>Insert “D” before and after the first double “O”.</a:t>
            </a:r>
          </a:p>
        </p:txBody>
      </p:sp>
    </p:spTree>
    <p:extLst>
      <p:ext uri="{BB962C8B-B14F-4D97-AF65-F5344CB8AC3E}">
        <p14:creationId xmlns:p14="http://schemas.microsoft.com/office/powerpoint/2010/main" xmlns="" val="194234644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8"/>
            </a:pPr>
            <a:r>
              <a:rPr lang="en-US" sz="2000" b="1">
                <a:latin typeface="Verdana" pitchFamily="34" charset="0"/>
              </a:rPr>
              <a:t>Insert  “C” after the third letter and at the end.  </a:t>
            </a:r>
          </a:p>
        </p:txBody>
      </p:sp>
    </p:spTree>
    <p:extLst>
      <p:ext uri="{BB962C8B-B14F-4D97-AF65-F5344CB8AC3E}">
        <p14:creationId xmlns:p14="http://schemas.microsoft.com/office/powerpoint/2010/main" xmlns="" val="41264443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9"/>
            </a:pPr>
            <a:r>
              <a:rPr lang="en-US" sz="2000" b="1">
                <a:latin typeface="Verdana" pitchFamily="34" charset="0"/>
              </a:rPr>
              <a:t>Insert  “G” before the first double “O” and after the third letter following the second double “O”.</a:t>
            </a:r>
          </a:p>
        </p:txBody>
      </p:sp>
    </p:spTree>
    <p:extLst>
      <p:ext uri="{BB962C8B-B14F-4D97-AF65-F5344CB8AC3E}">
        <p14:creationId xmlns:p14="http://schemas.microsoft.com/office/powerpoint/2010/main" xmlns="" val="3461980649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10"/>
            </a:pPr>
            <a:r>
              <a:rPr lang="en-US" sz="2000" b="1">
                <a:latin typeface="Verdana" pitchFamily="34" charset="0"/>
              </a:rPr>
              <a:t>Insert  “L” before the second double “O”.</a:t>
            </a:r>
          </a:p>
        </p:txBody>
      </p:sp>
    </p:spTree>
    <p:extLst>
      <p:ext uri="{BB962C8B-B14F-4D97-AF65-F5344CB8AC3E}">
        <p14:creationId xmlns:p14="http://schemas.microsoft.com/office/powerpoint/2010/main" xmlns="" val="221460280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11"/>
            </a:pPr>
            <a:r>
              <a:rPr lang="en-US" sz="2000" b="1">
                <a:latin typeface="Verdana" pitchFamily="34" charset="0"/>
              </a:rPr>
              <a:t>Remove the fourth letter.</a:t>
            </a:r>
          </a:p>
        </p:txBody>
      </p:sp>
    </p:spTree>
    <p:extLst>
      <p:ext uri="{BB962C8B-B14F-4D97-AF65-F5344CB8AC3E}">
        <p14:creationId xmlns:p14="http://schemas.microsoft.com/office/powerpoint/2010/main" xmlns="" val="68516271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12"/>
            </a:pPr>
            <a:r>
              <a:rPr lang="en-US" sz="2000" b="1">
                <a:latin typeface="Verdana" pitchFamily="34" charset="0"/>
              </a:rPr>
              <a:t>Change the ninth letter to “K” and move it so that it falls between the eighth and ninth letters from the end.</a:t>
            </a:r>
          </a:p>
        </p:txBody>
      </p:sp>
    </p:spTree>
    <p:extLst>
      <p:ext uri="{BB962C8B-B14F-4D97-AF65-F5344CB8AC3E}">
        <p14:creationId xmlns:p14="http://schemas.microsoft.com/office/powerpoint/2010/main" xmlns="" val="1321940953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13"/>
            </a:pPr>
            <a:r>
              <a:rPr lang="en-US" sz="2000" b="1">
                <a:latin typeface="Verdana" pitchFamily="34" charset="0"/>
              </a:rPr>
              <a:t>Some letters appear more then once. Get rid of the third letter which does not appear more than once.</a:t>
            </a:r>
          </a:p>
        </p:txBody>
      </p:sp>
    </p:spTree>
    <p:extLst>
      <p:ext uri="{BB962C8B-B14F-4D97-AF65-F5344CB8AC3E}">
        <p14:creationId xmlns:p14="http://schemas.microsoft.com/office/powerpoint/2010/main" xmlns="" val="18208806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14"/>
            </a:pPr>
            <a:r>
              <a:rPr lang="en-US" sz="2000" b="1">
                <a:latin typeface="Verdana" pitchFamily="34" charset="0"/>
              </a:rPr>
              <a:t>Remove the last letter.</a:t>
            </a:r>
          </a:p>
        </p:txBody>
      </p:sp>
    </p:spTree>
    <p:extLst>
      <p:ext uri="{BB962C8B-B14F-4D97-AF65-F5344CB8AC3E}">
        <p14:creationId xmlns:p14="http://schemas.microsoft.com/office/powerpoint/2010/main" xmlns="" val="407650043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15"/>
            </a:pPr>
            <a:r>
              <a:rPr lang="en-US" sz="2000" b="1">
                <a:latin typeface="Verdana" pitchFamily="34" charset="0"/>
              </a:rPr>
              <a:t>Get rid of all the letters which are like the first letter (but leave the first letter).</a:t>
            </a:r>
          </a:p>
        </p:txBody>
      </p:sp>
    </p:spTree>
    <p:extLst>
      <p:ext uri="{BB962C8B-B14F-4D97-AF65-F5344CB8AC3E}">
        <p14:creationId xmlns:p14="http://schemas.microsoft.com/office/powerpoint/2010/main" xmlns="" val="406007969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16"/>
            </a:pPr>
            <a:r>
              <a:rPr lang="en-US" sz="2000" b="1">
                <a:latin typeface="Verdana" pitchFamily="34" charset="0"/>
              </a:rPr>
              <a:t>Get rid of the third letter  and all letters which are like it.</a:t>
            </a:r>
          </a:p>
        </p:txBody>
      </p:sp>
    </p:spTree>
    <p:extLst>
      <p:ext uri="{BB962C8B-B14F-4D97-AF65-F5344CB8AC3E}">
        <p14:creationId xmlns:p14="http://schemas.microsoft.com/office/powerpoint/2010/main" xmlns="" val="215135861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17"/>
            </a:pPr>
            <a:r>
              <a:rPr lang="en-US" sz="2000" b="1">
                <a:latin typeface="Verdana" pitchFamily="34" charset="0"/>
              </a:rPr>
              <a:t>Write the first and last statements together.</a:t>
            </a:r>
          </a:p>
        </p:txBody>
      </p:sp>
    </p:spTree>
    <p:extLst>
      <p:ext uri="{BB962C8B-B14F-4D97-AF65-F5344CB8AC3E}">
        <p14:creationId xmlns:p14="http://schemas.microsoft.com/office/powerpoint/2010/main" xmlns="" val="31288340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19200" y="1600200"/>
            <a:ext cx="350361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457200" indent="-457200">
              <a:lnSpc>
                <a:spcPct val="150000"/>
              </a:lnSpc>
              <a:buFont typeface="Arial" charset="0"/>
              <a:buAutoNum type="alphaLcParenR" startAt="3"/>
            </a:pPr>
            <a:r>
              <a:rPr lang="en-US" sz="2000" b="1">
                <a:latin typeface="Verdana" pitchFamily="34" charset="0"/>
              </a:rPr>
              <a:t>Print  “IAMSMART”.</a:t>
            </a:r>
            <a:endParaRPr lang="en-US" sz="2000">
              <a:latin typeface="Verdana" pitchFamily="34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14400" y="4343400"/>
            <a:ext cx="82296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2000">
                <a:solidFill>
                  <a:srgbClr val="FF0000"/>
                </a:solidFill>
                <a:latin typeface="Goudy Stout" pitchFamily="18" charset="0"/>
              </a:rPr>
              <a:t>IAMSMART</a:t>
            </a:r>
          </a:p>
        </p:txBody>
      </p:sp>
    </p:spTree>
    <p:extLst>
      <p:ext uri="{BB962C8B-B14F-4D97-AF65-F5344CB8AC3E}">
        <p14:creationId xmlns:p14="http://schemas.microsoft.com/office/powerpoint/2010/main" xmlns="" val="23135791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4"/>
            </a:pPr>
            <a:r>
              <a:rPr lang="en-US" sz="2000" b="1">
                <a:latin typeface="Verdana" pitchFamily="34" charset="0"/>
              </a:rPr>
              <a:t>Insert two “O”s after the third, the sixth, and the eighth letters, in the IAMSMART statement. 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14400" y="4343400"/>
            <a:ext cx="82296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2000">
                <a:solidFill>
                  <a:srgbClr val="FF0000"/>
                </a:solidFill>
                <a:latin typeface="Goudy Stout" pitchFamily="18" charset="0"/>
              </a:rPr>
              <a:t>IAMOOSMAOORTOO</a:t>
            </a:r>
          </a:p>
        </p:txBody>
      </p:sp>
    </p:spTree>
    <p:extLst>
      <p:ext uri="{BB962C8B-B14F-4D97-AF65-F5344CB8AC3E}">
        <p14:creationId xmlns:p14="http://schemas.microsoft.com/office/powerpoint/2010/main" xmlns="" val="980052199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5"/>
            </a:pPr>
            <a:r>
              <a:rPr lang="en-US" sz="2000" b="1">
                <a:latin typeface="Verdana" pitchFamily="34" charset="0"/>
              </a:rPr>
              <a:t>Move the first letter so that it is between the third and fourth letters from the end.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14400" y="4343400"/>
            <a:ext cx="82296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2000">
                <a:solidFill>
                  <a:srgbClr val="FF0000"/>
                </a:solidFill>
                <a:latin typeface="Goudy Stout" pitchFamily="18" charset="0"/>
              </a:rPr>
              <a:t>AMOOSMAOORITOO</a:t>
            </a:r>
          </a:p>
        </p:txBody>
      </p:sp>
    </p:spTree>
    <p:extLst>
      <p:ext uri="{BB962C8B-B14F-4D97-AF65-F5344CB8AC3E}">
        <p14:creationId xmlns:p14="http://schemas.microsoft.com/office/powerpoint/2010/main" xmlns="" val="3676351680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6"/>
            </a:pPr>
            <a:r>
              <a:rPr lang="en-US" sz="2000" b="1">
                <a:latin typeface="Verdana" pitchFamily="34" charset="0"/>
              </a:rPr>
              <a:t>Insert “N” before the third letter from the end and after the first letter.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14400" y="4343400"/>
            <a:ext cx="82296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2000">
                <a:solidFill>
                  <a:srgbClr val="FF0000"/>
                </a:solidFill>
                <a:latin typeface="Goudy Stout" pitchFamily="18" charset="0"/>
              </a:rPr>
              <a:t>ANMOOSMAOORINTOO</a:t>
            </a:r>
          </a:p>
        </p:txBody>
      </p:sp>
    </p:spTree>
    <p:extLst>
      <p:ext uri="{BB962C8B-B14F-4D97-AF65-F5344CB8AC3E}">
        <p14:creationId xmlns:p14="http://schemas.microsoft.com/office/powerpoint/2010/main" xmlns="" val="1618639869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7"/>
            </a:pPr>
            <a:r>
              <a:rPr lang="en-US" sz="2000" b="1">
                <a:latin typeface="Verdana" pitchFamily="34" charset="0"/>
              </a:rPr>
              <a:t>Insert “D” before and after the first double “O”.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14400" y="4343400"/>
            <a:ext cx="82296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2000">
                <a:solidFill>
                  <a:srgbClr val="FF0000"/>
                </a:solidFill>
                <a:latin typeface="Goudy Stout" pitchFamily="18" charset="0"/>
              </a:rPr>
              <a:t>ANMDOODSMAOORINTOO</a:t>
            </a:r>
          </a:p>
        </p:txBody>
      </p:sp>
    </p:spTree>
    <p:extLst>
      <p:ext uri="{BB962C8B-B14F-4D97-AF65-F5344CB8AC3E}">
        <p14:creationId xmlns:p14="http://schemas.microsoft.com/office/powerpoint/2010/main" xmlns="" val="2184901633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8"/>
            </a:pPr>
            <a:r>
              <a:rPr lang="en-US" sz="2000" b="1">
                <a:latin typeface="Verdana" pitchFamily="34" charset="0"/>
              </a:rPr>
              <a:t>Insert  “C” after the third letter and at the end.  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14400" y="4343400"/>
            <a:ext cx="82296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2000">
                <a:solidFill>
                  <a:srgbClr val="FF0000"/>
                </a:solidFill>
                <a:latin typeface="Goudy Stout" pitchFamily="18" charset="0"/>
              </a:rPr>
              <a:t>ANMCDOODSMAOORINTOOC</a:t>
            </a:r>
          </a:p>
        </p:txBody>
      </p:sp>
    </p:spTree>
    <p:extLst>
      <p:ext uri="{BB962C8B-B14F-4D97-AF65-F5344CB8AC3E}">
        <p14:creationId xmlns:p14="http://schemas.microsoft.com/office/powerpoint/2010/main" xmlns="" val="2013253807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9"/>
            </a:pPr>
            <a:r>
              <a:rPr lang="en-US" sz="2000" b="1">
                <a:latin typeface="Verdana" pitchFamily="34" charset="0"/>
              </a:rPr>
              <a:t>Insert  “G” before the first double “O” and after the third letter following the second double “O”.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14400" y="4343400"/>
            <a:ext cx="82296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2000">
                <a:solidFill>
                  <a:srgbClr val="FF0000"/>
                </a:solidFill>
                <a:latin typeface="Goudy Stout" pitchFamily="18" charset="0"/>
              </a:rPr>
              <a:t>ANMCDGOODSMAOORINGTOOC</a:t>
            </a:r>
          </a:p>
        </p:txBody>
      </p:sp>
    </p:spTree>
    <p:extLst>
      <p:ext uri="{BB962C8B-B14F-4D97-AF65-F5344CB8AC3E}">
        <p14:creationId xmlns:p14="http://schemas.microsoft.com/office/powerpoint/2010/main" xmlns="" val="78248110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10"/>
            </a:pPr>
            <a:r>
              <a:rPr lang="en-US" sz="2000" b="1">
                <a:latin typeface="Verdana" pitchFamily="34" charset="0"/>
              </a:rPr>
              <a:t>Insert  “L” before the second double “O”.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14400" y="4343400"/>
            <a:ext cx="82296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2000">
                <a:solidFill>
                  <a:srgbClr val="FF0000"/>
                </a:solidFill>
                <a:latin typeface="Goudy Stout" pitchFamily="18" charset="0"/>
              </a:rPr>
              <a:t>ANMCDGOODSMALOORINGTOOC</a:t>
            </a:r>
          </a:p>
        </p:txBody>
      </p:sp>
    </p:spTree>
    <p:extLst>
      <p:ext uri="{BB962C8B-B14F-4D97-AF65-F5344CB8AC3E}">
        <p14:creationId xmlns:p14="http://schemas.microsoft.com/office/powerpoint/2010/main" xmlns="" val="220958871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11"/>
            </a:pPr>
            <a:r>
              <a:rPr lang="en-US" sz="2000" b="1">
                <a:latin typeface="Verdana" pitchFamily="34" charset="0"/>
              </a:rPr>
              <a:t>Remove the fourth letter.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14400" y="4343400"/>
            <a:ext cx="82296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2000">
                <a:solidFill>
                  <a:srgbClr val="FF0000"/>
                </a:solidFill>
                <a:latin typeface="Goudy Stout" pitchFamily="18" charset="0"/>
              </a:rPr>
              <a:t>ANMDGOODSMALOORINGTOOC</a:t>
            </a:r>
          </a:p>
        </p:txBody>
      </p:sp>
    </p:spTree>
    <p:extLst>
      <p:ext uri="{BB962C8B-B14F-4D97-AF65-F5344CB8AC3E}">
        <p14:creationId xmlns:p14="http://schemas.microsoft.com/office/powerpoint/2010/main" xmlns="" val="176384241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12"/>
            </a:pPr>
            <a:r>
              <a:rPr lang="en-US" sz="2000" b="1">
                <a:latin typeface="Verdana" pitchFamily="34" charset="0"/>
              </a:rPr>
              <a:t>Change the ninth letter to “K” and move it so that it falls between the eighth and ninth letters from the end.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14400" y="4343400"/>
            <a:ext cx="82296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2000">
                <a:solidFill>
                  <a:srgbClr val="FF0000"/>
                </a:solidFill>
                <a:latin typeface="Goudy Stout" pitchFamily="18" charset="0"/>
              </a:rPr>
              <a:t>ANMDGOODMALOOKRINGTOOC</a:t>
            </a:r>
          </a:p>
        </p:txBody>
      </p:sp>
    </p:spTree>
    <p:extLst>
      <p:ext uri="{BB962C8B-B14F-4D97-AF65-F5344CB8AC3E}">
        <p14:creationId xmlns:p14="http://schemas.microsoft.com/office/powerpoint/2010/main" xmlns="" val="408860404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13"/>
            </a:pPr>
            <a:r>
              <a:rPr lang="en-US" sz="2000" b="1">
                <a:latin typeface="Verdana" pitchFamily="34" charset="0"/>
              </a:rPr>
              <a:t>Some letters appear more then once. Get rid of the third letter which does not appear more than once.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14400" y="4343400"/>
            <a:ext cx="82296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2000">
                <a:solidFill>
                  <a:srgbClr val="FF0000"/>
                </a:solidFill>
                <a:latin typeface="Goudy Stout" pitchFamily="18" charset="0"/>
              </a:rPr>
              <a:t>ANMDGOODMALOOKINGTOOC</a:t>
            </a:r>
          </a:p>
        </p:txBody>
      </p:sp>
    </p:spTree>
    <p:extLst>
      <p:ext uri="{BB962C8B-B14F-4D97-AF65-F5344CB8AC3E}">
        <p14:creationId xmlns:p14="http://schemas.microsoft.com/office/powerpoint/2010/main" xmlns="" val="391180320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14"/>
            </a:pPr>
            <a:r>
              <a:rPr lang="en-US" sz="2000" b="1">
                <a:latin typeface="Verdana" pitchFamily="34" charset="0"/>
              </a:rPr>
              <a:t>Remove the last letter.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14400" y="4343400"/>
            <a:ext cx="82296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2000">
                <a:solidFill>
                  <a:srgbClr val="FF0000"/>
                </a:solidFill>
                <a:latin typeface="Goudy Stout" pitchFamily="18" charset="0"/>
              </a:rPr>
              <a:t>ANMDGOODMALOOKINGTOO</a:t>
            </a:r>
          </a:p>
        </p:txBody>
      </p:sp>
    </p:spTree>
    <p:extLst>
      <p:ext uri="{BB962C8B-B14F-4D97-AF65-F5344CB8AC3E}">
        <p14:creationId xmlns:p14="http://schemas.microsoft.com/office/powerpoint/2010/main" xmlns="" val="3674075059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15"/>
            </a:pPr>
            <a:r>
              <a:rPr lang="en-US" sz="2000" b="1">
                <a:latin typeface="Verdana" pitchFamily="34" charset="0"/>
              </a:rPr>
              <a:t>Get rid of all the letters which are like the first letter (but leave the first letter).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14400" y="4343400"/>
            <a:ext cx="80772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2000">
                <a:solidFill>
                  <a:srgbClr val="FF0000"/>
                </a:solidFill>
                <a:latin typeface="Goudy Stout" pitchFamily="18" charset="0"/>
              </a:rPr>
              <a:t>ANMDGOODMLOOKINGTOO</a:t>
            </a:r>
          </a:p>
        </p:txBody>
      </p:sp>
    </p:spTree>
    <p:extLst>
      <p:ext uri="{BB962C8B-B14F-4D97-AF65-F5344CB8AC3E}">
        <p14:creationId xmlns:p14="http://schemas.microsoft.com/office/powerpoint/2010/main" xmlns="" val="1904493682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16"/>
            </a:pPr>
            <a:r>
              <a:rPr lang="en-US" sz="2000" b="1">
                <a:latin typeface="Verdana" pitchFamily="34" charset="0"/>
              </a:rPr>
              <a:t>Get rid of the third letter  and all letters which are like it.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14400" y="4343400"/>
            <a:ext cx="80772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2000">
                <a:solidFill>
                  <a:srgbClr val="FF0000"/>
                </a:solidFill>
                <a:latin typeface="Goudy Stout" pitchFamily="18" charset="0"/>
              </a:rPr>
              <a:t>ANDGOODLOOKINGTOO</a:t>
            </a:r>
          </a:p>
        </p:txBody>
      </p:sp>
    </p:spTree>
    <p:extLst>
      <p:ext uri="{BB962C8B-B14F-4D97-AF65-F5344CB8AC3E}">
        <p14:creationId xmlns:p14="http://schemas.microsoft.com/office/powerpoint/2010/main" xmlns="" val="3413449311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19200" y="1600200"/>
            <a:ext cx="6477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AutoNum type="alphaLcParenR" startAt="17"/>
            </a:pPr>
            <a:r>
              <a:rPr lang="en-US" sz="2000" b="1">
                <a:latin typeface="Verdana" pitchFamily="34" charset="0"/>
              </a:rPr>
              <a:t>Write the first and last statements together.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14400" y="4343400"/>
            <a:ext cx="82296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sz="2000">
                <a:solidFill>
                  <a:srgbClr val="FF0000"/>
                </a:solidFill>
                <a:latin typeface="Goudy Stout" pitchFamily="18" charset="0"/>
              </a:rPr>
              <a:t>IAMSMARTANDGOODLOOKINGTOO</a:t>
            </a:r>
          </a:p>
        </p:txBody>
      </p:sp>
    </p:spTree>
    <p:extLst>
      <p:ext uri="{BB962C8B-B14F-4D97-AF65-F5344CB8AC3E}">
        <p14:creationId xmlns:p14="http://schemas.microsoft.com/office/powerpoint/2010/main" xmlns="" val="512949620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Bookman Old Style" pitchFamily="18" charset="0"/>
              </a:rPr>
              <a:t>Key to success:</a:t>
            </a:r>
          </a:p>
          <a:p>
            <a:pPr algn="just">
              <a:buNone/>
            </a:pPr>
            <a:r>
              <a:rPr lang="en-US" dirty="0" smtClean="0">
                <a:latin typeface="Bookman Old Style" pitchFamily="18" charset="0"/>
              </a:rPr>
              <a:t/>
            </a:r>
            <a:br>
              <a:rPr lang="en-US" dirty="0" smtClean="0">
                <a:latin typeface="Bookman Old Style" pitchFamily="18" charset="0"/>
              </a:rPr>
            </a:br>
            <a:r>
              <a:rPr lang="en-US" dirty="0" smtClean="0">
                <a:latin typeface="Bookman Old Style" pitchFamily="18" charset="0"/>
              </a:rPr>
              <a:t>Become a more effective listener. Practice the active listening technique and make it one of your active communication skills</a:t>
            </a:r>
          </a:p>
          <a:p>
            <a:pPr>
              <a:buNone/>
            </a:pPr>
            <a:r>
              <a:rPr lang="en-US" dirty="0" smtClean="0">
                <a:latin typeface="Bookman Old Style" pitchFamily="18" charset="0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506579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for Listening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63</a:t>
            </a:fld>
            <a:endParaRPr lang="en-US"/>
          </a:p>
        </p:txBody>
      </p:sp>
      <p:pic>
        <p:nvPicPr>
          <p:cNvPr id="5" name="Picture 4" descr="BabyListeningWithHeadphon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1600200"/>
            <a:ext cx="4953000" cy="496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043057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C:\Users\Sanghavi\AppData\Local\Temp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Bradley Hand ITC" pitchFamily="66" charset="0"/>
              </a:rPr>
              <a:t>Thank you for listening</a:t>
            </a:r>
            <a:endParaRPr lang="en-US" b="1" dirty="0">
              <a:solidFill>
                <a:schemeClr val="bg1"/>
              </a:solidFill>
              <a:latin typeface="Bradley Hand ITC" pitchFamily="66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  <a:latin typeface="Bookman Old Style" pitchFamily="18" charset="0"/>
              </a:rPr>
              <a:t> 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99145281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1973</TotalTime>
  <Words>1046</Words>
  <Application>Microsoft Office PowerPoint</Application>
  <PresentationFormat>On-screen Show (4:3)</PresentationFormat>
  <Paragraphs>275</Paragraphs>
  <Slides>64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Office Theme</vt:lpstr>
      <vt:lpstr>Recap </vt:lpstr>
      <vt:lpstr>Week 4 LISTENING SKILL</vt:lpstr>
      <vt:lpstr>Communication</vt:lpstr>
      <vt:lpstr>Communication Frequency</vt:lpstr>
      <vt:lpstr>Introduction</vt:lpstr>
      <vt:lpstr>Types of Listening</vt:lpstr>
      <vt:lpstr>The Importance of Good Listening Skills </vt:lpstr>
      <vt:lpstr>Keys to Become a Better Listener</vt:lpstr>
      <vt:lpstr>Why You Need Good Listening Skills?</vt:lpstr>
      <vt:lpstr>Advantages of listening</vt:lpstr>
      <vt:lpstr>Advantages of listening</vt:lpstr>
      <vt:lpstr>Difference between Listening &amp; Hearing?</vt:lpstr>
      <vt:lpstr>Nonverbal Distraction</vt:lpstr>
      <vt:lpstr>Physical Barrier</vt:lpstr>
      <vt:lpstr>Psychological Barrier</vt:lpstr>
      <vt:lpstr>Language Barrier</vt:lpstr>
      <vt:lpstr>How to Improve Listening?</vt:lpstr>
      <vt:lpstr>Asking Questions</vt:lpstr>
      <vt:lpstr>Types of Workplace Listening</vt:lpstr>
      <vt:lpstr>Bad Habits of Poor Listeners</vt:lpstr>
      <vt:lpstr>Activity </vt:lpstr>
      <vt:lpstr>The Process of Listening</vt:lpstr>
      <vt:lpstr>Four sides of Messages</vt:lpstr>
      <vt:lpstr>Explanation of four sides</vt:lpstr>
      <vt:lpstr>Four sides of Messages</vt:lpstr>
      <vt:lpstr>Explanation of four sides</vt:lpstr>
      <vt:lpstr>Four ‘EARS’ of Listener</vt:lpstr>
      <vt:lpstr>Explanation for active listener</vt:lpstr>
      <vt:lpstr>Listening Responses</vt:lpstr>
      <vt:lpstr>Following Directions (Listening to Instructions) 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Summary</vt:lpstr>
      <vt:lpstr>Thank you for Listening</vt:lpstr>
      <vt:lpstr>Thank you for listening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Paragraph Writing &amp; Essay Writing</dc:title>
  <dc:creator>Anila</dc:creator>
  <cp:lastModifiedBy>Administrator</cp:lastModifiedBy>
  <cp:revision>47</cp:revision>
  <dcterms:created xsi:type="dcterms:W3CDTF">2011-11-28T11:46:25Z</dcterms:created>
  <dcterms:modified xsi:type="dcterms:W3CDTF">2013-03-21T05:37:17Z</dcterms:modified>
</cp:coreProperties>
</file>