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ustom.xml" ContentType="application/vnd.openxmlformats-officedocument.custom-propertie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2"/>
  </p:sldMasterIdLst>
  <p:notesMasterIdLst>
    <p:notesMasterId r:id="rId53"/>
  </p:notesMasterIdLst>
  <p:handoutMasterIdLst>
    <p:handoutMasterId r:id="rId54"/>
  </p:handoutMasterIdLst>
  <p:sldIdLst>
    <p:sldId id="295" r:id="rId3"/>
    <p:sldId id="256" r:id="rId4"/>
    <p:sldId id="266" r:id="rId5"/>
    <p:sldId id="267" r:id="rId6"/>
    <p:sldId id="268" r:id="rId7"/>
    <p:sldId id="269" r:id="rId8"/>
    <p:sldId id="270" r:id="rId9"/>
    <p:sldId id="271" r:id="rId10"/>
    <p:sldId id="275" r:id="rId11"/>
    <p:sldId id="296" r:id="rId12"/>
    <p:sldId id="297" r:id="rId13"/>
    <p:sldId id="298" r:id="rId14"/>
    <p:sldId id="299" r:id="rId15"/>
    <p:sldId id="300" r:id="rId16"/>
    <p:sldId id="301" r:id="rId17"/>
    <p:sldId id="302" r:id="rId18"/>
    <p:sldId id="303" r:id="rId19"/>
    <p:sldId id="304" r:id="rId20"/>
    <p:sldId id="305" r:id="rId21"/>
    <p:sldId id="306" r:id="rId22"/>
    <p:sldId id="307" r:id="rId23"/>
    <p:sldId id="308" r:id="rId24"/>
    <p:sldId id="309" r:id="rId25"/>
    <p:sldId id="310" r:id="rId26"/>
    <p:sldId id="311" r:id="rId27"/>
    <p:sldId id="312" r:id="rId28"/>
    <p:sldId id="313" r:id="rId29"/>
    <p:sldId id="314" r:id="rId30"/>
    <p:sldId id="315" r:id="rId31"/>
    <p:sldId id="316" r:id="rId32"/>
    <p:sldId id="317" r:id="rId33"/>
    <p:sldId id="318" r:id="rId34"/>
    <p:sldId id="319" r:id="rId35"/>
    <p:sldId id="320" r:id="rId36"/>
    <p:sldId id="321" r:id="rId37"/>
    <p:sldId id="322" r:id="rId38"/>
    <p:sldId id="323" r:id="rId39"/>
    <p:sldId id="324" r:id="rId40"/>
    <p:sldId id="326" r:id="rId41"/>
    <p:sldId id="327" r:id="rId42"/>
    <p:sldId id="328" r:id="rId43"/>
    <p:sldId id="329" r:id="rId44"/>
    <p:sldId id="330" r:id="rId45"/>
    <p:sldId id="331" r:id="rId46"/>
    <p:sldId id="332" r:id="rId47"/>
    <p:sldId id="333" r:id="rId48"/>
    <p:sldId id="334" r:id="rId49"/>
    <p:sldId id="335" r:id="rId50"/>
    <p:sldId id="336" r:id="rId51"/>
    <p:sldId id="294" r:id="rId52"/>
  </p:sldIdLst>
  <p:sldSz cx="9144000" cy="6858000" type="screen4x3"/>
  <p:notesSz cx="7010400" cy="92964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22200" autoAdjust="0"/>
    <p:restoredTop sz="94660"/>
  </p:normalViewPr>
  <p:slideViewPr>
    <p:cSldViewPr>
      <p:cViewPr varScale="1">
        <p:scale>
          <a:sx n="68" d="100"/>
          <a:sy n="68" d="100"/>
        </p:scale>
        <p:origin x="-37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notesMaster" Target="notesMasters/notesMaster1.xml"/><Relationship Id="rId58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ECF01072-00C4-4099-BC1E-CB4327C320DB}" type="datetimeFigureOut">
              <a:rPr lang="en-US" smtClean="0"/>
              <a:pPr/>
              <a:t>3/19/2013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34B244D9-87B8-4A74-8614-8F1F78CF8F0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812750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543CEC-8C41-4F73-8E83-19B907730644}" type="datetimeFigureOut">
              <a:rPr lang="en-US" smtClean="0"/>
              <a:pPr/>
              <a:t>3/19/2013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416E19-B448-4880-B78E-B61EC7CCE8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358616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Harlow Solid Italic" pitchFamily="82" charset="0"/>
              </a:defRPr>
            </a:lvl1pPr>
            <a:lvl2pPr marL="757066" indent="-291179">
              <a:defRPr>
                <a:solidFill>
                  <a:schemeClr val="tx1"/>
                </a:solidFill>
                <a:latin typeface="Harlow Solid Italic" pitchFamily="82" charset="0"/>
              </a:defRPr>
            </a:lvl2pPr>
            <a:lvl3pPr marL="1164717" indent="-232943">
              <a:defRPr>
                <a:solidFill>
                  <a:schemeClr val="tx1"/>
                </a:solidFill>
                <a:latin typeface="Harlow Solid Italic" pitchFamily="82" charset="0"/>
              </a:defRPr>
            </a:lvl3pPr>
            <a:lvl4pPr marL="1630604" indent="-232943">
              <a:defRPr>
                <a:solidFill>
                  <a:schemeClr val="tx1"/>
                </a:solidFill>
                <a:latin typeface="Harlow Solid Italic" pitchFamily="82" charset="0"/>
              </a:defRPr>
            </a:lvl4pPr>
            <a:lvl5pPr marL="2096491" indent="-232943">
              <a:defRPr>
                <a:solidFill>
                  <a:schemeClr val="tx1"/>
                </a:solidFill>
                <a:latin typeface="Harlow Solid Italic" pitchFamily="82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arlow Solid Italic" pitchFamily="82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arlow Solid Italic" pitchFamily="82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arlow Solid Italic" pitchFamily="82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arlow Solid Italic" pitchFamily="82" charset="0"/>
              </a:defRPr>
            </a:lvl9pPr>
          </a:lstStyle>
          <a:p>
            <a:fld id="{EB44450D-6675-443A-AEE9-4BDDE62FF8DD}" type="slidenum">
              <a:rPr lang="en-US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A604298-E796-4AAD-8ADC-9BB84D4E0ED3}" type="slidenum">
              <a:rPr lang="en-US"/>
              <a:pPr/>
              <a:t>9</a:t>
            </a:fld>
            <a:endParaRPr lang="en-US" dirty="0"/>
          </a:p>
        </p:txBody>
      </p:sp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9038" y="703263"/>
            <a:ext cx="4632325" cy="3473450"/>
          </a:xfrm>
          <a:ln w="12700" cap="flat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4720" y="4415790"/>
            <a:ext cx="5140960" cy="4183380"/>
          </a:xfrm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2207" tIns="45295" rIns="92207" bIns="45295"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57066" indent="-291179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64717" indent="-232943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30604" indent="-232943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96491" indent="-232943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9C84019E-04C5-4DF6-B1C0-C776B6B308BC}" type="slidenum">
              <a:rPr lang="en-US" sz="1000"/>
              <a:pPr/>
              <a:t>10</a:t>
            </a:fld>
            <a:endParaRPr lang="en-US" sz="100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9038" y="703263"/>
            <a:ext cx="4632325" cy="3473450"/>
          </a:xfrm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57066" indent="-291179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64717" indent="-232943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30604" indent="-232943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96491" indent="-232943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D0A35202-90F4-4273-8B06-35451EF211B9}" type="slidenum">
              <a:rPr lang="en-US" sz="1000"/>
              <a:pPr/>
              <a:t>11</a:t>
            </a:fld>
            <a:endParaRPr lang="en-US" sz="1000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9038" y="703263"/>
            <a:ext cx="4632325" cy="3473450"/>
          </a:xfrm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57066" indent="-291179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64717" indent="-232943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30604" indent="-232943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96491" indent="-232943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37EA81EF-4523-4F60-8CEE-8406FEF256C4}" type="slidenum">
              <a:rPr lang="en-US" sz="1000"/>
              <a:pPr/>
              <a:t>12</a:t>
            </a:fld>
            <a:endParaRPr lang="en-US" sz="100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9038" y="703263"/>
            <a:ext cx="4632325" cy="3473450"/>
          </a:xfrm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57066" indent="-291179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64717" indent="-232943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30604" indent="-232943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96491" indent="-232943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E713D223-BB98-49EA-913F-98491A729005}" type="slidenum">
              <a:rPr lang="en-US" sz="1000"/>
              <a:pPr/>
              <a:t>13</a:t>
            </a:fld>
            <a:endParaRPr lang="en-US" sz="100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9038" y="703263"/>
            <a:ext cx="4632325" cy="3473450"/>
          </a:xfrm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57066" indent="-291179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64717" indent="-232943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30604" indent="-232943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96491" indent="-232943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1BB45EA8-5E47-48AA-82F5-C868505CC4F3}" type="slidenum">
              <a:rPr lang="en-US" sz="1000"/>
              <a:pPr/>
              <a:t>14</a:t>
            </a:fld>
            <a:endParaRPr lang="en-US" sz="100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9038" y="703263"/>
            <a:ext cx="4632325" cy="3473450"/>
          </a:xfrm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57066" indent="-291179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64717" indent="-232943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30604" indent="-232943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96491" indent="-232943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230A441F-B614-4627-A206-32B95BF54586}" type="slidenum">
              <a:rPr lang="en-US" sz="1000"/>
              <a:pPr/>
              <a:t>15</a:t>
            </a:fld>
            <a:endParaRPr lang="en-US" sz="100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6913"/>
            <a:ext cx="4648200" cy="3486150"/>
          </a:xfrm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Dress is the most common word here.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57066" indent="-291179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64717" indent="-232943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30604" indent="-232943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96491" indent="-232943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F33899A8-AC1F-4A50-8712-4C81A6B7EA6D}" type="slidenum">
              <a:rPr lang="en-US" sz="1000"/>
              <a:pPr/>
              <a:t>16</a:t>
            </a:fld>
            <a:endParaRPr lang="en-US" sz="1000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9038" y="703263"/>
            <a:ext cx="4632325" cy="3473450"/>
          </a:xfrm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57066" indent="-291179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64717" indent="-232943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30604" indent="-232943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96491" indent="-232943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FB5B5994-38CA-4F9A-83AC-286275804241}" type="slidenum">
              <a:rPr lang="en-US" sz="1000"/>
              <a:pPr/>
              <a:t>17</a:t>
            </a:fld>
            <a:endParaRPr lang="en-US" sz="100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6913"/>
            <a:ext cx="4648200" cy="3486150"/>
          </a:xfrm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The correct form here would be: I am confident we can meet your needs because we are one of the oldest firms in the business.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57066" indent="-291179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64717" indent="-232943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30604" indent="-232943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96491" indent="-232943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5BDA5D09-44A8-4163-97A8-D82E1DDA5EB2}" type="slidenum">
              <a:rPr lang="en-US" sz="1000"/>
              <a:pPr/>
              <a:t>18</a:t>
            </a:fld>
            <a:endParaRPr lang="en-US" sz="1000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6913"/>
            <a:ext cx="4648200" cy="3486150"/>
          </a:xfrm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Examples: Timesheets are due on Monday is not passive voice (although the better form in Plain English would be: “Turn in your timesheets by Monday.” However, “Timesheets are to be turned in” </a:t>
            </a:r>
            <a:r>
              <a:rPr lang="en-US" i="1" smtClean="0"/>
              <a:t>is</a:t>
            </a:r>
            <a:r>
              <a:rPr lang="en-US" smtClean="0"/>
              <a:t> passive voice, because you could add “by me.” at the end of the sentence.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57066" indent="-291179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64717" indent="-232943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30604" indent="-232943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96491" indent="-232943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1077BDFD-23FD-43C4-84B0-90908CBD40CC}" type="slidenum">
              <a:rPr lang="en-US" sz="1000"/>
              <a:pPr/>
              <a:t>19</a:t>
            </a:fld>
            <a:endParaRPr lang="en-US" sz="100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9038" y="703263"/>
            <a:ext cx="4632325" cy="3473450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57066" indent="-291179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64717" indent="-232943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30604" indent="-232943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96491" indent="-232943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D008D010-7C2F-4DB5-9517-4CA45E91127E}" type="slidenum">
              <a:rPr lang="en-US" sz="1000"/>
              <a:pPr/>
              <a:t>20</a:t>
            </a:fld>
            <a:endParaRPr lang="en-US" sz="100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9038" y="703263"/>
            <a:ext cx="4632325" cy="3473450"/>
          </a:xfrm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57066" indent="-291179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64717" indent="-232943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30604" indent="-232943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96491" indent="-232943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FDFDEE45-870E-4A9F-B97E-681E36E8FA3C}" type="slidenum">
              <a:rPr lang="en-US" sz="1000"/>
              <a:pPr/>
              <a:t>21</a:t>
            </a:fld>
            <a:endParaRPr lang="en-US" sz="100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9038" y="703263"/>
            <a:ext cx="4632325" cy="3473450"/>
          </a:xfrm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57066" indent="-291179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64717" indent="-232943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30604" indent="-232943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96491" indent="-232943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0C844885-6C42-48F6-966B-8D045BBBC5D4}" type="slidenum">
              <a:rPr lang="en-US" sz="1000"/>
              <a:pPr/>
              <a:t>22</a:t>
            </a:fld>
            <a:endParaRPr lang="en-US" sz="100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6515" y="703686"/>
            <a:ext cx="4657372" cy="3473238"/>
          </a:xfrm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57066" indent="-291179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64717" indent="-232943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30604" indent="-232943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96491" indent="-232943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36793399-FFCD-4FE2-A59A-63B30CAE5F8B}" type="slidenum">
              <a:rPr lang="en-US" sz="1000"/>
              <a:pPr/>
              <a:t>23</a:t>
            </a:fld>
            <a:endParaRPr lang="en-US" sz="100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9038" y="703263"/>
            <a:ext cx="4632325" cy="3473450"/>
          </a:xfrm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57066" indent="-291179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64717" indent="-232943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30604" indent="-232943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96491" indent="-232943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392277DD-751D-4936-BCF1-E8434E4B5EB1}" type="slidenum">
              <a:rPr lang="en-US" sz="1000"/>
              <a:pPr/>
              <a:t>24</a:t>
            </a:fld>
            <a:endParaRPr lang="en-US" sz="100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9038" y="703263"/>
            <a:ext cx="4632325" cy="3473450"/>
          </a:xfrm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57066" indent="-291179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64717" indent="-232943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30604" indent="-232943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96491" indent="-232943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327B5CD5-8E5B-4AE2-B30F-4795B250EC25}" type="slidenum">
              <a:rPr lang="en-US" sz="1000"/>
              <a:pPr/>
              <a:t>25</a:t>
            </a:fld>
            <a:endParaRPr lang="en-US" sz="1000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9038" y="703263"/>
            <a:ext cx="4632325" cy="3473450"/>
          </a:xfrm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57066" indent="-291179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64717" indent="-232943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30604" indent="-232943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96491" indent="-232943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FE257704-54E6-417F-9F00-D781BDF16EC1}" type="slidenum">
              <a:rPr lang="en-US" sz="1000"/>
              <a:pPr/>
              <a:t>26</a:t>
            </a:fld>
            <a:endParaRPr lang="en-US" sz="1000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9038" y="703263"/>
            <a:ext cx="4632325" cy="3473450"/>
          </a:xfrm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89038" y="703263"/>
            <a:ext cx="4632325" cy="3473450"/>
          </a:xfrm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57066" indent="-291179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64717" indent="-232943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30604" indent="-232943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96491" indent="-232943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7A76CDCE-7308-43FA-A45B-0691868D4DEC}" type="slidenum">
              <a:rPr lang="en-US" sz="1000"/>
              <a:pPr/>
              <a:t>27</a:t>
            </a:fld>
            <a:endParaRPr lang="en-US" sz="100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89038" y="703263"/>
            <a:ext cx="4632325" cy="3473450"/>
          </a:xfrm>
          <a:ln/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57066" indent="-291179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64717" indent="-232943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30604" indent="-232943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96491" indent="-232943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2F07291C-58A7-46D9-873C-F170F4565E56}" type="slidenum">
              <a:rPr lang="en-US" sz="1000"/>
              <a:pPr/>
              <a:t>28</a:t>
            </a:fld>
            <a:endParaRPr lang="en-US" sz="100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89038" y="703263"/>
            <a:ext cx="4632325" cy="3473450"/>
          </a:xfrm>
          <a:ln/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57066" indent="-291179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64717" indent="-232943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30604" indent="-232943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96491" indent="-232943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19837A8A-41A8-48B7-8D9F-C76DF79E8EB9}" type="slidenum">
              <a:rPr lang="en-US" sz="1000"/>
              <a:pPr/>
              <a:t>29</a:t>
            </a:fld>
            <a:endParaRPr lang="en-US" sz="100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89038" y="703263"/>
            <a:ext cx="4632325" cy="3473450"/>
          </a:xfrm>
          <a:ln/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57066" indent="-291179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64717" indent="-232943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30604" indent="-232943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96491" indent="-232943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F40879E8-D4E7-42D3-BAD5-47804E0B8381}" type="slidenum">
              <a:rPr lang="en-US" sz="1000"/>
              <a:pPr/>
              <a:t>30</a:t>
            </a:fld>
            <a:endParaRPr lang="en-US" sz="100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89038" y="703263"/>
            <a:ext cx="4632325" cy="3473450"/>
          </a:xfrm>
          <a:ln/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57066" indent="-291179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64717" indent="-232943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30604" indent="-232943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96491" indent="-232943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6F6EB719-7739-4866-9949-5AC54B7CD38A}" type="slidenum">
              <a:rPr lang="en-US" sz="1000"/>
              <a:pPr/>
              <a:t>31</a:t>
            </a:fld>
            <a:endParaRPr lang="en-US" sz="100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57066" indent="-291179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64717" indent="-232943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30604" indent="-232943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96491" indent="-232943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EDAFA5F8-AAE9-4FBE-9EBD-80FDFE0F647A}" type="slidenum">
              <a:rPr lang="en-US" sz="1000"/>
              <a:pPr/>
              <a:t>32</a:t>
            </a:fld>
            <a:endParaRPr lang="en-US" sz="1000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9038" y="703263"/>
            <a:ext cx="4632325" cy="3473450"/>
          </a:xfrm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57066" indent="-291179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64717" indent="-232943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30604" indent="-232943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96491" indent="-232943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F94F5D89-0084-4706-94CB-F0EACA1E4BEA}" type="slidenum">
              <a:rPr lang="en-US" sz="1000"/>
              <a:pPr/>
              <a:t>33</a:t>
            </a:fld>
            <a:endParaRPr lang="en-US" sz="1000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9038" y="703263"/>
            <a:ext cx="4632325" cy="3473450"/>
          </a:xfrm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57066" indent="-291179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64717" indent="-232943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30604" indent="-232943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96491" indent="-232943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8346BB36-CD02-489C-B4EC-5C8CB1249F09}" type="slidenum">
              <a:rPr lang="en-US" sz="1000"/>
              <a:pPr/>
              <a:t>34</a:t>
            </a:fld>
            <a:endParaRPr lang="en-US" sz="100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9038" y="703263"/>
            <a:ext cx="4632325" cy="3473450"/>
          </a:xfrm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57066" indent="-291179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64717" indent="-232943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30604" indent="-232943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96491" indent="-232943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E5FEF2D8-B5A4-41F4-9E49-6B522FC972C0}" type="slidenum">
              <a:rPr lang="en-US" sz="1000"/>
              <a:pPr/>
              <a:t>35</a:t>
            </a:fld>
            <a:endParaRPr lang="en-US" sz="1000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9038" y="703263"/>
            <a:ext cx="4632325" cy="3473450"/>
          </a:xfrm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57066" indent="-291179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64717" indent="-232943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30604" indent="-232943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96491" indent="-232943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F0830151-D91A-4036-8848-F2584983B001}" type="slidenum">
              <a:rPr lang="en-US" sz="1000"/>
              <a:pPr/>
              <a:t>36</a:t>
            </a:fld>
            <a:endParaRPr lang="en-US" sz="100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6515" y="703686"/>
            <a:ext cx="4657372" cy="3473238"/>
          </a:xfrm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76515" y="703686"/>
            <a:ext cx="4657372" cy="3473238"/>
          </a:xfrm>
          <a:ln/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57066" indent="-291179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64717" indent="-232943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30604" indent="-232943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96491" indent="-232943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0F19B5EF-2E91-4985-B131-3C4DCE695CEE}" type="slidenum">
              <a:rPr lang="en-US" sz="1000"/>
              <a:pPr/>
              <a:t>37</a:t>
            </a:fld>
            <a:endParaRPr lang="en-US" sz="100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57066" indent="-291179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64717" indent="-232943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30604" indent="-232943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96491" indent="-232943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EFC6C422-20BE-4941-BF68-5B959C1651A7}" type="slidenum">
              <a:rPr lang="en-US" sz="1000"/>
              <a:pPr/>
              <a:t>38</a:t>
            </a:fld>
            <a:endParaRPr lang="en-US" sz="1000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9038" y="703263"/>
            <a:ext cx="4632325" cy="3473450"/>
          </a:xfrm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89038" y="703263"/>
            <a:ext cx="4632325" cy="3473450"/>
          </a:xfrm>
          <a:ln/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57066" indent="-291179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64717" indent="-232943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30604" indent="-232943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96491" indent="-232943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757E296F-5586-4C3E-921B-314F5D516960}" type="slidenum">
              <a:rPr lang="en-US" sz="1000"/>
              <a:pPr/>
              <a:t>39</a:t>
            </a:fld>
            <a:endParaRPr lang="en-US" sz="100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57066" indent="-291179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64717" indent="-232943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30604" indent="-232943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96491" indent="-232943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01665742-AAA8-48CB-9319-501EEFE46234}" type="slidenum">
              <a:rPr lang="en-US" sz="1000"/>
              <a:pPr/>
              <a:t>40</a:t>
            </a:fld>
            <a:endParaRPr lang="en-US" sz="1000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6515" y="703686"/>
            <a:ext cx="4657372" cy="3473238"/>
          </a:xfrm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34702-AD37-40B6-B898-A0759A4838B8}" type="datetimeFigureOut">
              <a:rPr lang="en-US" altLang="zh-TW" smtClean="0"/>
              <a:pPr/>
              <a:t>3/19/2013</a:t>
            </a:fld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02144-A3AB-4012-82BA-03456C02845F}" type="slidenum">
              <a:rPr lang="en-US" altLang="zh-TW" smtClean="0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8861257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34702-AD37-40B6-B898-A0759A4838B8}" type="datetimeFigureOut">
              <a:rPr lang="en-US" altLang="zh-TW" smtClean="0"/>
              <a:pPr/>
              <a:t>3/19/2013</a:t>
            </a:fld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02144-A3AB-4012-82BA-03456C02845F}" type="slidenum">
              <a:rPr lang="en-US" altLang="zh-TW" smtClean="0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868015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34702-AD37-40B6-B898-A0759A4838B8}" type="datetimeFigureOut">
              <a:rPr lang="en-US" altLang="zh-TW" smtClean="0"/>
              <a:pPr/>
              <a:t>3/19/2013</a:t>
            </a:fld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02144-A3AB-4012-82BA-03456C02845F}" type="slidenum">
              <a:rPr lang="en-US" altLang="zh-TW" smtClean="0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899508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34702-AD37-40B6-B898-A0759A4838B8}" type="datetimeFigureOut">
              <a:rPr lang="en-US" altLang="zh-TW" smtClean="0"/>
              <a:pPr/>
              <a:t>3/19/2013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02144-A3AB-4012-82BA-03456C02845F}" type="slidenum">
              <a:rPr lang="en-US" altLang="zh-TW" smtClean="0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4255608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34702-AD37-40B6-B898-A0759A4838B8}" type="datetimeFigureOut">
              <a:rPr lang="en-US" altLang="zh-TW" smtClean="0"/>
              <a:pPr/>
              <a:t>3/19/2013</a:t>
            </a:fld>
            <a:endParaRPr lang="en-US" altLang="zh-TW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TW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02144-A3AB-4012-82BA-03456C02845F}" type="slidenum">
              <a:rPr lang="en-US" altLang="zh-TW" smtClean="0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3125149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34702-AD37-40B6-B898-A0759A4838B8}" type="datetimeFigureOut">
              <a:rPr lang="en-US" altLang="zh-TW" smtClean="0"/>
              <a:pPr/>
              <a:t>3/19/2013</a:t>
            </a:fld>
            <a:endParaRPr lang="en-US" altLang="zh-TW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TW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02144-A3AB-4012-82BA-03456C02845F}" type="slidenum">
              <a:rPr lang="en-US" altLang="zh-TW" smtClean="0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8001683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34702-AD37-40B6-B898-A0759A4838B8}" type="datetimeFigureOut">
              <a:rPr lang="en-US" altLang="zh-TW" smtClean="0"/>
              <a:pPr/>
              <a:t>3/19/2013</a:t>
            </a:fld>
            <a:endParaRPr lang="en-US" altLang="zh-TW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TW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02144-A3AB-4012-82BA-03456C02845F}" type="slidenum">
              <a:rPr lang="en-US" altLang="zh-TW" smtClean="0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340282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34702-AD37-40B6-B898-A0759A4838B8}" type="datetimeFigureOut">
              <a:rPr lang="en-US" altLang="zh-TW" smtClean="0"/>
              <a:pPr/>
              <a:t>3/19/2013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02144-A3AB-4012-82BA-03456C02845F}" type="slidenum">
              <a:rPr lang="en-US" altLang="zh-TW" smtClean="0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0846961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34702-AD37-40B6-B898-A0759A4838B8}" type="datetimeFigureOut">
              <a:rPr lang="en-US" altLang="zh-TW" smtClean="0"/>
              <a:pPr/>
              <a:t>3/19/2013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02144-A3AB-4012-82BA-03456C02845F}" type="slidenum">
              <a:rPr lang="en-US" altLang="zh-TW" smtClean="0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2719248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34702-AD37-40B6-B898-A0759A4838B8}" type="datetimeFigureOut">
              <a:rPr lang="en-US" altLang="zh-TW" smtClean="0"/>
              <a:pPr/>
              <a:t>3/19/2013</a:t>
            </a:fld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02144-A3AB-4012-82BA-03456C02845F}" type="slidenum">
              <a:rPr lang="en-US" altLang="zh-TW" smtClean="0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41660611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34702-AD37-40B6-B898-A0759A4838B8}" type="datetimeFigureOut">
              <a:rPr lang="en-US" altLang="zh-TW" smtClean="0"/>
              <a:pPr/>
              <a:t>3/19/2013</a:t>
            </a:fld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02144-A3AB-4012-82BA-03456C02845F}" type="slidenum">
              <a:rPr lang="en-US" altLang="zh-TW" smtClean="0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5492703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2286000"/>
            <a:ext cx="3810000" cy="3810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2286000"/>
            <a:ext cx="3810000" cy="38100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795E35-64AD-4DFF-8C90-809C89EF04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74153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434702-AD37-40B6-B898-A0759A4838B8}" type="datetimeFigureOut">
              <a:rPr lang="en-US" altLang="zh-TW" smtClean="0"/>
              <a:pPr/>
              <a:t>3/19/2013</a:t>
            </a:fld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202144-A3AB-4012-82BA-03456C02845F}" type="slidenum">
              <a:rPr lang="en-US" altLang="zh-TW" smtClean="0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52201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oleObject" Target="../embeddings/oleObject1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4" Type="http://schemas.openxmlformats.org/officeDocument/2006/relationships/oleObject" Target="../embeddings/oleObject2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7.vml"/><Relationship Id="rId4" Type="http://schemas.openxmlformats.org/officeDocument/2006/relationships/oleObject" Target="../embeddings/oleObject3.bin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Relationship Id="rId4" Type="http://schemas.openxmlformats.org/officeDocument/2006/relationships/image" Target="../media/image2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2.v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4" Type="http://schemas.openxmlformats.org/officeDocument/2006/relationships/image" Target="../media/image3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pplauseformalwear.com/images/tuxedo.gif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0.v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1.v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2.v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3.v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4.v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5.v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6.v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7.v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8.v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Recap</a:t>
            </a:r>
            <a:endParaRPr lang="en-US" b="1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7924800" cy="4525963"/>
          </a:xfrm>
        </p:spPr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What is Business writing?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Types?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7 Cs of Communication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COMPLETENESS 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CONCISENESS 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CONSIDERATION 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CLARITY 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CONCRETENESS 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COURTESY 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CORRECTNESS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38577130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381000" y="838201"/>
            <a:ext cx="8458200" cy="4876800"/>
          </a:xfrm>
        </p:spPr>
        <p:txBody>
          <a:bodyPr>
            <a:normAutofit/>
          </a:bodyPr>
          <a:lstStyle/>
          <a:p>
            <a:r>
              <a:rPr lang="en-US" altLang="zh-TW" b="1" dirty="0" smtClean="0"/>
              <a:t>Week 3</a:t>
            </a:r>
            <a:br>
              <a:rPr lang="en-US" altLang="zh-TW" b="1" dirty="0" smtClean="0"/>
            </a:br>
            <a:r>
              <a:rPr lang="en-US" altLang="zh-TW" b="1" dirty="0"/>
              <a:t/>
            </a:r>
            <a:br>
              <a:rPr lang="en-US" altLang="zh-TW" b="1" dirty="0"/>
            </a:br>
            <a:r>
              <a:rPr lang="en-US" altLang="zh-TW" b="1" dirty="0" smtClean="0"/>
              <a:t>Similarities and Differences Between Verbal and Non Verbal Communication</a:t>
            </a:r>
            <a:br>
              <a:rPr lang="en-US" altLang="zh-TW" b="1" dirty="0" smtClean="0"/>
            </a:br>
            <a:r>
              <a:rPr lang="en-US" altLang="zh-TW" b="1" dirty="0" smtClean="0"/>
              <a:t>and </a:t>
            </a:r>
            <a:br>
              <a:rPr lang="en-US" altLang="zh-TW" b="1" dirty="0" smtClean="0"/>
            </a:br>
            <a:r>
              <a:rPr lang="en-US" altLang="zh-TW" b="1" dirty="0" smtClean="0"/>
              <a:t>Approaches to Communication</a:t>
            </a:r>
            <a:endParaRPr lang="zh-TW" altLang="en-US" b="1" dirty="0"/>
          </a:p>
        </p:txBody>
      </p:sp>
    </p:spTree>
    <p:extLst>
      <p:ext uri="{BB962C8B-B14F-4D97-AF65-F5344CB8AC3E}">
        <p14:creationId xmlns:p14="http://schemas.microsoft.com/office/powerpoint/2010/main" xmlns="" val="901233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228600"/>
            <a:ext cx="6477000" cy="8382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b="1" dirty="0" smtClean="0"/>
              <a:t>Definition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5029200" y="1066800"/>
            <a:ext cx="609600" cy="5334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rot="10800000" flipV="1">
            <a:off x="3429000" y="1066800"/>
            <a:ext cx="609600" cy="5334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6" name="Snip Single Corner Rectangle 15"/>
          <p:cNvSpPr/>
          <p:nvPr/>
        </p:nvSpPr>
        <p:spPr>
          <a:xfrm>
            <a:off x="152400" y="1676400"/>
            <a:ext cx="4343400" cy="4800600"/>
          </a:xfrm>
          <a:prstGeom prst="snip1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/>
              <a:t>Verbal Communication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	</a:t>
            </a:r>
          </a:p>
          <a:p>
            <a:pPr algn="ctr">
              <a:lnSpc>
                <a:spcPct val="150000"/>
              </a:lnSpc>
              <a:defRPr/>
            </a:pPr>
            <a:r>
              <a:rPr lang="en-US" sz="2400" dirty="0"/>
              <a:t>Sending and receiving messages by using words, sounds, speaking and language</a:t>
            </a:r>
          </a:p>
          <a:p>
            <a:pPr algn="ctr">
              <a:defRPr/>
            </a:pPr>
            <a:endParaRPr lang="en-US" dirty="0"/>
          </a:p>
        </p:txBody>
      </p:sp>
      <p:sp>
        <p:nvSpPr>
          <p:cNvPr id="17" name="Snip Single Corner Rectangle 16"/>
          <p:cNvSpPr/>
          <p:nvPr/>
        </p:nvSpPr>
        <p:spPr>
          <a:xfrm flipH="1">
            <a:off x="4572000" y="1676400"/>
            <a:ext cx="4343400" cy="4800600"/>
          </a:xfrm>
          <a:prstGeom prst="snip1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sz="2300" b="1" dirty="0"/>
          </a:p>
          <a:p>
            <a:pPr algn="ctr">
              <a:defRPr/>
            </a:pPr>
            <a:endParaRPr lang="en-US" sz="2300" b="1" dirty="0"/>
          </a:p>
          <a:p>
            <a:pPr algn="ctr">
              <a:defRPr/>
            </a:pPr>
            <a:endParaRPr lang="en-US" sz="2300" b="1" dirty="0"/>
          </a:p>
          <a:p>
            <a:pPr algn="ctr">
              <a:defRPr/>
            </a:pPr>
            <a:r>
              <a:rPr lang="en-US" sz="2300" b="1" dirty="0"/>
              <a:t>Nonverbal Communication</a:t>
            </a:r>
          </a:p>
          <a:p>
            <a:pPr algn="ctr">
              <a:defRPr/>
            </a:pPr>
            <a:endParaRPr lang="en-US" sz="2300" b="1" dirty="0"/>
          </a:p>
          <a:p>
            <a:pPr algn="ctr">
              <a:defRPr/>
            </a:pPr>
            <a:endParaRPr lang="en-US" sz="4000" b="1" dirty="0"/>
          </a:p>
          <a:p>
            <a:pPr algn="ctr">
              <a:lnSpc>
                <a:spcPct val="150000"/>
              </a:lnSpc>
              <a:defRPr/>
            </a:pPr>
            <a:r>
              <a:rPr lang="en-US" sz="2400" dirty="0"/>
              <a:t>Sending and receiving messages in a variety of ways without the use of verbal codes(words)</a:t>
            </a:r>
          </a:p>
          <a:p>
            <a:pPr>
              <a:defRPr/>
            </a:pPr>
            <a:endParaRPr lang="en-US" sz="2000" dirty="0"/>
          </a:p>
          <a:p>
            <a:pPr>
              <a:defRPr/>
            </a:pPr>
            <a:endParaRPr lang="en-US" sz="2000" dirty="0"/>
          </a:p>
          <a:p>
            <a:pPr>
              <a:defRPr/>
            </a:pPr>
            <a:endParaRPr lang="en-US" sz="2000" dirty="0"/>
          </a:p>
          <a:p>
            <a:pPr>
              <a:defRPr/>
            </a:pPr>
            <a:endParaRPr lang="en-US" dirty="0"/>
          </a:p>
          <a:p>
            <a:pPr algn="ctr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0197516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228600"/>
            <a:ext cx="6477000" cy="8382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b="1" dirty="0" smtClean="0"/>
              <a:t>Category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5029200" y="1066800"/>
            <a:ext cx="609600" cy="5334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rot="10800000" flipV="1">
            <a:off x="3429000" y="1066800"/>
            <a:ext cx="609600" cy="5334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6" name="Snip Single Corner Rectangle 15"/>
          <p:cNvSpPr/>
          <p:nvPr/>
        </p:nvSpPr>
        <p:spPr>
          <a:xfrm>
            <a:off x="152400" y="1676400"/>
            <a:ext cx="4343400" cy="4800600"/>
          </a:xfrm>
          <a:prstGeom prst="snip1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ct val="200000"/>
              </a:lnSpc>
              <a:defRPr/>
            </a:pPr>
            <a:r>
              <a:rPr lang="en-US" sz="2400" b="1" dirty="0"/>
              <a:t>Verbal Communication</a:t>
            </a:r>
          </a:p>
          <a:p>
            <a:pPr>
              <a:lnSpc>
                <a:spcPct val="200000"/>
              </a:lnSpc>
              <a:defRPr/>
            </a:pPr>
            <a:endParaRPr lang="en-US" dirty="0"/>
          </a:p>
          <a:p>
            <a:pPr>
              <a:lnSpc>
                <a:spcPct val="200000"/>
              </a:lnSpc>
              <a:buFont typeface="Arial" pitchFamily="34" charset="0"/>
              <a:buChar char="•"/>
              <a:defRPr/>
            </a:pPr>
            <a:r>
              <a:rPr lang="en-US" sz="2400" dirty="0"/>
              <a:t>  Speaking (Oral)</a:t>
            </a:r>
          </a:p>
          <a:p>
            <a:pPr>
              <a:lnSpc>
                <a:spcPct val="200000"/>
              </a:lnSpc>
              <a:buFont typeface="Arial" pitchFamily="34" charset="0"/>
              <a:buChar char="•"/>
              <a:defRPr/>
            </a:pPr>
            <a:r>
              <a:rPr lang="en-US" sz="2400" dirty="0"/>
              <a:t>  Written(via email)</a:t>
            </a:r>
          </a:p>
          <a:p>
            <a:pPr>
              <a:lnSpc>
                <a:spcPct val="200000"/>
              </a:lnSpc>
              <a:buFont typeface="Arial" pitchFamily="34" charset="0"/>
              <a:buChar char="•"/>
              <a:defRPr/>
            </a:pPr>
            <a:r>
              <a:rPr lang="en-US" sz="2400" dirty="0"/>
              <a:t>  Sign </a:t>
            </a:r>
          </a:p>
          <a:p>
            <a:pPr algn="ctr">
              <a:defRPr/>
            </a:pPr>
            <a:endParaRPr lang="en-US" dirty="0"/>
          </a:p>
        </p:txBody>
      </p:sp>
      <p:sp>
        <p:nvSpPr>
          <p:cNvPr id="17" name="Snip Single Corner Rectangle 16"/>
          <p:cNvSpPr/>
          <p:nvPr/>
        </p:nvSpPr>
        <p:spPr>
          <a:xfrm flipH="1">
            <a:off x="4572000" y="1676400"/>
            <a:ext cx="4343400" cy="4800600"/>
          </a:xfrm>
          <a:prstGeom prst="snip1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sz="2300" b="1" dirty="0"/>
          </a:p>
          <a:p>
            <a:pPr algn="ctr">
              <a:defRPr/>
            </a:pPr>
            <a:endParaRPr lang="en-US" sz="2300" b="1" dirty="0"/>
          </a:p>
          <a:p>
            <a:pPr algn="ctr">
              <a:defRPr/>
            </a:pPr>
            <a:endParaRPr lang="en-US" sz="2300" b="1" dirty="0"/>
          </a:p>
          <a:p>
            <a:pPr algn="ctr">
              <a:defRPr/>
            </a:pPr>
            <a:endParaRPr lang="en-US" sz="1600" b="1" dirty="0"/>
          </a:p>
          <a:p>
            <a:pPr algn="ctr">
              <a:defRPr/>
            </a:pPr>
            <a:r>
              <a:rPr lang="en-US" sz="2300" b="1" dirty="0"/>
              <a:t>Nonverbal Communication</a:t>
            </a:r>
          </a:p>
          <a:p>
            <a:pPr>
              <a:defRPr/>
            </a:pPr>
            <a:endParaRPr lang="en-US" sz="2400" dirty="0"/>
          </a:p>
          <a:p>
            <a:pPr>
              <a:buFont typeface="Arial" pitchFamily="34" charset="0"/>
              <a:buChar char="•"/>
              <a:defRPr/>
            </a:pPr>
            <a:r>
              <a:rPr lang="en-US" sz="2400" dirty="0"/>
              <a:t>Physical</a:t>
            </a:r>
          </a:p>
          <a:p>
            <a:pPr>
              <a:defRPr/>
            </a:pPr>
            <a:r>
              <a:rPr lang="en-US" sz="1400" dirty="0"/>
              <a:t>     </a:t>
            </a:r>
            <a:r>
              <a:rPr lang="en-US" sz="2000" dirty="0"/>
              <a:t>(facial  expression, touch, smell, body motion)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sz="2400" dirty="0"/>
              <a:t>  Aesthetic</a:t>
            </a:r>
          </a:p>
          <a:p>
            <a:pPr lvl="1">
              <a:defRPr/>
            </a:pPr>
            <a:r>
              <a:rPr lang="en-US" sz="2000" dirty="0"/>
              <a:t>(dancing, painting)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sz="2400" dirty="0"/>
              <a:t>  Sign</a:t>
            </a:r>
          </a:p>
          <a:p>
            <a:pPr lvl="1">
              <a:defRPr/>
            </a:pPr>
            <a:r>
              <a:rPr lang="en-US" sz="2000" dirty="0"/>
              <a:t>(signal flag, horns, siren, alphabets)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sz="2400" dirty="0"/>
              <a:t>  Symbolic </a:t>
            </a:r>
            <a:r>
              <a:rPr lang="en-US" sz="2000" dirty="0"/>
              <a:t>(religious, status)</a:t>
            </a:r>
          </a:p>
          <a:p>
            <a:pPr>
              <a:defRPr/>
            </a:pPr>
            <a:endParaRPr lang="en-US" sz="2000" dirty="0"/>
          </a:p>
          <a:p>
            <a:pPr>
              <a:defRPr/>
            </a:pPr>
            <a:endParaRPr lang="en-US" sz="2000" dirty="0"/>
          </a:p>
          <a:p>
            <a:pPr>
              <a:defRPr/>
            </a:pPr>
            <a:endParaRPr lang="en-US" sz="2000" dirty="0"/>
          </a:p>
          <a:p>
            <a:pPr>
              <a:defRPr/>
            </a:pPr>
            <a:endParaRPr lang="en-US" dirty="0"/>
          </a:p>
          <a:p>
            <a:pPr algn="ctr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07181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228600"/>
            <a:ext cx="6477000" cy="8382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b="1" dirty="0" smtClean="0"/>
              <a:t>Function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5029200" y="1066800"/>
            <a:ext cx="609600" cy="5334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rot="10800000" flipV="1">
            <a:off x="3429000" y="1066800"/>
            <a:ext cx="609600" cy="5334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6" name="Snip Single Corner Rectangle 15"/>
          <p:cNvSpPr/>
          <p:nvPr/>
        </p:nvSpPr>
        <p:spPr>
          <a:xfrm>
            <a:off x="152400" y="1676400"/>
            <a:ext cx="4343400" cy="4800600"/>
          </a:xfrm>
          <a:prstGeom prst="snip1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ct val="200000"/>
              </a:lnSpc>
              <a:defRPr/>
            </a:pPr>
            <a:r>
              <a:rPr lang="en-US" sz="2400" b="1" dirty="0"/>
              <a:t>Verbal Communication</a:t>
            </a:r>
          </a:p>
          <a:p>
            <a:pPr>
              <a:lnSpc>
                <a:spcPct val="200000"/>
              </a:lnSpc>
              <a:buFont typeface="Arial" pitchFamily="34" charset="0"/>
              <a:buChar char="•"/>
              <a:defRPr/>
            </a:pPr>
            <a:r>
              <a:rPr lang="en-US" sz="2400" dirty="0"/>
              <a:t>  Speaking to inform</a:t>
            </a:r>
          </a:p>
          <a:p>
            <a:pPr>
              <a:lnSpc>
                <a:spcPct val="200000"/>
              </a:lnSpc>
              <a:buFont typeface="Arial" pitchFamily="34" charset="0"/>
              <a:buChar char="•"/>
              <a:defRPr/>
            </a:pPr>
            <a:r>
              <a:rPr lang="en-US" sz="2400" dirty="0"/>
              <a:t>   Speaking to inspire and    motivate</a:t>
            </a:r>
          </a:p>
          <a:p>
            <a:pPr>
              <a:lnSpc>
                <a:spcPct val="200000"/>
              </a:lnSpc>
              <a:buFont typeface="Arial" pitchFamily="34" charset="0"/>
              <a:buChar char="•"/>
              <a:defRPr/>
            </a:pPr>
            <a:r>
              <a:rPr lang="en-US" sz="2400" dirty="0"/>
              <a:t>   Telling or narrating story</a:t>
            </a:r>
          </a:p>
          <a:p>
            <a:pPr>
              <a:lnSpc>
                <a:spcPct val="200000"/>
              </a:lnSpc>
              <a:buFont typeface="Arial" pitchFamily="34" charset="0"/>
              <a:buChar char="•"/>
              <a:defRPr/>
            </a:pPr>
            <a:r>
              <a:rPr lang="en-US" sz="2400" dirty="0"/>
              <a:t>   Asking questions</a:t>
            </a:r>
          </a:p>
        </p:txBody>
      </p:sp>
      <p:sp>
        <p:nvSpPr>
          <p:cNvPr id="17" name="Snip Single Corner Rectangle 16"/>
          <p:cNvSpPr/>
          <p:nvPr/>
        </p:nvSpPr>
        <p:spPr>
          <a:xfrm flipH="1">
            <a:off x="4572000" y="1676400"/>
            <a:ext cx="4343400" cy="4800600"/>
          </a:xfrm>
          <a:prstGeom prst="snip1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sz="2300" b="1" dirty="0"/>
          </a:p>
          <a:p>
            <a:pPr algn="ctr">
              <a:defRPr/>
            </a:pPr>
            <a:endParaRPr lang="en-US" sz="2300" b="1" dirty="0"/>
          </a:p>
          <a:p>
            <a:pPr algn="ctr">
              <a:defRPr/>
            </a:pPr>
            <a:endParaRPr lang="en-US" sz="2300" b="1" dirty="0"/>
          </a:p>
          <a:p>
            <a:pPr algn="ctr">
              <a:lnSpc>
                <a:spcPct val="150000"/>
              </a:lnSpc>
              <a:defRPr/>
            </a:pPr>
            <a:endParaRPr lang="en-US" sz="1600" b="1" dirty="0"/>
          </a:p>
          <a:p>
            <a:pPr algn="ctr">
              <a:lnSpc>
                <a:spcPct val="150000"/>
              </a:lnSpc>
              <a:defRPr/>
            </a:pPr>
            <a:r>
              <a:rPr lang="en-US" sz="2300" b="1" dirty="0"/>
              <a:t>Nonverbal Communication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2400" dirty="0"/>
              <a:t>  Express emotions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2400" dirty="0"/>
              <a:t>  Express interpersonal attitude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2400" dirty="0"/>
              <a:t>  Accompany speech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2400" dirty="0"/>
              <a:t>  Self presentation of one’s personality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2400" dirty="0"/>
              <a:t>  Rituals/ Ceremonies</a:t>
            </a:r>
          </a:p>
          <a:p>
            <a:pPr>
              <a:defRPr/>
            </a:pPr>
            <a:endParaRPr lang="en-US" sz="2000" dirty="0"/>
          </a:p>
          <a:p>
            <a:pPr>
              <a:defRPr/>
            </a:pPr>
            <a:endParaRPr lang="en-US" sz="2000" dirty="0"/>
          </a:p>
          <a:p>
            <a:pPr>
              <a:defRPr/>
            </a:pPr>
            <a:endParaRPr lang="en-US" sz="2000" dirty="0"/>
          </a:p>
          <a:p>
            <a:pPr>
              <a:defRPr/>
            </a:pPr>
            <a:endParaRPr lang="en-US" dirty="0"/>
          </a:p>
          <a:p>
            <a:pPr algn="ctr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2179147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228600"/>
            <a:ext cx="6477000" cy="9906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b="1" dirty="0" smtClean="0"/>
              <a:t>Other Differences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1600200"/>
          <a:ext cx="8001000" cy="3086100"/>
        </p:xfrm>
        <a:graphic>
          <a:graphicData uri="http://schemas.openxmlformats.org/drawingml/2006/table">
            <a:tbl>
              <a:tblPr/>
              <a:tblGrid>
                <a:gridCol w="4000500"/>
                <a:gridCol w="4000500"/>
              </a:tblGrid>
              <a:tr h="542925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1" dirty="0" smtClean="0">
                        <a:solidFill>
                          <a:srgbClr val="000000"/>
                        </a:solidFill>
                        <a:latin typeface="Verdana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ts val="12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Verdana"/>
                          <a:ea typeface="Calibri"/>
                          <a:cs typeface="Times New Roman"/>
                        </a:rPr>
                        <a:t>Verbal Communication</a:t>
                      </a:r>
                      <a:endParaRPr lang="en-US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1" dirty="0" smtClean="0">
                        <a:solidFill>
                          <a:srgbClr val="000000"/>
                        </a:solidFill>
                        <a:latin typeface="Verdana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ts val="12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Verdana"/>
                          <a:ea typeface="Calibri"/>
                          <a:cs typeface="Times New Roman"/>
                        </a:rPr>
                        <a:t>Nonverbal Communication</a:t>
                      </a:r>
                      <a:endParaRPr lang="en-US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</a:tr>
              <a:tr h="542925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ts val="12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endParaRPr lang="en-US" sz="2000" b="0" dirty="0" smtClean="0">
                        <a:solidFill>
                          <a:srgbClr val="000000"/>
                        </a:solidFill>
                        <a:latin typeface="Verdana"/>
                        <a:ea typeface="Calibri"/>
                        <a:cs typeface="Times New Roman"/>
                      </a:endParaRPr>
                    </a:p>
                    <a:p>
                      <a:pPr marL="342900" marR="0" lvl="0" indent="-342900">
                        <a:lnSpc>
                          <a:spcPts val="12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sz="2000" b="0" dirty="0" smtClean="0">
                          <a:solidFill>
                            <a:srgbClr val="000000"/>
                          </a:solidFill>
                          <a:latin typeface="Verdana"/>
                          <a:ea typeface="Calibri"/>
                          <a:cs typeface="Times New Roman"/>
                        </a:rPr>
                        <a:t>Verbal cues </a:t>
                      </a:r>
                      <a:r>
                        <a:rPr lang="en-US" sz="2000" b="0" dirty="0">
                          <a:solidFill>
                            <a:srgbClr val="000000"/>
                          </a:solidFill>
                          <a:latin typeface="Verdana"/>
                          <a:ea typeface="Calibri"/>
                          <a:cs typeface="Times New Roman"/>
                        </a:rPr>
                        <a:t>are digital</a:t>
                      </a:r>
                      <a:endParaRPr lang="en-US" sz="20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12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endParaRPr lang="en-US" sz="2000" b="0" dirty="0" smtClean="0">
                        <a:solidFill>
                          <a:srgbClr val="000000"/>
                        </a:solidFill>
                        <a:latin typeface="Verdana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ts val="12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sz="2000" b="0" dirty="0" smtClean="0">
                          <a:solidFill>
                            <a:srgbClr val="000000"/>
                          </a:solidFill>
                          <a:latin typeface="Verdana"/>
                          <a:ea typeface="Calibri"/>
                          <a:cs typeface="Times New Roman"/>
                        </a:rPr>
                        <a:t>   Analogical</a:t>
                      </a:r>
                      <a:endParaRPr lang="en-US" sz="20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</a:tr>
              <a:tr h="542925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ts val="12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endParaRPr lang="en-US" sz="2000" b="0" dirty="0" smtClean="0">
                        <a:solidFill>
                          <a:srgbClr val="000000"/>
                        </a:solidFill>
                        <a:latin typeface="Verdana"/>
                        <a:ea typeface="Calibri"/>
                        <a:cs typeface="Times New Roman"/>
                      </a:endParaRPr>
                    </a:p>
                    <a:p>
                      <a:pPr marL="342900" marR="0" lvl="0" indent="-342900">
                        <a:lnSpc>
                          <a:spcPts val="12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sz="2000" b="0" dirty="0" smtClean="0">
                          <a:solidFill>
                            <a:srgbClr val="000000"/>
                          </a:solidFill>
                          <a:latin typeface="Verdana"/>
                          <a:ea typeface="Calibri"/>
                          <a:cs typeface="Times New Roman"/>
                        </a:rPr>
                        <a:t>Less </a:t>
                      </a:r>
                      <a:r>
                        <a:rPr lang="en-US" sz="2000" b="0" dirty="0">
                          <a:solidFill>
                            <a:srgbClr val="000000"/>
                          </a:solidFill>
                          <a:latin typeface="Verdana"/>
                          <a:ea typeface="Calibri"/>
                          <a:cs typeface="Times New Roman"/>
                        </a:rPr>
                        <a:t>universal</a:t>
                      </a:r>
                      <a:endParaRPr lang="en-US" sz="20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ts val="12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endParaRPr lang="en-US" sz="2000" b="0" dirty="0" smtClean="0">
                        <a:solidFill>
                          <a:srgbClr val="000000"/>
                        </a:solidFill>
                        <a:latin typeface="Verdana"/>
                        <a:ea typeface="Calibri"/>
                        <a:cs typeface="Times New Roman"/>
                      </a:endParaRPr>
                    </a:p>
                    <a:p>
                      <a:pPr marL="342900" marR="0" lvl="0" indent="-342900">
                        <a:lnSpc>
                          <a:spcPts val="12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sz="2000" b="0" dirty="0" smtClean="0">
                          <a:solidFill>
                            <a:srgbClr val="000000"/>
                          </a:solidFill>
                          <a:latin typeface="Verdana"/>
                          <a:ea typeface="Calibri"/>
                          <a:cs typeface="Times New Roman"/>
                        </a:rPr>
                        <a:t>More </a:t>
                      </a:r>
                      <a:r>
                        <a:rPr lang="en-US" sz="2000" b="0" dirty="0">
                          <a:solidFill>
                            <a:srgbClr val="000000"/>
                          </a:solidFill>
                          <a:latin typeface="Verdana"/>
                          <a:ea typeface="Calibri"/>
                          <a:cs typeface="Times New Roman"/>
                        </a:rPr>
                        <a:t>universal</a:t>
                      </a:r>
                      <a:endParaRPr lang="en-US" sz="20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</a:tr>
              <a:tr h="638175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ts val="12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endParaRPr lang="en-US" sz="2000" b="0" dirty="0" smtClean="0">
                        <a:solidFill>
                          <a:srgbClr val="000000"/>
                        </a:solidFill>
                        <a:latin typeface="Verdana"/>
                        <a:ea typeface="Calibri"/>
                        <a:cs typeface="Times New Roman"/>
                      </a:endParaRPr>
                    </a:p>
                    <a:p>
                      <a:pPr marL="342900" marR="0" lvl="0" indent="-342900">
                        <a:lnSpc>
                          <a:spcPts val="12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sz="2000" b="0" dirty="0" smtClean="0">
                          <a:solidFill>
                            <a:srgbClr val="000000"/>
                          </a:solidFill>
                          <a:latin typeface="Verdana"/>
                          <a:ea typeface="Calibri"/>
                          <a:cs typeface="Times New Roman"/>
                        </a:rPr>
                        <a:t>Less </a:t>
                      </a:r>
                      <a:r>
                        <a:rPr lang="en-US" sz="2000" b="0" dirty="0">
                          <a:solidFill>
                            <a:srgbClr val="000000"/>
                          </a:solidFill>
                          <a:latin typeface="Verdana"/>
                          <a:ea typeface="Calibri"/>
                          <a:cs typeface="Times New Roman"/>
                        </a:rPr>
                        <a:t>sensory directness</a:t>
                      </a:r>
                      <a:endParaRPr lang="en-US" sz="20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sz="2000" b="0" dirty="0" smtClean="0">
                          <a:solidFill>
                            <a:srgbClr val="000000"/>
                          </a:solidFill>
                          <a:latin typeface="Verdana"/>
                          <a:ea typeface="Calibri"/>
                          <a:cs typeface="Times New Roman"/>
                        </a:rPr>
                        <a:t>Offer </a:t>
                      </a:r>
                      <a:r>
                        <a:rPr lang="en-US" sz="2000" b="0" dirty="0">
                          <a:solidFill>
                            <a:srgbClr val="000000"/>
                          </a:solidFill>
                          <a:latin typeface="Verdana"/>
                          <a:ea typeface="Calibri"/>
                          <a:cs typeface="Times New Roman"/>
                        </a:rPr>
                        <a:t>greater </a:t>
                      </a:r>
                      <a:r>
                        <a:rPr lang="en-US" sz="2000" b="0" dirty="0" smtClean="0">
                          <a:solidFill>
                            <a:srgbClr val="000000"/>
                          </a:solidFill>
                          <a:latin typeface="Verdana"/>
                          <a:ea typeface="Calibri"/>
                          <a:cs typeface="Times New Roman"/>
                        </a:rPr>
                        <a:t>sensory</a:t>
                      </a:r>
                    </a:p>
                    <a:p>
                      <a:pPr marL="342900" marR="0" lvl="0" indent="-34290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en-US" sz="2000" b="0" dirty="0" smtClean="0">
                          <a:solidFill>
                            <a:srgbClr val="000000"/>
                          </a:solidFill>
                          <a:latin typeface="Verdana"/>
                          <a:ea typeface="Calibri"/>
                          <a:cs typeface="Times New Roman"/>
                        </a:rPr>
                        <a:t>    directness</a:t>
                      </a:r>
                      <a:endParaRPr lang="en-US" sz="20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</a:tr>
              <a:tr h="542925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ts val="12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endParaRPr lang="en-US" sz="2000" b="0" dirty="0" smtClean="0">
                        <a:solidFill>
                          <a:srgbClr val="000000"/>
                        </a:solidFill>
                        <a:latin typeface="Verdana"/>
                        <a:ea typeface="Calibri"/>
                        <a:cs typeface="Times New Roman"/>
                      </a:endParaRPr>
                    </a:p>
                    <a:p>
                      <a:pPr marL="342900" marR="0" lvl="0" indent="-342900">
                        <a:lnSpc>
                          <a:spcPts val="12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sz="2000" b="0" dirty="0" smtClean="0">
                          <a:solidFill>
                            <a:srgbClr val="000000"/>
                          </a:solidFill>
                          <a:latin typeface="Verdana"/>
                          <a:ea typeface="Calibri"/>
                          <a:cs typeface="Times New Roman"/>
                        </a:rPr>
                        <a:t>Less </a:t>
                      </a:r>
                      <a:r>
                        <a:rPr lang="en-US" sz="2000" b="0" dirty="0">
                          <a:solidFill>
                            <a:srgbClr val="000000"/>
                          </a:solidFill>
                          <a:latin typeface="Verdana"/>
                          <a:ea typeface="Calibri"/>
                          <a:cs typeface="Times New Roman"/>
                        </a:rPr>
                        <a:t>spontaneous</a:t>
                      </a:r>
                      <a:endParaRPr lang="en-US" sz="20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ts val="12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endParaRPr lang="en-US" sz="2000" b="0" dirty="0" smtClean="0">
                        <a:solidFill>
                          <a:srgbClr val="000000"/>
                        </a:solidFill>
                        <a:latin typeface="Verdana"/>
                        <a:ea typeface="Calibri"/>
                        <a:cs typeface="Times New Roman"/>
                      </a:endParaRPr>
                    </a:p>
                    <a:p>
                      <a:pPr marL="342900" marR="0" lvl="0" indent="-342900">
                        <a:lnSpc>
                          <a:spcPts val="12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sz="2000" b="0" dirty="0" smtClean="0">
                          <a:solidFill>
                            <a:srgbClr val="000000"/>
                          </a:solidFill>
                          <a:latin typeface="Verdana"/>
                          <a:ea typeface="Calibri"/>
                          <a:cs typeface="Times New Roman"/>
                        </a:rPr>
                        <a:t>More </a:t>
                      </a:r>
                      <a:r>
                        <a:rPr lang="en-US" sz="2000" b="0" dirty="0">
                          <a:solidFill>
                            <a:srgbClr val="000000"/>
                          </a:solidFill>
                          <a:latin typeface="Verdana"/>
                          <a:ea typeface="Calibri"/>
                          <a:cs typeface="Times New Roman"/>
                        </a:rPr>
                        <a:t>spontaneous</a:t>
                      </a:r>
                      <a:endParaRPr lang="en-US" sz="20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0800506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b="1" dirty="0" smtClean="0"/>
              <a:t>Similarities</a:t>
            </a:r>
          </a:p>
        </p:txBody>
      </p:sp>
      <p:sp>
        <p:nvSpPr>
          <p:cNvPr id="10242" name="Content Placeholder 1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/>
          <a:lstStyle/>
          <a:p>
            <a:r>
              <a:rPr lang="en-US" b="1" dirty="0" smtClean="0"/>
              <a:t>Both involve receiver and sender</a:t>
            </a:r>
            <a:endParaRPr lang="en-US" dirty="0" smtClean="0"/>
          </a:p>
          <a:p>
            <a:r>
              <a:rPr lang="en-US" b="1" dirty="0" smtClean="0"/>
              <a:t>Both reveal emotions, exchange ideas &amp; thoughts</a:t>
            </a:r>
            <a:endParaRPr lang="en-US" dirty="0" smtClean="0"/>
          </a:p>
          <a:p>
            <a:r>
              <a:rPr lang="en-US" b="1" dirty="0" smtClean="0"/>
              <a:t>Both have cues that are distinct</a:t>
            </a:r>
            <a:endParaRPr lang="en-US" dirty="0" smtClean="0"/>
          </a:p>
          <a:p>
            <a:r>
              <a:rPr lang="en-US" b="1" dirty="0" smtClean="0"/>
              <a:t>Both can have multiple meanings</a:t>
            </a:r>
            <a:endParaRPr lang="en-US" dirty="0" smtClean="0"/>
          </a:p>
          <a:p>
            <a:r>
              <a:rPr lang="en-US" b="1" dirty="0" smtClean="0"/>
              <a:t>Both can be used for deceptive/ manipulative purposes</a:t>
            </a:r>
            <a:endParaRPr lang="en-US" dirty="0" smtClean="0"/>
          </a:p>
          <a:p>
            <a:r>
              <a:rPr lang="en-US" b="1" dirty="0" smtClean="0"/>
              <a:t>Both exhibit the property of productivity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13400585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b="1" smtClean="0">
                <a:solidFill>
                  <a:schemeClr val="bg1"/>
                </a:solidFill>
              </a:rPr>
              <a:t>Connection</a:t>
            </a:r>
            <a:r>
              <a:rPr b="1" smtClean="0"/>
              <a:t> </a:t>
            </a:r>
            <a:endParaRPr b="1" smtClean="0">
              <a:solidFill>
                <a:schemeClr val="bg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949698553"/>
              </p:ext>
            </p:extLst>
          </p:nvPr>
        </p:nvGraphicFramePr>
        <p:xfrm>
          <a:off x="304800" y="914400"/>
          <a:ext cx="8534400" cy="554521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88640"/>
                <a:gridCol w="5445760"/>
              </a:tblGrid>
              <a:tr h="1098012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Repetition </a:t>
                      </a:r>
                    </a:p>
                    <a:p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NV messages strengths verbal messages e.g. pointing to the object of discussion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</a:tr>
              <a:tr h="822931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Conflicting</a:t>
                      </a:r>
                    </a:p>
                    <a:p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 Verbal and Nonverbal don’t support each other e.g. telling a lie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</a:tr>
              <a:tr h="118868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Complementing</a:t>
                      </a:r>
                    </a:p>
                    <a:p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Verbal messages elaborate the idea and Nonverbal messages supplement/ reinforce each other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</a:tr>
              <a:tr h="8229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Substituting</a:t>
                      </a:r>
                    </a:p>
                    <a:p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Nonverbal can be used instead of verbal e.g. saying “NO”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</a:tr>
              <a:tr h="51457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Regulating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e.g. touching i.e. you want to talk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</a:tr>
              <a:tr h="109801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Acceding/ Moderating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Moderates our tone e.g. shaking hands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077751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Verbal &amp; Nonverbal Communication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600200"/>
            <a:ext cx="7924800" cy="4524375"/>
          </a:xfrm>
        </p:spPr>
        <p:txBody>
          <a:bodyPr/>
          <a:lstStyle/>
          <a:p>
            <a:r>
              <a:rPr lang="en-US" b="1" dirty="0"/>
              <a:t>Verbal Communication</a:t>
            </a:r>
          </a:p>
          <a:p>
            <a:pPr lvl="1"/>
            <a:r>
              <a:rPr lang="en-US" dirty="0"/>
              <a:t>The encoding of messages into words, either written or spoken</a:t>
            </a:r>
          </a:p>
          <a:p>
            <a:r>
              <a:rPr lang="en-US" b="1" dirty="0"/>
              <a:t>Nonverbal</a:t>
            </a:r>
          </a:p>
          <a:p>
            <a:pPr lvl="1"/>
            <a:r>
              <a:rPr lang="en-US" dirty="0"/>
              <a:t>The encoding of messages by means of facial expressions, body language, and styles of dress.</a:t>
            </a:r>
          </a:p>
        </p:txBody>
      </p:sp>
    </p:spTree>
    <p:extLst>
      <p:ext uri="{BB962C8B-B14F-4D97-AF65-F5344CB8AC3E}">
        <p14:creationId xmlns:p14="http://schemas.microsoft.com/office/powerpoint/2010/main" xmlns="" val="1327079761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228600"/>
            <a:ext cx="7772400" cy="5714999"/>
          </a:xfrm>
        </p:spPr>
        <p:txBody>
          <a:bodyPr>
            <a:normAutofit/>
          </a:bodyPr>
          <a:lstStyle/>
          <a:p>
            <a:r>
              <a:rPr lang="en-US" b="1" dirty="0" smtClean="0"/>
              <a:t>Approaches to Communication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 “Plain English” Approach</a:t>
            </a:r>
            <a:br>
              <a:rPr lang="en-US" dirty="0" smtClean="0"/>
            </a:br>
            <a:r>
              <a:rPr lang="en-US" dirty="0" smtClean="0"/>
              <a:t>to Communication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The “You” Approach</a:t>
            </a:r>
            <a:br>
              <a:rPr lang="en-US" dirty="0" smtClean="0"/>
            </a:b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1566684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4098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i="1" smtClean="0"/>
              <a:t>A “Plain English Approach”</a:t>
            </a:r>
          </a:p>
        </p:txBody>
      </p:sp>
      <p:sp>
        <p:nvSpPr>
          <p:cNvPr id="6147" name="Rectangle 4099"/>
          <p:cNvSpPr>
            <a:spLocks noGrp="1" noChangeArrowheads="1"/>
          </p:cNvSpPr>
          <p:nvPr>
            <p:ph type="body" idx="1"/>
          </p:nvPr>
        </p:nvSpPr>
        <p:spPr>
          <a:xfrm>
            <a:off x="685800" y="2497138"/>
            <a:ext cx="7772400" cy="3598862"/>
          </a:xfrm>
          <a:noFill/>
        </p:spPr>
        <p:txBody>
          <a:bodyPr/>
          <a:lstStyle/>
          <a:p>
            <a:r>
              <a:rPr lang="en-US" sz="2800" smtClean="0"/>
              <a:t>A philosophy, movement, “campaign” started in 1970s in UK</a:t>
            </a:r>
          </a:p>
          <a:p>
            <a:pPr lvl="1"/>
            <a:r>
              <a:rPr lang="en-US" sz="2400" smtClean="0"/>
              <a:t>Unable to understand forms for benefits</a:t>
            </a:r>
          </a:p>
          <a:p>
            <a:pPr lvl="1"/>
            <a:r>
              <a:rPr lang="en-US" sz="2400" smtClean="0"/>
              <a:t>Insurance coverage</a:t>
            </a:r>
          </a:p>
          <a:p>
            <a:r>
              <a:rPr lang="en-US" sz="2800" smtClean="0"/>
              <a:t>A very sensible approach to business writing</a:t>
            </a:r>
          </a:p>
        </p:txBody>
      </p:sp>
    </p:spTree>
    <p:extLst>
      <p:ext uri="{BB962C8B-B14F-4D97-AF65-F5344CB8AC3E}">
        <p14:creationId xmlns:p14="http://schemas.microsoft.com/office/powerpoint/2010/main" xmlns="" val="847985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smtClean="0"/>
              <a:t>Overview of Plain English Rules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497138"/>
            <a:ext cx="7772400" cy="3598862"/>
          </a:xfrm>
          <a:noFill/>
        </p:spPr>
        <p:txBody>
          <a:bodyPr/>
          <a:lstStyle/>
          <a:p>
            <a:pPr marL="609600" indent="-609600">
              <a:buFontTx/>
              <a:buAutoNum type="arabicPeriod"/>
            </a:pPr>
            <a:r>
              <a:rPr lang="en-US" smtClean="0"/>
              <a:t>Choose simple, common words</a:t>
            </a:r>
          </a:p>
          <a:p>
            <a:pPr marL="609600" indent="-609600">
              <a:buFontTx/>
              <a:buAutoNum type="arabicPeriod"/>
            </a:pPr>
            <a:r>
              <a:rPr lang="en-US" smtClean="0"/>
              <a:t>Use a simple sentence structure</a:t>
            </a:r>
          </a:p>
          <a:p>
            <a:pPr marL="609600" indent="-609600">
              <a:buFontTx/>
              <a:buAutoNum type="arabicPeriod"/>
            </a:pPr>
            <a:r>
              <a:rPr lang="en-US" smtClean="0"/>
              <a:t>Avoid the passive voice</a:t>
            </a:r>
          </a:p>
          <a:p>
            <a:pPr marL="609600" indent="-609600">
              <a:buFontTx/>
              <a:buAutoNum type="arabicPeriod"/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262125010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sz="3600" smtClean="0"/>
              <a:t>1. Choose simple, common words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497138"/>
            <a:ext cx="7772400" cy="3598862"/>
          </a:xfrm>
          <a:noFill/>
        </p:spPr>
        <p:txBody>
          <a:bodyPr>
            <a:normAutofit lnSpcReduction="10000"/>
          </a:bodyPr>
          <a:lstStyle/>
          <a:p>
            <a:pPr marL="609600" indent="-609600"/>
            <a:r>
              <a:rPr lang="en-US" smtClean="0"/>
              <a:t>Avoids words we don’t use in everyday speech:</a:t>
            </a:r>
          </a:p>
          <a:p>
            <a:pPr marL="990600" lvl="1" indent="-533400"/>
            <a:r>
              <a:rPr lang="en-US" smtClean="0"/>
              <a:t>Pertaining to …</a:t>
            </a:r>
          </a:p>
          <a:p>
            <a:pPr marL="990600" lvl="1" indent="-533400"/>
            <a:r>
              <a:rPr lang="en-US" smtClean="0"/>
              <a:t>Per your instruction </a:t>
            </a:r>
          </a:p>
          <a:p>
            <a:pPr marL="990600" lvl="1" indent="-533400"/>
            <a:r>
              <a:rPr lang="en-US" smtClean="0"/>
              <a:t>Responsible party</a:t>
            </a:r>
          </a:p>
          <a:p>
            <a:pPr marL="609600" indent="-609600"/>
            <a:r>
              <a:rPr lang="en-US" smtClean="0"/>
              <a:t>“Bart police are here to assist you”</a:t>
            </a:r>
          </a:p>
          <a:p>
            <a:pPr marL="609600" indent="-609600"/>
            <a:r>
              <a:rPr lang="en-US" smtClean="0"/>
              <a:t>“Bart police are here to help you”</a:t>
            </a:r>
          </a:p>
        </p:txBody>
      </p:sp>
      <p:sp>
        <p:nvSpPr>
          <p:cNvPr id="1029" name="AutoShape 5"/>
          <p:cNvSpPr>
            <a:spLocks noChangeArrowheads="1"/>
          </p:cNvSpPr>
          <p:nvPr/>
        </p:nvSpPr>
        <p:spPr bwMode="auto">
          <a:xfrm>
            <a:off x="4648200" y="3048000"/>
            <a:ext cx="762000" cy="60960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7401" y="15493"/>
                </a:moveTo>
                <a:cubicBezTo>
                  <a:pt x="18376" y="14122"/>
                  <a:pt x="18900" y="12482"/>
                  <a:pt x="18900" y="10800"/>
                </a:cubicBezTo>
                <a:cubicBezTo>
                  <a:pt x="18900" y="6326"/>
                  <a:pt x="15273" y="2700"/>
                  <a:pt x="10800" y="2700"/>
                </a:cubicBezTo>
                <a:cubicBezTo>
                  <a:pt x="9117" y="2699"/>
                  <a:pt x="7477" y="3223"/>
                  <a:pt x="6106" y="4198"/>
                </a:cubicBezTo>
                <a:close/>
                <a:moveTo>
                  <a:pt x="4198" y="6106"/>
                </a:moveTo>
                <a:cubicBezTo>
                  <a:pt x="3223" y="7477"/>
                  <a:pt x="2700" y="9117"/>
                  <a:pt x="2700" y="10799"/>
                </a:cubicBezTo>
                <a:cubicBezTo>
                  <a:pt x="2700" y="15273"/>
                  <a:pt x="6326" y="18900"/>
                  <a:pt x="10800" y="18900"/>
                </a:cubicBezTo>
                <a:cubicBezTo>
                  <a:pt x="12482" y="18900"/>
                  <a:pt x="14122" y="18376"/>
                  <a:pt x="15493" y="17401"/>
                </a:cubicBezTo>
                <a:close/>
              </a:path>
            </a:pathLst>
          </a:custGeom>
          <a:solidFill>
            <a:srgbClr val="FF00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026" name="Object 6"/>
          <p:cNvGraphicFramePr>
            <a:graphicFrameLocks noChangeAspect="1"/>
          </p:cNvGraphicFramePr>
          <p:nvPr/>
        </p:nvGraphicFramePr>
        <p:xfrm>
          <a:off x="7772400" y="5562600"/>
          <a:ext cx="658813" cy="969963"/>
        </p:xfrm>
        <a:graphic>
          <a:graphicData uri="http://schemas.openxmlformats.org/presentationml/2006/ole">
            <p:oleObj spid="_x0000_s1027" name="Clip" r:id="rId4" imgW="866140" imgH="1275715" progId="">
              <p:embed/>
            </p:oleObj>
          </a:graphicData>
        </a:graphic>
      </p:graphicFrame>
      <p:sp>
        <p:nvSpPr>
          <p:cNvPr id="1030" name="AutoShape 7"/>
          <p:cNvSpPr>
            <a:spLocks noChangeArrowheads="1"/>
          </p:cNvSpPr>
          <p:nvPr/>
        </p:nvSpPr>
        <p:spPr bwMode="auto">
          <a:xfrm>
            <a:off x="7696200" y="5029200"/>
            <a:ext cx="762000" cy="60960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7401" y="15493"/>
                </a:moveTo>
                <a:cubicBezTo>
                  <a:pt x="18376" y="14122"/>
                  <a:pt x="18900" y="12482"/>
                  <a:pt x="18900" y="10800"/>
                </a:cubicBezTo>
                <a:cubicBezTo>
                  <a:pt x="18900" y="6326"/>
                  <a:pt x="15273" y="2700"/>
                  <a:pt x="10800" y="2700"/>
                </a:cubicBezTo>
                <a:cubicBezTo>
                  <a:pt x="9117" y="2699"/>
                  <a:pt x="7477" y="3223"/>
                  <a:pt x="6106" y="4198"/>
                </a:cubicBezTo>
                <a:close/>
                <a:moveTo>
                  <a:pt x="4198" y="6106"/>
                </a:moveTo>
                <a:cubicBezTo>
                  <a:pt x="3223" y="7477"/>
                  <a:pt x="2700" y="9117"/>
                  <a:pt x="2700" y="10799"/>
                </a:cubicBezTo>
                <a:cubicBezTo>
                  <a:pt x="2700" y="15273"/>
                  <a:pt x="6326" y="18900"/>
                  <a:pt x="10800" y="18900"/>
                </a:cubicBezTo>
                <a:cubicBezTo>
                  <a:pt x="12482" y="18900"/>
                  <a:pt x="14122" y="18376"/>
                  <a:pt x="15493" y="17401"/>
                </a:cubicBezTo>
                <a:close/>
              </a:path>
            </a:pathLst>
          </a:custGeom>
          <a:solidFill>
            <a:srgbClr val="FF00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278585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smtClean="0"/>
              <a:t>Avoid technical words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209800"/>
            <a:ext cx="7772400" cy="4343400"/>
          </a:xfrm>
          <a:noFill/>
        </p:spPr>
        <p:txBody>
          <a:bodyPr/>
          <a:lstStyle/>
          <a:p>
            <a:pPr marL="609600" indent="-609600">
              <a:buClr>
                <a:schemeClr val="tx1"/>
              </a:buClr>
              <a:buFontTx/>
              <a:buNone/>
            </a:pPr>
            <a:r>
              <a:rPr lang="en-US" i="1" smtClean="0"/>
              <a:t>Examples</a:t>
            </a:r>
            <a:br>
              <a:rPr lang="en-US" i="1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- policyholder</a:t>
            </a:r>
            <a:br>
              <a:rPr lang="en-US" smtClean="0"/>
            </a:br>
            <a:r>
              <a:rPr lang="en-US" smtClean="0"/>
              <a:t>- wherein, heretofore</a:t>
            </a:r>
            <a:br>
              <a:rPr lang="en-US" smtClean="0"/>
            </a:br>
            <a:r>
              <a:rPr lang="en-US" smtClean="0"/>
              <a:t>- above mentioned</a:t>
            </a:r>
            <a:br>
              <a:rPr lang="en-US" smtClean="0"/>
            </a:br>
            <a:r>
              <a:rPr lang="en-US" smtClean="0"/>
              <a:t>- captioned</a:t>
            </a:r>
            <a:br>
              <a:rPr lang="en-US" smtClean="0"/>
            </a:br>
            <a:r>
              <a:rPr lang="en-US" smtClean="0"/>
              <a:t>- in regards to </a:t>
            </a:r>
            <a:br>
              <a:rPr lang="en-US" smtClean="0"/>
            </a:b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247970036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>
            <a:normAutofit fontScale="90000"/>
          </a:bodyPr>
          <a:lstStyle/>
          <a:p>
            <a:r>
              <a:rPr lang="en-US" smtClean="0"/>
              <a:t>Choose the most common word that expresses your meaning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497138"/>
            <a:ext cx="7772400" cy="3598862"/>
          </a:xfrm>
          <a:noFill/>
        </p:spPr>
        <p:txBody>
          <a:bodyPr/>
          <a:lstStyle/>
          <a:p>
            <a:pPr>
              <a:buFontTx/>
              <a:buNone/>
            </a:pPr>
            <a:endParaRPr lang="en-US" smtClean="0"/>
          </a:p>
          <a:p>
            <a:pPr algn="ctr">
              <a:buFontTx/>
              <a:buNone/>
            </a:pPr>
            <a:r>
              <a:rPr lang="en-US" sz="4000" smtClean="0"/>
              <a:t>“Use rare words rarely”</a:t>
            </a:r>
          </a:p>
          <a:p>
            <a:pPr algn="ctr">
              <a:buFontTx/>
              <a:buNone/>
            </a:pPr>
            <a:endParaRPr lang="en-US" sz="4000" smtClean="0"/>
          </a:p>
          <a:p>
            <a:pPr algn="ctr">
              <a:buFontTx/>
              <a:buNone/>
            </a:pPr>
            <a:r>
              <a:rPr lang="en-US" sz="2400" smtClean="0"/>
              <a:t>(Edward Bailey, </a:t>
            </a:r>
            <a:r>
              <a:rPr lang="en-US" sz="2400" i="1" smtClean="0"/>
              <a:t>Writing &amp; Speaking at Work</a:t>
            </a:r>
            <a:r>
              <a:rPr lang="en-US" sz="2400" smtClean="0"/>
              <a:t>)</a:t>
            </a:r>
            <a:br>
              <a:rPr lang="en-US" sz="2400" smtClean="0"/>
            </a:br>
            <a:endParaRPr lang="en-US" sz="2400" smtClean="0"/>
          </a:p>
          <a:p>
            <a:pPr>
              <a:buFontTx/>
              <a:buNone/>
            </a:pPr>
            <a:r>
              <a:rPr lang="en-US" sz="2400" i="1" smtClean="0"/>
              <a:t>Example</a:t>
            </a:r>
            <a:r>
              <a:rPr lang="en-US" sz="2400" smtClean="0"/>
              <a:t>: Dress, frock, gown, costume, outfit</a:t>
            </a:r>
            <a:endParaRPr lang="en-US" sz="2400" i="1" smtClean="0"/>
          </a:p>
        </p:txBody>
      </p:sp>
    </p:spTree>
    <p:extLst>
      <p:ext uri="{BB962C8B-B14F-4D97-AF65-F5344CB8AC3E}">
        <p14:creationId xmlns:p14="http://schemas.microsoft.com/office/powerpoint/2010/main" xmlns="" val="91024535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sz="3600" smtClean="0"/>
              <a:t>2. Use simple sentence structure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497138"/>
            <a:ext cx="7772400" cy="3598862"/>
          </a:xfrm>
          <a:noFill/>
        </p:spPr>
        <p:txBody>
          <a:bodyPr/>
          <a:lstStyle/>
          <a:p>
            <a:pPr marL="609600" indent="-609600">
              <a:buClr>
                <a:schemeClr val="tx1"/>
              </a:buClr>
              <a:buFontTx/>
              <a:buNone/>
            </a:pP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Having entered into an agreement, the parties heretofore mentioned are desirous of furthering the mutually beneficial efforts of both firms to … </a:t>
            </a:r>
            <a:br>
              <a:rPr lang="en-US" smtClean="0"/>
            </a:br>
            <a:r>
              <a:rPr lang="en-US" smtClean="0"/>
              <a:t>[</a:t>
            </a:r>
            <a:r>
              <a:rPr lang="en-US" i="1" smtClean="0"/>
              <a:t>the point comes here</a:t>
            </a:r>
            <a:r>
              <a:rPr lang="en-US" smtClean="0"/>
              <a:t>!]</a:t>
            </a:r>
          </a:p>
        </p:txBody>
      </p:sp>
      <p:sp>
        <p:nvSpPr>
          <p:cNvPr id="10244" name="AutoShape 4"/>
          <p:cNvSpPr>
            <a:spLocks noChangeArrowheads="1"/>
          </p:cNvSpPr>
          <p:nvPr/>
        </p:nvSpPr>
        <p:spPr bwMode="auto">
          <a:xfrm>
            <a:off x="609600" y="2514600"/>
            <a:ext cx="609600" cy="60960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7401" y="15493"/>
                </a:moveTo>
                <a:cubicBezTo>
                  <a:pt x="18376" y="14122"/>
                  <a:pt x="18900" y="12482"/>
                  <a:pt x="18900" y="10800"/>
                </a:cubicBezTo>
                <a:cubicBezTo>
                  <a:pt x="18900" y="6326"/>
                  <a:pt x="15273" y="2700"/>
                  <a:pt x="10800" y="2700"/>
                </a:cubicBezTo>
                <a:cubicBezTo>
                  <a:pt x="9117" y="2699"/>
                  <a:pt x="7477" y="3223"/>
                  <a:pt x="6106" y="4198"/>
                </a:cubicBezTo>
                <a:close/>
                <a:moveTo>
                  <a:pt x="4198" y="6106"/>
                </a:moveTo>
                <a:cubicBezTo>
                  <a:pt x="3223" y="7477"/>
                  <a:pt x="2700" y="9117"/>
                  <a:pt x="2700" y="10799"/>
                </a:cubicBezTo>
                <a:cubicBezTo>
                  <a:pt x="2700" y="15273"/>
                  <a:pt x="6326" y="18900"/>
                  <a:pt x="10800" y="18900"/>
                </a:cubicBezTo>
                <a:cubicBezTo>
                  <a:pt x="12482" y="18900"/>
                  <a:pt x="14122" y="18376"/>
                  <a:pt x="15493" y="17401"/>
                </a:cubicBezTo>
                <a:close/>
              </a:path>
            </a:pathLst>
          </a:custGeom>
          <a:solidFill>
            <a:srgbClr val="FF00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552039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smtClean="0">
                <a:solidFill>
                  <a:schemeClr val="tx1"/>
                </a:solidFill>
              </a:rPr>
              <a:t>Avoid “dangling participles”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497138"/>
            <a:ext cx="7772400" cy="1974850"/>
          </a:xfrm>
          <a:noFill/>
        </p:spPr>
        <p:txBody>
          <a:bodyPr>
            <a:normAutofit lnSpcReduction="10000"/>
          </a:bodyPr>
          <a:lstStyle/>
          <a:p>
            <a:pPr marL="609600" indent="-609600">
              <a:buClr>
                <a:schemeClr val="tx1"/>
              </a:buClr>
              <a:buFontTx/>
              <a:buNone/>
            </a:pP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Being one of the oldest firms in the business, I am confident we can meet your needs.</a:t>
            </a:r>
          </a:p>
        </p:txBody>
      </p:sp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838200" y="4191000"/>
            <a:ext cx="777240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</a:pPr>
            <a:r>
              <a:rPr lang="en-US" sz="3200"/>
              <a:t/>
            </a:r>
            <a:br>
              <a:rPr lang="en-US" sz="3200"/>
            </a:br>
            <a:r>
              <a:rPr lang="en-US" sz="3200" i="1"/>
              <a:t>(In general, don’t put the subordinate clause first</a:t>
            </a:r>
            <a:r>
              <a:rPr lang="en-US" sz="3200"/>
              <a:t>)</a:t>
            </a:r>
            <a:endParaRPr lang="en-US" sz="3200" i="1"/>
          </a:p>
        </p:txBody>
      </p:sp>
      <p:sp>
        <p:nvSpPr>
          <p:cNvPr id="11269" name="AutoShape 5"/>
          <p:cNvSpPr>
            <a:spLocks noChangeArrowheads="1"/>
          </p:cNvSpPr>
          <p:nvPr/>
        </p:nvSpPr>
        <p:spPr bwMode="auto">
          <a:xfrm>
            <a:off x="4038600" y="3962400"/>
            <a:ext cx="685800" cy="60960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7401" y="15493"/>
                </a:moveTo>
                <a:cubicBezTo>
                  <a:pt x="18376" y="14122"/>
                  <a:pt x="18900" y="12482"/>
                  <a:pt x="18900" y="10800"/>
                </a:cubicBezTo>
                <a:cubicBezTo>
                  <a:pt x="18900" y="6326"/>
                  <a:pt x="15273" y="2700"/>
                  <a:pt x="10800" y="2700"/>
                </a:cubicBezTo>
                <a:cubicBezTo>
                  <a:pt x="9117" y="2699"/>
                  <a:pt x="7477" y="3223"/>
                  <a:pt x="6106" y="4198"/>
                </a:cubicBezTo>
                <a:close/>
                <a:moveTo>
                  <a:pt x="4198" y="6106"/>
                </a:moveTo>
                <a:cubicBezTo>
                  <a:pt x="3223" y="7477"/>
                  <a:pt x="2700" y="9117"/>
                  <a:pt x="2700" y="10799"/>
                </a:cubicBezTo>
                <a:cubicBezTo>
                  <a:pt x="2700" y="15273"/>
                  <a:pt x="6326" y="18900"/>
                  <a:pt x="10800" y="18900"/>
                </a:cubicBezTo>
                <a:cubicBezTo>
                  <a:pt x="12482" y="18900"/>
                  <a:pt x="14122" y="18376"/>
                  <a:pt x="15493" y="17401"/>
                </a:cubicBezTo>
                <a:close/>
              </a:path>
            </a:pathLst>
          </a:custGeom>
          <a:solidFill>
            <a:srgbClr val="FF00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427770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smtClean="0"/>
              <a:t>3. Avoid the passive voice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497138"/>
            <a:ext cx="7772400" cy="3598862"/>
          </a:xfrm>
          <a:noFill/>
        </p:spPr>
        <p:txBody>
          <a:bodyPr/>
          <a:lstStyle/>
          <a:p>
            <a:pPr marL="609600" indent="-609600">
              <a:lnSpc>
                <a:spcPct val="90000"/>
              </a:lnSpc>
              <a:buClr>
                <a:schemeClr val="tx1"/>
              </a:buClr>
              <a:buFontTx/>
              <a:buNone/>
            </a:pPr>
            <a:r>
              <a:rPr lang="en-US" sz="2800" smtClean="0"/>
              <a:t/>
            </a:r>
            <a:br>
              <a:rPr lang="en-US" sz="2800" smtClean="0"/>
            </a:br>
            <a:r>
              <a:rPr lang="en-US" sz="2800" smtClean="0"/>
              <a:t>Students are responsible for grading their own work</a:t>
            </a:r>
            <a:br>
              <a:rPr lang="en-US" sz="2800" smtClean="0"/>
            </a:br>
            <a:r>
              <a:rPr lang="en-US" sz="2800" smtClean="0"/>
              <a:t/>
            </a:r>
            <a:br>
              <a:rPr lang="en-US" sz="2800" smtClean="0"/>
            </a:br>
            <a:r>
              <a:rPr lang="en-US" sz="2800" smtClean="0"/>
              <a:t>The work will be graded by each student</a:t>
            </a:r>
            <a:br>
              <a:rPr lang="en-US" sz="2800" smtClean="0"/>
            </a:br>
            <a:r>
              <a:rPr lang="en-US" sz="2800" smtClean="0"/>
              <a:t/>
            </a:r>
            <a:br>
              <a:rPr lang="en-US" sz="2800" smtClean="0"/>
            </a:br>
            <a:r>
              <a:rPr lang="en-US" sz="2800" smtClean="0"/>
              <a:t/>
            </a:r>
            <a:br>
              <a:rPr lang="en-US" sz="2800" smtClean="0"/>
            </a:br>
            <a:endParaRPr lang="en-US" sz="2800" smtClean="0"/>
          </a:p>
        </p:txBody>
      </p:sp>
      <p:sp>
        <p:nvSpPr>
          <p:cNvPr id="2053" name="AutoShape 4"/>
          <p:cNvSpPr>
            <a:spLocks noChangeArrowheads="1"/>
          </p:cNvSpPr>
          <p:nvPr/>
        </p:nvSpPr>
        <p:spPr bwMode="auto">
          <a:xfrm>
            <a:off x="7924800" y="3962400"/>
            <a:ext cx="685800" cy="60960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7401" y="15493"/>
                </a:moveTo>
                <a:cubicBezTo>
                  <a:pt x="18376" y="14122"/>
                  <a:pt x="18900" y="12482"/>
                  <a:pt x="18900" y="10800"/>
                </a:cubicBezTo>
                <a:cubicBezTo>
                  <a:pt x="18900" y="6326"/>
                  <a:pt x="15273" y="2700"/>
                  <a:pt x="10800" y="2700"/>
                </a:cubicBezTo>
                <a:cubicBezTo>
                  <a:pt x="9117" y="2699"/>
                  <a:pt x="7477" y="3223"/>
                  <a:pt x="6106" y="4198"/>
                </a:cubicBezTo>
                <a:close/>
                <a:moveTo>
                  <a:pt x="4198" y="6106"/>
                </a:moveTo>
                <a:cubicBezTo>
                  <a:pt x="3223" y="7477"/>
                  <a:pt x="2700" y="9117"/>
                  <a:pt x="2700" y="10799"/>
                </a:cubicBezTo>
                <a:cubicBezTo>
                  <a:pt x="2700" y="15273"/>
                  <a:pt x="6326" y="18900"/>
                  <a:pt x="10800" y="18900"/>
                </a:cubicBezTo>
                <a:cubicBezTo>
                  <a:pt x="12482" y="18900"/>
                  <a:pt x="14122" y="18376"/>
                  <a:pt x="15493" y="17401"/>
                </a:cubicBezTo>
                <a:close/>
              </a:path>
            </a:pathLst>
          </a:custGeom>
          <a:solidFill>
            <a:srgbClr val="FF00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050" name="Object 5"/>
          <p:cNvGraphicFramePr>
            <a:graphicFrameLocks noChangeAspect="1"/>
          </p:cNvGraphicFramePr>
          <p:nvPr/>
        </p:nvGraphicFramePr>
        <p:xfrm>
          <a:off x="8077200" y="2590800"/>
          <a:ext cx="658813" cy="969963"/>
        </p:xfrm>
        <a:graphic>
          <a:graphicData uri="http://schemas.openxmlformats.org/presentationml/2006/ole">
            <p:oleObj spid="_x0000_s2051" name="Clip" r:id="rId4" imgW="866140" imgH="1275715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16425274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smtClean="0"/>
              <a:t>A </a:t>
            </a:r>
            <a:r>
              <a:rPr lang="en-US" i="1" smtClean="0"/>
              <a:t>Plain English</a:t>
            </a:r>
            <a:r>
              <a:rPr lang="en-US" smtClean="0"/>
              <a:t> Example</a:t>
            </a: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05000" y="2438400"/>
            <a:ext cx="6553200" cy="3581400"/>
          </a:xfrm>
          <a:noFill/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3600" smtClean="0"/>
              <a:t>In case of fire, use the stairs.</a:t>
            </a:r>
            <a:br>
              <a:rPr lang="en-US" sz="3600" smtClean="0"/>
            </a:br>
            <a:r>
              <a:rPr lang="en-US" sz="3600" smtClean="0"/>
              <a:t>Do not use the elevator.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3600" smtClean="0"/>
          </a:p>
          <a:p>
            <a:pPr>
              <a:lnSpc>
                <a:spcPct val="80000"/>
              </a:lnSpc>
              <a:buFontTx/>
              <a:buNone/>
            </a:pPr>
            <a:r>
              <a:rPr lang="en-US" sz="3600" smtClean="0"/>
              <a:t>Persons with disabilities shall proceed to the nearest stairwell and await assistance. </a:t>
            </a:r>
            <a:br>
              <a:rPr lang="en-US" sz="3600" smtClean="0"/>
            </a:br>
            <a:endParaRPr lang="en-US" sz="3600" smtClean="0"/>
          </a:p>
        </p:txBody>
      </p:sp>
      <p:graphicFrame>
        <p:nvGraphicFramePr>
          <p:cNvPr id="3074" name="Object 4"/>
          <p:cNvGraphicFramePr>
            <a:graphicFrameLocks noChangeAspect="1"/>
          </p:cNvGraphicFramePr>
          <p:nvPr>
            <p:ph sz="half" idx="2"/>
          </p:nvPr>
        </p:nvGraphicFramePr>
        <p:xfrm>
          <a:off x="914400" y="2057400"/>
          <a:ext cx="865188" cy="1274763"/>
        </p:xfrm>
        <a:graphic>
          <a:graphicData uri="http://schemas.openxmlformats.org/presentationml/2006/ole">
            <p:oleObj spid="_x0000_s3075" name="Clip" r:id="rId4" imgW="866140" imgH="1275715" progId="">
              <p:embed/>
            </p:oleObj>
          </a:graphicData>
        </a:graphic>
      </p:graphicFrame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914400" y="3733800"/>
            <a:ext cx="1066800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4800">
                <a:solidFill>
                  <a:srgbClr val="FE9508"/>
                </a:solidFill>
                <a:latin typeface="Arial" charset="0"/>
                <a:sym typeface="Wingdings" pitchFamily="2" charset="2"/>
              </a:rPr>
              <a:t></a:t>
            </a:r>
          </a:p>
        </p:txBody>
      </p:sp>
    </p:spTree>
    <p:extLst>
      <p:ext uri="{BB962C8B-B14F-4D97-AF65-F5344CB8AC3E}">
        <p14:creationId xmlns:p14="http://schemas.microsoft.com/office/powerpoint/2010/main" xmlns="" val="480173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Plain English Exercise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i="1" dirty="0" smtClean="0">
                <a:solidFill>
                  <a:schemeClr val="tx1"/>
                </a:solidFill>
              </a:rPr>
              <a:t>Re-write the following in </a:t>
            </a:r>
            <a:br>
              <a:rPr lang="en-US" i="1" dirty="0" smtClean="0">
                <a:solidFill>
                  <a:schemeClr val="tx1"/>
                </a:solidFill>
              </a:rPr>
            </a:br>
            <a:r>
              <a:rPr lang="en-US" i="1" dirty="0" smtClean="0">
                <a:solidFill>
                  <a:schemeClr val="tx1"/>
                </a:solidFill>
              </a:rPr>
              <a:t>Plain English</a:t>
            </a:r>
          </a:p>
        </p:txBody>
      </p:sp>
    </p:spTree>
    <p:extLst>
      <p:ext uri="{BB962C8B-B14F-4D97-AF65-F5344CB8AC3E}">
        <p14:creationId xmlns:p14="http://schemas.microsoft.com/office/powerpoint/2010/main" xmlns="" val="4276456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4" descr="DSCF050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2500" b="18333"/>
          <a:stretch>
            <a:fillRect/>
          </a:stretch>
        </p:blipFill>
        <p:spPr bwMode="auto">
          <a:xfrm>
            <a:off x="0" y="296863"/>
            <a:ext cx="9144000" cy="640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900876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Advantages &amp; Disadvantages of Plain English</a:t>
            </a:r>
          </a:p>
        </p:txBody>
      </p:sp>
    </p:spTree>
    <p:extLst>
      <p:ext uri="{BB962C8B-B14F-4D97-AF65-F5344CB8AC3E}">
        <p14:creationId xmlns:p14="http://schemas.microsoft.com/office/powerpoint/2010/main" xmlns="" val="2621203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smtClean="0"/>
              <a:t>Advantages of Plain English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497138"/>
            <a:ext cx="7772400" cy="3598862"/>
          </a:xfrm>
          <a:noFill/>
        </p:spPr>
        <p:txBody>
          <a:bodyPr/>
          <a:lstStyle/>
          <a:p>
            <a:r>
              <a:rPr lang="en-US" smtClean="0"/>
              <a:t>Easily understood—no need for experts</a:t>
            </a:r>
          </a:p>
          <a:p>
            <a:r>
              <a:rPr lang="en-US" smtClean="0"/>
              <a:t>Can be translated with accuracy</a:t>
            </a:r>
          </a:p>
          <a:p>
            <a:r>
              <a:rPr lang="en-US" smtClean="0"/>
              <a:t>Is attractive in a minimalist way</a:t>
            </a:r>
          </a:p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37838429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smtClean="0"/>
              <a:t>Disadvantages of PE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497138"/>
            <a:ext cx="7772400" cy="3598862"/>
          </a:xfrm>
          <a:noFill/>
        </p:spPr>
        <p:txBody>
          <a:bodyPr/>
          <a:lstStyle/>
          <a:p>
            <a:r>
              <a:rPr lang="en-US" smtClean="0"/>
              <a:t>Suitable for everyday business use, </a:t>
            </a:r>
            <a:br>
              <a:rPr lang="en-US" smtClean="0"/>
            </a:br>
            <a:r>
              <a:rPr lang="en-US" smtClean="0"/>
              <a:t>but . . . lacks aesthetic merit</a:t>
            </a:r>
          </a:p>
          <a:p>
            <a:r>
              <a:rPr lang="en-US" smtClean="0"/>
              <a:t>Sometimes hard (boring) to read in long passages</a:t>
            </a:r>
          </a:p>
          <a:p>
            <a:r>
              <a:rPr lang="en-US" smtClean="0"/>
              <a:t>Takes some effort to write well</a:t>
            </a:r>
          </a:p>
        </p:txBody>
      </p:sp>
    </p:spTree>
    <p:extLst>
      <p:ext uri="{BB962C8B-B14F-4D97-AF65-F5344CB8AC3E}">
        <p14:creationId xmlns:p14="http://schemas.microsoft.com/office/powerpoint/2010/main" xmlns="" val="346218183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>
            <a:normAutofit fontScale="90000"/>
          </a:bodyPr>
          <a:lstStyle/>
          <a:p>
            <a:r>
              <a:rPr lang="en-US" sz="3600" smtClean="0"/>
              <a:t>So should you </a:t>
            </a:r>
            <a:br>
              <a:rPr lang="en-US" sz="3600" smtClean="0"/>
            </a:br>
            <a:r>
              <a:rPr lang="en-US" sz="3600" smtClean="0"/>
              <a:t>“Write how you talk?”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497138"/>
            <a:ext cx="7772400" cy="3598862"/>
          </a:xfrm>
          <a:noFill/>
        </p:spPr>
        <p:txBody>
          <a:bodyPr/>
          <a:lstStyle/>
          <a:p>
            <a:r>
              <a:rPr lang="en-US" smtClean="0"/>
              <a:t>Not quite …everyday speech has a lower level of formality:</a:t>
            </a:r>
          </a:p>
          <a:p>
            <a:pPr lvl="1"/>
            <a:r>
              <a:rPr lang="en-US" smtClean="0"/>
              <a:t>Sentence fragments</a:t>
            </a:r>
          </a:p>
          <a:p>
            <a:pPr lvl="1"/>
            <a:r>
              <a:rPr lang="en-US" smtClean="0"/>
              <a:t>Contractions (such as “I’m” for “I am”)</a:t>
            </a:r>
          </a:p>
          <a:p>
            <a:pPr lvl="1"/>
            <a:r>
              <a:rPr lang="en-US" smtClean="0"/>
              <a:t>Colloquial words/ slang</a:t>
            </a:r>
          </a:p>
          <a:p>
            <a:pPr lvl="1"/>
            <a:r>
              <a:rPr lang="en-US" smtClean="0"/>
              <a:t>Repetitions</a:t>
            </a:r>
          </a:p>
          <a:p>
            <a:pPr lvl="1">
              <a:buFontTx/>
              <a:buNone/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156201564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2"/>
          <p:cNvSpPr txBox="1">
            <a:spLocks noChangeArrowheads="1"/>
          </p:cNvSpPr>
          <p:nvPr/>
        </p:nvSpPr>
        <p:spPr bwMode="auto">
          <a:xfrm>
            <a:off x="1600200" y="2819400"/>
            <a:ext cx="5791200" cy="2141538"/>
          </a:xfrm>
          <a:prstGeom prst="rect">
            <a:avLst/>
          </a:prstGeom>
          <a:noFill/>
          <a:ln w="38100">
            <a:solidFill>
              <a:srgbClr val="FFCC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200">
                <a:latin typeface="Arial" charset="0"/>
              </a:rPr>
              <a:t>Good Business Communication depends on choosing the right level of formality</a:t>
            </a:r>
            <a:r>
              <a:rPr lang="en-US" sz="3600">
                <a:latin typeface="Arial" charset="0"/>
              </a:rPr>
              <a:t> and tone</a:t>
            </a:r>
          </a:p>
        </p:txBody>
      </p:sp>
    </p:spTree>
    <p:extLst>
      <p:ext uri="{BB962C8B-B14F-4D97-AF65-F5344CB8AC3E}">
        <p14:creationId xmlns:p14="http://schemas.microsoft.com/office/powerpoint/2010/main" xmlns="" val="4150205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Principle of Conciseness</a:t>
            </a:r>
          </a:p>
        </p:txBody>
      </p:sp>
      <p:sp>
        <p:nvSpPr>
          <p:cNvPr id="19459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Conveying the most information in the fewest words</a:t>
            </a:r>
          </a:p>
        </p:txBody>
      </p:sp>
    </p:spTree>
    <p:extLst>
      <p:ext uri="{BB962C8B-B14F-4D97-AF65-F5344CB8AC3E}">
        <p14:creationId xmlns:p14="http://schemas.microsoft.com/office/powerpoint/2010/main" xmlns="" val="2235573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Benjamin Franklin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>
          <a:xfrm>
            <a:off x="685800" y="2286000"/>
            <a:ext cx="4876800" cy="3810000"/>
          </a:xfrm>
        </p:spPr>
        <p:txBody>
          <a:bodyPr/>
          <a:lstStyle/>
          <a:p>
            <a:r>
              <a:rPr lang="en-US" b="1" smtClean="0"/>
              <a:t>...</a:t>
            </a:r>
            <a:r>
              <a:rPr lang="en-US" smtClean="0"/>
              <a:t> this is such a </a:t>
            </a:r>
            <a:r>
              <a:rPr lang="en-US" i="1" smtClean="0"/>
              <a:t>long letter</a:t>
            </a:r>
            <a:r>
              <a:rPr lang="en-US" smtClean="0"/>
              <a:t>, but I </a:t>
            </a:r>
            <a:r>
              <a:rPr lang="en-US" i="1" smtClean="0"/>
              <a:t>did not have the time</a:t>
            </a:r>
            <a:r>
              <a:rPr lang="en-US" smtClean="0"/>
              <a:t> to write a </a:t>
            </a:r>
            <a:r>
              <a:rPr lang="en-US" i="1" smtClean="0"/>
              <a:t>short</a:t>
            </a:r>
            <a:r>
              <a:rPr lang="en-US" smtClean="0"/>
              <a:t> one. </a:t>
            </a:r>
            <a:r>
              <a:rPr lang="en-US" b="1" smtClean="0"/>
              <a:t>...</a:t>
            </a:r>
            <a:r>
              <a:rPr lang="en-US" smtClean="0"/>
              <a:t/>
            </a:r>
            <a:br>
              <a:rPr lang="en-US" smtClean="0"/>
            </a:br>
            <a:endParaRPr lang="en-US" smtClean="0"/>
          </a:p>
        </p:txBody>
      </p:sp>
      <p:pic>
        <p:nvPicPr>
          <p:cNvPr id="20484" name="Picture 2" descr="http://t0.gstatic.com/images?q=tbn:ANd9GcS_1NckW4iKBiDmC329MFpj5sCM3MBeVhlh9DpvCOdjhemphW2tH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15000" y="2362200"/>
            <a:ext cx="3071813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592664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How to write concisely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Tx/>
              <a:buAutoNum type="arabicPeriod"/>
            </a:pPr>
            <a:r>
              <a:rPr lang="en-US" sz="2800" smtClean="0"/>
              <a:t>Begin with the end in mind—what’s the point here?</a:t>
            </a:r>
          </a:p>
          <a:p>
            <a:pPr marL="514350" indent="-514350">
              <a:buFontTx/>
              <a:buAutoNum type="arabicPeriod"/>
            </a:pPr>
            <a:r>
              <a:rPr lang="en-US" sz="2800" smtClean="0"/>
              <a:t>Have a good structure—use an outline</a:t>
            </a:r>
          </a:p>
          <a:p>
            <a:pPr marL="514350" indent="-514350">
              <a:buFontTx/>
              <a:buAutoNum type="arabicPeriod"/>
            </a:pPr>
            <a:r>
              <a:rPr lang="en-US" sz="2800" smtClean="0"/>
              <a:t>Limit the number of examples—choose the best single example to make your point</a:t>
            </a:r>
          </a:p>
          <a:p>
            <a:pPr marL="514350" indent="-514350">
              <a:buFontTx/>
              <a:buAutoNum type="arabicPeriod"/>
            </a:pPr>
            <a:r>
              <a:rPr lang="en-US" sz="2800" smtClean="0"/>
              <a:t>SAT-time! Make use of rich vocabulary and choose the exact word:</a:t>
            </a:r>
          </a:p>
          <a:p>
            <a:pPr marL="514350" indent="-514350">
              <a:buFontTx/>
              <a:buAutoNum type="arabicPeriod"/>
            </a:pPr>
            <a:endParaRPr lang="en-US" sz="2800" smtClean="0"/>
          </a:p>
        </p:txBody>
      </p:sp>
      <p:sp>
        <p:nvSpPr>
          <p:cNvPr id="21508" name="Right Arrow 3"/>
          <p:cNvSpPr>
            <a:spLocks noChangeArrowheads="1"/>
          </p:cNvSpPr>
          <p:nvPr/>
        </p:nvSpPr>
        <p:spPr bwMode="auto">
          <a:xfrm>
            <a:off x="6934200" y="5486400"/>
            <a:ext cx="1066800" cy="838200"/>
          </a:xfrm>
          <a:prstGeom prst="rightArrow">
            <a:avLst>
              <a:gd name="adj1" fmla="val 50000"/>
              <a:gd name="adj2" fmla="val 50002"/>
            </a:avLst>
          </a:prstGeom>
          <a:noFill/>
          <a:ln w="38100" algn="ctr">
            <a:solidFill>
              <a:srgbClr val="0070C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15908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Choosing the right word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smtClean="0"/>
              <a:t>Don’t be vague:</a:t>
            </a:r>
            <a:br>
              <a:rPr lang="en-US" sz="2800" smtClean="0"/>
            </a:br>
            <a:r>
              <a:rPr lang="en-US" sz="2800" smtClean="0"/>
              <a:t>“leverage” “emphasize” “focus”</a:t>
            </a:r>
          </a:p>
          <a:p>
            <a:pPr>
              <a:buFontTx/>
              <a:buNone/>
            </a:pPr>
            <a:endParaRPr lang="en-US" sz="2800" smtClean="0"/>
          </a:p>
          <a:p>
            <a:pPr>
              <a:buFontTx/>
              <a:buNone/>
            </a:pPr>
            <a:endParaRPr lang="en-US" sz="2800" smtClean="0"/>
          </a:p>
          <a:p>
            <a:r>
              <a:rPr lang="en-US" sz="2800" smtClean="0"/>
              <a:t>Do use the right technical term</a:t>
            </a:r>
            <a:br>
              <a:rPr lang="en-US" sz="2800" smtClean="0"/>
            </a:br>
            <a:r>
              <a:rPr lang="en-US" sz="2800" smtClean="0"/>
              <a:t>“cash flow, Income, profit” mean different things</a:t>
            </a:r>
            <a:br>
              <a:rPr lang="en-US" sz="2800" smtClean="0"/>
            </a:br>
            <a:r>
              <a:rPr lang="en-US" sz="2800" smtClean="0"/>
              <a:t>“Marketing” is not the same as “promotional expense”</a:t>
            </a:r>
          </a:p>
          <a:p>
            <a:endParaRPr lang="en-US" sz="2800" smtClean="0"/>
          </a:p>
        </p:txBody>
      </p:sp>
      <p:sp>
        <p:nvSpPr>
          <p:cNvPr id="22532" name="Text Box 5"/>
          <p:cNvSpPr txBox="1">
            <a:spLocks noChangeArrowheads="1"/>
          </p:cNvSpPr>
          <p:nvPr/>
        </p:nvSpPr>
        <p:spPr bwMode="auto">
          <a:xfrm>
            <a:off x="5943600" y="22098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5400">
                <a:solidFill>
                  <a:srgbClr val="FF3300"/>
                </a:solidFill>
                <a:sym typeface="Wingdings" pitchFamily="2" charset="2"/>
              </a:rPr>
              <a:t></a:t>
            </a:r>
          </a:p>
        </p:txBody>
      </p:sp>
      <p:sp>
        <p:nvSpPr>
          <p:cNvPr id="6" name="Cloud Callout 5"/>
          <p:cNvSpPr/>
          <p:nvPr/>
        </p:nvSpPr>
        <p:spPr bwMode="auto">
          <a:xfrm>
            <a:off x="5562600" y="2743200"/>
            <a:ext cx="3581400" cy="1828800"/>
          </a:xfrm>
          <a:prstGeom prst="cloudCallout">
            <a:avLst>
              <a:gd name="adj1" fmla="val -154337"/>
              <a:gd name="adj2" fmla="val 14454"/>
            </a:avLst>
          </a:prstGeom>
          <a:solidFill>
            <a:srgbClr val="99CC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>
              <a:defRPr/>
            </a:pPr>
            <a:r>
              <a:rPr lang="en-US" dirty="0">
                <a:latin typeface="+mn-lt"/>
              </a:rPr>
              <a:t>Careful word choice = powerful writing</a:t>
            </a:r>
          </a:p>
        </p:txBody>
      </p:sp>
    </p:spTree>
    <p:extLst>
      <p:ext uri="{BB962C8B-B14F-4D97-AF65-F5344CB8AC3E}">
        <p14:creationId xmlns:p14="http://schemas.microsoft.com/office/powerpoint/2010/main" xmlns="" val="509586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olidFill>
                  <a:schemeClr val="tx1"/>
                </a:solidFill>
              </a:rPr>
              <a:t>How to write concisely (Cont.)</a:t>
            </a: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Tx/>
              <a:buAutoNum type="arabicPeriod" startAt="4"/>
            </a:pPr>
            <a:r>
              <a:rPr lang="en-US" sz="2400" smtClean="0"/>
              <a:t>Edit what you write</a:t>
            </a:r>
            <a:br>
              <a:rPr lang="en-US" sz="2400" smtClean="0"/>
            </a:br>
            <a:r>
              <a:rPr lang="en-US" sz="2400" smtClean="0">
                <a:sym typeface="Wingdings" pitchFamily="2" charset="2"/>
              </a:rPr>
              <a:t> taking a short break (or switching tasks) is better than staring at something for hours</a:t>
            </a:r>
            <a:br>
              <a:rPr lang="en-US" sz="2400" smtClean="0">
                <a:sym typeface="Wingdings" pitchFamily="2" charset="2"/>
              </a:rPr>
            </a:br>
            <a:r>
              <a:rPr lang="en-US" sz="2400" smtClean="0">
                <a:sym typeface="Wingdings" pitchFamily="2" charset="2"/>
              </a:rPr>
              <a:t/>
            </a:r>
            <a:br>
              <a:rPr lang="en-US" sz="2400" smtClean="0">
                <a:sym typeface="Wingdings" pitchFamily="2" charset="2"/>
              </a:rPr>
            </a:br>
            <a:r>
              <a:rPr lang="en-US" sz="2400" smtClean="0">
                <a:sym typeface="Wingdings" pitchFamily="2" charset="2"/>
              </a:rPr>
              <a:t>Look for:</a:t>
            </a:r>
          </a:p>
          <a:p>
            <a:pPr marL="914400" lvl="1" indent="-514350">
              <a:buFont typeface="Arial" charset="0"/>
              <a:buChar char="•"/>
            </a:pPr>
            <a:r>
              <a:rPr lang="en-US" sz="2000" smtClean="0">
                <a:sym typeface="Wingdings" pitchFamily="2" charset="2"/>
              </a:rPr>
              <a:t>Phrases that could be single words</a:t>
            </a:r>
            <a:br>
              <a:rPr lang="en-US" sz="2000" smtClean="0">
                <a:sym typeface="Wingdings" pitchFamily="2" charset="2"/>
              </a:rPr>
            </a:br>
            <a:r>
              <a:rPr lang="en-US" sz="2000" smtClean="0">
                <a:sym typeface="Wingdings" pitchFamily="2" charset="2"/>
              </a:rPr>
              <a:t>e.g. ?????</a:t>
            </a:r>
          </a:p>
          <a:p>
            <a:pPr marL="914400" lvl="1" indent="-514350">
              <a:buFont typeface="Arial" charset="0"/>
              <a:buChar char="•"/>
            </a:pPr>
            <a:r>
              <a:rPr lang="en-US" sz="2000" smtClean="0">
                <a:sym typeface="Wingdings" pitchFamily="2" charset="2"/>
              </a:rPr>
              <a:t>Redundancy</a:t>
            </a:r>
          </a:p>
          <a:p>
            <a:pPr marL="914400" lvl="1" indent="-514350">
              <a:buFont typeface="Arial" charset="0"/>
              <a:buChar char="•"/>
            </a:pPr>
            <a:r>
              <a:rPr lang="en-US" sz="2000" smtClean="0">
                <a:sym typeface="Wingdings" pitchFamily="2" charset="2"/>
              </a:rPr>
              <a:t>Repetition: “As mentioned above . . .”</a:t>
            </a:r>
          </a:p>
          <a:p>
            <a:pPr marL="914400" lvl="1" indent="-514350">
              <a:buFont typeface="Arial" charset="0"/>
              <a:buChar char="•"/>
            </a:pPr>
            <a:r>
              <a:rPr lang="en-US" sz="2000" smtClean="0">
                <a:sym typeface="Wingdings" pitchFamily="2" charset="2"/>
              </a:rPr>
              <a:t>Wasted words: “In order to . . .” = “To . . .”</a:t>
            </a:r>
            <a:endParaRPr lang="en-US" sz="2000" smtClean="0"/>
          </a:p>
          <a:p>
            <a:pPr marL="514350" indent="-514350">
              <a:buFontTx/>
              <a:buAutoNum type="arabicPeriod" startAt="4"/>
            </a:pPr>
            <a:endParaRPr lang="en-US" sz="2400" smtClean="0"/>
          </a:p>
        </p:txBody>
      </p:sp>
    </p:spTree>
    <p:extLst>
      <p:ext uri="{BB962C8B-B14F-4D97-AF65-F5344CB8AC3E}">
        <p14:creationId xmlns:p14="http://schemas.microsoft.com/office/powerpoint/2010/main" xmlns="" val="1776980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600" smtClean="0"/>
              <a:t>Understanding Level of Formality, Business Context and Tone</a:t>
            </a:r>
          </a:p>
        </p:txBody>
      </p:sp>
      <p:sp>
        <p:nvSpPr>
          <p:cNvPr id="24579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i="1" dirty="0" smtClean="0">
                <a:solidFill>
                  <a:schemeClr val="tx1"/>
                </a:solidFill>
              </a:rPr>
              <a:t>This is important for all business communication—written and spoken</a:t>
            </a:r>
          </a:p>
        </p:txBody>
      </p:sp>
    </p:spTree>
    <p:extLst>
      <p:ext uri="{BB962C8B-B14F-4D97-AF65-F5344CB8AC3E}">
        <p14:creationId xmlns:p14="http://schemas.microsoft.com/office/powerpoint/2010/main" xmlns="" val="3237674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smtClean="0"/>
              <a:t>Levels of Formality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497138"/>
            <a:ext cx="7772400" cy="4056062"/>
          </a:xfrm>
          <a:noFill/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i="1" smtClean="0"/>
              <a:t>Casual</a:t>
            </a:r>
            <a:r>
              <a:rPr lang="en-US" sz="2400" smtClean="0"/>
              <a:t>: </a:t>
            </a:r>
            <a:br>
              <a:rPr lang="en-US" sz="2400" smtClean="0"/>
            </a:br>
            <a:r>
              <a:rPr lang="en-US" sz="2400" smtClean="0"/>
              <a:t>Hey, ! Guess what? I got the job!</a:t>
            </a:r>
          </a:p>
          <a:p>
            <a:pPr>
              <a:lnSpc>
                <a:spcPct val="90000"/>
              </a:lnSpc>
            </a:pPr>
            <a:r>
              <a:rPr lang="en-US" sz="2400" i="1" smtClean="0"/>
              <a:t>Informal: </a:t>
            </a:r>
            <a:br>
              <a:rPr lang="en-US" sz="2400" i="1" smtClean="0"/>
            </a:br>
            <a:r>
              <a:rPr lang="en-US" sz="2400" smtClean="0"/>
              <a:t>I’m really happy I heard back from the accounting firm. </a:t>
            </a:r>
          </a:p>
          <a:p>
            <a:pPr>
              <a:lnSpc>
                <a:spcPct val="90000"/>
              </a:lnSpc>
            </a:pPr>
            <a:r>
              <a:rPr lang="en-US" sz="2400" i="1" smtClean="0"/>
              <a:t>Semi-formal:</a:t>
            </a:r>
            <a:r>
              <a:rPr lang="en-US" sz="2400" smtClean="0"/>
              <a:t> </a:t>
            </a:r>
            <a:br>
              <a:rPr lang="en-US" sz="2400" smtClean="0"/>
            </a:br>
            <a:r>
              <a:rPr lang="en-US" sz="2400" smtClean="0"/>
              <a:t>I have been hired as an Accountant at the company that was my first choice.</a:t>
            </a:r>
          </a:p>
          <a:p>
            <a:pPr>
              <a:lnSpc>
                <a:spcPct val="90000"/>
              </a:lnSpc>
            </a:pPr>
            <a:r>
              <a:rPr lang="en-US" sz="2400" i="1" smtClean="0"/>
              <a:t>(Overly)</a:t>
            </a:r>
            <a:r>
              <a:rPr lang="en-US" sz="2400" smtClean="0"/>
              <a:t> Formal: </a:t>
            </a:r>
            <a:br>
              <a:rPr lang="en-US" sz="2400" smtClean="0"/>
            </a:br>
            <a:r>
              <a:rPr lang="en-US" sz="2400" smtClean="0"/>
              <a:t>My services have been retained as a Trainee Accountant, level 3B.</a:t>
            </a:r>
          </a:p>
        </p:txBody>
      </p:sp>
    </p:spTree>
    <p:extLst>
      <p:ext uri="{BB962C8B-B14F-4D97-AF65-F5344CB8AC3E}">
        <p14:creationId xmlns:p14="http://schemas.microsoft.com/office/powerpoint/2010/main" xmlns="" val="26006177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sz="3200" smtClean="0"/>
              <a:t>How do we detect Levels of Formality?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2362200"/>
            <a:ext cx="7239000" cy="3914775"/>
          </a:xfrm>
          <a:noFill/>
        </p:spPr>
        <p:txBody>
          <a:bodyPr/>
          <a:lstStyle/>
          <a:p>
            <a:r>
              <a:rPr lang="en-US" sz="2400" smtClean="0"/>
              <a:t>Word choice</a:t>
            </a:r>
          </a:p>
          <a:p>
            <a:pPr lvl="1"/>
            <a:r>
              <a:rPr lang="en-US" sz="2000" smtClean="0"/>
              <a:t>Low frequency (“monarchy”) signals formality</a:t>
            </a:r>
          </a:p>
          <a:p>
            <a:pPr lvl="1"/>
            <a:r>
              <a:rPr lang="en-US" sz="2000" smtClean="0"/>
              <a:t>Slang or familiar (“bump”) signals </a:t>
            </a:r>
            <a:r>
              <a:rPr lang="en-US" sz="2000" i="1" smtClean="0"/>
              <a:t>in</a:t>
            </a:r>
            <a:r>
              <a:rPr lang="en-US" sz="2000" smtClean="0"/>
              <a:t>formality</a:t>
            </a:r>
          </a:p>
          <a:p>
            <a:r>
              <a:rPr lang="en-US" sz="2400" smtClean="0"/>
              <a:t>Use of contractions “He ain’t with me!” signals </a:t>
            </a:r>
            <a:r>
              <a:rPr lang="en-US" sz="2400" i="1" smtClean="0"/>
              <a:t>in</a:t>
            </a:r>
            <a:r>
              <a:rPr lang="en-US" sz="2400" smtClean="0"/>
              <a:t>formality</a:t>
            </a:r>
          </a:p>
          <a:p>
            <a:r>
              <a:rPr lang="en-US" sz="2400" smtClean="0"/>
              <a:t>Complexity of sentence structure signals high formality</a:t>
            </a:r>
          </a:p>
          <a:p>
            <a:r>
              <a:rPr lang="en-US" sz="2400" smtClean="0"/>
              <a:t>Formal language avoids </a:t>
            </a:r>
            <a:r>
              <a:rPr lang="en-US" sz="2400" i="1" smtClean="0"/>
              <a:t>colloquial words</a:t>
            </a:r>
            <a:r>
              <a:rPr lang="en-US" sz="2400" smtClean="0">
                <a:sym typeface="Wingdings" pitchFamily="2" charset="2"/>
              </a:rPr>
              <a:t></a:t>
            </a:r>
          </a:p>
          <a:p>
            <a:pPr>
              <a:buFontTx/>
              <a:buNone/>
            </a:pPr>
            <a:endParaRPr lang="en-US" sz="2400" smtClean="0"/>
          </a:p>
        </p:txBody>
      </p:sp>
    </p:spTree>
    <p:extLst>
      <p:ext uri="{BB962C8B-B14F-4D97-AF65-F5344CB8AC3E}">
        <p14:creationId xmlns:p14="http://schemas.microsoft.com/office/powerpoint/2010/main" xmlns="" val="21089247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smtClean="0"/>
              <a:t>Colloquial language may be meaningful to one social group—but not others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2800" i="1" smtClean="0"/>
              <a:t>Consider these expressions of surprise that have no literal (translatable meaning) but that mean “</a:t>
            </a:r>
            <a:r>
              <a:rPr lang="en-US" sz="2800" i="1" smtClean="0">
                <a:solidFill>
                  <a:srgbClr val="0070C0"/>
                </a:solidFill>
              </a:rPr>
              <a:t>I’m shocked!</a:t>
            </a:r>
            <a:r>
              <a:rPr lang="en-US" sz="2800" i="1" smtClean="0"/>
              <a:t>” in different sub-cultures of the United States</a:t>
            </a:r>
            <a:r>
              <a:rPr lang="en-US" sz="2800" smtClean="0"/>
              <a:t>:</a:t>
            </a:r>
          </a:p>
          <a:p>
            <a:pPr lvl="2"/>
            <a:r>
              <a:rPr lang="en-US" sz="2000" smtClean="0"/>
              <a:t>What’s that about?</a:t>
            </a:r>
          </a:p>
          <a:p>
            <a:pPr lvl="2"/>
            <a:r>
              <a:rPr lang="en-US" sz="2000" smtClean="0"/>
              <a:t>Go figure!</a:t>
            </a:r>
          </a:p>
          <a:p>
            <a:pPr lvl="2"/>
            <a:r>
              <a:rPr lang="en-US" sz="2000" smtClean="0"/>
              <a:t>Beats me!</a:t>
            </a:r>
          </a:p>
        </p:txBody>
      </p:sp>
    </p:spTree>
    <p:extLst>
      <p:ext uri="{BB962C8B-B14F-4D97-AF65-F5344CB8AC3E}">
        <p14:creationId xmlns:p14="http://schemas.microsoft.com/office/powerpoint/2010/main" xmlns="" val="32531887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200400" y="2209800"/>
            <a:ext cx="5181600" cy="2819400"/>
          </a:xfrm>
          <a:noFill/>
          <a:ln w="38100">
            <a:solidFill>
              <a:srgbClr val="FFCC66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sz="3200" smtClean="0"/>
              <a:t>The business context (purpose) determines the appropriate level of formality</a:t>
            </a:r>
          </a:p>
        </p:txBody>
      </p:sp>
      <p:pic>
        <p:nvPicPr>
          <p:cNvPr id="99332" name="Picture 4" descr="tuxedo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" y="1123950"/>
            <a:ext cx="2319338" cy="398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60028596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93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93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93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93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93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93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93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93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93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93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93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“Tone” is not the same as </a:t>
            </a:r>
            <a:br>
              <a:rPr lang="en-US" smtClean="0"/>
            </a:br>
            <a:r>
              <a:rPr lang="en-US" smtClean="0"/>
              <a:t>“Level of Formality”</a:t>
            </a:r>
          </a:p>
        </p:txBody>
      </p:sp>
    </p:spTree>
    <p:extLst>
      <p:ext uri="{BB962C8B-B14F-4D97-AF65-F5344CB8AC3E}">
        <p14:creationId xmlns:p14="http://schemas.microsoft.com/office/powerpoint/2010/main" xmlns="" val="2746772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smtClean="0"/>
              <a:t>Choosing the right “tone”</a:t>
            </a:r>
          </a:p>
        </p:txBody>
      </p:sp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762000" y="3048000"/>
            <a:ext cx="7620000" cy="533400"/>
          </a:xfrm>
          <a:prstGeom prst="rect">
            <a:avLst/>
          </a:prstGeom>
          <a:gradFill rotWithShape="0">
            <a:gsLst>
              <a:gs pos="0">
                <a:srgbClr val="66CCFF"/>
              </a:gs>
              <a:gs pos="100000">
                <a:srgbClr val="FF6699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Text Box 4"/>
          <p:cNvSpPr txBox="1">
            <a:spLocks noChangeArrowheads="1"/>
          </p:cNvSpPr>
          <p:nvPr/>
        </p:nvSpPr>
        <p:spPr bwMode="auto">
          <a:xfrm>
            <a:off x="762000" y="4038600"/>
            <a:ext cx="8001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/>
              <a:t>Hostile  Officious Cool  Businesslike Pleasant Warm Friendly</a:t>
            </a:r>
          </a:p>
        </p:txBody>
      </p:sp>
      <p:sp>
        <p:nvSpPr>
          <p:cNvPr id="30725" name="Line 5"/>
          <p:cNvSpPr>
            <a:spLocks noChangeShapeType="1"/>
          </p:cNvSpPr>
          <p:nvPr/>
        </p:nvSpPr>
        <p:spPr bwMode="auto">
          <a:xfrm>
            <a:off x="914400" y="4724400"/>
            <a:ext cx="7315200" cy="0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 type="none" w="sm" len="sm"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756002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Possible ways to communicate</a:t>
            </a:r>
          </a:p>
        </p:txBody>
      </p:sp>
      <p:sp>
        <p:nvSpPr>
          <p:cNvPr id="32771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514350" indent="-514350">
              <a:buFontTx/>
              <a:buAutoNum type="arabicPeriod"/>
            </a:pPr>
            <a:r>
              <a:rPr lang="en-US" sz="2400" smtClean="0"/>
              <a:t>In person meeting, individual</a:t>
            </a:r>
          </a:p>
          <a:p>
            <a:pPr marL="514350" indent="-514350">
              <a:buFontTx/>
              <a:buAutoNum type="arabicPeriod"/>
            </a:pPr>
            <a:r>
              <a:rPr lang="en-US" sz="2400" smtClean="0"/>
              <a:t>Group (team) meeting</a:t>
            </a:r>
          </a:p>
          <a:p>
            <a:pPr marL="514350" indent="-514350">
              <a:buFontTx/>
              <a:buAutoNum type="arabicPeriod"/>
            </a:pPr>
            <a:r>
              <a:rPr lang="en-US" sz="2400" smtClean="0"/>
              <a:t>Memo</a:t>
            </a:r>
          </a:p>
          <a:p>
            <a:pPr marL="514350" indent="-514350">
              <a:buFontTx/>
              <a:buAutoNum type="arabicPeriod"/>
            </a:pPr>
            <a:r>
              <a:rPr lang="en-US" sz="2400" smtClean="0"/>
              <a:t>Letter</a:t>
            </a:r>
          </a:p>
          <a:p>
            <a:pPr marL="514350" indent="-514350">
              <a:buFontTx/>
              <a:buAutoNum type="arabicPeriod"/>
            </a:pPr>
            <a:r>
              <a:rPr lang="en-US" sz="2400" smtClean="0"/>
              <a:t>Fax</a:t>
            </a:r>
          </a:p>
          <a:p>
            <a:pPr marL="514350" indent="-514350">
              <a:buFontTx/>
              <a:buAutoNum type="arabicPeriod"/>
            </a:pPr>
            <a:endParaRPr lang="en-US" smtClean="0"/>
          </a:p>
        </p:txBody>
      </p:sp>
      <p:sp>
        <p:nvSpPr>
          <p:cNvPr id="32772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514350" indent="-514350">
              <a:buFontTx/>
              <a:buAutoNum type="arabicPeriod" startAt="6"/>
            </a:pPr>
            <a:r>
              <a:rPr lang="en-US" smtClean="0"/>
              <a:t>E-mail</a:t>
            </a:r>
          </a:p>
          <a:p>
            <a:pPr marL="514350" indent="-514350">
              <a:buFontTx/>
              <a:buAutoNum type="arabicPeriod" startAt="6"/>
            </a:pPr>
            <a:r>
              <a:rPr lang="en-US" smtClean="0"/>
              <a:t>IM</a:t>
            </a:r>
          </a:p>
          <a:p>
            <a:pPr marL="514350" indent="-514350">
              <a:buFontTx/>
              <a:buAutoNum type="arabicPeriod" startAt="6"/>
            </a:pPr>
            <a:r>
              <a:rPr lang="en-US" smtClean="0"/>
              <a:t>Text message</a:t>
            </a:r>
          </a:p>
          <a:p>
            <a:pPr marL="514350" indent="-514350">
              <a:buFontTx/>
              <a:buAutoNum type="arabicPeriod" startAt="6"/>
            </a:pPr>
            <a:r>
              <a:rPr lang="en-US" smtClean="0"/>
              <a:t>Phone call</a:t>
            </a:r>
          </a:p>
          <a:p>
            <a:pPr marL="514350" indent="-514350">
              <a:buFontTx/>
              <a:buAutoNum type="arabicPeriod" startAt="6"/>
            </a:pPr>
            <a:r>
              <a:rPr lang="en-US" smtClean="0"/>
              <a:t>Web meeting</a:t>
            </a:r>
          </a:p>
        </p:txBody>
      </p:sp>
    </p:spTree>
    <p:extLst>
      <p:ext uri="{BB962C8B-B14F-4D97-AF65-F5344CB8AC3E}">
        <p14:creationId xmlns:p14="http://schemas.microsoft.com/office/powerpoint/2010/main" xmlns="" val="3886288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How to Choose the Medium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buFontTx/>
              <a:buAutoNum type="arabicPeriod"/>
            </a:pPr>
            <a:r>
              <a:rPr lang="en-US" smtClean="0"/>
              <a:t>One-way or two-way communication</a:t>
            </a:r>
          </a:p>
          <a:p>
            <a:pPr marL="609600" indent="-609600">
              <a:buFontTx/>
              <a:buAutoNum type="arabicPeriod"/>
            </a:pPr>
            <a:r>
              <a:rPr lang="en-US" smtClean="0"/>
              <a:t>Emotional impact</a:t>
            </a:r>
          </a:p>
          <a:p>
            <a:pPr marL="609600" indent="-609600">
              <a:buFontTx/>
              <a:buAutoNum type="arabicPeriod"/>
            </a:pPr>
            <a:r>
              <a:rPr lang="en-US" smtClean="0"/>
              <a:t>“Permanent” record?</a:t>
            </a:r>
          </a:p>
          <a:p>
            <a:pPr marL="609600" indent="-609600">
              <a:buFontTx/>
              <a:buAutoNum type="arabicPeriod"/>
            </a:pPr>
            <a:r>
              <a:rPr lang="en-US" smtClean="0"/>
              <a:t>Level of formality</a:t>
            </a:r>
          </a:p>
        </p:txBody>
      </p:sp>
    </p:spTree>
    <p:extLst>
      <p:ext uri="{BB962C8B-B14F-4D97-AF65-F5344CB8AC3E}">
        <p14:creationId xmlns:p14="http://schemas.microsoft.com/office/powerpoint/2010/main" xmlns="" val="3195346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/>
              <a:t>Using the "You" Approach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26471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Which sentence works best?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 am extremely pleased to inform you that you have received a promotion.  </a:t>
            </a:r>
          </a:p>
          <a:p>
            <a:endParaRPr lang="en-US" dirty="0"/>
          </a:p>
          <a:p>
            <a:r>
              <a:rPr lang="en-US" dirty="0" smtClean="0"/>
              <a:t>The emphasis is on me, the speaker or writer of the sentence.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98953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It gives me great pleasure to make this announcement about an employee who I have known for many years.  It has been my distinct pleasure to supervise and train Miss Sarah Smith who I am happy to announce has been awarded a promotion.  </a:t>
            </a:r>
          </a:p>
          <a:p>
            <a:pPr lvl="1"/>
            <a:r>
              <a:rPr lang="en-US" dirty="0" smtClean="0"/>
              <a:t>Who really cares about my pleasure? </a:t>
            </a:r>
          </a:p>
          <a:p>
            <a:pPr lvl="1"/>
            <a:r>
              <a:rPr lang="en-US" dirty="0" smtClean="0"/>
              <a:t> Why is it important that I am the supervisor?</a:t>
            </a:r>
          </a:p>
          <a:p>
            <a:pPr lvl="1"/>
            <a:r>
              <a:rPr lang="en-US" dirty="0" smtClean="0"/>
              <a:t>Focus on the good news and on Sarah!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81803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Congratulations on your promotion, Sarah!  </a:t>
            </a:r>
          </a:p>
          <a:p>
            <a:pPr lvl="1"/>
            <a:r>
              <a:rPr lang="en-US" dirty="0" smtClean="0"/>
              <a:t>The subject of the sentence is "you”</a:t>
            </a:r>
          </a:p>
          <a:p>
            <a:pPr lvl="1"/>
            <a:r>
              <a:rPr lang="en-US" dirty="0" smtClean="0"/>
              <a:t>The message is clear, quick, and positive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12525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Rewrite it: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Applications for credit cards must meet the following criteria:</a:t>
            </a:r>
          </a:p>
          <a:p>
            <a:pPr lvl="1"/>
            <a:r>
              <a:rPr lang="en-US" dirty="0" smtClean="0"/>
              <a:t>The application form must be signed and dated by the applicant.</a:t>
            </a:r>
          </a:p>
          <a:p>
            <a:pPr lvl="1"/>
            <a:r>
              <a:rPr lang="en-US" dirty="0" smtClean="0"/>
              <a:t>The application form must be filled in CAPS by the applicant.</a:t>
            </a:r>
          </a:p>
          <a:p>
            <a:pPr lvl="1"/>
            <a:r>
              <a:rPr lang="en-US" dirty="0" smtClean="0"/>
              <a:t>The application may be submitted in person at the credit department or online.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72826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best way to practice this skill to eliminate the use of:</a:t>
            </a:r>
          </a:p>
          <a:p>
            <a:pPr lvl="1"/>
            <a:r>
              <a:rPr lang="en-US" dirty="0" smtClean="0"/>
              <a:t> "I“</a:t>
            </a:r>
          </a:p>
          <a:p>
            <a:pPr lvl="1"/>
            <a:r>
              <a:rPr lang="en-US" dirty="0" smtClean="0"/>
              <a:t>"we“</a:t>
            </a:r>
          </a:p>
          <a:p>
            <a:pPr lvl="1"/>
            <a:r>
              <a:rPr lang="en-US" dirty="0" smtClean="0"/>
              <a:t>"our company" (or the company name or any personal pronoun reference) in all your business writing.  </a:t>
            </a:r>
          </a:p>
          <a:p>
            <a:pPr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1254944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business letters can be formal without being impersonal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words "you," "we" and "I" are more personal than referring to "this office," "this organization" or "our enterprise</a:t>
            </a:r>
          </a:p>
          <a:p>
            <a:pPr lvl="1"/>
            <a:r>
              <a:rPr lang="en-US" dirty="0" smtClean="0"/>
              <a:t>" Use "I" to refer to yourself</a:t>
            </a:r>
          </a:p>
          <a:p>
            <a:pPr lvl="1"/>
            <a:r>
              <a:rPr lang="en-US" dirty="0" smtClean="0"/>
              <a:t>"You" to the recipient (or recipient's company)</a:t>
            </a:r>
          </a:p>
          <a:p>
            <a:pPr lvl="1"/>
            <a:r>
              <a:rPr lang="en-US" dirty="0" smtClean="0"/>
              <a:t>"we" to refer to your own department or company. </a:t>
            </a:r>
          </a:p>
          <a:p>
            <a:pPr lvl="1"/>
            <a:r>
              <a:rPr lang="en-US" dirty="0" smtClean="0"/>
              <a:t>Do not use the company name (for example, "Motorola believes")</a:t>
            </a:r>
          </a:p>
          <a:p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2867376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0200" y="0"/>
            <a:ext cx="6095999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876191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0"/>
            <a:ext cx="5943599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091307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Summary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b="1" dirty="0" smtClean="0"/>
              <a:t>Similarities and Differences between Verbal and Nonverbal Communication</a:t>
            </a:r>
          </a:p>
          <a:p>
            <a:r>
              <a:rPr lang="en-US" b="1" dirty="0" smtClean="0"/>
              <a:t>Verbal &amp; Nonverbal Communication</a:t>
            </a:r>
          </a:p>
          <a:p>
            <a:r>
              <a:rPr lang="en-US" b="1" dirty="0"/>
              <a:t>Understand Plain English</a:t>
            </a:r>
          </a:p>
          <a:p>
            <a:pPr lvl="2"/>
            <a:r>
              <a:rPr lang="en-US" b="1" dirty="0"/>
              <a:t>Always be working towards self-improvement</a:t>
            </a:r>
          </a:p>
          <a:p>
            <a:r>
              <a:rPr lang="en-US" b="1" dirty="0"/>
              <a:t>Practice Conciseness</a:t>
            </a:r>
          </a:p>
          <a:p>
            <a:pPr lvl="2"/>
            <a:r>
              <a:rPr lang="en-US" b="1" dirty="0"/>
              <a:t>In writing, formal speaking and business conversation</a:t>
            </a:r>
          </a:p>
          <a:p>
            <a:r>
              <a:rPr lang="en-US" b="1" dirty="0"/>
              <a:t>There are many ways to communicate</a:t>
            </a:r>
          </a:p>
          <a:p>
            <a:pPr lvl="2"/>
            <a:r>
              <a:rPr lang="en-US" b="1" dirty="0"/>
              <a:t>The choice depends on the business </a:t>
            </a:r>
            <a:r>
              <a:rPr lang="en-US" b="1" dirty="0" smtClean="0"/>
              <a:t>needs</a:t>
            </a:r>
          </a:p>
          <a:p>
            <a:pPr>
              <a:lnSpc>
                <a:spcPct val="110000"/>
              </a:lnSpc>
            </a:pPr>
            <a:r>
              <a:rPr lang="en-US" sz="2800" b="1" dirty="0" smtClean="0"/>
              <a:t>Prefer </a:t>
            </a:r>
            <a:r>
              <a:rPr lang="en-US" sz="2800" b="1" i="1" dirty="0" smtClean="0"/>
              <a:t>Plain English</a:t>
            </a:r>
          </a:p>
          <a:p>
            <a:pPr lvl="1">
              <a:lnSpc>
                <a:spcPct val="110000"/>
              </a:lnSpc>
            </a:pPr>
            <a:r>
              <a:rPr lang="en-US" sz="2400" b="1" dirty="0" smtClean="0"/>
              <a:t>Begin with a “Plain English” mind-set</a:t>
            </a:r>
          </a:p>
          <a:p>
            <a:pPr lvl="1">
              <a:lnSpc>
                <a:spcPct val="110000"/>
              </a:lnSpc>
            </a:pPr>
            <a:r>
              <a:rPr lang="en-US" sz="2400" b="1" dirty="0" smtClean="0"/>
              <a:t>Always apply self-criticism and edit what you’ve written</a:t>
            </a:r>
          </a:p>
          <a:p>
            <a:pPr>
              <a:lnSpc>
                <a:spcPct val="110000"/>
              </a:lnSpc>
            </a:pPr>
            <a:r>
              <a:rPr lang="en-US" sz="2800" b="1" dirty="0" smtClean="0"/>
              <a:t>Know that business purpose will usually determine the level of formality</a:t>
            </a:r>
          </a:p>
          <a:p>
            <a:pPr>
              <a:lnSpc>
                <a:spcPct val="110000"/>
              </a:lnSpc>
            </a:pPr>
            <a:r>
              <a:rPr lang="en-US" sz="2800" b="1" dirty="0" smtClean="0"/>
              <a:t>Understand you make a choice about tone</a:t>
            </a:r>
            <a:endParaRPr lang="en-US" b="1" dirty="0" smtClean="0"/>
          </a:p>
          <a:p>
            <a:r>
              <a:rPr lang="en-US" b="1" dirty="0" smtClean="0"/>
              <a:t>The “You” Approach</a:t>
            </a:r>
            <a:endParaRPr lang="en-US" b="1" dirty="0"/>
          </a:p>
          <a:p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xmlns="" val="1355641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B43AC056-5A87-4CF2-9278-B220FC8D37B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171</TotalTime>
  <Words>1396</Words>
  <Application>Microsoft Office PowerPoint</Application>
  <PresentationFormat>On-screen Show (4:3)</PresentationFormat>
  <Paragraphs>312</Paragraphs>
  <Slides>50</Slides>
  <Notes>33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2" baseType="lpstr">
      <vt:lpstr>Office Theme</vt:lpstr>
      <vt:lpstr>Clip</vt:lpstr>
      <vt:lpstr>Recap</vt:lpstr>
      <vt:lpstr>Week 3  Similarities and Differences Between Verbal and Non Verbal Communication and  Approaches to Communication</vt:lpstr>
      <vt:lpstr>Definition</vt:lpstr>
      <vt:lpstr>Category</vt:lpstr>
      <vt:lpstr>Function</vt:lpstr>
      <vt:lpstr>Other Differences</vt:lpstr>
      <vt:lpstr>Similarities</vt:lpstr>
      <vt:lpstr>Connection </vt:lpstr>
      <vt:lpstr>Verbal &amp; Nonverbal Communication</vt:lpstr>
      <vt:lpstr>Approaches to Communication  A “Plain English” Approach to Communication  The “You” Approach </vt:lpstr>
      <vt:lpstr>A “Plain English Approach”</vt:lpstr>
      <vt:lpstr>Overview of Plain English Rules</vt:lpstr>
      <vt:lpstr>1. Choose simple, common words</vt:lpstr>
      <vt:lpstr>Avoid technical words</vt:lpstr>
      <vt:lpstr>Choose the most common word that expresses your meaning</vt:lpstr>
      <vt:lpstr>2. Use simple sentence structure</vt:lpstr>
      <vt:lpstr>Avoid “dangling participles”</vt:lpstr>
      <vt:lpstr>3. Avoid the passive voice</vt:lpstr>
      <vt:lpstr>A Plain English Example</vt:lpstr>
      <vt:lpstr>Plain English Exercise</vt:lpstr>
      <vt:lpstr>Slide 21</vt:lpstr>
      <vt:lpstr>Advantages &amp; Disadvantages of Plain English</vt:lpstr>
      <vt:lpstr>Advantages of Plain English</vt:lpstr>
      <vt:lpstr>Disadvantages of PE</vt:lpstr>
      <vt:lpstr>So should you  “Write how you talk?”</vt:lpstr>
      <vt:lpstr>Slide 26</vt:lpstr>
      <vt:lpstr>Principle of Conciseness</vt:lpstr>
      <vt:lpstr>Benjamin Franklin</vt:lpstr>
      <vt:lpstr>How to write concisely</vt:lpstr>
      <vt:lpstr>Choosing the right word</vt:lpstr>
      <vt:lpstr>How to write concisely (Cont.)</vt:lpstr>
      <vt:lpstr>Understanding Level of Formality, Business Context and Tone</vt:lpstr>
      <vt:lpstr>Levels of Formality</vt:lpstr>
      <vt:lpstr>How do we detect Levels of Formality?</vt:lpstr>
      <vt:lpstr>Colloquial language may be meaningful to one social group—but not others</vt:lpstr>
      <vt:lpstr>The business context (purpose) determines the appropriate level of formality</vt:lpstr>
      <vt:lpstr>“Tone” is not the same as  “Level of Formality”</vt:lpstr>
      <vt:lpstr>Choosing the right “tone”</vt:lpstr>
      <vt:lpstr>Possible ways to communicate</vt:lpstr>
      <vt:lpstr>How to Choose the Medium</vt:lpstr>
      <vt:lpstr>Using the "You" Approach</vt:lpstr>
      <vt:lpstr>Which sentence works best?</vt:lpstr>
      <vt:lpstr>Example</vt:lpstr>
      <vt:lpstr>Slide 44</vt:lpstr>
      <vt:lpstr>Rewrite it:</vt:lpstr>
      <vt:lpstr>Slide 46</vt:lpstr>
      <vt:lpstr>business letters can be formal without being impersonal</vt:lpstr>
      <vt:lpstr>Slide 48</vt:lpstr>
      <vt:lpstr>Slide 49</vt:lpstr>
      <vt:lpstr>Summary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Communication at Workplace</dc:title>
  <dc:creator>Robs</dc:creator>
  <cp:lastModifiedBy>vcomsats</cp:lastModifiedBy>
  <cp:revision>18</cp:revision>
  <dcterms:created xsi:type="dcterms:W3CDTF">2012-09-27T15:02:11Z</dcterms:created>
  <dcterms:modified xsi:type="dcterms:W3CDTF">2013-03-19T05:35:43Z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TC024238919991</vt:lpwstr>
  </property>
</Properties>
</file>