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20" r:id="rId2"/>
  </p:sldMasterIdLst>
  <p:notesMasterIdLst>
    <p:notesMasterId r:id="rId24"/>
  </p:notesMasterIdLst>
  <p:sldIdLst>
    <p:sldId id="259" r:id="rId3"/>
    <p:sldId id="299" r:id="rId4"/>
    <p:sldId id="301" r:id="rId5"/>
    <p:sldId id="302" r:id="rId6"/>
    <p:sldId id="306" r:id="rId7"/>
    <p:sldId id="303" r:id="rId8"/>
    <p:sldId id="304" r:id="rId9"/>
    <p:sldId id="305" r:id="rId10"/>
    <p:sldId id="300" r:id="rId11"/>
    <p:sldId id="261" r:id="rId12"/>
    <p:sldId id="282" r:id="rId13"/>
    <p:sldId id="281" r:id="rId14"/>
    <p:sldId id="289" r:id="rId15"/>
    <p:sldId id="290" r:id="rId16"/>
    <p:sldId id="285" r:id="rId17"/>
    <p:sldId id="288" r:id="rId18"/>
    <p:sldId id="286" r:id="rId19"/>
    <p:sldId id="287" r:id="rId20"/>
    <p:sldId id="298" r:id="rId21"/>
    <p:sldId id="307" r:id="rId22"/>
    <p:sldId id="313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6" d="100"/>
          <a:sy n="76" d="100"/>
        </p:scale>
        <p:origin x="-1122" y="2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C8FCA0-1359-471D-AD6A-1B9C9C6724BE}" type="datetimeFigureOut">
              <a:rPr lang="en-US" smtClean="0"/>
              <a:pPr/>
              <a:t>3/11/2013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5A8404-C8A2-44B5-9171-BA9C4BA63EC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706232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0E8528-75D9-4E8A-81FB-EF018BC6283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73728760"/>
      </p:ext>
    </p:extLst>
  </p:cSld>
  <p:clrMapOvr>
    <a:masterClrMapping/>
  </p:clrMapOvr>
  <p:transition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11747A-C3DC-4B86-82E4-96E9515D60F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96921260"/>
      </p:ext>
    </p:extLst>
  </p:cSld>
  <p:clrMapOvr>
    <a:masterClrMapping/>
  </p:clrMapOvr>
  <p:transition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D30099-5179-46E4-A25C-71AD59B1957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24941762"/>
      </p:ext>
    </p:extLst>
  </p:cSld>
  <p:clrMapOvr>
    <a:masterClrMapping/>
  </p:clrMapOvr>
  <p:transition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98638"/>
            <a:ext cx="4038600" cy="43735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5400" y="1798638"/>
            <a:ext cx="4038600" cy="43735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25C44A-FB43-4958-8990-D8CB25C6A33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9464196"/>
      </p:ext>
    </p:extLst>
  </p:cSld>
  <p:clrMapOvr>
    <a:masterClrMapping/>
  </p:clrMapOvr>
  <p:transition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F1AAC6-DF8C-4E92-AD9F-0D77D00F04D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37204471"/>
      </p:ext>
    </p:extLst>
  </p:cSld>
  <p:clrMapOvr>
    <a:masterClrMapping/>
  </p:clrMapOvr>
  <p:transition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39E7A-44B0-4622-968A-6FE21D2A6C6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12420765"/>
      </p:ext>
    </p:extLst>
  </p:cSld>
  <p:clrMapOvr>
    <a:masterClrMapping/>
  </p:clrMapOvr>
  <p:transition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FF4B88-819A-4C82-B5D6-D9C3B2A5B0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36303906"/>
      </p:ext>
    </p:extLst>
  </p:cSld>
  <p:clrMapOvr>
    <a:masterClrMapping/>
  </p:clrMapOvr>
  <p:transition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2DB58E-B5ED-4689-BB1E-C4BE545955F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72280371"/>
      </p:ext>
    </p:extLst>
  </p:cSld>
  <p:clrMapOvr>
    <a:masterClrMapping/>
  </p:clrMapOvr>
  <p:transition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D8388E-FA3D-4D06-8B9E-52637BF2A20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5992091"/>
      </p:ext>
    </p:extLst>
  </p:cSld>
  <p:clrMapOvr>
    <a:masterClrMapping/>
  </p:clrMapOvr>
  <p:transition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F9FFA9-804C-49D9-9324-4FA5A3F8E76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63290061"/>
      </p:ext>
    </p:extLst>
  </p:cSld>
  <p:clrMapOvr>
    <a:masterClrMapping/>
  </p:clrMapOvr>
  <p:transition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29450" y="609600"/>
            <a:ext cx="2114550" cy="5562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6191250" cy="5562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E4C3C3-E46D-49A0-863A-4F7813879F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48940226"/>
      </p:ext>
    </p:extLst>
  </p:cSld>
  <p:clrMapOvr>
    <a:masterClrMapping/>
  </p:clrMapOvr>
  <p:transition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0E8528-75D9-4E8A-81FB-EF018BC62839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5342288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11747A-C3DC-4B86-82E4-96E9515D60FE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40307476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D30099-5179-46E4-A25C-71AD59B19577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76270120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25C44A-FB43-4958-8990-D8CB25C6A332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22386677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F1AAC6-DF8C-4E92-AD9F-0D77D00F04D7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0280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439E7A-44B0-4622-968A-6FE21D2A6C64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72902251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FF4B88-819A-4C82-B5D6-D9C3B2A5B04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72264716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2DB58E-B5ED-4689-BB1E-C4BE545955F2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880426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D8388E-FA3D-4D06-8B9E-52637BF2A206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95013736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F9FFA9-804C-49D9-9324-4FA5A3F8E767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1071203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E4C3C3-E46D-49A0-863A-4F7813879F98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4313386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798638"/>
            <a:ext cx="8229600" cy="437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94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8D8AE54-09E0-4025-A83D-D1E5EAB39250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89087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>
    <p:wip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8D8AE54-09E0-4025-A83D-D1E5EAB39250}" type="slidenum">
              <a:rPr 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55785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>
    <p:wipe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8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9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0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1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2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3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4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5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6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7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8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9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0.v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990600"/>
            <a:ext cx="8534400" cy="3886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900" b="1" dirty="0" smtClean="0">
                <a:latin typeface="+mn-lt"/>
              </a:rPr>
              <a:t>Week 2</a:t>
            </a:r>
            <a:br>
              <a:rPr lang="en-US" sz="4900" b="1" dirty="0" smtClean="0">
                <a:latin typeface="+mn-lt"/>
              </a:rPr>
            </a:br>
            <a:r>
              <a:rPr lang="en-US" sz="9600" dirty="0" smtClean="0">
                <a:latin typeface="+mn-lt"/>
              </a:rPr>
              <a:t/>
            </a:r>
            <a:br>
              <a:rPr lang="en-US" sz="9600" dirty="0" smtClean="0">
                <a:latin typeface="+mn-lt"/>
              </a:rPr>
            </a:br>
            <a:r>
              <a:rPr lang="en-US" sz="8000" b="1" dirty="0" smtClean="0">
                <a:latin typeface="+mn-lt"/>
              </a:rPr>
              <a:t>Barriers in Communication </a:t>
            </a:r>
          </a:p>
        </p:txBody>
      </p:sp>
    </p:spTree>
    <p:extLst>
      <p:ext uri="{BB962C8B-B14F-4D97-AF65-F5344CB8AC3E}">
        <p14:creationId xmlns:p14="http://schemas.microsoft.com/office/powerpoint/2010/main" xmlns="" val="1365292101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456970" cy="990600"/>
          </a:xfr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Components of Communication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981200"/>
            <a:ext cx="3581400" cy="609600"/>
          </a:xfrm>
          <a:solidFill>
            <a:schemeClr val="bg1">
              <a:lumMod val="50000"/>
              <a:alpha val="50000"/>
            </a:schemeClr>
          </a:solidFill>
        </p:spPr>
        <p:txBody>
          <a:bodyPr/>
          <a:lstStyle/>
          <a:p>
            <a:pPr algn="ctr">
              <a:buNone/>
            </a:pPr>
            <a:r>
              <a:rPr lang="en-US" sz="2800" b="1" dirty="0" smtClean="0"/>
              <a:t>Verbal Messages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4114800" y="2286000"/>
            <a:ext cx="6858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800600" y="2057400"/>
            <a:ext cx="4038600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the words we choose</a:t>
            </a:r>
            <a:endParaRPr lang="en-US" sz="2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457200" y="3048000"/>
            <a:ext cx="3657600" cy="609600"/>
          </a:xfrm>
          <a:prstGeom prst="rect">
            <a:avLst/>
          </a:prstGeom>
          <a:solidFill>
            <a:schemeClr val="bg1">
              <a:lumMod val="50000"/>
              <a:alpha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Paraverbal</a:t>
            </a:r>
            <a:r>
              <a:rPr kumimoji="0" lang="en-US" sz="25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Messages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 bwMode="auto">
          <a:xfrm>
            <a:off x="457200" y="4114800"/>
            <a:ext cx="3657600" cy="609600"/>
          </a:xfrm>
          <a:prstGeom prst="rect">
            <a:avLst/>
          </a:prstGeom>
          <a:solidFill>
            <a:schemeClr val="bg1">
              <a:lumMod val="50000"/>
              <a:alpha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500" b="1" kern="0" dirty="0" smtClean="0"/>
              <a:t>Nonverbal Messages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4114800" y="4419600"/>
            <a:ext cx="6858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4114800" y="3352800"/>
            <a:ext cx="6858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800600" y="3124200"/>
            <a:ext cx="4038600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how we say the words</a:t>
            </a:r>
            <a:endParaRPr lang="en-US" sz="2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800600" y="4191000"/>
            <a:ext cx="4038600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our body language</a:t>
            </a:r>
            <a:endParaRPr lang="en-US" sz="2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84259794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456970" cy="990600"/>
          </a:xfr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Verbal Messages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3429000" cy="990600"/>
          </a:xfrm>
          <a:solidFill>
            <a:schemeClr val="bg1">
              <a:lumMod val="50000"/>
              <a:alpha val="50000"/>
            </a:schemeClr>
          </a:solidFill>
        </p:spPr>
        <p:txBody>
          <a:bodyPr/>
          <a:lstStyle/>
          <a:p>
            <a:pPr algn="ctr">
              <a:buNone/>
            </a:pPr>
            <a:r>
              <a:rPr lang="en-US" sz="2800" b="1" dirty="0" smtClean="0"/>
              <a:t>Effective Verbal Messages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4114800" y="2286000"/>
            <a:ext cx="6858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800600" y="2057400"/>
            <a:ext cx="4038600" cy="37856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smtClean="0"/>
              <a:t>1. 	Are brief, concise, 	and organized</a:t>
            </a:r>
          </a:p>
          <a:p>
            <a:pPr>
              <a:lnSpc>
                <a:spcPct val="150000"/>
              </a:lnSpc>
            </a:pPr>
            <a:r>
              <a:rPr lang="en-US" sz="2400" b="1" dirty="0" smtClean="0"/>
              <a:t>2. 	Are free of jargon</a:t>
            </a:r>
          </a:p>
          <a:p>
            <a:pPr>
              <a:lnSpc>
                <a:spcPct val="150000"/>
              </a:lnSpc>
            </a:pPr>
            <a:r>
              <a:rPr lang="en-US" sz="2400" b="1" dirty="0" smtClean="0"/>
              <a:t>3. 	Do not create 	resistance in the 	listener</a:t>
            </a:r>
          </a:p>
          <a:p>
            <a:pPr algn="ctr"/>
            <a:endParaRPr lang="en-US" sz="2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38914" name="Picture 2" descr="liste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9302" y="3124200"/>
            <a:ext cx="3669187" cy="3276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984259794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456970" cy="990600"/>
          </a:xfr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sz="3600" b="1" dirty="0" smtClean="0"/>
              <a:t>Categories in Non-Verbal Messages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286000"/>
            <a:ext cx="3429000" cy="609600"/>
          </a:xfrm>
          <a:solidFill>
            <a:schemeClr val="bg1">
              <a:lumMod val="50000"/>
              <a:alpha val="50000"/>
            </a:schemeClr>
          </a:solidFill>
        </p:spPr>
        <p:txBody>
          <a:bodyPr/>
          <a:lstStyle/>
          <a:p>
            <a:pPr algn="ctr">
              <a:buNone/>
            </a:pPr>
            <a:r>
              <a:rPr lang="en-US" sz="2800" b="1" dirty="0" smtClean="0"/>
              <a:t>Facial Expressions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4114800" y="2590800"/>
            <a:ext cx="6858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8130" name="Picture 2" descr="fac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0600" y="1752600"/>
            <a:ext cx="3810000" cy="1479250"/>
          </a:xfrm>
          <a:prstGeom prst="rect">
            <a:avLst/>
          </a:prstGeom>
          <a:noFill/>
        </p:spPr>
      </p:pic>
      <p:sp>
        <p:nvSpPr>
          <p:cNvPr id="48132" name="AutoShape 4" descr="postur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34" name="AutoShape 6" descr="postur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36" name="AutoShape 8" descr="postur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38" name="AutoShape 10" descr="postur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6" name="AutoShape 2" descr="postur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752600" y="3505200"/>
            <a:ext cx="67818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b="1" dirty="0" smtClean="0"/>
              <a:t> </a:t>
            </a:r>
            <a:r>
              <a:rPr lang="en-US" sz="2000" b="1" dirty="0" smtClean="0"/>
              <a:t>A face can light up with:</a:t>
            </a:r>
          </a:p>
          <a:p>
            <a:pPr lvl="1">
              <a:buFont typeface="Arial" pitchFamily="34" charset="0"/>
              <a:buChar char="•"/>
            </a:pPr>
            <a:r>
              <a:rPr lang="en-US" sz="2000" b="1" dirty="0" smtClean="0"/>
              <a:t>  enthusiasm</a:t>
            </a:r>
          </a:p>
          <a:p>
            <a:pPr lvl="1">
              <a:buFont typeface="Arial" pitchFamily="34" charset="0"/>
              <a:buChar char="•"/>
            </a:pPr>
            <a:r>
              <a:rPr lang="en-US" sz="2000" b="1" dirty="0" smtClean="0"/>
              <a:t>  energy</a:t>
            </a:r>
          </a:p>
          <a:p>
            <a:pPr lvl="1">
              <a:buFont typeface="Arial" pitchFamily="34" charset="0"/>
              <a:buChar char="•"/>
            </a:pPr>
            <a:r>
              <a:rPr lang="en-US" sz="2000" b="1" dirty="0" smtClean="0"/>
              <a:t>  approval</a:t>
            </a:r>
          </a:p>
          <a:p>
            <a:pPr lvl="1">
              <a:buFont typeface="Arial" pitchFamily="34" charset="0"/>
              <a:buChar char="•"/>
            </a:pPr>
            <a:r>
              <a:rPr lang="en-US" sz="2000" b="1" dirty="0" smtClean="0"/>
              <a:t>  express confusion or boredom</a:t>
            </a:r>
          </a:p>
          <a:p>
            <a:pPr lvl="1">
              <a:buFont typeface="Arial" pitchFamily="34" charset="0"/>
              <a:buChar char="•"/>
            </a:pPr>
            <a:r>
              <a:rPr lang="en-US" sz="2000" b="1" dirty="0" smtClean="0"/>
              <a:t>  frown with displeasure</a:t>
            </a:r>
          </a:p>
          <a:p>
            <a:pPr lvl="1">
              <a:buFont typeface="Arial" pitchFamily="34" charset="0"/>
              <a:buChar char="•"/>
            </a:pPr>
            <a:r>
              <a:rPr lang="en-US" sz="2000" b="1" dirty="0" smtClean="0"/>
              <a:t>  eyes telegraphing joy</a:t>
            </a:r>
          </a:p>
          <a:p>
            <a:pPr lvl="1">
              <a:buFont typeface="Arial" pitchFamily="34" charset="0"/>
              <a:buChar char="•"/>
            </a:pPr>
            <a:r>
              <a:rPr lang="en-US" sz="2000" b="1" dirty="0" smtClean="0"/>
              <a:t>  sadness</a:t>
            </a:r>
          </a:p>
          <a:p>
            <a:pPr lvl="1">
              <a:buFont typeface="Arial" pitchFamily="34" charset="0"/>
              <a:buChar char="•"/>
            </a:pPr>
            <a:r>
              <a:rPr lang="en-US" sz="2000" b="1" dirty="0" smtClean="0"/>
              <a:t>  anger</a:t>
            </a:r>
          </a:p>
          <a:p>
            <a:pPr lvl="1">
              <a:buFont typeface="Arial" pitchFamily="34" charset="0"/>
              <a:buChar char="•"/>
            </a:pPr>
            <a:r>
              <a:rPr lang="en-US" sz="2000" b="1" dirty="0" smtClean="0"/>
              <a:t>  confusion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xmlns="" val="984259794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828800"/>
            <a:ext cx="3276600" cy="990600"/>
          </a:xfrm>
          <a:solidFill>
            <a:schemeClr val="bg1">
              <a:lumMod val="50000"/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>
              <a:spcBef>
                <a:spcPct val="20000"/>
              </a:spcBef>
            </a:pPr>
            <a:r>
              <a:rPr lang="en-US" sz="28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Postures and Gestures</a:t>
            </a:r>
          </a:p>
        </p:txBody>
      </p:sp>
      <p:pic>
        <p:nvPicPr>
          <p:cNvPr id="1026" name="Picture 2" descr="C:\Users\Anila\Desktop\Image24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67200" y="1676400"/>
            <a:ext cx="4662226" cy="48768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762000" y="3200400"/>
            <a:ext cx="34290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dirty="0" smtClean="0"/>
              <a:t> 	Warm 		openness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 	Cold rejection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 	Feeling of 	anticipation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 	Feeling of 	inflexibility etc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533400" y="685800"/>
            <a:ext cx="845697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Categories in Non-Verbal Messages</a:t>
            </a: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2" descr="postur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676" name="AutoShape 4" descr="postur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678" name="AutoShape 6" descr="postur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680" name="AutoShape 8" descr="postur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Non-Verbal Messages</a:t>
            </a:r>
            <a:endParaRPr lang="en-US" dirty="0"/>
          </a:p>
        </p:txBody>
      </p:sp>
      <p:sp>
        <p:nvSpPr>
          <p:cNvPr id="28682" name="AutoShape 10" descr="postur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684" name="AutoShape 12" descr="postur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90600" y="1981200"/>
            <a:ext cx="7467600" cy="44330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200" b="1" dirty="0" smtClean="0"/>
              <a:t>1. 	Account for about 55% of what 	is perceived</a:t>
            </a:r>
            <a:r>
              <a:rPr lang="en-US" sz="3200" dirty="0" smtClean="0"/>
              <a:t> </a:t>
            </a:r>
            <a:r>
              <a:rPr lang="en-US" sz="3200" b="1" dirty="0" smtClean="0"/>
              <a:t>and understood by 	others.</a:t>
            </a:r>
            <a:endParaRPr lang="en-US" sz="3200" dirty="0" smtClean="0"/>
          </a:p>
          <a:p>
            <a:pPr algn="just">
              <a:lnSpc>
                <a:spcPct val="150000"/>
              </a:lnSpc>
            </a:pPr>
            <a:r>
              <a:rPr lang="en-US" sz="3200" b="1" dirty="0" smtClean="0"/>
              <a:t>2. 	Are conveyed through our facial 	expressions as well as our 	postures and gestures.</a:t>
            </a:r>
            <a:endParaRPr lang="en-US" sz="3200" b="1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8229600" cy="914400"/>
          </a:xfrm>
        </p:spPr>
        <p:txBody>
          <a:bodyPr/>
          <a:lstStyle/>
          <a:p>
            <a:r>
              <a:rPr lang="en-US" dirty="0" err="1" smtClean="0"/>
              <a:t>Paraverbal</a:t>
            </a:r>
            <a:r>
              <a:rPr lang="en-US" dirty="0" smtClean="0"/>
              <a:t> Messages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752600"/>
            <a:ext cx="7924800" cy="2209800"/>
          </a:xfrm>
        </p:spPr>
        <p:txBody>
          <a:bodyPr/>
          <a:lstStyle/>
          <a:p>
            <a:r>
              <a:rPr lang="en-US" dirty="0" smtClean="0"/>
              <a:t>Messages that we transmit through the tone, pitch, and pacing of our voices. </a:t>
            </a:r>
          </a:p>
          <a:p>
            <a:r>
              <a:rPr lang="en-US" dirty="0" smtClean="0"/>
              <a:t>It is </a:t>
            </a:r>
            <a:r>
              <a:rPr lang="en-US" b="1" i="1" dirty="0" smtClean="0"/>
              <a:t>how we say something</a:t>
            </a:r>
            <a:r>
              <a:rPr lang="en-US" i="1" dirty="0" smtClean="0"/>
              <a:t>, </a:t>
            </a:r>
            <a:r>
              <a:rPr lang="en-US" dirty="0" smtClean="0"/>
              <a:t>not </a:t>
            </a:r>
            <a:r>
              <a:rPr lang="en-US" b="1" i="1" dirty="0" smtClean="0"/>
              <a:t>what we say.</a:t>
            </a:r>
            <a:endParaRPr lang="en-US" b="1" dirty="0"/>
          </a:p>
        </p:txBody>
      </p:sp>
      <p:sp>
        <p:nvSpPr>
          <p:cNvPr id="29698" name="AutoShape 2" descr="messag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00" name="AutoShape 4" descr="messag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4338" name="Picture 2" descr="messag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8800" y="4114800"/>
            <a:ext cx="5949250" cy="2440225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8229600" cy="914400"/>
          </a:xfrm>
        </p:spPr>
        <p:txBody>
          <a:bodyPr/>
          <a:lstStyle/>
          <a:p>
            <a:r>
              <a:rPr lang="en-US" dirty="0" smtClean="0"/>
              <a:t>Verbal Messages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838200" y="1600200"/>
          <a:ext cx="8077200" cy="472440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581373"/>
                <a:gridCol w="5495827"/>
              </a:tblGrid>
              <a:tr h="662734"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 smtClean="0"/>
                        <a:t>Paraphrasing</a:t>
                      </a:r>
                      <a:endParaRPr lang="en-US" sz="2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600" b="0" dirty="0" smtClean="0"/>
                        <a:t>a brief, concise</a:t>
                      </a:r>
                      <a:r>
                        <a:rPr lang="en-US" sz="2600" b="0" baseline="0" dirty="0" smtClean="0"/>
                        <a:t> </a:t>
                      </a:r>
                      <a:r>
                        <a:rPr lang="en-US" sz="2600" b="0" dirty="0" smtClean="0"/>
                        <a:t>statement </a:t>
                      </a:r>
                      <a:r>
                        <a:rPr lang="en-US" sz="2600" b="0" i="1" dirty="0" smtClean="0"/>
                        <a:t>reflecting the content </a:t>
                      </a:r>
                      <a:r>
                        <a:rPr lang="en-US" sz="2600" b="0" dirty="0" smtClean="0"/>
                        <a:t>of the speakers message</a:t>
                      </a:r>
                      <a:endParaRPr lang="en-US" sz="26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0879"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 smtClean="0"/>
                        <a:t>Reflecting Feeling </a:t>
                      </a:r>
                      <a:endParaRPr lang="en-US" sz="2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600" b="0" dirty="0" smtClean="0"/>
                        <a:t>a statement, in a way that </a:t>
                      </a:r>
                      <a:r>
                        <a:rPr lang="en-US" sz="2600" b="0" i="1" dirty="0" smtClean="0"/>
                        <a:t>conveys understanding</a:t>
                      </a:r>
                      <a:r>
                        <a:rPr lang="en-US" sz="2600" b="0" dirty="0" smtClean="0"/>
                        <a:t>, of the feeling that the listener has heard</a:t>
                      </a:r>
                      <a:endParaRPr lang="en-US" sz="26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2734"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 smtClean="0"/>
                        <a:t>Summarizing</a:t>
                      </a:r>
                      <a:endParaRPr lang="en-US" sz="2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600" b="0" dirty="0" smtClean="0"/>
                        <a:t>a statement of the </a:t>
                      </a:r>
                      <a:r>
                        <a:rPr lang="en-US" sz="2600" b="0" i="1" dirty="0" smtClean="0"/>
                        <a:t>main ideas and feelings</a:t>
                      </a:r>
                      <a:r>
                        <a:rPr lang="en-US" sz="2600" b="0" dirty="0" smtClean="0"/>
                        <a:t> to show understanding</a:t>
                      </a:r>
                      <a:endParaRPr lang="en-US" sz="26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28854"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 smtClean="0"/>
                        <a:t>Questioning </a:t>
                      </a:r>
                      <a:endParaRPr lang="en-US" sz="28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600" b="0" dirty="0" smtClean="0"/>
                        <a:t>asking </a:t>
                      </a:r>
                      <a:r>
                        <a:rPr lang="en-US" sz="2600" b="0" i="1" dirty="0" smtClean="0"/>
                        <a:t>open questions</a:t>
                      </a:r>
                      <a:r>
                        <a:rPr lang="en-US" sz="2600" b="0" dirty="0" smtClean="0"/>
                        <a:t> to gain information, encourage the speaker to tell her story, and gain clarification</a:t>
                      </a:r>
                      <a:endParaRPr lang="en-US" sz="26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8229600" cy="1143000"/>
          </a:xfrm>
        </p:spPr>
        <p:txBody>
          <a:bodyPr/>
          <a:lstStyle/>
          <a:p>
            <a:r>
              <a:rPr lang="en-US" dirty="0" smtClean="0"/>
              <a:t>What is a Barrier?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 rot="5400000">
            <a:off x="1866900" y="1714500"/>
            <a:ext cx="1219200" cy="1143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>
            <a:off x="1714500" y="2400300"/>
            <a:ext cx="2438400" cy="1143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2095500" y="3009900"/>
            <a:ext cx="3200400" cy="685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2781300" y="3695700"/>
            <a:ext cx="37338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6200000" flipH="1">
            <a:off x="3848100" y="3162300"/>
            <a:ext cx="3276600" cy="457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6200000" flipH="1">
            <a:off x="5105400" y="2438400"/>
            <a:ext cx="2590800" cy="1066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16200000" flipH="1">
            <a:off x="6210300" y="1638300"/>
            <a:ext cx="1447800" cy="12192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Block Arc 23"/>
          <p:cNvSpPr/>
          <p:nvPr/>
        </p:nvSpPr>
        <p:spPr>
          <a:xfrm flipV="1">
            <a:off x="2438400" y="990600"/>
            <a:ext cx="4114800" cy="838200"/>
          </a:xfrm>
          <a:prstGeom prst="blockArc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38200" y="3048000"/>
            <a:ext cx="14398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Hindrance</a:t>
            </a:r>
            <a:endParaRPr lang="en-US" sz="20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1524000" y="4191000"/>
            <a:ext cx="13548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Stoppage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86400" y="5105400"/>
            <a:ext cx="12666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Obstacle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629400" y="4343400"/>
            <a:ext cx="9973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Hurdle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239000" y="3048000"/>
            <a:ext cx="13260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Blockage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590800" y="5029200"/>
            <a:ext cx="14398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Hampered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038600" y="5715000"/>
            <a:ext cx="10983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Cordon</a:t>
            </a:r>
          </a:p>
        </p:txBody>
      </p:sp>
    </p:spTree>
    <p:extLst>
      <p:ext uri="{BB962C8B-B14F-4D97-AF65-F5344CB8AC3E}">
        <p14:creationId xmlns:p14="http://schemas.microsoft.com/office/powerpoint/2010/main" xmlns="" val="2677128388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dirty="0" smtClean="0"/>
              <a:t>How would you define a </a:t>
            </a:r>
            <a:r>
              <a:rPr lang="en-US" b="1" dirty="0" smtClean="0"/>
              <a:t>Communication Barrier?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4600" y="2133600"/>
            <a:ext cx="4495800" cy="457200"/>
          </a:xfrm>
        </p:spPr>
        <p:txBody>
          <a:bodyPr/>
          <a:lstStyle/>
          <a:p>
            <a:pPr algn="ctr">
              <a:buNone/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Message is misinterpreted</a:t>
            </a:r>
          </a:p>
        </p:txBody>
      </p:sp>
      <p:pic>
        <p:nvPicPr>
          <p:cNvPr id="22532" name="Picture 4" descr="C:\Users\Anila\Desktop\Image29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05000" y="2895600"/>
            <a:ext cx="5943600" cy="3733800"/>
          </a:xfrm>
          <a:prstGeom prst="rect">
            <a:avLst/>
          </a:prstGeom>
          <a:noFill/>
        </p:spPr>
      </p:pic>
      <p:cxnSp>
        <p:nvCxnSpPr>
          <p:cNvPr id="7" name="Straight Arrow Connector 6"/>
          <p:cNvCxnSpPr/>
          <p:nvPr/>
        </p:nvCxnSpPr>
        <p:spPr>
          <a:xfrm rot="5400000">
            <a:off x="4457700" y="1943100"/>
            <a:ext cx="3810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2133600" y="3200400"/>
            <a:ext cx="609600" cy="381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0800000" flipV="1">
            <a:off x="6858000" y="3276600"/>
            <a:ext cx="762000" cy="381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762000" y="2819400"/>
            <a:ext cx="1371600" cy="609600"/>
          </a:xfrm>
          <a:prstGeom prst="round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Receiver </a:t>
            </a:r>
            <a:endParaRPr lang="en-US" sz="2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7620000" y="2819400"/>
            <a:ext cx="1219200" cy="609600"/>
          </a:xfrm>
          <a:prstGeom prst="round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Sender</a:t>
            </a: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22732500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8458200" cy="990600"/>
          </a:xfrm>
        </p:spPr>
        <p:txBody>
          <a:bodyPr/>
          <a:lstStyle/>
          <a:p>
            <a:r>
              <a:rPr lang="en-US" sz="3600" b="1" dirty="0" smtClean="0"/>
              <a:t>Barriers to Business Communication</a:t>
            </a:r>
            <a:endParaRPr lang="en-US" sz="3600" b="1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752600" y="1905000"/>
          <a:ext cx="6324600" cy="4724398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6324600"/>
              </a:tblGrid>
              <a:tr h="4724398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4000" b="0" dirty="0" smtClean="0"/>
                        <a:t>  Language Barriers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4000" b="0" dirty="0" smtClean="0"/>
                        <a:t>  Physiological Barriers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4000" b="0" dirty="0" smtClean="0"/>
                        <a:t>  Psychological Barriers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4000" b="0" dirty="0" smtClean="0"/>
                        <a:t>  Cultural Barriers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4000" b="0" dirty="0" smtClean="0"/>
                        <a:t>  Bypassed Instructions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sz="4000" b="0" dirty="0" smtClean="0"/>
                        <a:t>  Abstracting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86966595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33401" y="420329"/>
            <a:ext cx="8456970" cy="72267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Language Barriers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2590800" cy="609600"/>
          </a:xfrm>
          <a:solidFill>
            <a:schemeClr val="bg1">
              <a:lumMod val="50000"/>
              <a:alpha val="50000"/>
            </a:schemeClr>
          </a:solidFill>
        </p:spPr>
        <p:txBody>
          <a:bodyPr/>
          <a:lstStyle/>
          <a:p>
            <a:pPr>
              <a:buNone/>
            </a:pPr>
            <a:r>
              <a:rPr lang="en-US" b="1" dirty="0" smtClean="0"/>
              <a:t>Background</a:t>
            </a:r>
            <a:endParaRPr lang="en-US" dirty="0" smtClean="0"/>
          </a:p>
          <a:p>
            <a:endParaRPr lang="en-US" dirty="0" smtClean="0"/>
          </a:p>
        </p:txBody>
      </p:sp>
      <p:cxnSp>
        <p:nvCxnSpPr>
          <p:cNvPr id="7" name="Straight Arrow Connector 6"/>
          <p:cNvCxnSpPr>
            <a:stCxn id="3" idx="3"/>
          </p:cNvCxnSpPr>
          <p:nvPr/>
        </p:nvCxnSpPr>
        <p:spPr>
          <a:xfrm>
            <a:off x="3276600" y="2057400"/>
            <a:ext cx="6858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962400" y="1524000"/>
            <a:ext cx="4628190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	Personal Experiences</a:t>
            </a:r>
          </a:p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	Knowledge Background</a:t>
            </a:r>
          </a:p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	Education</a:t>
            </a:r>
          </a:p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	Cultural background</a:t>
            </a:r>
          </a:p>
        </p:txBody>
      </p:sp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685800" y="4038600"/>
            <a:ext cx="2590800" cy="609600"/>
          </a:xfrm>
          <a:prstGeom prst="rect">
            <a:avLst/>
          </a:prstGeom>
          <a:solidFill>
            <a:schemeClr val="bg1">
              <a:lumMod val="50000"/>
              <a:alpha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Words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3276600" y="4343400"/>
            <a:ext cx="6858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962400" y="3962400"/>
            <a:ext cx="4572000" cy="1569660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	Connotations</a:t>
            </a:r>
          </a:p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	Denotations</a:t>
            </a:r>
          </a:p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	</a:t>
            </a:r>
            <a:r>
              <a:rPr lang="en-US" sz="3200" b="1" dirty="0" smtClean="0">
                <a:solidFill>
                  <a:srgbClr val="00B050"/>
                </a:solidFill>
              </a:rPr>
              <a:t>+</a:t>
            </a:r>
            <a: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&amp; </a:t>
            </a:r>
            <a:r>
              <a:rPr lang="en-US" sz="4800" b="1" dirty="0" smtClean="0">
                <a:solidFill>
                  <a:srgbClr val="FF0000"/>
                </a:solidFill>
              </a:rPr>
              <a:t>- </a:t>
            </a:r>
          </a:p>
        </p:txBody>
      </p:sp>
    </p:spTree>
    <p:extLst>
      <p:ext uri="{BB962C8B-B14F-4D97-AF65-F5344CB8AC3E}">
        <p14:creationId xmlns:p14="http://schemas.microsoft.com/office/powerpoint/2010/main" xmlns="" val="984259794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743200"/>
            <a:ext cx="2819400" cy="1143000"/>
          </a:xfrm>
          <a:solidFill>
            <a:schemeClr val="bg1">
              <a:lumMod val="50000"/>
              <a:alpha val="50000"/>
            </a:schemeClr>
          </a:solidFill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b="1" dirty="0" smtClean="0"/>
              <a:t>Bypassed</a:t>
            </a:r>
          </a:p>
          <a:p>
            <a:pPr algn="ctr">
              <a:buNone/>
            </a:pPr>
            <a:r>
              <a:rPr lang="en-US" b="1" dirty="0" smtClean="0"/>
              <a:t>Instructions</a:t>
            </a:r>
          </a:p>
        </p:txBody>
      </p:sp>
      <p:cxnSp>
        <p:nvCxnSpPr>
          <p:cNvPr id="7" name="Straight Arrow Connector 6"/>
          <p:cNvCxnSpPr>
            <a:stCxn id="3" idx="3"/>
          </p:cNvCxnSpPr>
          <p:nvPr/>
        </p:nvCxnSpPr>
        <p:spPr>
          <a:xfrm flipV="1">
            <a:off x="3429000" y="3276600"/>
            <a:ext cx="838200" cy="381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267200" y="1981200"/>
            <a:ext cx="4399590" cy="36933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Use of:</a:t>
            </a:r>
          </a:p>
          <a:p>
            <a:pPr lvl="1">
              <a:lnSpc>
                <a:spcPct val="150000"/>
              </a:lnSpc>
              <a:buFont typeface="Courier New" pitchFamily="49" charset="0"/>
              <a:buChar char="o"/>
            </a:pP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	Jargons</a:t>
            </a:r>
          </a:p>
          <a:p>
            <a:pPr lvl="1">
              <a:lnSpc>
                <a:spcPct val="150000"/>
              </a:lnSpc>
              <a:buFont typeface="Courier New" pitchFamily="49" charset="0"/>
              <a:buChar char="o"/>
            </a:pP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	Obsolete words</a:t>
            </a:r>
          </a:p>
          <a:p>
            <a:pPr lvl="1">
              <a:lnSpc>
                <a:spcPct val="150000"/>
              </a:lnSpc>
              <a:buFont typeface="Courier New" pitchFamily="49" charset="0"/>
              <a:buChar char="o"/>
            </a:pP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	Slangs</a:t>
            </a:r>
          </a:p>
          <a:p>
            <a:pPr lvl="1">
              <a:lnSpc>
                <a:spcPct val="150000"/>
              </a:lnSpc>
              <a:buFont typeface="Courier New" pitchFamily="49" charset="0"/>
              <a:buChar char="o"/>
            </a:pP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	Misleading Terminologies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</a:t>
            </a: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Examples:</a:t>
            </a:r>
          </a:p>
          <a:p>
            <a:pPr lvl="1">
              <a:lnSpc>
                <a:spcPct val="150000"/>
              </a:lnSpc>
              <a:buFont typeface="Courier New" pitchFamily="49" charset="0"/>
              <a:buChar char="o"/>
            </a:pP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‘burn the paper’</a:t>
            </a:r>
          </a:p>
          <a:p>
            <a:pPr lvl="1">
              <a:lnSpc>
                <a:spcPct val="150000"/>
              </a:lnSpc>
              <a:buFont typeface="Courier New" pitchFamily="49" charset="0"/>
              <a:buChar char="o"/>
            </a:pP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‘get rid of the plant’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685801" y="572729"/>
            <a:ext cx="8456970" cy="722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Language Barriers</a:t>
            </a:r>
            <a:endParaRPr kumimoji="0" lang="en-US" sz="44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84259794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600200"/>
            <a:ext cx="2819400" cy="762000"/>
          </a:xfrm>
          <a:solidFill>
            <a:schemeClr val="bg1">
              <a:lumMod val="50000"/>
              <a:alpha val="50000"/>
            </a:schemeClr>
          </a:solidFill>
        </p:spPr>
        <p:txBody>
          <a:bodyPr/>
          <a:lstStyle/>
          <a:p>
            <a:pPr algn="ctr">
              <a:buNone/>
            </a:pPr>
            <a:r>
              <a:rPr lang="en-US" b="1" dirty="0" smtClean="0"/>
              <a:t>Abstracting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67200" y="1524000"/>
            <a:ext cx="4399590" cy="484748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Short Summary</a:t>
            </a:r>
          </a:p>
          <a:p>
            <a:pPr lvl="1" algn="ctr">
              <a:lnSpc>
                <a:spcPct val="150000"/>
              </a:lnSpc>
            </a:pPr>
            <a:endParaRPr lang="en-US" sz="2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lvl="1" algn="ctr">
              <a:lnSpc>
                <a:spcPct val="150000"/>
              </a:lnSpc>
            </a:pPr>
            <a:r>
              <a:rPr lang="en-US" sz="4400" b="1" dirty="0" smtClean="0">
                <a:solidFill>
                  <a:srgbClr val="00B050"/>
                </a:solidFill>
              </a:rPr>
              <a:t>+</a:t>
            </a:r>
            <a:r>
              <a:rPr lang="en-US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</a:t>
            </a:r>
            <a:r>
              <a:rPr 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       </a:t>
            </a:r>
            <a:r>
              <a:rPr lang="en-US" sz="5400" b="1" dirty="0" smtClean="0">
                <a:solidFill>
                  <a:srgbClr val="FF0000"/>
                </a:solidFill>
              </a:rPr>
              <a:t>-</a:t>
            </a:r>
            <a:r>
              <a:rPr lang="en-US" sz="3600" b="1" dirty="0" smtClean="0">
                <a:solidFill>
                  <a:srgbClr val="FF0000"/>
                </a:solidFill>
              </a:rPr>
              <a:t> </a:t>
            </a:r>
          </a:p>
          <a:p>
            <a:pPr lvl="1" algn="ctr">
              <a:lnSpc>
                <a:spcPct val="150000"/>
              </a:lnSpc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Journalist</a:t>
            </a:r>
          </a:p>
          <a:p>
            <a:pPr lvl="1" algn="ctr">
              <a:lnSpc>
                <a:spcPct val="150000"/>
              </a:lnSpc>
            </a:pPr>
            <a:endParaRPr lang="en-US" sz="2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lvl="1" algn="ctr">
              <a:lnSpc>
                <a:spcPct val="150000"/>
              </a:lnSpc>
            </a:pPr>
            <a:endParaRPr lang="en-US" sz="2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lvl="1"/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Factual           Non-Factual</a:t>
            </a:r>
          </a:p>
          <a:p>
            <a:pPr lvl="1"/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			</a:t>
            </a:r>
            <a:r>
              <a:rPr lang="en-US" sz="1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(Yellow Journalism)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685801" y="572729"/>
            <a:ext cx="8456970" cy="722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Language Barriers</a:t>
            </a:r>
            <a:endParaRPr kumimoji="0" lang="en-US" sz="44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rot="5400000">
            <a:off x="2020094" y="2780506"/>
            <a:ext cx="8382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1219200" y="3276600"/>
            <a:ext cx="24384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Focus on few things and omitting others</a:t>
            </a:r>
            <a:endParaRPr lang="en-US" sz="2400" dirty="0"/>
          </a:p>
        </p:txBody>
      </p:sp>
      <p:cxnSp>
        <p:nvCxnSpPr>
          <p:cNvPr id="25" name="Straight Arrow Connector 24"/>
          <p:cNvCxnSpPr/>
          <p:nvPr/>
        </p:nvCxnSpPr>
        <p:spPr>
          <a:xfrm rot="16200000" flipH="1">
            <a:off x="6858000" y="2133600"/>
            <a:ext cx="685800" cy="6858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rot="5400000">
            <a:off x="5486400" y="2209800"/>
            <a:ext cx="762000" cy="609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rot="5400000">
            <a:off x="5410200" y="4495800"/>
            <a:ext cx="762000" cy="609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rot="16200000" flipH="1">
            <a:off x="7162800" y="4419600"/>
            <a:ext cx="762000" cy="762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984259794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33401" y="420329"/>
            <a:ext cx="8456970" cy="72267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Physiological Barriers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895600"/>
            <a:ext cx="2590800" cy="609600"/>
          </a:xfrm>
          <a:solidFill>
            <a:schemeClr val="bg1">
              <a:lumMod val="50000"/>
              <a:alpha val="50000"/>
            </a:schemeClr>
          </a:solidFill>
        </p:spPr>
        <p:txBody>
          <a:bodyPr/>
          <a:lstStyle/>
          <a:p>
            <a:pPr algn="ctr">
              <a:buNone/>
            </a:pPr>
            <a:r>
              <a:rPr lang="en-US" b="1" dirty="0" smtClean="0"/>
              <a:t>Context</a:t>
            </a:r>
          </a:p>
        </p:txBody>
      </p:sp>
      <p:cxnSp>
        <p:nvCxnSpPr>
          <p:cNvPr id="7" name="Straight Arrow Connector 6"/>
          <p:cNvCxnSpPr>
            <a:stCxn id="3" idx="3"/>
          </p:cNvCxnSpPr>
          <p:nvPr/>
        </p:nvCxnSpPr>
        <p:spPr>
          <a:xfrm>
            <a:off x="3276600" y="3200400"/>
            <a:ext cx="6858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962400" y="1295400"/>
            <a:ext cx="4953000" cy="489364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	Physical Environment</a:t>
            </a:r>
          </a:p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	Dull voice</a:t>
            </a:r>
          </a:p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	Too many others talking in 	the room at the same time</a:t>
            </a:r>
          </a:p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	Outside noises</a:t>
            </a:r>
          </a:p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	interruptions</a:t>
            </a:r>
          </a:p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	Visual distraction</a:t>
            </a:r>
          </a:p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	Mobile phones</a:t>
            </a:r>
          </a:p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	Interesting People around  </a:t>
            </a:r>
          </a:p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	Proper light </a:t>
            </a:r>
          </a:p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	Music</a:t>
            </a:r>
          </a:p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	Talking loud</a:t>
            </a:r>
          </a:p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	Sounds etc</a:t>
            </a:r>
          </a:p>
        </p:txBody>
      </p:sp>
    </p:spTree>
    <p:extLst>
      <p:ext uri="{BB962C8B-B14F-4D97-AF65-F5344CB8AC3E}">
        <p14:creationId xmlns:p14="http://schemas.microsoft.com/office/powerpoint/2010/main" xmlns="" val="984259794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33401" y="420329"/>
            <a:ext cx="8456970" cy="72267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Physiological Barriers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3276600" y="3581400"/>
            <a:ext cx="6858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962400" y="1524000"/>
            <a:ext cx="4628190" cy="45243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	Drowsy/dizzy</a:t>
            </a:r>
          </a:p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	Air-conditioning </a:t>
            </a:r>
          </a:p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	Hot/stuffy/cold room </a:t>
            </a:r>
          </a:p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	Day dreaming 	(something on mind)</a:t>
            </a:r>
          </a:p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	Hunger/ overeating </a:t>
            </a:r>
          </a:p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	Health Problems</a:t>
            </a:r>
          </a:p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	Anxiety</a:t>
            </a:r>
          </a:p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	Flue/ Cough</a:t>
            </a:r>
          </a:p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	Exhausted</a:t>
            </a:r>
          </a:p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	Starving etc</a:t>
            </a:r>
            <a:endParaRPr lang="en-US" sz="2400" dirty="0" smtClean="0"/>
          </a:p>
          <a:p>
            <a:pPr lvl="1">
              <a:buFont typeface="Arial" pitchFamily="34" charset="0"/>
              <a:buChar char="•"/>
            </a:pPr>
            <a:endParaRPr lang="en-US" sz="2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685800" y="2971800"/>
            <a:ext cx="2590800" cy="1143000"/>
          </a:xfrm>
          <a:prstGeom prst="rect">
            <a:avLst/>
          </a:prstGeom>
          <a:solidFill>
            <a:schemeClr val="bg1">
              <a:lumMod val="50000"/>
              <a:alpha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Physical</a:t>
            </a:r>
          </a:p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Conditions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84259794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33401" y="420329"/>
            <a:ext cx="8456970" cy="72267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Psychological Barriers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3276600"/>
            <a:ext cx="2590800" cy="609600"/>
          </a:xfrm>
          <a:solidFill>
            <a:schemeClr val="bg1">
              <a:lumMod val="50000"/>
              <a:alpha val="50000"/>
            </a:schemeClr>
          </a:solidFill>
        </p:spPr>
        <p:txBody>
          <a:bodyPr/>
          <a:lstStyle/>
          <a:p>
            <a:pPr algn="ctr">
              <a:buNone/>
            </a:pPr>
            <a:r>
              <a:rPr lang="en-US" b="1" dirty="0" smtClean="0"/>
              <a:t>Mind</a:t>
            </a:r>
          </a:p>
        </p:txBody>
      </p:sp>
      <p:cxnSp>
        <p:nvCxnSpPr>
          <p:cNvPr id="7" name="Straight Arrow Connector 6"/>
          <p:cNvCxnSpPr>
            <a:stCxn id="3" idx="3"/>
          </p:cNvCxnSpPr>
          <p:nvPr/>
        </p:nvCxnSpPr>
        <p:spPr>
          <a:xfrm>
            <a:off x="3276600" y="3581400"/>
            <a:ext cx="6858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962400" y="2057400"/>
            <a:ext cx="4628190" cy="30469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	Social Status</a:t>
            </a:r>
          </a:p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	Less educated</a:t>
            </a:r>
          </a:p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	Dumb/ Goof</a:t>
            </a:r>
          </a:p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	Can’t talk ENGLISH??</a:t>
            </a:r>
          </a:p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	Gender</a:t>
            </a:r>
          </a:p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	Emotions</a:t>
            </a:r>
          </a:p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Feelings</a:t>
            </a:r>
          </a:p>
          <a:p>
            <a:pPr lvl="1"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	Prejudices  etc</a:t>
            </a:r>
          </a:p>
        </p:txBody>
      </p:sp>
    </p:spTree>
    <p:extLst>
      <p:ext uri="{BB962C8B-B14F-4D97-AF65-F5344CB8AC3E}">
        <p14:creationId xmlns:p14="http://schemas.microsoft.com/office/powerpoint/2010/main" xmlns="" val="984259794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33401" y="420329"/>
            <a:ext cx="8456970" cy="72267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Cultural Barriers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743200"/>
            <a:ext cx="2590800" cy="1143000"/>
          </a:xfrm>
          <a:solidFill>
            <a:schemeClr val="bg1">
              <a:lumMod val="50000"/>
              <a:alpha val="50000"/>
            </a:schemeClr>
          </a:solidFill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b="1" dirty="0" smtClean="0"/>
              <a:t>Different</a:t>
            </a:r>
          </a:p>
          <a:p>
            <a:pPr algn="ctr">
              <a:buNone/>
            </a:pPr>
            <a:r>
              <a:rPr lang="en-US" b="1" dirty="0" smtClean="0"/>
              <a:t>Cultures</a:t>
            </a:r>
          </a:p>
        </p:txBody>
      </p:sp>
      <p:cxnSp>
        <p:nvCxnSpPr>
          <p:cNvPr id="7" name="Straight Arrow Connector 6"/>
          <p:cNvCxnSpPr>
            <a:stCxn id="3" idx="3"/>
          </p:cNvCxnSpPr>
          <p:nvPr/>
        </p:nvCxnSpPr>
        <p:spPr>
          <a:xfrm flipV="1">
            <a:off x="3276600" y="3276600"/>
            <a:ext cx="838200" cy="381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114800" y="2057400"/>
            <a:ext cx="4399590" cy="279384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	Speakers accents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	Vocabulary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	Cultural assumptions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	Cultural Biases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	Cultural connotations</a:t>
            </a:r>
          </a:p>
        </p:txBody>
      </p:sp>
    </p:spTree>
    <p:extLst>
      <p:ext uri="{BB962C8B-B14F-4D97-AF65-F5344CB8AC3E}">
        <p14:creationId xmlns:p14="http://schemas.microsoft.com/office/powerpoint/2010/main" xmlns="" val="984259794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Nonverbal Barriers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600200"/>
            <a:ext cx="7924800" cy="5029200"/>
          </a:xfrm>
        </p:spPr>
        <p:txBody>
          <a:bodyPr/>
          <a:lstStyle/>
          <a:p>
            <a:r>
              <a:rPr lang="en-US" sz="3000" dirty="0" smtClean="0"/>
              <a:t>Flashing or rolling eyes</a:t>
            </a:r>
          </a:p>
          <a:p>
            <a:r>
              <a:rPr lang="en-US" sz="3000" dirty="0" smtClean="0"/>
              <a:t>Quick or slow movements</a:t>
            </a:r>
          </a:p>
          <a:p>
            <a:r>
              <a:rPr lang="en-US" sz="3000" dirty="0" smtClean="0"/>
              <a:t>Arms crossed, legs crossed</a:t>
            </a:r>
          </a:p>
          <a:p>
            <a:r>
              <a:rPr lang="en-US" sz="3000" dirty="0" smtClean="0"/>
              <a:t>Gestures made with irritation</a:t>
            </a:r>
          </a:p>
          <a:p>
            <a:r>
              <a:rPr lang="en-US" sz="3000" dirty="0" smtClean="0"/>
              <a:t>Poor personal care</a:t>
            </a:r>
          </a:p>
          <a:p>
            <a:r>
              <a:rPr lang="en-US" sz="3000" dirty="0" smtClean="0"/>
              <a:t>Doodling</a:t>
            </a:r>
          </a:p>
          <a:p>
            <a:r>
              <a:rPr lang="en-US" sz="3000" dirty="0" smtClean="0"/>
              <a:t>Staring at people or avoiding eye contact</a:t>
            </a:r>
          </a:p>
          <a:p>
            <a:r>
              <a:rPr lang="en-US" sz="3000" dirty="0" smtClean="0"/>
              <a:t>Excessive twitching with materials</a:t>
            </a:r>
          </a:p>
          <a:p>
            <a:endParaRPr lang="en-US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228600"/>
            <a:ext cx="6477000" cy="8382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b="1" dirty="0" smtClean="0"/>
              <a:t>Definition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5029200" y="1066800"/>
            <a:ext cx="609600" cy="533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10800000" flipV="1">
            <a:off x="3429000" y="1066800"/>
            <a:ext cx="609600" cy="533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" name="Snip Single Corner Rectangle 15"/>
          <p:cNvSpPr/>
          <p:nvPr/>
        </p:nvSpPr>
        <p:spPr>
          <a:xfrm>
            <a:off x="152400" y="1676400"/>
            <a:ext cx="4343400" cy="4800600"/>
          </a:xfrm>
          <a:prstGeom prst="snip1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/>
              <a:t>Verbal Communication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	</a:t>
            </a:r>
          </a:p>
          <a:p>
            <a:pPr algn="ctr">
              <a:lnSpc>
                <a:spcPct val="150000"/>
              </a:lnSpc>
              <a:defRPr/>
            </a:pPr>
            <a:r>
              <a:rPr lang="en-US" sz="2400" dirty="0"/>
              <a:t>Sending and receiving messages by using words, sounds, speaking and language</a:t>
            </a:r>
          </a:p>
          <a:p>
            <a:pPr algn="ctr">
              <a:defRPr/>
            </a:pPr>
            <a:endParaRPr lang="en-US" dirty="0"/>
          </a:p>
        </p:txBody>
      </p:sp>
      <p:sp>
        <p:nvSpPr>
          <p:cNvPr id="17" name="Snip Single Corner Rectangle 16"/>
          <p:cNvSpPr/>
          <p:nvPr/>
        </p:nvSpPr>
        <p:spPr>
          <a:xfrm flipH="1">
            <a:off x="4572000" y="1676400"/>
            <a:ext cx="4343400" cy="4800600"/>
          </a:xfrm>
          <a:prstGeom prst="snip1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 sz="2300" b="1" dirty="0"/>
          </a:p>
          <a:p>
            <a:pPr algn="ctr">
              <a:defRPr/>
            </a:pPr>
            <a:endParaRPr lang="en-US" sz="2300" b="1" dirty="0"/>
          </a:p>
          <a:p>
            <a:pPr algn="ctr">
              <a:defRPr/>
            </a:pPr>
            <a:endParaRPr lang="en-US" sz="2300" b="1" dirty="0"/>
          </a:p>
          <a:p>
            <a:pPr algn="ctr">
              <a:defRPr/>
            </a:pPr>
            <a:r>
              <a:rPr lang="en-US" sz="2300" b="1" dirty="0"/>
              <a:t>Nonverbal Communication</a:t>
            </a:r>
          </a:p>
          <a:p>
            <a:pPr algn="ctr">
              <a:defRPr/>
            </a:pPr>
            <a:endParaRPr lang="en-US" sz="2300" b="1" dirty="0"/>
          </a:p>
          <a:p>
            <a:pPr algn="ctr">
              <a:defRPr/>
            </a:pPr>
            <a:endParaRPr lang="en-US" sz="4000" b="1" dirty="0"/>
          </a:p>
          <a:p>
            <a:pPr algn="ctr">
              <a:lnSpc>
                <a:spcPct val="150000"/>
              </a:lnSpc>
              <a:defRPr/>
            </a:pPr>
            <a:r>
              <a:rPr lang="en-US" sz="2400" dirty="0"/>
              <a:t>Sending and receiving messages in a variety of ways without the use of verbal codes(words)</a:t>
            </a:r>
          </a:p>
          <a:p>
            <a:pPr>
              <a:defRPr/>
            </a:pPr>
            <a:endParaRPr lang="en-US" sz="2000" dirty="0"/>
          </a:p>
          <a:p>
            <a:pPr>
              <a:defRPr/>
            </a:pPr>
            <a:endParaRPr lang="en-US" sz="2000" dirty="0"/>
          </a:p>
          <a:p>
            <a:pPr>
              <a:defRPr/>
            </a:pPr>
            <a:endParaRPr lang="en-US" sz="2000" dirty="0"/>
          </a:p>
          <a:p>
            <a:pPr>
              <a:defRPr/>
            </a:pPr>
            <a:endParaRPr lang="en-US" dirty="0"/>
          </a:p>
          <a:p>
            <a:pPr algn="ctr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194036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Verbal Communication</a:t>
            </a:r>
          </a:p>
          <a:p>
            <a:r>
              <a:rPr lang="en-US" dirty="0" smtClean="0"/>
              <a:t>Non verbal Communication</a:t>
            </a:r>
          </a:p>
          <a:p>
            <a:r>
              <a:rPr lang="en-US" dirty="0" err="1" smtClean="0"/>
              <a:t>Paraverbal</a:t>
            </a:r>
            <a:r>
              <a:rPr lang="en-US" dirty="0" smtClean="0"/>
              <a:t> communication</a:t>
            </a:r>
          </a:p>
          <a:p>
            <a:r>
              <a:rPr lang="en-US" dirty="0" smtClean="0"/>
              <a:t>Barriers in Communication</a:t>
            </a:r>
          </a:p>
          <a:p>
            <a:r>
              <a:rPr lang="en-US" dirty="0" smtClean="0"/>
              <a:t>Verbal &amp; Nonverbal Communication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18705943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round rectangle bevel">
  <a:themeElements>
    <a:clrScheme name="2_round rectangle bevel 2">
      <a:dk1>
        <a:srgbClr val="000000"/>
      </a:dk1>
      <a:lt1>
        <a:srgbClr val="99CCFF"/>
      </a:lt1>
      <a:dk2>
        <a:srgbClr val="1C1C1C"/>
      </a:dk2>
      <a:lt2>
        <a:srgbClr val="4D4D4D"/>
      </a:lt2>
      <a:accent1>
        <a:srgbClr val="CC0066"/>
      </a:accent1>
      <a:accent2>
        <a:srgbClr val="3366FF"/>
      </a:accent2>
      <a:accent3>
        <a:srgbClr val="CAE2FF"/>
      </a:accent3>
      <a:accent4>
        <a:srgbClr val="000000"/>
      </a:accent4>
      <a:accent5>
        <a:srgbClr val="E2AAB8"/>
      </a:accent5>
      <a:accent6>
        <a:srgbClr val="2D5CE7"/>
      </a:accent6>
      <a:hlink>
        <a:srgbClr val="FF0000"/>
      </a:hlink>
      <a:folHlink>
        <a:srgbClr val="FFFF00"/>
      </a:folHlink>
    </a:clrScheme>
    <a:fontScheme name="2_round rectangle bev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round rectangle bevel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round rectangle bevel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round rectangle bevel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round rectangle bevel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round rectangle bevel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round rectangle bevel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round rectangle bevel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round rectangle bevel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round rectangle bevel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round rectangle bevel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round rectangle bevel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round rectangle bevel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round rectangle bevel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round rectangle bevel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round rectangle bevel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round rectangle bevel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2358</TotalTime>
  <Words>295</Words>
  <Application>Microsoft Office PowerPoint</Application>
  <PresentationFormat>On-screen Show (4:3)</PresentationFormat>
  <Paragraphs>173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3" baseType="lpstr">
      <vt:lpstr>2_round rectangle bevel</vt:lpstr>
      <vt:lpstr>Office Theme</vt:lpstr>
      <vt:lpstr>Week 2  Barriers in Communication </vt:lpstr>
      <vt:lpstr>Components of Communication</vt:lpstr>
      <vt:lpstr>Verbal Messages</vt:lpstr>
      <vt:lpstr>Categories in Non-Verbal Messages</vt:lpstr>
      <vt:lpstr>Postures and Gestures</vt:lpstr>
      <vt:lpstr>Non-Verbal Messages</vt:lpstr>
      <vt:lpstr>Paraverbal Messages</vt:lpstr>
      <vt:lpstr>Verbal Messages</vt:lpstr>
      <vt:lpstr>What is a Barrier?</vt:lpstr>
      <vt:lpstr>How would you define a Communication Barrier?</vt:lpstr>
      <vt:lpstr>Barriers to Business Communication</vt:lpstr>
      <vt:lpstr>Language Barriers</vt:lpstr>
      <vt:lpstr>Slide 13</vt:lpstr>
      <vt:lpstr>Slide 14</vt:lpstr>
      <vt:lpstr>Physiological Barriers</vt:lpstr>
      <vt:lpstr>Physiological Barriers</vt:lpstr>
      <vt:lpstr>Psychological Barriers</vt:lpstr>
      <vt:lpstr>Cultural Barriers</vt:lpstr>
      <vt:lpstr>Nonverbal Barriers</vt:lpstr>
      <vt:lpstr>Definition</vt:lpstr>
      <vt:lpstr>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Reading Skills</dc:title>
  <dc:creator>Anila</dc:creator>
  <cp:lastModifiedBy>NTS</cp:lastModifiedBy>
  <cp:revision>84</cp:revision>
  <dcterms:created xsi:type="dcterms:W3CDTF">2011-11-22T11:20:06Z</dcterms:created>
  <dcterms:modified xsi:type="dcterms:W3CDTF">2013-03-11T11:13:49Z</dcterms:modified>
</cp:coreProperties>
</file>