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58" r:id="rId4"/>
    <p:sldId id="259" r:id="rId5"/>
    <p:sldId id="260" r:id="rId6"/>
    <p:sldId id="278" r:id="rId7"/>
    <p:sldId id="279" r:id="rId8"/>
    <p:sldId id="280" r:id="rId9"/>
    <p:sldId id="281" r:id="rId10"/>
    <p:sldId id="261" r:id="rId11"/>
    <p:sldId id="263" r:id="rId12"/>
    <p:sldId id="262" r:id="rId13"/>
    <p:sldId id="264"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65" r:id="rId27"/>
    <p:sldId id="266" r:id="rId28"/>
    <p:sldId id="267" r:id="rId29"/>
    <p:sldId id="268" r:id="rId30"/>
    <p:sldId id="318" r:id="rId31"/>
    <p:sldId id="317" r:id="rId32"/>
    <p:sldId id="316" r:id="rId33"/>
    <p:sldId id="294" r:id="rId34"/>
    <p:sldId id="296" r:id="rId35"/>
    <p:sldId id="297" r:id="rId36"/>
    <p:sldId id="298" r:id="rId37"/>
    <p:sldId id="300" r:id="rId38"/>
    <p:sldId id="301" r:id="rId39"/>
    <p:sldId id="302" r:id="rId40"/>
    <p:sldId id="303" r:id="rId41"/>
    <p:sldId id="305" r:id="rId42"/>
    <p:sldId id="308" r:id="rId43"/>
    <p:sldId id="309" r:id="rId44"/>
    <p:sldId id="310" r:id="rId45"/>
    <p:sldId id="311" r:id="rId46"/>
    <p:sldId id="312" r:id="rId47"/>
    <p:sldId id="313" r:id="rId48"/>
    <p:sldId id="315" r:id="rId49"/>
    <p:sldId id="276"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130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20FCA9-3E4A-4C2C-B23D-E4FD6D0B9DB9}" type="datetimeFigureOut">
              <a:rPr lang="en-US" smtClean="0"/>
              <a:pPr/>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20FCA9-3E4A-4C2C-B23D-E4FD6D0B9DB9}" type="datetimeFigureOut">
              <a:rPr lang="en-US" smtClean="0"/>
              <a:pPr/>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20FCA9-3E4A-4C2C-B23D-E4FD6D0B9DB9}" type="datetimeFigureOut">
              <a:rPr lang="en-US" smtClean="0"/>
              <a:pPr/>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20FCA9-3E4A-4C2C-B23D-E4FD6D0B9DB9}" type="datetimeFigureOut">
              <a:rPr lang="en-US" smtClean="0"/>
              <a:pPr/>
              <a:t>5/9/2013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20FCA9-3E4A-4C2C-B23D-E4FD6D0B9DB9}" type="datetimeFigureOut">
              <a:rPr lang="en-US" smtClean="0"/>
              <a:pPr/>
              <a:t>5/9/2013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20FCA9-3E4A-4C2C-B23D-E4FD6D0B9DB9}" type="datetimeFigureOut">
              <a:rPr lang="en-US" smtClean="0"/>
              <a:pPr/>
              <a:t>5/9/2013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20FCA9-3E4A-4C2C-B23D-E4FD6D0B9DB9}" type="datetimeFigureOut">
              <a:rPr lang="en-US" smtClean="0"/>
              <a:pPr/>
              <a:t>5/9/2013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20FCA9-3E4A-4C2C-B23D-E4FD6D0B9DB9}" type="datetimeFigureOut">
              <a:rPr lang="en-US" smtClean="0"/>
              <a:pPr/>
              <a:t>5/9/2013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20FCA9-3E4A-4C2C-B23D-E4FD6D0B9DB9}" type="datetimeFigureOut">
              <a:rPr lang="en-US" smtClean="0"/>
              <a:pPr/>
              <a:t>5/9/2013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20FCA9-3E4A-4C2C-B23D-E4FD6D0B9DB9}" type="datetimeFigureOut">
              <a:rPr lang="en-US" smtClean="0"/>
              <a:pPr/>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20FCA9-3E4A-4C2C-B23D-E4FD6D0B9DB9}" type="datetimeFigureOut">
              <a:rPr lang="en-US" smtClean="0"/>
              <a:pPr/>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20FCA9-3E4A-4C2C-B23D-E4FD6D0B9DB9}" type="datetimeFigureOut">
              <a:rPr lang="en-US" smtClean="0"/>
              <a:pPr/>
              <a:t>5/9/2013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82C5CE-72BA-45DD-8DF6-0FFBCC6CE36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8.v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9.v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21.v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www.ljlseminars.com/anxiety.htm" TargetMode="External"/><Relationship Id="rId2" Type="http://schemas.openxmlformats.org/officeDocument/2006/relationships/hyperlink" Target="http://www.dvd-ppt-slideshow.com/blog/how-to-overcome-nervousness-when-doing-powerpoint-presentation/" TargetMode="External"/><Relationship Id="rId1" Type="http://schemas.openxmlformats.org/officeDocument/2006/relationships/slideLayout" Target="../slideLayouts/slideLayout2.xml"/><Relationship Id="rId4" Type="http://schemas.openxmlformats.org/officeDocument/2006/relationships/hyperlink" Target="http://presenting2007.blogspot.com/2007/02/notes-on-being-nervou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b="1" dirty="0" smtClean="0"/>
              <a:t>Lecture 32</a:t>
            </a:r>
            <a:endParaRPr lang="en-US" b="1" dirty="0"/>
          </a:p>
        </p:txBody>
      </p:sp>
      <p:sp>
        <p:nvSpPr>
          <p:cNvPr id="3" name="Subtitle 2"/>
          <p:cNvSpPr>
            <a:spLocks noGrp="1"/>
          </p:cNvSpPr>
          <p:nvPr>
            <p:ph type="subTitle" idx="1"/>
          </p:nvPr>
        </p:nvSpPr>
        <p:spPr>
          <a:xfrm>
            <a:off x="457200" y="2819400"/>
            <a:ext cx="8305800" cy="2819400"/>
          </a:xfrm>
        </p:spPr>
        <p:txBody>
          <a:bodyPr>
            <a:noAutofit/>
          </a:bodyPr>
          <a:lstStyle/>
          <a:p>
            <a:r>
              <a:rPr lang="en-US" sz="4800" b="1" dirty="0" smtClean="0">
                <a:solidFill>
                  <a:schemeClr val="tx1"/>
                </a:solidFill>
              </a:rPr>
              <a:t>How to Overcome Nervousness When Doing PowerPoint Presentation?</a:t>
            </a:r>
            <a:endParaRPr lang="en-US" sz="48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What are visual aids?</a:t>
            </a:r>
          </a:p>
          <a:p>
            <a:r>
              <a:rPr lang="en-US" dirty="0" smtClean="0"/>
              <a:t>Why use visual aids?</a:t>
            </a:r>
          </a:p>
          <a:p>
            <a:r>
              <a:rPr lang="en-US" dirty="0" smtClean="0"/>
              <a:t>Purpose of visual aids</a:t>
            </a:r>
          </a:p>
          <a:p>
            <a:r>
              <a:rPr lang="en-US" dirty="0" smtClean="0"/>
              <a:t>10 Tips for Using Visual Aids</a:t>
            </a:r>
          </a:p>
          <a:p>
            <a:r>
              <a:rPr lang="en-US" dirty="0" smtClean="0"/>
              <a:t>Contingency plans</a:t>
            </a:r>
          </a:p>
          <a:p>
            <a:r>
              <a:rPr lang="en-US" dirty="0" smtClean="0"/>
              <a:t>Example: Designing and using Visual Aids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3" name="Content Placeholder 2"/>
          <p:cNvSpPr>
            <a:spLocks noGrp="1"/>
          </p:cNvSpPr>
          <p:nvPr>
            <p:ph idx="1"/>
          </p:nvPr>
        </p:nvSpPr>
        <p:spPr/>
        <p:txBody>
          <a:bodyPr>
            <a:normAutofit fontScale="92500" lnSpcReduction="20000"/>
          </a:bodyPr>
          <a:lstStyle/>
          <a:p>
            <a:pPr algn="just">
              <a:lnSpc>
                <a:spcPct val="150000"/>
              </a:lnSpc>
            </a:pPr>
            <a:r>
              <a:rPr lang="en-US" b="1" dirty="0" smtClean="0"/>
              <a:t>POWERPOINT</a:t>
            </a:r>
            <a:r>
              <a:rPr lang="en-US" dirty="0" smtClean="0"/>
              <a:t> is widely used in our lives like school works or business reports. </a:t>
            </a:r>
          </a:p>
          <a:p>
            <a:pPr algn="just">
              <a:lnSpc>
                <a:spcPct val="150000"/>
              </a:lnSpc>
            </a:pPr>
            <a:r>
              <a:rPr lang="en-US" dirty="0" smtClean="0"/>
              <a:t>Making a PowerPoint slideshow not an easy thing to do, but as compared to presenting it in front of large audience, it is nothing. </a:t>
            </a:r>
          </a:p>
          <a:p>
            <a:pPr algn="just">
              <a:lnSpc>
                <a:spcPct val="150000"/>
              </a:lnSpc>
            </a:pPr>
            <a:r>
              <a:rPr lang="en-US" dirty="0" smtClean="0"/>
              <a:t>It is natural that people will feel nervous when speaking in front of people.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3" name="Content Placeholder 2"/>
          <p:cNvSpPr>
            <a:spLocks noGrp="1"/>
          </p:cNvSpPr>
          <p:nvPr>
            <p:ph idx="1"/>
          </p:nvPr>
        </p:nvSpPr>
        <p:spPr/>
        <p:txBody>
          <a:bodyPr>
            <a:normAutofit fontScale="92500"/>
          </a:bodyPr>
          <a:lstStyle/>
          <a:p>
            <a:pPr algn="just">
              <a:lnSpc>
                <a:spcPct val="150000"/>
              </a:lnSpc>
            </a:pPr>
            <a:r>
              <a:rPr lang="en-US" dirty="0" smtClean="0"/>
              <a:t>Even the president, no matter how well-prepared he is, </a:t>
            </a:r>
            <a:r>
              <a:rPr lang="en-US" b="1" i="1" dirty="0" smtClean="0"/>
              <a:t>he will still be nervous. </a:t>
            </a:r>
          </a:p>
          <a:p>
            <a:pPr algn="just">
              <a:lnSpc>
                <a:spcPct val="150000"/>
              </a:lnSpc>
            </a:pPr>
            <a:r>
              <a:rPr lang="en-US" dirty="0" smtClean="0"/>
              <a:t>Doing PowerPoint presentation should be easier than directly public speaking, for PowerPoint can help you to remember the contents and it could switch people’s focus from you a little bit.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lnSpcReduction="10000"/>
          </a:bodyPr>
          <a:lstStyle/>
          <a:p>
            <a:pPr algn="just"/>
            <a:r>
              <a:rPr lang="en-US" b="1" dirty="0" smtClean="0"/>
              <a:t>Control Your Emotions: </a:t>
            </a:r>
          </a:p>
          <a:p>
            <a:pPr algn="just">
              <a:buNone/>
            </a:pPr>
            <a:r>
              <a:rPr lang="en-US" dirty="0" smtClean="0"/>
              <a:t>			The best speakers should learn to 		control their emotions and no longer 		feel awkward when hundreds of eyes 		are watching them. </a:t>
            </a:r>
          </a:p>
          <a:p>
            <a:pPr algn="just"/>
            <a:r>
              <a:rPr lang="en-US" b="1" dirty="0" smtClean="0"/>
              <a:t>Eye Contact:	</a:t>
            </a:r>
          </a:p>
          <a:p>
            <a:pPr algn="just">
              <a:buNone/>
            </a:pPr>
            <a:r>
              <a:rPr lang="en-US" dirty="0" smtClean="0"/>
              <a:t>			Scientific study indicates that it is 		true	that the eyes could cause 			pressure on you. </a:t>
            </a:r>
          </a:p>
          <a:p>
            <a:pPr algn="just">
              <a:buNone/>
            </a:pPr>
            <a:r>
              <a:rPr lang="en-US" dirty="0" smtClean="0"/>
              <a:t>			However, they have to manage to 		overcome the nervousness, fear and 		anxiety that public speaking used to 		trigger.</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algn="ctr">
              <a:buNone/>
            </a:pPr>
            <a:r>
              <a:rPr lang="en-US" dirty="0" smtClean="0"/>
              <a:t>	</a:t>
            </a:r>
            <a:r>
              <a:rPr lang="en-US" sz="4000" b="1" i="1" dirty="0" smtClean="0"/>
              <a:t>Do your knees feel like Gumby's when you have to get up and speak in front of a group?</a:t>
            </a:r>
          </a:p>
          <a:p>
            <a:pPr algn="ctr"/>
            <a:endParaRPr lang="en-US" sz="4000" b="1" i="1" dirty="0" smtClean="0"/>
          </a:p>
          <a:p>
            <a:pPr algn="ctr">
              <a:buNone/>
            </a:pPr>
            <a:r>
              <a:rPr lang="en-US" sz="4000" b="1" i="1" dirty="0" smtClean="0"/>
              <a:t>	Do you feel like the next words out of your mouth are going to be the dumbest words ever uttered by a human?</a:t>
            </a:r>
            <a:endParaRPr lang="en-US" sz="4000" b="1"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algn="ctr">
              <a:lnSpc>
                <a:spcPct val="200000"/>
              </a:lnSpc>
              <a:buNone/>
            </a:pPr>
            <a:r>
              <a:rPr lang="en-US" dirty="0" smtClean="0"/>
              <a:t>	</a:t>
            </a:r>
            <a:r>
              <a:rPr lang="en-US" b="1" i="1" dirty="0" smtClean="0">
                <a:latin typeface="Monotype Corsiva" pitchFamily="66" charset="0"/>
              </a:rPr>
              <a:t>According to the book of Lists, </a:t>
            </a:r>
          </a:p>
          <a:p>
            <a:pPr algn="ctr">
              <a:lnSpc>
                <a:spcPct val="200000"/>
              </a:lnSpc>
              <a:buNone/>
            </a:pPr>
            <a:r>
              <a:rPr lang="en-US" b="1" i="1" dirty="0" smtClean="0">
                <a:latin typeface="Monotype Corsiva" pitchFamily="66" charset="0"/>
              </a:rPr>
              <a:t>the fear of speaking in public is the #1 fear of all fears. The fear of dying is #7! </a:t>
            </a:r>
            <a:endParaRPr lang="en-US" b="1" i="1" dirty="0">
              <a:latin typeface="Monotype Corsiva" pitchFamily="66"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92500" lnSpcReduction="10000"/>
          </a:bodyPr>
          <a:lstStyle/>
          <a:p>
            <a:pPr algn="just">
              <a:lnSpc>
                <a:spcPct val="150000"/>
              </a:lnSpc>
            </a:pPr>
            <a:r>
              <a:rPr lang="en-US" dirty="0" smtClean="0"/>
              <a:t>Over </a:t>
            </a:r>
            <a:r>
              <a:rPr lang="en-US" b="1" dirty="0" smtClean="0"/>
              <a:t>41% </a:t>
            </a:r>
            <a:r>
              <a:rPr lang="en-US" dirty="0" smtClean="0"/>
              <a:t>of people have some fear or anxiety dealing with speaking in front of groups. People who have this fear can experience all kinds of symptoms: </a:t>
            </a:r>
          </a:p>
          <a:p>
            <a:pPr lvl="1" algn="just">
              <a:lnSpc>
                <a:spcPct val="150000"/>
              </a:lnSpc>
            </a:pPr>
            <a:r>
              <a:rPr lang="en-US" dirty="0" smtClean="0"/>
              <a:t>Sweaty palms</a:t>
            </a:r>
          </a:p>
          <a:p>
            <a:pPr lvl="1" algn="just">
              <a:lnSpc>
                <a:spcPct val="150000"/>
              </a:lnSpc>
            </a:pPr>
            <a:r>
              <a:rPr lang="en-US" dirty="0" smtClean="0"/>
              <a:t>Accelerated heart rate</a:t>
            </a:r>
          </a:p>
          <a:p>
            <a:pPr lvl="1" algn="just">
              <a:lnSpc>
                <a:spcPct val="150000"/>
              </a:lnSpc>
            </a:pPr>
            <a:r>
              <a:rPr lang="en-US" dirty="0" smtClean="0"/>
              <a:t>memory loss and </a:t>
            </a:r>
          </a:p>
          <a:p>
            <a:pPr lvl="1" algn="just">
              <a:lnSpc>
                <a:spcPct val="150000"/>
              </a:lnSpc>
            </a:pPr>
            <a:r>
              <a:rPr lang="en-US" dirty="0" smtClean="0"/>
              <a:t>even difficulty in breathing</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algn="just">
              <a:lnSpc>
                <a:spcPct val="150000"/>
              </a:lnSpc>
              <a:buNone/>
            </a:pPr>
            <a:r>
              <a:rPr lang="en-US" dirty="0" smtClean="0"/>
              <a:t>	Some of the world's most famous presenters have freely admitted to nervousness and stage fright. Mark Twain said it best:</a:t>
            </a:r>
          </a:p>
          <a:p>
            <a:pPr algn="just">
              <a:lnSpc>
                <a:spcPct val="150000"/>
              </a:lnSpc>
              <a:buNone/>
            </a:pPr>
            <a:endParaRPr lang="en-US" sz="1100" dirty="0" smtClean="0"/>
          </a:p>
          <a:p>
            <a:pPr algn="ctr">
              <a:lnSpc>
                <a:spcPct val="150000"/>
              </a:lnSpc>
              <a:buNone/>
            </a:pPr>
            <a:r>
              <a:rPr lang="en-US" sz="4000" b="1" i="1" dirty="0" smtClean="0"/>
              <a:t>"There are two types of speakers: those that are nervous and those that are liars".</a:t>
            </a:r>
            <a:endParaRPr lang="en-US" sz="4000" b="1" i="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lstStyle/>
          <a:p>
            <a:r>
              <a:rPr lang="en-US" b="1" dirty="0" smtClean="0"/>
              <a:t>How to Overcome Nervousness?</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Think of it as the 9 P's</a:t>
            </a:r>
            <a:endParaRPr lang="en-US" b="1" dirty="0"/>
          </a:p>
        </p:txBody>
      </p:sp>
      <p:sp>
        <p:nvSpPr>
          <p:cNvPr id="3" name="Content Placeholder 2"/>
          <p:cNvSpPr>
            <a:spLocks noGrp="1"/>
          </p:cNvSpPr>
          <p:nvPr>
            <p:ph idx="1"/>
          </p:nvPr>
        </p:nvSpPr>
        <p:spPr/>
        <p:txBody>
          <a:bodyPr>
            <a:normAutofit/>
          </a:bodyPr>
          <a:lstStyle/>
          <a:p>
            <a:pPr algn="ctr">
              <a:lnSpc>
                <a:spcPct val="150000"/>
              </a:lnSpc>
              <a:buNone/>
            </a:pPr>
            <a:r>
              <a:rPr lang="en-US" sz="4000" b="1" dirty="0" smtClean="0"/>
              <a:t>Prior Proper Preparation</a:t>
            </a:r>
          </a:p>
          <a:p>
            <a:pPr algn="ctr">
              <a:lnSpc>
                <a:spcPct val="150000"/>
              </a:lnSpc>
              <a:buNone/>
            </a:pPr>
            <a:r>
              <a:rPr lang="en-US" sz="4000" b="1" dirty="0" smtClean="0"/>
              <a:t>Prevents Poor Performance</a:t>
            </a:r>
          </a:p>
          <a:p>
            <a:pPr algn="ctr">
              <a:lnSpc>
                <a:spcPct val="150000"/>
              </a:lnSpc>
              <a:buNone/>
            </a:pPr>
            <a:r>
              <a:rPr lang="en-US" sz="4000" dirty="0" smtClean="0"/>
              <a:t>of the</a:t>
            </a:r>
          </a:p>
          <a:p>
            <a:pPr algn="ctr">
              <a:lnSpc>
                <a:spcPct val="150000"/>
              </a:lnSpc>
              <a:buNone/>
            </a:pPr>
            <a:r>
              <a:rPr lang="en-US" sz="4000" b="1" dirty="0" smtClean="0"/>
              <a:t>Person Putting </a:t>
            </a:r>
            <a:r>
              <a:rPr lang="en-US" sz="4000" dirty="0" smtClean="0"/>
              <a:t>on the </a:t>
            </a:r>
            <a:r>
              <a:rPr lang="en-US" sz="4000" b="1" dirty="0" smtClean="0"/>
              <a:t>Presentation.</a:t>
            </a:r>
            <a:endParaRPr lang="en-US" sz="40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Overcome Nervousness?</a:t>
            </a:r>
            <a:endParaRPr lang="en-US" b="1" dirty="0"/>
          </a:p>
        </p:txBody>
      </p:sp>
      <p:sp>
        <p:nvSpPr>
          <p:cNvPr id="3" name="Content Placeholder 2"/>
          <p:cNvSpPr>
            <a:spLocks noGrp="1"/>
          </p:cNvSpPr>
          <p:nvPr>
            <p:ph idx="1"/>
          </p:nvPr>
        </p:nvSpPr>
        <p:spPr>
          <a:xfrm>
            <a:off x="457200" y="1600200"/>
            <a:ext cx="8229600" cy="5029200"/>
          </a:xfrm>
        </p:spPr>
        <p:txBody>
          <a:bodyPr>
            <a:normAutofit lnSpcReduction="10000"/>
          </a:bodyPr>
          <a:lstStyle/>
          <a:p>
            <a:pPr algn="just"/>
            <a:r>
              <a:rPr lang="en-US" b="1" dirty="0" smtClean="0"/>
              <a:t>Know the room </a:t>
            </a:r>
            <a:r>
              <a:rPr lang="en-US" dirty="0" smtClean="0"/>
              <a:t>- become familiar with the 				    place in which you will 				    speak. </a:t>
            </a:r>
          </a:p>
          <a:p>
            <a:pPr lvl="1" algn="just"/>
            <a:r>
              <a:rPr lang="en-US" dirty="0" smtClean="0"/>
              <a:t>	Arrive early and walk around the room 	including the speaking area. </a:t>
            </a:r>
          </a:p>
          <a:p>
            <a:pPr lvl="1" algn="just"/>
            <a:r>
              <a:rPr lang="en-US" dirty="0" smtClean="0"/>
              <a:t> 	Stand at the lectern, speak into the 	microphone. </a:t>
            </a:r>
          </a:p>
          <a:p>
            <a:pPr lvl="1" algn="just"/>
            <a:r>
              <a:rPr lang="en-US" dirty="0" smtClean="0"/>
              <a:t> 	Walk around where the audience will be 	seated. </a:t>
            </a:r>
          </a:p>
          <a:p>
            <a:pPr lvl="1" algn="just"/>
            <a:r>
              <a:rPr lang="en-US" dirty="0" smtClean="0"/>
              <a:t> 	Walk from where you will be seated to the 	place where you will be speaking.</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pPr>
            <a:r>
              <a:rPr lang="en-US" b="1" dirty="0" smtClean="0"/>
              <a:t>Know the Audience - </a:t>
            </a:r>
            <a:r>
              <a:rPr lang="en-US" dirty="0" smtClean="0"/>
              <a:t>If possible, greet some 				of the audience as they 				arrive and chat with them. 				It is easier to speak to a 				group of friends than to a 				group of strangers.</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76800"/>
          </a:xfrm>
        </p:spPr>
        <p:txBody>
          <a:bodyPr>
            <a:normAutofit/>
          </a:bodyPr>
          <a:lstStyle/>
          <a:p>
            <a:pPr algn="just"/>
            <a:r>
              <a:rPr lang="en-US" b="1" dirty="0" smtClean="0"/>
              <a:t>Know Your Material - </a:t>
            </a:r>
            <a:r>
              <a:rPr lang="en-US" dirty="0" smtClean="0"/>
              <a:t>If you are not familiar 				with your material or are 				uncomfortable with it, 				your nervousness will 				increase. </a:t>
            </a:r>
          </a:p>
          <a:p>
            <a:pPr algn="just">
              <a:buNone/>
            </a:pPr>
            <a:r>
              <a:rPr lang="en-US" dirty="0" smtClean="0"/>
              <a:t>					Practice your speech or 				presentation and revise it 				until you can present it 				with ease.</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Learn How to Relax - </a:t>
            </a:r>
            <a:r>
              <a:rPr lang="en-US" dirty="0" smtClean="0"/>
              <a:t>You can ease tension by 				doing exercises.</a:t>
            </a:r>
          </a:p>
          <a:p>
            <a:pPr lvl="2" algn="just">
              <a:lnSpc>
                <a:spcPct val="150000"/>
              </a:lnSpc>
            </a:pPr>
            <a:r>
              <a:rPr lang="en-US" dirty="0" smtClean="0"/>
              <a:t>Sit comfortable with your back straight.</a:t>
            </a:r>
          </a:p>
          <a:p>
            <a:pPr lvl="2" algn="just">
              <a:lnSpc>
                <a:spcPct val="150000"/>
              </a:lnSpc>
            </a:pPr>
            <a:r>
              <a:rPr lang="en-US" dirty="0" smtClean="0"/>
              <a:t>Breathe in slowly, hold your breath for 4 to 5 seconds, then slowly exhale. </a:t>
            </a:r>
          </a:p>
          <a:p>
            <a:pPr lvl="2" algn="just">
              <a:lnSpc>
                <a:spcPct val="150000"/>
              </a:lnSpc>
            </a:pPr>
            <a:r>
              <a:rPr lang="en-US" dirty="0" smtClean="0"/>
              <a:t>To relax your facial muscles, open your mouth and eyes wide, then close them tightly.</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Visualize Yourself Speaking – </a:t>
            </a:r>
          </a:p>
          <a:p>
            <a:pPr algn="just">
              <a:buNone/>
            </a:pPr>
            <a:r>
              <a:rPr lang="en-US" b="1" dirty="0" smtClean="0"/>
              <a:t>			</a:t>
            </a:r>
            <a:r>
              <a:rPr lang="en-US" dirty="0" smtClean="0"/>
              <a:t>Imagine yourself walking confidently 		to the lectern as the audience 			applauds. </a:t>
            </a:r>
          </a:p>
          <a:p>
            <a:pPr algn="just">
              <a:buNone/>
            </a:pPr>
            <a:r>
              <a:rPr lang="en-US" dirty="0" smtClean="0"/>
              <a:t>			Imagine yourself speaking, your voice 		loud, clear and assured. </a:t>
            </a:r>
          </a:p>
          <a:p>
            <a:pPr algn="just">
              <a:buNone/>
            </a:pPr>
            <a:r>
              <a:rPr lang="en-US" dirty="0" smtClean="0"/>
              <a:t>			When you visualize yourself as 			successful, you will be successful.</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dirty="0" smtClean="0"/>
              <a:t>Realize People Want You To Succeed – </a:t>
            </a:r>
          </a:p>
          <a:p>
            <a:pPr algn="just">
              <a:lnSpc>
                <a:spcPct val="150000"/>
              </a:lnSpc>
            </a:pPr>
            <a:r>
              <a:rPr lang="en-US" dirty="0" smtClean="0"/>
              <a:t>All audiences want speakers to be:</a:t>
            </a:r>
          </a:p>
          <a:p>
            <a:pPr lvl="2" algn="just">
              <a:lnSpc>
                <a:spcPct val="150000"/>
              </a:lnSpc>
            </a:pPr>
            <a:r>
              <a:rPr lang="en-US" dirty="0" smtClean="0"/>
              <a:t>Interesting</a:t>
            </a:r>
          </a:p>
          <a:p>
            <a:pPr lvl="2" algn="just">
              <a:lnSpc>
                <a:spcPct val="150000"/>
              </a:lnSpc>
            </a:pPr>
            <a:r>
              <a:rPr lang="en-US" dirty="0" smtClean="0"/>
              <a:t>Stimulating</a:t>
            </a:r>
          </a:p>
          <a:p>
            <a:pPr lvl="2" algn="just">
              <a:lnSpc>
                <a:spcPct val="150000"/>
              </a:lnSpc>
            </a:pPr>
            <a:r>
              <a:rPr lang="en-US" dirty="0" smtClean="0"/>
              <a:t>informative and </a:t>
            </a:r>
          </a:p>
          <a:p>
            <a:pPr lvl="2" algn="just">
              <a:lnSpc>
                <a:spcPct val="150000"/>
              </a:lnSpc>
            </a:pPr>
            <a:r>
              <a:rPr lang="en-US" dirty="0" smtClean="0"/>
              <a:t>entertaining </a:t>
            </a:r>
          </a:p>
          <a:p>
            <a:pPr algn="just">
              <a:lnSpc>
                <a:spcPct val="150000"/>
              </a:lnSpc>
            </a:pPr>
            <a:r>
              <a:rPr lang="en-US" dirty="0" smtClean="0"/>
              <a:t>They want you to succeed - not fail.</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Don't apologize For Being Nervous – </a:t>
            </a:r>
          </a:p>
          <a:p>
            <a:pPr lvl="2" algn="just"/>
            <a:r>
              <a:rPr lang="en-US" dirty="0" smtClean="0"/>
              <a:t>Most of the time your nervousness does not show at all. </a:t>
            </a:r>
          </a:p>
          <a:p>
            <a:pPr lvl="2" algn="just"/>
            <a:r>
              <a:rPr lang="en-US" dirty="0" smtClean="0"/>
              <a:t>If you don't say anything about it, nobody will notice. </a:t>
            </a:r>
          </a:p>
          <a:p>
            <a:pPr lvl="2" algn="just"/>
            <a:r>
              <a:rPr lang="en-US" dirty="0" smtClean="0"/>
              <a:t>If you mention your nervousness or apologize for any problems you think you have with your speech, you'll only be calling attention to it. </a:t>
            </a:r>
          </a:p>
          <a:p>
            <a:pPr lvl="2" algn="just"/>
            <a:r>
              <a:rPr lang="en-US" dirty="0" smtClean="0"/>
              <a:t>Had you remained silent, your listeners may not have noticed at all.</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Concentrate on Your Message – not the medium – </a:t>
            </a:r>
          </a:p>
          <a:p>
            <a:pPr lvl="1" algn="just">
              <a:lnSpc>
                <a:spcPct val="150000"/>
              </a:lnSpc>
            </a:pPr>
            <a:r>
              <a:rPr lang="en-US" dirty="0" smtClean="0"/>
              <a:t>Your nervous feelings will dissipate if you focus your attention away from your anxieties and concentrate on your message and your audience, not yourself.</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Turn Nervousness into Positive Energy – </a:t>
            </a:r>
          </a:p>
          <a:p>
            <a:pPr lvl="1" algn="just">
              <a:lnSpc>
                <a:spcPct val="150000"/>
              </a:lnSpc>
            </a:pPr>
            <a:r>
              <a:rPr lang="en-US" dirty="0" smtClean="0"/>
              <a:t>the same nervous energy that causes stage fright can be an asset to you. </a:t>
            </a:r>
          </a:p>
          <a:p>
            <a:pPr lvl="1" algn="just">
              <a:lnSpc>
                <a:spcPct val="150000"/>
              </a:lnSpc>
            </a:pPr>
            <a:r>
              <a:rPr lang="en-US" dirty="0" smtClean="0"/>
              <a:t>Harness it, and transform it into vitality and enthusiasm.</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Gain Experience – </a:t>
            </a:r>
          </a:p>
          <a:p>
            <a:pPr lvl="1" algn="just">
              <a:lnSpc>
                <a:spcPct val="150000"/>
              </a:lnSpc>
            </a:pPr>
            <a:r>
              <a:rPr lang="en-US" dirty="0" smtClean="0"/>
              <a:t>Experience builds confidence, which is the key to effective speaking. </a:t>
            </a:r>
          </a:p>
          <a:p>
            <a:pPr lvl="1" algn="just">
              <a:lnSpc>
                <a:spcPct val="150000"/>
              </a:lnSpc>
            </a:pPr>
            <a:r>
              <a:rPr lang="en-US" dirty="0" smtClean="0"/>
              <a:t>Most beginning speakers find their anxieties decrease after each speech they give.</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t>If the fear of public speaking causes you to prepare more, then the fear of speaking serves as it's own best antidote.</a:t>
            </a:r>
          </a:p>
          <a:p>
            <a:pPr algn="just"/>
            <a:endParaRPr lang="en-US" dirty="0" smtClean="0"/>
          </a:p>
          <a:p>
            <a:pPr algn="just"/>
            <a:r>
              <a:rPr lang="en-US" dirty="0" smtClean="0"/>
              <a:t>Remember, </a:t>
            </a:r>
            <a:r>
              <a:rPr lang="en-US" b="1" i="1" dirty="0" smtClean="0"/>
              <a:t>"He who fails to prepare is preparing for failure - so Prepare, Prepare, Prepare"</a:t>
            </a:r>
            <a:endParaRPr lang="en-US" b="1" i="1"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229600" cy="4144963"/>
          </a:xfrm>
        </p:spPr>
        <p:txBody>
          <a:bodyPr>
            <a:normAutofit lnSpcReduction="10000"/>
          </a:bodyPr>
          <a:lstStyle/>
          <a:p>
            <a:pPr algn="just"/>
            <a:r>
              <a:rPr lang="en-US" b="1" dirty="0" smtClean="0"/>
              <a:t>Nerves? What Nerves?</a:t>
            </a:r>
          </a:p>
          <a:p>
            <a:pPr algn="just"/>
            <a:r>
              <a:rPr lang="en-US" dirty="0" smtClean="0"/>
              <a:t>Nervousness usually feels worse than it looks (that's if people notice at all). </a:t>
            </a:r>
          </a:p>
          <a:p>
            <a:pPr algn="just"/>
            <a:r>
              <a:rPr lang="en-US" dirty="0" smtClean="0"/>
              <a:t>Your image of yourself may be worsened by nerves, but it probably does not look that way to others. </a:t>
            </a:r>
          </a:p>
          <a:p>
            <a:pPr algn="just"/>
            <a:r>
              <a:rPr lang="en-US" dirty="0" smtClean="0"/>
              <a:t>Your nervousness might not be as bad as you think.</a:t>
            </a:r>
            <a:endParaRPr lang="en-US" dirty="0"/>
          </a:p>
        </p:txBody>
      </p:sp>
      <p:sp>
        <p:nvSpPr>
          <p:cNvPr id="4" name="Title 1"/>
          <p:cNvSpPr>
            <a:spLocks noGrp="1"/>
          </p:cNvSpPr>
          <p:nvPr>
            <p:ph type="title"/>
          </p:nvPr>
        </p:nvSpPr>
        <p:spPr>
          <a:xfrm>
            <a:off x="0" y="274638"/>
            <a:ext cx="9144000" cy="1706562"/>
          </a:xfrm>
        </p:spPr>
        <p:txBody>
          <a:bodyPr>
            <a:normAutofit fontScale="90000"/>
          </a:bodyPr>
          <a:lstStyle/>
          <a:p>
            <a:r>
              <a:rPr lang="en-US" b="1" dirty="0" smtClean="0"/>
              <a:t>Fear of speaking in public regularly comes high up in surveys of human fears!</a:t>
            </a:r>
            <a:endParaRPr lang="en-US"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678363"/>
          </a:xfrm>
        </p:spPr>
        <p:txBody>
          <a:bodyPr>
            <a:normAutofit fontScale="85000" lnSpcReduction="20000"/>
          </a:bodyPr>
          <a:lstStyle/>
          <a:p>
            <a:pPr algn="just"/>
            <a:r>
              <a:rPr lang="en-US" dirty="0" smtClean="0"/>
              <a:t>Live through your nerves, accept them, know the signs of bad nerves, and change your thinking about them. You need to put something between the nervous symptoms and the negative thinking that they can lead to - if you let them.</a:t>
            </a:r>
          </a:p>
          <a:p>
            <a:pPr algn="just"/>
            <a:r>
              <a:rPr lang="en-US" dirty="0" smtClean="0"/>
              <a:t>Try to focus on your material - not the detail but the </a:t>
            </a:r>
            <a:r>
              <a:rPr lang="en-US" b="1" dirty="0" smtClean="0"/>
              <a:t>'big picture' - or think about something else entirely. </a:t>
            </a:r>
            <a:endParaRPr lang="en-US" dirty="0" smtClean="0"/>
          </a:p>
          <a:p>
            <a:pPr lvl="1" algn="just"/>
            <a:r>
              <a:rPr lang="en-US" dirty="0" smtClean="0"/>
              <a:t>Try thinking about any everyday thing that is not too demanding: </a:t>
            </a:r>
          </a:p>
          <a:p>
            <a:pPr lvl="2" algn="just"/>
            <a:r>
              <a:rPr lang="en-US" dirty="0" smtClean="0"/>
              <a:t>What are you going to cook tonight? </a:t>
            </a:r>
          </a:p>
          <a:p>
            <a:pPr lvl="2" algn="just"/>
            <a:r>
              <a:rPr lang="en-US" dirty="0" smtClean="0"/>
              <a:t>What shopping do you need? </a:t>
            </a:r>
          </a:p>
          <a:p>
            <a:pPr lvl="2" algn="just"/>
            <a:r>
              <a:rPr lang="en-US" dirty="0" smtClean="0"/>
              <a:t>What book are you reading at the moment? </a:t>
            </a:r>
          </a:p>
          <a:p>
            <a:pPr lvl="2" algn="just"/>
            <a:r>
              <a:rPr lang="en-US" dirty="0" smtClean="0"/>
              <a:t>Or think of your next holiday.</a:t>
            </a:r>
            <a:endParaRPr lang="en-US" dirty="0"/>
          </a:p>
        </p:txBody>
      </p:sp>
      <p:sp>
        <p:nvSpPr>
          <p:cNvPr id="4" name="Title 1"/>
          <p:cNvSpPr>
            <a:spLocks noGrp="1"/>
          </p:cNvSpPr>
          <p:nvPr>
            <p:ph type="title"/>
          </p:nvPr>
        </p:nvSpPr>
        <p:spPr>
          <a:xfrm>
            <a:off x="457200" y="152400"/>
            <a:ext cx="8229600" cy="1143000"/>
          </a:xfrm>
        </p:spPr>
        <p:txBody>
          <a:bodyPr/>
          <a:lstStyle/>
          <a:p>
            <a:r>
              <a:rPr lang="en-US" b="1" dirty="0" smtClean="0"/>
              <a:t>Change your Thinking</a:t>
            </a:r>
            <a:endParaRPr 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lgn="just"/>
            <a:r>
              <a:rPr lang="en-US" dirty="0" smtClean="0"/>
              <a:t>Although your nerves may try to tell you otherwise, the presentation is not really about you. It is about the topic.</a:t>
            </a:r>
          </a:p>
          <a:p>
            <a:pPr lvl="1" algn="just"/>
            <a:r>
              <a:rPr lang="en-US" dirty="0" smtClean="0"/>
              <a:t>You need to focus the audience's attention on the topic and not on you. </a:t>
            </a:r>
          </a:p>
          <a:p>
            <a:pPr lvl="1" algn="just"/>
            <a:r>
              <a:rPr lang="en-US" dirty="0" smtClean="0"/>
              <a:t>So begin with composing yourself so that you can direct the audience's attention to your material.</a:t>
            </a:r>
          </a:p>
          <a:p>
            <a:pPr lvl="1" algn="just"/>
            <a:r>
              <a:rPr lang="en-US" dirty="0" smtClean="0"/>
              <a:t>Audiences are supportive of people who are nervous. The audience is not your enemy.</a:t>
            </a:r>
          </a:p>
          <a:p>
            <a:pPr lvl="1" algn="just"/>
            <a:r>
              <a:rPr lang="en-US" dirty="0" smtClean="0"/>
              <a:t>Think about your audience as your supporter. </a:t>
            </a:r>
          </a:p>
          <a:p>
            <a:pPr lvl="1" algn="just"/>
            <a:r>
              <a:rPr lang="en-US" b="1" i="1" dirty="0" smtClean="0"/>
              <a:t>It is not you vs. them</a:t>
            </a:r>
            <a:r>
              <a:rPr lang="en-US" dirty="0" smtClean="0"/>
              <a:t>. </a:t>
            </a:r>
          </a:p>
          <a:p>
            <a:pPr lvl="1" algn="just"/>
            <a:r>
              <a:rPr lang="en-US" dirty="0" smtClean="0"/>
              <a:t>Remember that your listeners want you to succeed. </a:t>
            </a:r>
          </a:p>
          <a:p>
            <a:pPr lvl="1" algn="just"/>
            <a:r>
              <a:rPr lang="en-US" b="1" i="1" dirty="0" smtClean="0"/>
              <a:t>They are not there to trip you up.</a:t>
            </a:r>
            <a:endParaRPr lang="en-US" b="1" i="1" dirty="0"/>
          </a:p>
        </p:txBody>
      </p:sp>
      <p:sp>
        <p:nvSpPr>
          <p:cNvPr id="4" name="Title 1"/>
          <p:cNvSpPr>
            <a:spLocks noGrp="1"/>
          </p:cNvSpPr>
          <p:nvPr>
            <p:ph type="title"/>
          </p:nvPr>
        </p:nvSpPr>
        <p:spPr/>
        <p:txBody>
          <a:bodyPr>
            <a:normAutofit/>
          </a:bodyPr>
          <a:lstStyle/>
          <a:p>
            <a:r>
              <a:rPr lang="en-US" b="1" dirty="0" smtClean="0"/>
              <a:t>It's not about You</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Relax</a:t>
            </a:r>
            <a:endParaRPr lang="en-US" b="1" dirty="0"/>
          </a:p>
        </p:txBody>
      </p:sp>
      <p:sp>
        <p:nvSpPr>
          <p:cNvPr id="3" name="Content Placeholder 2"/>
          <p:cNvSpPr>
            <a:spLocks noGrp="1"/>
          </p:cNvSpPr>
          <p:nvPr>
            <p:ph idx="1"/>
          </p:nvPr>
        </p:nvSpPr>
        <p:spPr/>
        <p:txBody>
          <a:bodyPr>
            <a:normAutofit/>
          </a:bodyPr>
          <a:lstStyle/>
          <a:p>
            <a:pPr algn="just"/>
            <a:r>
              <a:rPr lang="en-US" b="1" dirty="0" smtClean="0"/>
              <a:t>Do some deep breathing:</a:t>
            </a:r>
          </a:p>
          <a:p>
            <a:pPr lvl="1" algn="just"/>
            <a:r>
              <a:rPr lang="en-US" dirty="0" smtClean="0"/>
              <a:t>holding the breaths for a few seconds</a:t>
            </a:r>
          </a:p>
          <a:p>
            <a:pPr lvl="1" algn="just"/>
            <a:r>
              <a:rPr lang="en-US" dirty="0" smtClean="0"/>
              <a:t>then letting them out slowly </a:t>
            </a:r>
          </a:p>
          <a:p>
            <a:pPr lvl="2" algn="just"/>
            <a:r>
              <a:rPr lang="en-US" dirty="0" smtClean="0"/>
              <a:t>this helps to make the body look relaxed, even if it doesn’t necessarily feel relaxed</a:t>
            </a:r>
          </a:p>
          <a:p>
            <a:pPr algn="just"/>
            <a:r>
              <a:rPr lang="en-US" b="1" dirty="0" smtClean="0"/>
              <a:t>Relax your shoulders. </a:t>
            </a:r>
          </a:p>
          <a:p>
            <a:pPr algn="just"/>
            <a:r>
              <a:rPr lang="en-US" b="1" dirty="0" smtClean="0"/>
              <a:t>Keep your hands still or do something like reading or making notes</a:t>
            </a:r>
            <a:r>
              <a:rPr lang="en-US" dirty="0" smtClean="0"/>
              <a:t>.</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Start Slowly</a:t>
            </a:r>
            <a:endParaRPr lang="en-US" b="1" dirty="0"/>
          </a:p>
        </p:txBody>
      </p:sp>
      <p:sp>
        <p:nvSpPr>
          <p:cNvPr id="3" name="Content Placeholder 2"/>
          <p:cNvSpPr>
            <a:spLocks noGrp="1"/>
          </p:cNvSpPr>
          <p:nvPr>
            <p:ph idx="1"/>
          </p:nvPr>
        </p:nvSpPr>
        <p:spPr/>
        <p:txBody>
          <a:bodyPr>
            <a:normAutofit lnSpcReduction="10000"/>
          </a:bodyPr>
          <a:lstStyle/>
          <a:p>
            <a:pPr algn="just"/>
            <a:r>
              <a:rPr lang="en-US" dirty="0" smtClean="0"/>
              <a:t>Allow yourself to speak more slowly than normal, especially at the beginning, so you can collect your thoughts. </a:t>
            </a:r>
          </a:p>
          <a:p>
            <a:pPr lvl="1" algn="just"/>
            <a:r>
              <a:rPr lang="en-US" dirty="0" smtClean="0"/>
              <a:t>Look at people and establish a rapport with the audience, by accepting them into the space that you are in charge of: your presentation.</a:t>
            </a:r>
          </a:p>
          <a:p>
            <a:pPr algn="just"/>
            <a:r>
              <a:rPr lang="en-US" dirty="0" smtClean="0"/>
              <a:t>If you read from a script, look for an opportunity to break from your script early on and talk directly to the audience for a moment.</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Forgive Yourself and Move on</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Everyone makes mistakes and there is no perfect presentation. All human communication is full of small breakdowns, glitches and repairs.</a:t>
            </a:r>
          </a:p>
          <a:p>
            <a:pPr algn="just"/>
            <a:endParaRPr lang="en-US" dirty="0" smtClean="0"/>
          </a:p>
          <a:p>
            <a:pPr algn="just"/>
            <a:r>
              <a:rPr lang="en-US" dirty="0" smtClean="0"/>
              <a:t>Be forgiving of yourself. </a:t>
            </a:r>
          </a:p>
          <a:p>
            <a:pPr lvl="1" algn="just"/>
            <a:r>
              <a:rPr lang="en-US" dirty="0" smtClean="0"/>
              <a:t>You may forget something, make a mistake, cough, forget a word, or lose your bearings momentarily. Don't panic at these moments. Stay calm. Don't let them destroy your presentation. It's only one moment.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Audiences</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Don't let yourself be distracted by individuals in the audience who give you a hard time while you are talking or who constantly interrupt. If this happens, insist on taking questions at the end. Also, don't be distracted by unusual behavior in the audience. Audiences are, after all, human.</a:t>
            </a:r>
          </a:p>
          <a:p>
            <a:pPr lvl="1" algn="just"/>
            <a:r>
              <a:rPr lang="en-US" dirty="0" smtClean="0"/>
              <a:t>Imagine any one of your audience fell asleep and start snoring during a </a:t>
            </a:r>
          </a:p>
          <a:p>
            <a:pPr lvl="1" algn="just"/>
            <a:r>
              <a:rPr lang="en-US" dirty="0" smtClean="0"/>
              <a:t>Do not take any notice. </a:t>
            </a:r>
          </a:p>
          <a:p>
            <a:pPr lvl="1" algn="just"/>
            <a:r>
              <a:rPr lang="en-US" dirty="0" smtClean="0"/>
              <a:t>The rest of the audience, thankfully, did not fall asleep.</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Prepare</a:t>
            </a:r>
            <a:endParaRPr lang="en-US" b="1" dirty="0"/>
          </a:p>
        </p:txBody>
      </p:sp>
      <p:sp>
        <p:nvSpPr>
          <p:cNvPr id="3" name="Content Placeholder 2"/>
          <p:cNvSpPr>
            <a:spLocks noGrp="1"/>
          </p:cNvSpPr>
          <p:nvPr>
            <p:ph idx="1"/>
          </p:nvPr>
        </p:nvSpPr>
        <p:spPr/>
        <p:txBody>
          <a:bodyPr>
            <a:normAutofit/>
          </a:bodyPr>
          <a:lstStyle/>
          <a:p>
            <a:pPr algn="just"/>
            <a:r>
              <a:rPr lang="en-US" dirty="0" smtClean="0"/>
              <a:t>Go to the room early and make sure you have everything you need (projector, memory stick, paper, water). </a:t>
            </a:r>
          </a:p>
          <a:p>
            <a:pPr lvl="1" algn="just"/>
            <a:r>
              <a:rPr lang="en-US" dirty="0" smtClean="0"/>
              <a:t>If you have to use a microphone, test it. </a:t>
            </a:r>
          </a:p>
          <a:p>
            <a:pPr lvl="1" algn="just"/>
            <a:r>
              <a:rPr lang="en-US" dirty="0" smtClean="0"/>
              <a:t>Look for wires and other obstacles to avoid.</a:t>
            </a:r>
          </a:p>
          <a:p>
            <a:pPr algn="just"/>
            <a:r>
              <a:rPr lang="en-US" dirty="0" smtClean="0"/>
              <a:t>Plan where you will put your materials and where you will stand so the audience sees both you and your resources.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And enjoy..</a:t>
            </a:r>
            <a:endParaRPr lang="en-US" b="1" dirty="0"/>
          </a:p>
        </p:txBody>
      </p:sp>
      <p:sp>
        <p:nvSpPr>
          <p:cNvPr id="3" name="Content Placeholder 2"/>
          <p:cNvSpPr>
            <a:spLocks noGrp="1"/>
          </p:cNvSpPr>
          <p:nvPr>
            <p:ph idx="1"/>
          </p:nvPr>
        </p:nvSpPr>
        <p:spPr/>
        <p:txBody>
          <a:bodyPr/>
          <a:lstStyle/>
          <a:p>
            <a:endParaRPr lang="en-US" dirty="0" smtClean="0"/>
          </a:p>
          <a:p>
            <a:pPr algn="just"/>
            <a:r>
              <a:rPr lang="en-US" dirty="0" smtClean="0"/>
              <a:t>Try to enjoy your presentation and convey interest, enthusiasm or confidence, even if it's a very serious topic. </a:t>
            </a:r>
          </a:p>
          <a:p>
            <a:pPr algn="just"/>
            <a:r>
              <a:rPr lang="en-US" dirty="0" smtClean="0"/>
              <a:t>This will relax you and help to get the message across more clearly.</a:t>
            </a:r>
          </a:p>
          <a:p>
            <a:pPr algn="just"/>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3600"/>
            <a:ext cx="8229600" cy="1143000"/>
          </a:xfrm>
        </p:spPr>
        <p:txBody>
          <a:bodyPr/>
          <a:lstStyle/>
          <a:p>
            <a:r>
              <a:rPr lang="en-US" b="1" dirty="0" smtClean="0"/>
              <a:t>Recap</a:t>
            </a:r>
            <a:endParaRPr lang="en-US"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4" name="Picture 8" descr="Image10"/>
          <p:cNvPicPr>
            <a:picLocks noChangeAspect="1" noChangeArrowheads="1"/>
          </p:cNvPicPr>
          <p:nvPr/>
        </p:nvPicPr>
        <p:blipFill>
          <a:blip r:embed="rId2" cstate="print"/>
          <a:srcRect/>
          <a:stretch>
            <a:fillRect/>
          </a:stretch>
        </p:blipFill>
        <p:spPr bwMode="auto">
          <a:xfrm>
            <a:off x="304800" y="2743200"/>
            <a:ext cx="2971800" cy="2228850"/>
          </a:xfrm>
          <a:prstGeom prst="rect">
            <a:avLst/>
          </a:prstGeom>
          <a:noFill/>
        </p:spPr>
      </p:pic>
      <p:pic>
        <p:nvPicPr>
          <p:cNvPr id="45060" name="Picture 4" descr="Image1"/>
          <p:cNvPicPr>
            <a:picLocks noChangeAspect="1" noChangeArrowheads="1"/>
          </p:cNvPicPr>
          <p:nvPr/>
        </p:nvPicPr>
        <p:blipFill>
          <a:blip r:embed="rId3" cstate="print"/>
          <a:srcRect/>
          <a:stretch>
            <a:fillRect/>
          </a:stretch>
        </p:blipFill>
        <p:spPr bwMode="auto">
          <a:xfrm>
            <a:off x="3124200" y="4343400"/>
            <a:ext cx="2641600" cy="1981200"/>
          </a:xfrm>
          <a:prstGeom prst="rect">
            <a:avLst/>
          </a:prstGeom>
          <a:noFill/>
        </p:spPr>
      </p:pic>
      <p:pic>
        <p:nvPicPr>
          <p:cNvPr id="45063" name="Picture 7" descr="Image5"/>
          <p:cNvPicPr>
            <a:picLocks noChangeAspect="1" noChangeArrowheads="1"/>
          </p:cNvPicPr>
          <p:nvPr/>
        </p:nvPicPr>
        <p:blipFill>
          <a:blip r:embed="rId4" cstate="print"/>
          <a:srcRect/>
          <a:stretch>
            <a:fillRect/>
          </a:stretch>
        </p:blipFill>
        <p:spPr bwMode="auto">
          <a:xfrm>
            <a:off x="3276600" y="2057400"/>
            <a:ext cx="2870200" cy="2152650"/>
          </a:xfrm>
          <a:prstGeom prst="rect">
            <a:avLst/>
          </a:prstGeom>
          <a:noFill/>
        </p:spPr>
      </p:pic>
      <p:sp>
        <p:nvSpPr>
          <p:cNvPr id="45067" name="WordArt 11"/>
          <p:cNvSpPr>
            <a:spLocks noChangeArrowheads="1" noChangeShapeType="1" noTextEdit="1"/>
          </p:cNvSpPr>
          <p:nvPr/>
        </p:nvSpPr>
        <p:spPr bwMode="auto">
          <a:xfrm>
            <a:off x="685800" y="1066800"/>
            <a:ext cx="6096000" cy="647700"/>
          </a:xfrm>
          <a:prstGeom prst="rect">
            <a:avLst/>
          </a:prstGeom>
        </p:spPr>
        <p:txBody>
          <a:bodyPr spcFirstLastPara="1" wrap="none" fromWordArt="1">
            <a:prstTxWarp prst="textArchUp">
              <a:avLst>
                <a:gd name="adj" fmla="val 10781414"/>
              </a:avLst>
            </a:prstTxWarp>
          </a:bodyPr>
          <a:lstStyle/>
          <a:p>
            <a:pPr algn="ctr"/>
            <a:r>
              <a:rPr lang="en-US" sz="3600" kern="10">
                <a:ln w="9525">
                  <a:solidFill>
                    <a:srgbClr val="000000"/>
                  </a:solidFill>
                  <a:round/>
                  <a:headEnd/>
                  <a:tailEnd/>
                </a:ln>
                <a:solidFill>
                  <a:srgbClr val="000000"/>
                </a:solidFill>
                <a:latin typeface="Arial Black"/>
              </a:rPr>
              <a:t>Making presentations</a:t>
            </a:r>
          </a:p>
        </p:txBody>
      </p:sp>
      <p:pic>
        <p:nvPicPr>
          <p:cNvPr id="45061" name="Picture 5" descr="Image2"/>
          <p:cNvPicPr>
            <a:picLocks noChangeAspect="1" noChangeArrowheads="1"/>
          </p:cNvPicPr>
          <p:nvPr/>
        </p:nvPicPr>
        <p:blipFill>
          <a:blip r:embed="rId5" cstate="print"/>
          <a:srcRect/>
          <a:stretch>
            <a:fillRect/>
          </a:stretch>
        </p:blipFill>
        <p:spPr bwMode="auto">
          <a:xfrm>
            <a:off x="6019800" y="1524000"/>
            <a:ext cx="2743200" cy="2057400"/>
          </a:xfrm>
          <a:prstGeom prst="rect">
            <a:avLst/>
          </a:prstGeom>
          <a:noFill/>
        </p:spPr>
      </p:pic>
      <p:pic>
        <p:nvPicPr>
          <p:cNvPr id="45062" name="Picture 6" descr="Image3"/>
          <p:cNvPicPr>
            <a:picLocks noChangeAspect="1" noChangeArrowheads="1"/>
          </p:cNvPicPr>
          <p:nvPr/>
        </p:nvPicPr>
        <p:blipFill>
          <a:blip r:embed="rId6" cstate="print"/>
          <a:srcRect/>
          <a:stretch>
            <a:fillRect/>
          </a:stretch>
        </p:blipFill>
        <p:spPr bwMode="auto">
          <a:xfrm>
            <a:off x="5943600" y="3962400"/>
            <a:ext cx="2641600" cy="19812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990600" y="990600"/>
            <a:ext cx="5934075" cy="4900613"/>
          </a:xfrm>
          <a:prstGeom prst="rect">
            <a:avLst/>
          </a:prstGeom>
          <a:noFill/>
          <a:ln w="9525">
            <a:noFill/>
            <a:miter lim="800000"/>
            <a:headEnd/>
            <a:tailEnd/>
          </a:ln>
          <a:effectLst/>
        </p:spPr>
        <p:txBody>
          <a:bodyPr wrap="none">
            <a:spAutoFit/>
          </a:bodyPr>
          <a:lstStyle/>
          <a:p>
            <a:r>
              <a:rPr lang="sl-SI" sz="2800" b="1"/>
              <a:t> </a:t>
            </a:r>
            <a:endParaRPr lang="en-GB" sz="2400"/>
          </a:p>
          <a:p>
            <a:endParaRPr lang="en-GB" sz="2400"/>
          </a:p>
          <a:p>
            <a:pPr>
              <a:buFontTx/>
              <a:buChar char="•"/>
            </a:pPr>
            <a:r>
              <a:rPr lang="en-GB" sz="2400"/>
              <a:t> the speaker was nervous</a:t>
            </a:r>
          </a:p>
          <a:p>
            <a:pPr>
              <a:buFontTx/>
              <a:buChar char="•"/>
            </a:pPr>
            <a:r>
              <a:rPr lang="en-GB" sz="2400"/>
              <a:t> the speaker was disorganised</a:t>
            </a:r>
          </a:p>
          <a:p>
            <a:pPr>
              <a:buFontTx/>
              <a:buChar char="•"/>
            </a:pPr>
            <a:r>
              <a:rPr lang="en-GB" sz="2400"/>
              <a:t> the speaker never looked at me</a:t>
            </a:r>
          </a:p>
          <a:p>
            <a:pPr>
              <a:buFontTx/>
              <a:buChar char="•"/>
            </a:pPr>
            <a:r>
              <a:rPr lang="en-GB" sz="2400"/>
              <a:t> the speaker had bad accent</a:t>
            </a:r>
          </a:p>
          <a:p>
            <a:pPr>
              <a:buFontTx/>
              <a:buChar char="•"/>
            </a:pPr>
            <a:r>
              <a:rPr lang="en-GB" sz="2400"/>
              <a:t> the speaker did not sound enthusiastic</a:t>
            </a:r>
          </a:p>
          <a:p>
            <a:pPr>
              <a:buFontTx/>
              <a:buChar char="•"/>
            </a:pPr>
            <a:r>
              <a:rPr lang="en-GB" sz="2400"/>
              <a:t> the speaker was monotonous</a:t>
            </a:r>
          </a:p>
          <a:p>
            <a:pPr>
              <a:buFontTx/>
              <a:buChar char="•"/>
            </a:pPr>
            <a:r>
              <a:rPr lang="en-GB" sz="2400"/>
              <a:t> the visual</a:t>
            </a:r>
            <a:r>
              <a:rPr lang="sl-SI" sz="2400"/>
              <a:t>s</a:t>
            </a:r>
            <a:r>
              <a:rPr lang="en-GB" sz="2400"/>
              <a:t> were bad</a:t>
            </a:r>
          </a:p>
          <a:p>
            <a:pPr>
              <a:buFontTx/>
              <a:buChar char="•"/>
            </a:pPr>
            <a:r>
              <a:rPr lang="en-GB" sz="2400"/>
              <a:t> I was irritated by his/her clothing</a:t>
            </a:r>
          </a:p>
          <a:p>
            <a:pPr>
              <a:buFontTx/>
              <a:buChar char="•"/>
            </a:pPr>
            <a:r>
              <a:rPr lang="en-GB" sz="2400"/>
              <a:t> the speaker was speaking too softly</a:t>
            </a:r>
          </a:p>
          <a:p>
            <a:pPr>
              <a:buFontTx/>
              <a:buChar char="•"/>
            </a:pPr>
            <a:r>
              <a:rPr lang="en-GB" sz="2400"/>
              <a:t> the speech was confused; I didn’t know what </a:t>
            </a:r>
          </a:p>
          <a:p>
            <a:r>
              <a:rPr lang="en-GB" sz="2400"/>
              <a:t>   he/she was trying to tell me</a:t>
            </a:r>
          </a:p>
        </p:txBody>
      </p:sp>
      <p:sp>
        <p:nvSpPr>
          <p:cNvPr id="3076" name="Text Box 4"/>
          <p:cNvSpPr txBox="1">
            <a:spLocks noChangeArrowheads="1"/>
          </p:cNvSpPr>
          <p:nvPr/>
        </p:nvSpPr>
        <p:spPr bwMode="auto">
          <a:xfrm>
            <a:off x="317500" y="381000"/>
            <a:ext cx="8985250" cy="579438"/>
          </a:xfrm>
          <a:prstGeom prst="rect">
            <a:avLst/>
          </a:prstGeom>
          <a:noFill/>
          <a:ln w="9525">
            <a:noFill/>
            <a:miter lim="800000"/>
            <a:headEnd/>
            <a:tailEnd/>
          </a:ln>
          <a:effectLst/>
        </p:spPr>
        <p:txBody>
          <a:bodyPr wrap="none">
            <a:spAutoFit/>
          </a:bodyPr>
          <a:lstStyle/>
          <a:p>
            <a:r>
              <a:rPr lang="sl-SI" sz="3200" b="1"/>
              <a:t>This is what irritates people during presentations</a:t>
            </a:r>
            <a:r>
              <a:rPr lang="sl-SI" sz="2800" b="1"/>
              <a:t>   </a:t>
            </a:r>
            <a:endParaRPr lang="en-GB" sz="2800" b="1"/>
          </a:p>
        </p:txBody>
      </p:sp>
      <p:pic>
        <p:nvPicPr>
          <p:cNvPr id="4111" name="Picture 1039" descr="MMj02951510000[1]"/>
          <p:cNvPicPr>
            <a:picLocks noChangeAspect="1" noChangeArrowheads="1" noCrop="1"/>
          </p:cNvPicPr>
          <p:nvPr/>
        </p:nvPicPr>
        <p:blipFill>
          <a:blip r:embed="rId3" cstate="print"/>
          <a:srcRect/>
          <a:stretch>
            <a:fillRect/>
          </a:stretch>
        </p:blipFill>
        <p:spPr bwMode="auto">
          <a:xfrm>
            <a:off x="6400800" y="1447800"/>
            <a:ext cx="2355850" cy="1076325"/>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09600" y="381000"/>
            <a:ext cx="7772400" cy="1143000"/>
          </a:xfrm>
        </p:spPr>
        <p:txBody>
          <a:bodyPr/>
          <a:lstStyle/>
          <a:p>
            <a:r>
              <a:rPr lang="en-US" b="1" dirty="0" smtClean="0"/>
              <a:t>So…. </a:t>
            </a:r>
            <a:r>
              <a:rPr lang="sl-SI" b="1" dirty="0" smtClean="0"/>
              <a:t>Different </a:t>
            </a:r>
            <a:r>
              <a:rPr lang="sl-SI" b="1" dirty="0"/>
              <a:t>aspects</a:t>
            </a:r>
          </a:p>
        </p:txBody>
      </p:sp>
      <p:sp>
        <p:nvSpPr>
          <p:cNvPr id="72707" name="Rectangle 3"/>
          <p:cNvSpPr>
            <a:spLocks noGrp="1" noChangeArrowheads="1"/>
          </p:cNvSpPr>
          <p:nvPr>
            <p:ph type="body" idx="1"/>
          </p:nvPr>
        </p:nvSpPr>
        <p:spPr/>
        <p:txBody>
          <a:bodyPr>
            <a:normAutofit lnSpcReduction="10000"/>
          </a:bodyPr>
          <a:lstStyle/>
          <a:p>
            <a:pPr>
              <a:lnSpc>
                <a:spcPct val="90000"/>
              </a:lnSpc>
              <a:buFontTx/>
              <a:buNone/>
            </a:pPr>
            <a:r>
              <a:rPr lang="en-US" sz="2400" dirty="0" smtClean="0"/>
              <a:t>	</a:t>
            </a:r>
            <a:r>
              <a:rPr lang="sl-SI" sz="2400" dirty="0" smtClean="0"/>
              <a:t>To </a:t>
            </a:r>
            <a:r>
              <a:rPr lang="sl-SI" sz="2400" dirty="0"/>
              <a:t>avoid any negative outcome the following aspects are important in making a presentation:</a:t>
            </a:r>
          </a:p>
          <a:p>
            <a:pPr>
              <a:lnSpc>
                <a:spcPct val="90000"/>
              </a:lnSpc>
              <a:buFontTx/>
              <a:buNone/>
            </a:pPr>
            <a:endParaRPr lang="sl-SI" sz="2400" dirty="0"/>
          </a:p>
          <a:p>
            <a:pPr algn="just">
              <a:lnSpc>
                <a:spcPct val="150000"/>
              </a:lnSpc>
            </a:pPr>
            <a:r>
              <a:rPr lang="sl-SI" sz="2400" b="1" dirty="0"/>
              <a:t>Preparation and planning</a:t>
            </a:r>
          </a:p>
          <a:p>
            <a:pPr algn="just">
              <a:lnSpc>
                <a:spcPct val="150000"/>
              </a:lnSpc>
            </a:pPr>
            <a:r>
              <a:rPr lang="sl-SI" sz="2400" b="1" dirty="0"/>
              <a:t>Language of presentations</a:t>
            </a:r>
          </a:p>
          <a:p>
            <a:pPr algn="just">
              <a:lnSpc>
                <a:spcPct val="150000"/>
              </a:lnSpc>
            </a:pPr>
            <a:r>
              <a:rPr lang="sl-SI" sz="2400" b="1" dirty="0"/>
              <a:t>Visuals/equipment</a:t>
            </a:r>
          </a:p>
          <a:p>
            <a:pPr algn="just">
              <a:lnSpc>
                <a:spcPct val="150000"/>
              </a:lnSpc>
            </a:pPr>
            <a:r>
              <a:rPr lang="sl-SI" sz="2400" b="1" dirty="0"/>
              <a:t>the presentation </a:t>
            </a:r>
            <a:r>
              <a:rPr lang="sl-SI" sz="2400" b="1" dirty="0" smtClean="0"/>
              <a:t>itself</a:t>
            </a:r>
            <a:endParaRPr lang="sl-SI" sz="2400" b="1" dirty="0"/>
          </a:p>
          <a:p>
            <a:pPr>
              <a:lnSpc>
                <a:spcPct val="90000"/>
              </a:lnSpc>
              <a:buFontTx/>
              <a:buNone/>
            </a:pPr>
            <a:endParaRPr lang="sl-SI" sz="2400" dirty="0"/>
          </a:p>
          <a:p>
            <a:pPr>
              <a:lnSpc>
                <a:spcPct val="90000"/>
              </a:lnSpc>
              <a:buFontTx/>
              <a:buNone/>
            </a:pPr>
            <a:r>
              <a:rPr lang="sl-SI" sz="2400" dirty="0"/>
              <a:t> </a:t>
            </a:r>
          </a:p>
          <a:p>
            <a:pPr>
              <a:lnSpc>
                <a:spcPct val="90000"/>
              </a:lnSpc>
              <a:buFontTx/>
              <a:buNone/>
            </a:pPr>
            <a:r>
              <a:rPr lang="sl-SI" sz="2400" dirty="0"/>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33400" y="381000"/>
            <a:ext cx="7772400" cy="1143000"/>
          </a:xfrm>
        </p:spPr>
        <p:txBody>
          <a:bodyPr/>
          <a:lstStyle/>
          <a:p>
            <a:r>
              <a:rPr lang="sl-SI" b="1" dirty="0"/>
              <a:t>Preparation at home</a:t>
            </a:r>
          </a:p>
        </p:txBody>
      </p:sp>
      <p:sp>
        <p:nvSpPr>
          <p:cNvPr id="73731" name="Rectangle 3"/>
          <p:cNvSpPr>
            <a:spLocks noGrp="1" noChangeArrowheads="1"/>
          </p:cNvSpPr>
          <p:nvPr>
            <p:ph type="body" idx="1"/>
          </p:nvPr>
        </p:nvSpPr>
        <p:spPr/>
        <p:txBody>
          <a:bodyPr/>
          <a:lstStyle/>
          <a:p>
            <a:pPr marL="609600" indent="-609600">
              <a:lnSpc>
                <a:spcPct val="90000"/>
              </a:lnSpc>
              <a:buFontTx/>
              <a:buNone/>
            </a:pPr>
            <a:r>
              <a:rPr lang="sl-SI" sz="2400" dirty="0"/>
              <a:t>When you plan your presentation you need to answer the following questions:</a:t>
            </a:r>
          </a:p>
          <a:p>
            <a:pPr marL="609600" indent="-609600">
              <a:lnSpc>
                <a:spcPct val="90000"/>
              </a:lnSpc>
            </a:pPr>
            <a:r>
              <a:rPr lang="sl-SI" sz="2400" b="1" dirty="0"/>
              <a:t>Who is my audience </a:t>
            </a:r>
            <a:endParaRPr lang="en-US" sz="2400" b="1" dirty="0" smtClean="0"/>
          </a:p>
          <a:p>
            <a:pPr marL="609600" indent="-609600">
              <a:lnSpc>
                <a:spcPct val="90000"/>
              </a:lnSpc>
              <a:buNone/>
            </a:pPr>
            <a:r>
              <a:rPr lang="en-US" sz="2400" dirty="0" smtClean="0"/>
              <a:t>	</a:t>
            </a:r>
            <a:r>
              <a:rPr lang="sl-SI" sz="2400" dirty="0" smtClean="0"/>
              <a:t>(</a:t>
            </a:r>
            <a:r>
              <a:rPr lang="sl-SI" sz="2400" dirty="0"/>
              <a:t>how much do they know about my topic?)</a:t>
            </a:r>
          </a:p>
          <a:p>
            <a:pPr marL="609600" indent="-609600">
              <a:lnSpc>
                <a:spcPct val="90000"/>
              </a:lnSpc>
            </a:pPr>
            <a:r>
              <a:rPr lang="sl-SI" sz="2400" b="1" dirty="0"/>
              <a:t>How am I going to organise my topic? </a:t>
            </a:r>
            <a:endParaRPr lang="en-US" sz="2400" b="1" dirty="0" smtClean="0"/>
          </a:p>
          <a:p>
            <a:pPr marL="609600" indent="-609600">
              <a:lnSpc>
                <a:spcPct val="90000"/>
              </a:lnSpc>
              <a:buNone/>
            </a:pPr>
            <a:r>
              <a:rPr lang="en-US" sz="2400" dirty="0" smtClean="0"/>
              <a:t>	</a:t>
            </a:r>
            <a:r>
              <a:rPr lang="sl-SI" sz="2400" dirty="0" smtClean="0"/>
              <a:t>(</a:t>
            </a:r>
            <a:r>
              <a:rPr lang="sl-SI" sz="2400" dirty="0"/>
              <a:t>it needs to tell a story)</a:t>
            </a:r>
          </a:p>
          <a:p>
            <a:pPr marL="609600" indent="-609600">
              <a:lnSpc>
                <a:spcPct val="90000"/>
              </a:lnSpc>
            </a:pPr>
            <a:r>
              <a:rPr lang="en-US" sz="2400" b="1" dirty="0" smtClean="0"/>
              <a:t>H</a:t>
            </a:r>
            <a:r>
              <a:rPr lang="sl-SI" sz="2400" b="1" dirty="0" smtClean="0"/>
              <a:t>ow </a:t>
            </a:r>
            <a:r>
              <a:rPr lang="sl-SI" sz="2400" b="1" dirty="0"/>
              <a:t>long should my presentation be? </a:t>
            </a:r>
            <a:endParaRPr lang="en-US" sz="2400" b="1" dirty="0" smtClean="0"/>
          </a:p>
          <a:p>
            <a:pPr marL="609600" indent="-609600">
              <a:lnSpc>
                <a:spcPct val="90000"/>
              </a:lnSpc>
              <a:buNone/>
            </a:pPr>
            <a:r>
              <a:rPr lang="en-US" sz="2400" dirty="0" smtClean="0"/>
              <a:t>	</a:t>
            </a:r>
            <a:r>
              <a:rPr lang="sl-SI" sz="2400" dirty="0" smtClean="0"/>
              <a:t>(</a:t>
            </a:r>
            <a:r>
              <a:rPr lang="sl-SI" sz="2400" dirty="0"/>
              <a:t>you will have time limits and you need to say everything within that limit)</a:t>
            </a:r>
          </a:p>
          <a:p>
            <a:pPr marL="609600" indent="-609600">
              <a:lnSpc>
                <a:spcPct val="90000"/>
              </a:lnSpc>
            </a:pPr>
            <a:r>
              <a:rPr lang="sl-SI" sz="2400" b="1" dirty="0"/>
              <a:t> What visual support shall I use? </a:t>
            </a:r>
            <a:endParaRPr lang="en-US" sz="2400" b="1" dirty="0" smtClean="0"/>
          </a:p>
          <a:p>
            <a:pPr marL="609600" indent="-609600">
              <a:lnSpc>
                <a:spcPct val="90000"/>
              </a:lnSpc>
              <a:buNone/>
            </a:pPr>
            <a:r>
              <a:rPr lang="en-US" sz="2400" dirty="0" smtClean="0"/>
              <a:t>	</a:t>
            </a:r>
            <a:r>
              <a:rPr lang="sl-SI" sz="2400" dirty="0" smtClean="0"/>
              <a:t>(</a:t>
            </a:r>
            <a:r>
              <a:rPr lang="sl-SI" sz="2400" dirty="0"/>
              <a:t>PowerPoint, transparencies, models, objects...?)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6" name="Rectangle 1032"/>
          <p:cNvSpPr>
            <a:spLocks noChangeArrowheads="1"/>
          </p:cNvSpPr>
          <p:nvPr/>
        </p:nvSpPr>
        <p:spPr bwMode="auto">
          <a:xfrm>
            <a:off x="2057400" y="2743200"/>
            <a:ext cx="4343400" cy="2514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6146" name="Text Box 2"/>
          <p:cNvSpPr txBox="1">
            <a:spLocks noChangeArrowheads="1"/>
          </p:cNvSpPr>
          <p:nvPr/>
        </p:nvSpPr>
        <p:spPr bwMode="auto">
          <a:xfrm>
            <a:off x="609600" y="1676400"/>
            <a:ext cx="6313488" cy="579438"/>
          </a:xfrm>
          <a:prstGeom prst="rect">
            <a:avLst/>
          </a:prstGeom>
          <a:noFill/>
          <a:ln w="9525">
            <a:noFill/>
            <a:miter lim="800000"/>
            <a:headEnd/>
            <a:tailEnd/>
          </a:ln>
          <a:effectLst/>
        </p:spPr>
        <p:txBody>
          <a:bodyPr wrap="none">
            <a:spAutoFit/>
          </a:bodyPr>
          <a:lstStyle/>
          <a:p>
            <a:r>
              <a:rPr lang="sl-SI" sz="3200" b="1"/>
              <a:t>This is the basic s</a:t>
            </a:r>
            <a:r>
              <a:rPr lang="en-GB" sz="3200" b="1"/>
              <a:t>tructure </a:t>
            </a:r>
            <a:r>
              <a:rPr lang="sl-SI" sz="3200" b="1"/>
              <a:t>of a</a:t>
            </a:r>
            <a:r>
              <a:rPr lang="en-GB" sz="3200" b="1"/>
              <a:t> talk</a:t>
            </a:r>
            <a:r>
              <a:rPr lang="sl-SI" sz="3200" b="1"/>
              <a:t>:</a:t>
            </a:r>
            <a:endParaRPr lang="en-GB" sz="3200"/>
          </a:p>
        </p:txBody>
      </p:sp>
      <p:sp>
        <p:nvSpPr>
          <p:cNvPr id="6147" name="Line 3"/>
          <p:cNvSpPr>
            <a:spLocks noChangeShapeType="1"/>
          </p:cNvSpPr>
          <p:nvPr/>
        </p:nvSpPr>
        <p:spPr bwMode="auto">
          <a:xfrm>
            <a:off x="609600" y="1524000"/>
            <a:ext cx="7696200" cy="0"/>
          </a:xfrm>
          <a:prstGeom prst="line">
            <a:avLst/>
          </a:prstGeom>
          <a:noFill/>
          <a:ln w="38100">
            <a:solidFill>
              <a:srgbClr val="008000"/>
            </a:solidFill>
            <a:round/>
            <a:headEnd/>
            <a:tailEnd/>
          </a:ln>
          <a:effectLst/>
        </p:spPr>
        <p:txBody>
          <a:bodyPr wrap="none" anchor="ctr"/>
          <a:lstStyle/>
          <a:p>
            <a:endParaRPr lang="en-US"/>
          </a:p>
        </p:txBody>
      </p:sp>
      <p:sp>
        <p:nvSpPr>
          <p:cNvPr id="6148" name="Text Box 4"/>
          <p:cNvSpPr txBox="1">
            <a:spLocks noChangeArrowheads="1"/>
          </p:cNvSpPr>
          <p:nvPr/>
        </p:nvSpPr>
        <p:spPr bwMode="auto">
          <a:xfrm>
            <a:off x="2133600" y="2743200"/>
            <a:ext cx="4267200" cy="2282825"/>
          </a:xfrm>
          <a:prstGeom prst="rect">
            <a:avLst/>
          </a:prstGeom>
          <a:noFill/>
          <a:ln w="9525">
            <a:noFill/>
            <a:miter lim="800000"/>
            <a:headEnd/>
            <a:tailEnd/>
          </a:ln>
          <a:effectLst/>
        </p:spPr>
        <p:txBody>
          <a:bodyPr wrap="none">
            <a:spAutoFit/>
          </a:bodyPr>
          <a:lstStyle/>
          <a:p>
            <a:pPr marL="457200" indent="-457200">
              <a:buFontTx/>
              <a:buAutoNum type="arabicPeriod"/>
            </a:pPr>
            <a:r>
              <a:rPr lang="en-GB" sz="2400" b="1"/>
              <a:t> Introduction</a:t>
            </a:r>
          </a:p>
          <a:p>
            <a:pPr marL="457200" indent="-457200">
              <a:lnSpc>
                <a:spcPct val="200000"/>
              </a:lnSpc>
              <a:buFontTx/>
              <a:buAutoNum type="arabicPeriod"/>
            </a:pPr>
            <a:r>
              <a:rPr lang="en-GB" sz="2400" b="1"/>
              <a:t> Main part (body)</a:t>
            </a:r>
          </a:p>
          <a:p>
            <a:pPr marL="457200" indent="-457200">
              <a:lnSpc>
                <a:spcPct val="160000"/>
              </a:lnSpc>
              <a:buFontTx/>
              <a:buAutoNum type="arabicPeriod"/>
            </a:pPr>
            <a:r>
              <a:rPr lang="en-GB" sz="2400" b="1"/>
              <a:t> Conclusion</a:t>
            </a:r>
          </a:p>
          <a:p>
            <a:pPr marL="457200" indent="-457200">
              <a:lnSpc>
                <a:spcPct val="140000"/>
              </a:lnSpc>
              <a:buFontTx/>
              <a:buAutoNum type="arabicPeriod"/>
            </a:pPr>
            <a:r>
              <a:rPr lang="en-GB" sz="2400" b="1"/>
              <a:t> Question &amp; Answer session</a:t>
            </a:r>
          </a:p>
        </p:txBody>
      </p:sp>
      <p:sp>
        <p:nvSpPr>
          <p:cNvPr id="7175" name="Text Box 1031"/>
          <p:cNvSpPr txBox="1">
            <a:spLocks noChangeArrowheads="1"/>
          </p:cNvSpPr>
          <p:nvPr/>
        </p:nvSpPr>
        <p:spPr bwMode="auto">
          <a:xfrm>
            <a:off x="1676400" y="533400"/>
            <a:ext cx="6292850" cy="641350"/>
          </a:xfrm>
          <a:prstGeom prst="rect">
            <a:avLst/>
          </a:prstGeom>
          <a:noFill/>
          <a:ln w="9525">
            <a:noFill/>
            <a:miter lim="800000"/>
            <a:headEnd/>
            <a:tailEnd/>
          </a:ln>
          <a:effectLst/>
        </p:spPr>
        <p:txBody>
          <a:bodyPr wrap="none">
            <a:spAutoFit/>
          </a:bodyPr>
          <a:lstStyle/>
          <a:p>
            <a:r>
              <a:rPr lang="sl-SI" sz="3600" b="1"/>
              <a:t>Plan you presentation carefully</a:t>
            </a:r>
          </a:p>
        </p:txBody>
      </p:sp>
      <p:sp>
        <p:nvSpPr>
          <p:cNvPr id="7177" name="Text Box 1033"/>
          <p:cNvSpPr txBox="1">
            <a:spLocks noChangeArrowheads="1"/>
          </p:cNvSpPr>
          <p:nvPr/>
        </p:nvSpPr>
        <p:spPr bwMode="auto">
          <a:xfrm>
            <a:off x="533400" y="5715000"/>
            <a:ext cx="8229600" cy="461665"/>
          </a:xfrm>
          <a:prstGeom prst="rect">
            <a:avLst/>
          </a:prstGeom>
          <a:noFill/>
          <a:ln w="9525">
            <a:noFill/>
            <a:miter lim="800000"/>
            <a:headEnd/>
            <a:tailEnd/>
          </a:ln>
          <a:effectLst/>
        </p:spPr>
        <p:txBody>
          <a:bodyPr wrap="square">
            <a:spAutoFit/>
          </a:bodyPr>
          <a:lstStyle/>
          <a:p>
            <a:r>
              <a:rPr lang="sl-SI" sz="2400" dirty="0"/>
              <a:t>This means that you need to plan every part carefully.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3124200" y="609600"/>
            <a:ext cx="3371051" cy="830997"/>
          </a:xfrm>
          <a:prstGeom prst="rect">
            <a:avLst/>
          </a:prstGeom>
          <a:noFill/>
          <a:ln w="9525">
            <a:noFill/>
            <a:miter lim="800000"/>
            <a:headEnd/>
            <a:tailEnd/>
          </a:ln>
          <a:effectLst/>
        </p:spPr>
        <p:txBody>
          <a:bodyPr wrap="none">
            <a:spAutoFit/>
          </a:bodyPr>
          <a:lstStyle/>
          <a:p>
            <a:r>
              <a:rPr lang="en-GB" sz="4800" b="1" dirty="0"/>
              <a:t>Introduction</a:t>
            </a:r>
            <a:endParaRPr lang="en-GB" sz="4800" dirty="0"/>
          </a:p>
        </p:txBody>
      </p:sp>
      <p:sp>
        <p:nvSpPr>
          <p:cNvPr id="7172" name="Text Box 4"/>
          <p:cNvSpPr txBox="1">
            <a:spLocks noChangeArrowheads="1"/>
          </p:cNvSpPr>
          <p:nvPr/>
        </p:nvSpPr>
        <p:spPr bwMode="auto">
          <a:xfrm>
            <a:off x="838200" y="1676400"/>
            <a:ext cx="6284862" cy="369332"/>
          </a:xfrm>
          <a:prstGeom prst="rect">
            <a:avLst/>
          </a:prstGeom>
          <a:noFill/>
          <a:ln w="9525">
            <a:noFill/>
            <a:miter lim="800000"/>
            <a:headEnd/>
            <a:tailEnd/>
          </a:ln>
          <a:effectLst/>
        </p:spPr>
        <p:txBody>
          <a:bodyPr wrap="none">
            <a:spAutoFit/>
          </a:bodyPr>
          <a:lstStyle/>
          <a:p>
            <a:r>
              <a:rPr lang="sl-SI" b="1" dirty="0" smtClean="0"/>
              <a:t>During </a:t>
            </a:r>
            <a:r>
              <a:rPr lang="sl-SI" b="1" dirty="0"/>
              <a:t>the introduction you need to achieve the following aims:</a:t>
            </a:r>
            <a:endParaRPr lang="en-GB" b="1" dirty="0"/>
          </a:p>
        </p:txBody>
      </p:sp>
      <p:sp>
        <p:nvSpPr>
          <p:cNvPr id="7173" name="Text Box 5"/>
          <p:cNvSpPr txBox="1">
            <a:spLocks noChangeArrowheads="1"/>
          </p:cNvSpPr>
          <p:nvPr/>
        </p:nvSpPr>
        <p:spPr bwMode="auto">
          <a:xfrm>
            <a:off x="2743200" y="3200400"/>
            <a:ext cx="2870200" cy="2103438"/>
          </a:xfrm>
          <a:prstGeom prst="rect">
            <a:avLst/>
          </a:prstGeom>
          <a:noFill/>
          <a:ln w="9525">
            <a:noFill/>
            <a:miter lim="800000"/>
            <a:headEnd/>
            <a:tailEnd/>
          </a:ln>
          <a:effectLst/>
        </p:spPr>
        <p:txBody>
          <a:bodyPr>
            <a:spAutoFit/>
          </a:bodyPr>
          <a:lstStyle/>
          <a:p>
            <a:pPr algn="ctr"/>
            <a:r>
              <a:rPr lang="en-GB" sz="2400"/>
              <a:t>Gain </a:t>
            </a:r>
            <a:r>
              <a:rPr lang="en-GB" sz="3600">
                <a:solidFill>
                  <a:srgbClr val="FF0000"/>
                </a:solidFill>
              </a:rPr>
              <a:t>A</a:t>
            </a:r>
            <a:r>
              <a:rPr lang="en-GB" sz="2400"/>
              <a:t>ttention</a:t>
            </a:r>
          </a:p>
          <a:p>
            <a:pPr algn="ctr"/>
            <a:r>
              <a:rPr lang="en-GB" sz="2400"/>
              <a:t>attract </a:t>
            </a:r>
            <a:r>
              <a:rPr lang="en-GB" sz="3200">
                <a:solidFill>
                  <a:srgbClr val="FF0000"/>
                </a:solidFill>
              </a:rPr>
              <a:t>I</a:t>
            </a:r>
            <a:r>
              <a:rPr lang="en-GB" sz="2400"/>
              <a:t>nterest</a:t>
            </a:r>
          </a:p>
          <a:p>
            <a:pPr algn="ctr"/>
            <a:r>
              <a:rPr lang="en-GB" sz="2400"/>
              <a:t>create </a:t>
            </a:r>
            <a:r>
              <a:rPr lang="en-GB" sz="3200">
                <a:solidFill>
                  <a:srgbClr val="FF0000"/>
                </a:solidFill>
              </a:rPr>
              <a:t>D</a:t>
            </a:r>
            <a:r>
              <a:rPr lang="en-GB" sz="2400"/>
              <a:t>esire</a:t>
            </a:r>
          </a:p>
          <a:p>
            <a:pPr algn="ctr"/>
            <a:r>
              <a:rPr lang="en-GB" sz="2400"/>
              <a:t>stimulate </a:t>
            </a:r>
            <a:r>
              <a:rPr lang="en-GB" sz="3200">
                <a:solidFill>
                  <a:srgbClr val="FF0000"/>
                </a:solidFill>
              </a:rPr>
              <a:t>A</a:t>
            </a:r>
            <a:r>
              <a:rPr lang="en-GB" sz="2400"/>
              <a:t>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173"/>
                                        </p:tgtEl>
                                        <p:attrNameLst>
                                          <p:attrName>style.visibility</p:attrName>
                                        </p:attrNameLst>
                                      </p:cBhvr>
                                      <p:to>
                                        <p:strVal val="visible"/>
                                      </p:to>
                                    </p:set>
                                    <p:anim calcmode="lin" valueType="num">
                                      <p:cBhvr additive="base">
                                        <p:cTn id="11" dur="500" fill="hold"/>
                                        <p:tgtEl>
                                          <p:spTgt spid="7173"/>
                                        </p:tgtEl>
                                        <p:attrNameLst>
                                          <p:attrName>ppt_x</p:attrName>
                                        </p:attrNameLst>
                                      </p:cBhvr>
                                      <p:tavLst>
                                        <p:tav tm="0">
                                          <p:val>
                                            <p:strVal val="#ppt_x"/>
                                          </p:val>
                                        </p:tav>
                                        <p:tav tm="100000">
                                          <p:val>
                                            <p:strVal val="#ppt_x"/>
                                          </p:val>
                                        </p:tav>
                                      </p:tavLst>
                                    </p:anim>
                                    <p:anim calcmode="lin" valueType="num">
                                      <p:cBhvr additive="base">
                                        <p:cTn id="12" dur="500" fill="hold"/>
                                        <p:tgtEl>
                                          <p:spTgt spid="71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utoUpdateAnimBg="0"/>
      <p:bldP spid="7173"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228600" y="609600"/>
            <a:ext cx="8686800" cy="707886"/>
          </a:xfrm>
          <a:prstGeom prst="rect">
            <a:avLst/>
          </a:prstGeom>
          <a:noFill/>
          <a:ln w="9525">
            <a:noFill/>
            <a:miter lim="800000"/>
            <a:headEnd/>
            <a:tailEnd/>
          </a:ln>
          <a:effectLst/>
        </p:spPr>
        <p:txBody>
          <a:bodyPr wrap="square">
            <a:spAutoFit/>
          </a:bodyPr>
          <a:lstStyle/>
          <a:p>
            <a:pPr algn="ctr"/>
            <a:r>
              <a:rPr lang="en-GB" sz="4000" b="1" dirty="0"/>
              <a:t>Getting started - greeting the audience</a:t>
            </a:r>
            <a:endParaRPr lang="en-GB" sz="4000" dirty="0"/>
          </a:p>
        </p:txBody>
      </p:sp>
      <p:sp>
        <p:nvSpPr>
          <p:cNvPr id="8196" name="Text Box 4"/>
          <p:cNvSpPr txBox="1">
            <a:spLocks noChangeArrowheads="1"/>
          </p:cNvSpPr>
          <p:nvPr/>
        </p:nvSpPr>
        <p:spPr bwMode="auto">
          <a:xfrm>
            <a:off x="914400" y="3200400"/>
            <a:ext cx="7019807" cy="1938992"/>
          </a:xfrm>
          <a:prstGeom prst="rect">
            <a:avLst/>
          </a:prstGeom>
          <a:noFill/>
          <a:ln w="9525">
            <a:noFill/>
            <a:miter lim="800000"/>
            <a:headEnd/>
            <a:tailEnd/>
          </a:ln>
          <a:effectLst/>
        </p:spPr>
        <p:txBody>
          <a:bodyPr wrap="none">
            <a:spAutoFit/>
          </a:bodyPr>
          <a:lstStyle/>
          <a:p>
            <a:pPr algn="just">
              <a:buFontTx/>
              <a:buChar char="•"/>
            </a:pPr>
            <a:r>
              <a:rPr lang="en-GB" sz="2400" b="1" dirty="0"/>
              <a:t> Good morning, ladies and gentlemen.</a:t>
            </a:r>
          </a:p>
          <a:p>
            <a:pPr algn="just">
              <a:buFontTx/>
              <a:buChar char="•"/>
            </a:pPr>
            <a:r>
              <a:rPr lang="en-GB" sz="2400" b="1" dirty="0"/>
              <a:t> Welcome to my presentation.</a:t>
            </a:r>
          </a:p>
          <a:p>
            <a:pPr algn="just">
              <a:buFontTx/>
              <a:buChar char="•"/>
            </a:pPr>
            <a:r>
              <a:rPr lang="en-GB" sz="2400" b="1" dirty="0"/>
              <a:t> It’s very nice to see you all here today.</a:t>
            </a:r>
          </a:p>
          <a:p>
            <a:pPr algn="just">
              <a:buFontTx/>
              <a:buChar char="•"/>
            </a:pPr>
            <a:r>
              <a:rPr lang="en-GB" sz="2400" b="1" dirty="0"/>
              <a:t> Can we get started?</a:t>
            </a:r>
          </a:p>
          <a:p>
            <a:pPr algn="just">
              <a:buFontTx/>
              <a:buChar char="•"/>
            </a:pPr>
            <a:r>
              <a:rPr lang="en-GB" sz="2400" b="1" dirty="0"/>
              <a:t> Let me say just a few words about my background...</a:t>
            </a:r>
          </a:p>
        </p:txBody>
      </p:sp>
      <p:sp>
        <p:nvSpPr>
          <p:cNvPr id="8198" name="Text Box 6"/>
          <p:cNvSpPr txBox="1">
            <a:spLocks noChangeArrowheads="1"/>
          </p:cNvSpPr>
          <p:nvPr/>
        </p:nvSpPr>
        <p:spPr bwMode="auto">
          <a:xfrm>
            <a:off x="304800" y="2286000"/>
            <a:ext cx="8493125" cy="396875"/>
          </a:xfrm>
          <a:prstGeom prst="rect">
            <a:avLst/>
          </a:prstGeom>
          <a:noFill/>
          <a:ln w="9525">
            <a:noFill/>
            <a:miter lim="800000"/>
            <a:headEnd/>
            <a:tailEnd/>
          </a:ln>
          <a:effectLst/>
        </p:spPr>
        <p:txBody>
          <a:bodyPr wrap="none">
            <a:spAutoFit/>
          </a:bodyPr>
          <a:lstStyle/>
          <a:p>
            <a:r>
              <a:rPr lang="sl-SI" dirty="0"/>
              <a:t>What you need to do first is to greet your audience. Here are some useful phrases:</a:t>
            </a:r>
          </a:p>
        </p:txBody>
      </p:sp>
      <p:sp>
        <p:nvSpPr>
          <p:cNvPr id="8199" name="Text Box 7"/>
          <p:cNvSpPr txBox="1">
            <a:spLocks noChangeArrowheads="1"/>
          </p:cNvSpPr>
          <p:nvPr/>
        </p:nvSpPr>
        <p:spPr bwMode="auto">
          <a:xfrm>
            <a:off x="3108325" y="5957888"/>
            <a:ext cx="5311775" cy="396875"/>
          </a:xfrm>
          <a:prstGeom prst="rect">
            <a:avLst/>
          </a:prstGeom>
          <a:noFill/>
          <a:ln w="9525">
            <a:noFill/>
            <a:miter lim="800000"/>
            <a:headEnd/>
            <a:tailEnd/>
          </a:ln>
          <a:effectLst/>
        </p:spPr>
        <p:txBody>
          <a:bodyPr wrap="none">
            <a:spAutoFit/>
          </a:bodyPr>
          <a:lstStyle/>
          <a:p>
            <a:r>
              <a:rPr lang="sl-SI"/>
              <a:t>Then you proceed to the introduction to your topic</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1219200" y="533400"/>
            <a:ext cx="6829049" cy="769441"/>
          </a:xfrm>
          <a:prstGeom prst="rect">
            <a:avLst/>
          </a:prstGeom>
          <a:noFill/>
          <a:ln w="9525">
            <a:noFill/>
            <a:miter lim="800000"/>
            <a:headEnd/>
            <a:tailEnd/>
          </a:ln>
          <a:effectLst/>
        </p:spPr>
        <p:txBody>
          <a:bodyPr wrap="none">
            <a:spAutoFit/>
          </a:bodyPr>
          <a:lstStyle/>
          <a:p>
            <a:r>
              <a:rPr lang="sl-SI" sz="4400" b="1" dirty="0"/>
              <a:t>Making</a:t>
            </a:r>
            <a:r>
              <a:rPr lang="en-GB" sz="4400" b="1" dirty="0"/>
              <a:t> an effective opening</a:t>
            </a:r>
            <a:endParaRPr lang="en-GB" sz="4400" dirty="0"/>
          </a:p>
        </p:txBody>
      </p:sp>
      <p:sp>
        <p:nvSpPr>
          <p:cNvPr id="9220" name="Text Box 4"/>
          <p:cNvSpPr txBox="1">
            <a:spLocks noChangeArrowheads="1"/>
          </p:cNvSpPr>
          <p:nvPr/>
        </p:nvSpPr>
        <p:spPr bwMode="auto">
          <a:xfrm>
            <a:off x="222250" y="2667000"/>
            <a:ext cx="8921750" cy="2647950"/>
          </a:xfrm>
          <a:prstGeom prst="rect">
            <a:avLst/>
          </a:prstGeom>
          <a:noFill/>
          <a:ln w="9525">
            <a:noFill/>
            <a:miter lim="800000"/>
            <a:headEnd/>
            <a:tailEnd/>
          </a:ln>
          <a:effectLst/>
        </p:spPr>
        <p:txBody>
          <a:bodyPr wrap="none">
            <a:spAutoFit/>
          </a:bodyPr>
          <a:lstStyle/>
          <a:p>
            <a:pPr>
              <a:buFontTx/>
              <a:buChar char="•"/>
            </a:pPr>
            <a:r>
              <a:rPr lang="en-GB" sz="2400" b="1" dirty="0"/>
              <a:t> </a:t>
            </a:r>
            <a:r>
              <a:rPr lang="en-GB" sz="2400" b="1" dirty="0">
                <a:solidFill>
                  <a:srgbClr val="CC0000"/>
                </a:solidFill>
              </a:rPr>
              <a:t>Give them a problem to think about</a:t>
            </a:r>
            <a:r>
              <a:rPr lang="sl-SI" sz="2400" b="1" dirty="0"/>
              <a:t> </a:t>
            </a:r>
            <a:r>
              <a:rPr lang="sl-SI" sz="1800" b="1" dirty="0"/>
              <a:t>(Suppose you... Why is it that...)</a:t>
            </a:r>
            <a:endParaRPr lang="en-GB" sz="1800" b="1" dirty="0"/>
          </a:p>
          <a:p>
            <a:pPr>
              <a:buFontTx/>
              <a:buChar char="•"/>
            </a:pPr>
            <a:r>
              <a:rPr lang="en-GB" sz="2400" b="1" dirty="0"/>
              <a:t> </a:t>
            </a:r>
            <a:r>
              <a:rPr lang="en-GB" sz="2400" b="1" dirty="0">
                <a:solidFill>
                  <a:srgbClr val="CC0000"/>
                </a:solidFill>
              </a:rPr>
              <a:t>Give them some amazing facts</a:t>
            </a:r>
            <a:r>
              <a:rPr lang="en-GB" sz="2400" b="1" dirty="0"/>
              <a:t>.</a:t>
            </a:r>
            <a:r>
              <a:rPr lang="sl-SI" sz="1800" b="1" dirty="0"/>
              <a:t>(Did you know that ...)</a:t>
            </a:r>
            <a:endParaRPr lang="en-GB" sz="1800" b="1" dirty="0"/>
          </a:p>
          <a:p>
            <a:pPr>
              <a:buFontTx/>
              <a:buChar char="•"/>
            </a:pPr>
            <a:r>
              <a:rPr lang="en-GB" sz="2400" b="1" dirty="0"/>
              <a:t> </a:t>
            </a:r>
            <a:r>
              <a:rPr lang="en-GB" sz="2400" b="1" dirty="0">
                <a:solidFill>
                  <a:srgbClr val="CC0000"/>
                </a:solidFill>
              </a:rPr>
              <a:t>Give them a story or a personal anecdote</a:t>
            </a:r>
            <a:r>
              <a:rPr lang="sl-SI" sz="2400" b="1" dirty="0"/>
              <a:t> </a:t>
            </a:r>
            <a:r>
              <a:rPr lang="sl-SI" sz="1800" b="1" dirty="0"/>
              <a:t>(stories always atract attention)</a:t>
            </a:r>
            <a:r>
              <a:rPr lang="sl-SI" sz="2400" b="1" dirty="0"/>
              <a:t> </a:t>
            </a:r>
            <a:endParaRPr lang="en-GB" sz="2400" b="1" dirty="0"/>
          </a:p>
          <a:p>
            <a:pPr>
              <a:buFontTx/>
              <a:buChar char="•"/>
            </a:pPr>
            <a:r>
              <a:rPr lang="en-GB" sz="2400" b="1" dirty="0"/>
              <a:t> </a:t>
            </a:r>
            <a:r>
              <a:rPr lang="en-GB" sz="2400" b="1" dirty="0">
                <a:solidFill>
                  <a:srgbClr val="CC0000"/>
                </a:solidFill>
              </a:rPr>
              <a:t>Use a citation</a:t>
            </a:r>
            <a:r>
              <a:rPr lang="sl-SI" sz="2400" b="1" dirty="0">
                <a:solidFill>
                  <a:srgbClr val="CC0000"/>
                </a:solidFill>
              </a:rPr>
              <a:t> </a:t>
            </a:r>
            <a:r>
              <a:rPr lang="sl-SI" sz="1800" b="1" dirty="0"/>
              <a:t>(if you want to start on a more philosophical note)</a:t>
            </a:r>
            <a:r>
              <a:rPr lang="sl-SI" sz="2400" b="1" dirty="0">
                <a:solidFill>
                  <a:srgbClr val="CC0000"/>
                </a:solidFill>
              </a:rPr>
              <a:t> </a:t>
            </a:r>
            <a:endParaRPr lang="en-GB" sz="2400" b="1" dirty="0"/>
          </a:p>
          <a:p>
            <a:pPr>
              <a:buFontTx/>
              <a:buChar char="•"/>
            </a:pPr>
            <a:r>
              <a:rPr lang="en-GB" sz="2400" b="1" dirty="0"/>
              <a:t> </a:t>
            </a:r>
            <a:r>
              <a:rPr lang="en-GB" sz="2400" b="1" dirty="0">
                <a:solidFill>
                  <a:srgbClr val="CC0000"/>
                </a:solidFill>
              </a:rPr>
              <a:t>Make a funny remark</a:t>
            </a:r>
            <a:r>
              <a:rPr lang="sl-SI" sz="2400" b="1" dirty="0"/>
              <a:t> </a:t>
            </a:r>
            <a:r>
              <a:rPr lang="sl-SI" sz="1800" b="1" dirty="0"/>
              <a:t>(but be careful with humour, not all jokes work well)</a:t>
            </a:r>
            <a:endParaRPr lang="en-GB" sz="1800" b="1" dirty="0"/>
          </a:p>
          <a:p>
            <a:pPr>
              <a:buFontTx/>
              <a:buChar char="•"/>
            </a:pPr>
            <a:r>
              <a:rPr lang="en-GB" sz="2400" b="1" dirty="0"/>
              <a:t> </a:t>
            </a:r>
            <a:r>
              <a:rPr lang="en-GB" sz="2400" b="1" dirty="0">
                <a:solidFill>
                  <a:srgbClr val="CC0000"/>
                </a:solidFill>
              </a:rPr>
              <a:t>Record a music piece</a:t>
            </a:r>
            <a:r>
              <a:rPr lang="sl-SI" sz="2400" b="1" dirty="0"/>
              <a:t> </a:t>
            </a:r>
            <a:r>
              <a:rPr lang="sl-SI" sz="2400" b="1" dirty="0">
                <a:solidFill>
                  <a:srgbClr val="CC0000"/>
                </a:solidFill>
              </a:rPr>
              <a:t>perhaps </a:t>
            </a:r>
            <a:r>
              <a:rPr lang="sl-SI" sz="1800" b="1" dirty="0"/>
              <a:t>(if appropriate for the topic)</a:t>
            </a:r>
            <a:endParaRPr lang="en-GB" sz="1800" b="1" dirty="0"/>
          </a:p>
          <a:p>
            <a:pPr>
              <a:buFontTx/>
              <a:buChar char="•"/>
            </a:pPr>
            <a:endParaRPr lang="en-GB" sz="2400" b="1" dirty="0"/>
          </a:p>
        </p:txBody>
      </p:sp>
      <p:sp>
        <p:nvSpPr>
          <p:cNvPr id="9222" name="Text Box 6"/>
          <p:cNvSpPr txBox="1">
            <a:spLocks noChangeArrowheads="1"/>
          </p:cNvSpPr>
          <p:nvPr/>
        </p:nvSpPr>
        <p:spPr bwMode="auto">
          <a:xfrm>
            <a:off x="304800" y="1752600"/>
            <a:ext cx="8931275" cy="701675"/>
          </a:xfrm>
          <a:prstGeom prst="rect">
            <a:avLst/>
          </a:prstGeom>
          <a:noFill/>
          <a:ln w="9525">
            <a:noFill/>
            <a:miter lim="800000"/>
            <a:headEnd/>
            <a:tailEnd/>
          </a:ln>
          <a:effectLst/>
        </p:spPr>
        <p:txBody>
          <a:bodyPr wrap="none">
            <a:spAutoFit/>
          </a:bodyPr>
          <a:lstStyle/>
          <a:p>
            <a:r>
              <a:rPr lang="sl-SI" dirty="0"/>
              <a:t>There are several ways how to attract the audience right from the beginning. Think of </a:t>
            </a:r>
          </a:p>
          <a:p>
            <a:r>
              <a:rPr lang="sl-SI" dirty="0"/>
              <a:t>one of the following techniques to introduce your talk: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2209800" y="609600"/>
            <a:ext cx="4983608" cy="769441"/>
          </a:xfrm>
          <a:prstGeom prst="rect">
            <a:avLst/>
          </a:prstGeom>
          <a:noFill/>
          <a:ln w="9525">
            <a:noFill/>
            <a:miter lim="800000"/>
            <a:headEnd/>
            <a:tailEnd/>
          </a:ln>
          <a:effectLst/>
        </p:spPr>
        <p:txBody>
          <a:bodyPr wrap="none">
            <a:spAutoFit/>
          </a:bodyPr>
          <a:lstStyle/>
          <a:p>
            <a:r>
              <a:rPr lang="sl-SI" sz="4400" b="1" dirty="0"/>
              <a:t>Some useful phrases</a:t>
            </a:r>
            <a:endParaRPr lang="en-GB" sz="4400" dirty="0"/>
          </a:p>
        </p:txBody>
      </p:sp>
      <p:sp>
        <p:nvSpPr>
          <p:cNvPr id="24583" name="Text Box 7"/>
          <p:cNvSpPr txBox="1">
            <a:spLocks noChangeArrowheads="1"/>
          </p:cNvSpPr>
          <p:nvPr/>
        </p:nvSpPr>
        <p:spPr bwMode="auto">
          <a:xfrm>
            <a:off x="228600" y="1828800"/>
            <a:ext cx="8305801" cy="3323987"/>
          </a:xfrm>
          <a:prstGeom prst="rect">
            <a:avLst/>
          </a:prstGeom>
          <a:noFill/>
          <a:ln w="9525">
            <a:noFill/>
            <a:miter lim="800000"/>
            <a:headEnd/>
            <a:tailEnd/>
          </a:ln>
          <a:effectLst/>
        </p:spPr>
        <p:txBody>
          <a:bodyPr wrap="square">
            <a:spAutoFit/>
          </a:bodyPr>
          <a:lstStyle/>
          <a:p>
            <a:pPr marL="457200" indent="-457200">
              <a:buFontTx/>
              <a:buChar char="•"/>
            </a:pPr>
            <a:r>
              <a:rPr lang="en-GB" sz="2400" b="1" dirty="0"/>
              <a:t>What I </a:t>
            </a:r>
            <a:r>
              <a:rPr lang="sl-SI" sz="2400" b="1" dirty="0"/>
              <a:t>want</a:t>
            </a:r>
            <a:r>
              <a:rPr lang="en-GB" sz="2400" b="1" dirty="0"/>
              <a:t> to </a:t>
            </a:r>
            <a:r>
              <a:rPr lang="sl-SI" sz="2400" b="1" dirty="0"/>
              <a:t>do</a:t>
            </a:r>
            <a:r>
              <a:rPr lang="en-GB" sz="2400" b="1" dirty="0"/>
              <a:t> this morning is to …..</a:t>
            </a:r>
            <a:endParaRPr lang="sl-SI" sz="2400" b="1" dirty="0"/>
          </a:p>
          <a:p>
            <a:pPr marL="457200" indent="-457200">
              <a:buFontTx/>
              <a:buChar char="•"/>
            </a:pPr>
            <a:r>
              <a:rPr lang="en-GB" sz="2400" b="1" dirty="0"/>
              <a:t>My talk will </a:t>
            </a:r>
            <a:r>
              <a:rPr lang="sl-SI" sz="2400" b="1" dirty="0"/>
              <a:t>take</a:t>
            </a:r>
            <a:r>
              <a:rPr lang="en-GB" sz="2400" b="1" dirty="0"/>
              <a:t> about 30 minutes.</a:t>
            </a:r>
            <a:endParaRPr lang="sl-SI" sz="2400" b="1" dirty="0"/>
          </a:p>
          <a:p>
            <a:pPr marL="457200" indent="-457200">
              <a:buFontTx/>
              <a:buChar char="•"/>
            </a:pPr>
            <a:r>
              <a:rPr lang="en-GB" sz="2400" b="1" dirty="0"/>
              <a:t>During my presentation, I’m going to be </a:t>
            </a:r>
            <a:r>
              <a:rPr lang="sl-SI" sz="2400" b="1" dirty="0"/>
              <a:t>focusing </a:t>
            </a:r>
            <a:r>
              <a:rPr lang="en-GB" sz="2400" b="1" dirty="0"/>
              <a:t>on four main areas.  </a:t>
            </a:r>
            <a:endParaRPr lang="sl-SI" sz="2400" b="1" dirty="0"/>
          </a:p>
          <a:p>
            <a:pPr marL="457200" indent="-457200">
              <a:buFontTx/>
              <a:buChar char="•"/>
            </a:pPr>
            <a:r>
              <a:rPr lang="en-GB" sz="2400" b="1" dirty="0"/>
              <a:t>I’ll be </a:t>
            </a:r>
            <a:r>
              <a:rPr lang="sl-SI" sz="2400" b="1" dirty="0"/>
              <a:t>giving </a:t>
            </a:r>
            <a:r>
              <a:rPr lang="en-GB" sz="2400" b="1" dirty="0"/>
              <a:t>out copies of my transparencies  at the end.</a:t>
            </a:r>
            <a:endParaRPr lang="sl-SI" sz="2400" b="1" dirty="0"/>
          </a:p>
          <a:p>
            <a:pPr marL="457200" indent="-457200">
              <a:buFontTx/>
              <a:buChar char="•"/>
            </a:pPr>
            <a:r>
              <a:rPr lang="en-GB" sz="2400" b="1" dirty="0"/>
              <a:t>If you </a:t>
            </a:r>
            <a:r>
              <a:rPr lang="sl-SI" sz="2400" b="1" dirty="0"/>
              <a:t>have</a:t>
            </a:r>
            <a:r>
              <a:rPr lang="en-GB" sz="2400" b="1" dirty="0"/>
              <a:t> any questions, or comments you’d like to </a:t>
            </a:r>
            <a:r>
              <a:rPr lang="sl-SI" sz="2400" b="1" dirty="0"/>
              <a:t>make,</a:t>
            </a:r>
            <a:r>
              <a:rPr lang="en-GB" sz="2400" b="1" dirty="0"/>
              <a:t> </a:t>
            </a:r>
          </a:p>
          <a:p>
            <a:pPr marL="457200" indent="-457200"/>
            <a:r>
              <a:rPr lang="en-GB" sz="2400" b="1" dirty="0"/>
              <a:t>    </a:t>
            </a:r>
            <a:r>
              <a:rPr lang="sl-SI" sz="2400" b="1" dirty="0"/>
              <a:t>  </a:t>
            </a:r>
            <a:r>
              <a:rPr lang="en-GB" sz="2400" b="1" dirty="0"/>
              <a:t>please don’t </a:t>
            </a:r>
            <a:r>
              <a:rPr lang="sl-SI" sz="2400" b="1" dirty="0"/>
              <a:t>hesitate </a:t>
            </a:r>
            <a:r>
              <a:rPr lang="en-GB" sz="2400" b="1" dirty="0"/>
              <a:t>to </a:t>
            </a:r>
            <a:r>
              <a:rPr lang="sl-SI" sz="2400" b="1" dirty="0"/>
              <a:t>stop</a:t>
            </a:r>
            <a:r>
              <a:rPr lang="en-GB" sz="2400" b="1" dirty="0"/>
              <a:t> me.</a:t>
            </a:r>
          </a:p>
          <a:p>
            <a:pPr marL="457200" indent="-457200"/>
            <a:endParaRPr lang="en-GB" dirty="0"/>
          </a:p>
          <a:p>
            <a:pPr marL="457200" indent="-457200"/>
            <a:endParaRPr lang="en-GB" sz="24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9" name="Rectangle 7"/>
          <p:cNvSpPr>
            <a:spLocks noChangeArrowheads="1"/>
          </p:cNvSpPr>
          <p:nvPr/>
        </p:nvSpPr>
        <p:spPr bwMode="auto">
          <a:xfrm>
            <a:off x="838200" y="5410200"/>
            <a:ext cx="7391400" cy="1143000"/>
          </a:xfrm>
          <a:prstGeom prst="rect">
            <a:avLst/>
          </a:prstGeom>
          <a:solidFill>
            <a:srgbClr val="DDDDDD"/>
          </a:solidFill>
          <a:ln w="9525">
            <a:solidFill>
              <a:schemeClr val="tx1"/>
            </a:solidFill>
            <a:miter lim="800000"/>
            <a:headEnd/>
            <a:tailEnd/>
          </a:ln>
          <a:effectLst/>
        </p:spPr>
        <p:txBody>
          <a:bodyPr wrap="none" anchor="ctr"/>
          <a:lstStyle/>
          <a:p>
            <a:endParaRPr lang="en-US"/>
          </a:p>
        </p:txBody>
      </p:sp>
      <p:sp>
        <p:nvSpPr>
          <p:cNvPr id="74758" name="Rectangle 6"/>
          <p:cNvSpPr>
            <a:spLocks noChangeArrowheads="1"/>
          </p:cNvSpPr>
          <p:nvPr/>
        </p:nvSpPr>
        <p:spPr bwMode="auto">
          <a:xfrm>
            <a:off x="838200" y="2057400"/>
            <a:ext cx="7162800" cy="1600200"/>
          </a:xfrm>
          <a:prstGeom prst="rect">
            <a:avLst/>
          </a:prstGeom>
          <a:solidFill>
            <a:srgbClr val="DDDDDD"/>
          </a:solidFill>
          <a:ln w="9525">
            <a:solidFill>
              <a:schemeClr val="folHlink"/>
            </a:solidFill>
            <a:miter lim="800000"/>
            <a:headEnd/>
            <a:tailEnd/>
          </a:ln>
          <a:effectLst/>
        </p:spPr>
        <p:txBody>
          <a:bodyPr wrap="none" anchor="ctr"/>
          <a:lstStyle/>
          <a:p>
            <a:endParaRPr lang="en-US"/>
          </a:p>
        </p:txBody>
      </p:sp>
      <p:sp>
        <p:nvSpPr>
          <p:cNvPr id="74754" name="Rectangle 2"/>
          <p:cNvSpPr>
            <a:spLocks noGrp="1" noChangeArrowheads="1"/>
          </p:cNvSpPr>
          <p:nvPr>
            <p:ph type="title"/>
          </p:nvPr>
        </p:nvSpPr>
        <p:spPr/>
        <p:txBody>
          <a:bodyPr/>
          <a:lstStyle/>
          <a:p>
            <a:r>
              <a:rPr lang="en-US" b="1" dirty="0" smtClean="0"/>
              <a:t>A</a:t>
            </a:r>
            <a:r>
              <a:rPr lang="sl-SI" b="1" dirty="0" smtClean="0"/>
              <a:t>dapting the </a:t>
            </a:r>
            <a:r>
              <a:rPr lang="en-US" b="1" dirty="0" smtClean="0"/>
              <a:t>L</a:t>
            </a:r>
            <a:r>
              <a:rPr lang="sl-SI" b="1" dirty="0" smtClean="0"/>
              <a:t>anguage</a:t>
            </a:r>
            <a:endParaRPr lang="sl-SI" b="1" dirty="0"/>
          </a:p>
        </p:txBody>
      </p:sp>
      <p:sp>
        <p:nvSpPr>
          <p:cNvPr id="74755" name="Rectangle 3"/>
          <p:cNvSpPr>
            <a:spLocks noGrp="1" noChangeArrowheads="1"/>
          </p:cNvSpPr>
          <p:nvPr>
            <p:ph type="body" idx="1"/>
          </p:nvPr>
        </p:nvSpPr>
        <p:spPr>
          <a:xfrm>
            <a:off x="609600" y="5410200"/>
            <a:ext cx="7772400" cy="1143000"/>
          </a:xfrm>
        </p:spPr>
        <p:txBody>
          <a:bodyPr/>
          <a:lstStyle/>
          <a:p>
            <a:pPr>
              <a:buFontTx/>
              <a:buNone/>
            </a:pPr>
            <a:r>
              <a:rPr lang="sl-SI" sz="1600"/>
              <a:t>       </a:t>
            </a:r>
            <a:r>
              <a:rPr lang="en-GB" sz="1600"/>
              <a:t>Chemistry is </a:t>
            </a:r>
            <a:r>
              <a:rPr lang="sl-SI" sz="1600"/>
              <a:t>a science which touches our lives</a:t>
            </a:r>
            <a:r>
              <a:rPr lang="en-GB" sz="1600"/>
              <a:t> at </a:t>
            </a:r>
            <a:r>
              <a:rPr lang="sl-SI" sz="1600"/>
              <a:t>many</a:t>
            </a:r>
            <a:r>
              <a:rPr lang="en-GB" sz="1600"/>
              <a:t> points. </a:t>
            </a:r>
            <a:r>
              <a:rPr lang="sl-SI" sz="1600"/>
              <a:t> It</a:t>
            </a:r>
            <a:r>
              <a:rPr lang="en-GB" sz="1600"/>
              <a:t> forms a bridge between physics and biology</a:t>
            </a:r>
            <a:r>
              <a:rPr lang="sl-SI" sz="1600"/>
              <a:t>, </a:t>
            </a:r>
            <a:r>
              <a:rPr lang="en-GB" sz="1600"/>
              <a:t>earth sciences and medical sciences. </a:t>
            </a:r>
            <a:r>
              <a:rPr lang="sl-SI" sz="1600"/>
              <a:t>We can say that</a:t>
            </a:r>
            <a:r>
              <a:rPr lang="en-GB" sz="1600"/>
              <a:t> </a:t>
            </a:r>
            <a:r>
              <a:rPr lang="sl-SI" sz="1600"/>
              <a:t>with chemistry we can better understand</a:t>
            </a:r>
            <a:r>
              <a:rPr lang="en-GB" sz="1600"/>
              <a:t> life cycles </a:t>
            </a:r>
            <a:r>
              <a:rPr lang="sl-SI" sz="1600"/>
              <a:t> </a:t>
            </a:r>
            <a:r>
              <a:rPr lang="en-GB" sz="1600"/>
              <a:t>on the one hand</a:t>
            </a:r>
            <a:r>
              <a:rPr lang="sl-SI" sz="1600"/>
              <a:t>, and</a:t>
            </a:r>
            <a:r>
              <a:rPr lang="en-GB" sz="1600"/>
              <a:t> man-made processes on the other.</a:t>
            </a:r>
            <a:endParaRPr lang="sl-SI" sz="1600"/>
          </a:p>
        </p:txBody>
      </p:sp>
      <p:sp>
        <p:nvSpPr>
          <p:cNvPr id="74756" name="Rectangle 4"/>
          <p:cNvSpPr>
            <a:spLocks noChangeArrowheads="1"/>
          </p:cNvSpPr>
          <p:nvPr/>
        </p:nvSpPr>
        <p:spPr bwMode="auto">
          <a:xfrm>
            <a:off x="914400" y="1981200"/>
            <a:ext cx="7239000" cy="1619250"/>
          </a:xfrm>
          <a:prstGeom prst="rect">
            <a:avLst/>
          </a:prstGeom>
          <a:noFill/>
          <a:ln w="9525">
            <a:noFill/>
            <a:miter lim="800000"/>
            <a:headEnd/>
            <a:tailEnd/>
          </a:ln>
          <a:effectLst/>
        </p:spPr>
        <p:txBody>
          <a:bodyPr>
            <a:spAutoFit/>
          </a:bodyPr>
          <a:lstStyle/>
          <a:p>
            <a:r>
              <a:rPr lang="sl-SI" sz="1600" b="1" dirty="0"/>
              <a:t>Chemistry</a:t>
            </a:r>
          </a:p>
          <a:p>
            <a:r>
              <a:rPr lang="en-GB" sz="1600" dirty="0"/>
              <a:t>Chemistry is an area of study which touches human life at innumerable points. </a:t>
            </a:r>
            <a:r>
              <a:rPr lang="sl-SI" sz="1600" dirty="0"/>
              <a:t> </a:t>
            </a:r>
            <a:r>
              <a:rPr lang="en-GB" sz="1600" dirty="0"/>
              <a:t>It is the science which forms a bridge between physics and biology as well as </a:t>
            </a:r>
            <a:r>
              <a:rPr lang="sl-SI" sz="1600" dirty="0"/>
              <a:t> </a:t>
            </a:r>
            <a:r>
              <a:rPr lang="en-GB" sz="1600" dirty="0"/>
              <a:t>between earth sciences and life and medical sciences. It is therefore a central</a:t>
            </a:r>
            <a:r>
              <a:rPr lang="sl-SI" sz="1600" dirty="0"/>
              <a:t> </a:t>
            </a:r>
            <a:r>
              <a:rPr lang="en-GB" sz="1600" dirty="0"/>
              <a:t>science which holds the key to an appreciation and understanding of life cycles</a:t>
            </a:r>
            <a:r>
              <a:rPr lang="en-GB" dirty="0"/>
              <a:t> </a:t>
            </a:r>
            <a:r>
              <a:rPr lang="sl-SI" dirty="0"/>
              <a:t> </a:t>
            </a:r>
            <a:r>
              <a:rPr lang="en-GB" sz="1600" dirty="0"/>
              <a:t>on the one hand through to man-made processes on the other.</a:t>
            </a:r>
          </a:p>
        </p:txBody>
      </p:sp>
      <p:sp>
        <p:nvSpPr>
          <p:cNvPr id="74757" name="Text Box 5"/>
          <p:cNvSpPr txBox="1">
            <a:spLocks noChangeArrowheads="1"/>
          </p:cNvSpPr>
          <p:nvPr/>
        </p:nvSpPr>
        <p:spPr bwMode="auto">
          <a:xfrm>
            <a:off x="457200" y="3733800"/>
            <a:ext cx="8686800" cy="1616075"/>
          </a:xfrm>
          <a:prstGeom prst="rect">
            <a:avLst/>
          </a:prstGeom>
          <a:noFill/>
          <a:ln w="9525">
            <a:noFill/>
            <a:miter lim="800000"/>
            <a:headEnd/>
            <a:tailEnd/>
          </a:ln>
          <a:effectLst/>
        </p:spPr>
        <p:txBody>
          <a:bodyPr>
            <a:spAutoFit/>
          </a:bodyPr>
          <a:lstStyle/>
          <a:p>
            <a:r>
              <a:rPr lang="sl-SI"/>
              <a:t>Just look at the example above: it has been taken from a course-book. It was meant for reading and not for speaking. You cannot possibly use the same text for speaking. The language is much too condensed and complicated, the sentences are too long, and difficult to follow. The same idea can be simplified by paraphrasing, as for example: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4"/>
          <p:cNvSpPr txBox="1">
            <a:spLocks noChangeArrowheads="1"/>
          </p:cNvSpPr>
          <p:nvPr/>
        </p:nvSpPr>
        <p:spPr bwMode="auto">
          <a:xfrm>
            <a:off x="457200" y="533400"/>
            <a:ext cx="3143874" cy="769441"/>
          </a:xfrm>
          <a:prstGeom prst="rect">
            <a:avLst/>
          </a:prstGeom>
          <a:noFill/>
          <a:ln w="9525">
            <a:noFill/>
            <a:miter lim="800000"/>
            <a:headEnd/>
            <a:tailEnd/>
          </a:ln>
          <a:effectLst/>
        </p:spPr>
        <p:txBody>
          <a:bodyPr wrap="none">
            <a:spAutoFit/>
          </a:bodyPr>
          <a:lstStyle/>
          <a:p>
            <a:r>
              <a:rPr lang="en-GB" sz="4400" b="1" dirty="0"/>
              <a:t>Signposting  </a:t>
            </a:r>
            <a:endParaRPr lang="en-GB" sz="4400" dirty="0"/>
          </a:p>
        </p:txBody>
      </p:sp>
      <p:grpSp>
        <p:nvGrpSpPr>
          <p:cNvPr id="2" name="Group 5"/>
          <p:cNvGrpSpPr>
            <a:grpSpLocks/>
          </p:cNvGrpSpPr>
          <p:nvPr/>
        </p:nvGrpSpPr>
        <p:grpSpPr bwMode="auto">
          <a:xfrm>
            <a:off x="4876800" y="914400"/>
            <a:ext cx="3979863" cy="4191000"/>
            <a:chOff x="1673" y="480"/>
            <a:chExt cx="3125" cy="3704"/>
          </a:xfrm>
        </p:grpSpPr>
        <p:graphicFrame>
          <p:nvGraphicFramePr>
            <p:cNvPr id="49158" name="Object 6"/>
            <p:cNvGraphicFramePr>
              <a:graphicFrameLocks noChangeAspect="1"/>
            </p:cNvGraphicFramePr>
            <p:nvPr/>
          </p:nvGraphicFramePr>
          <p:xfrm>
            <a:off x="2112" y="480"/>
            <a:ext cx="2047" cy="3704"/>
          </p:xfrm>
          <a:graphic>
            <a:graphicData uri="http://schemas.openxmlformats.org/presentationml/2006/ole">
              <p:oleObj spid="_x0000_s2052" name="Clip" r:id="rId3" imgW="3247313" imgH="5879194" progId="">
                <p:embed/>
              </p:oleObj>
            </a:graphicData>
          </a:graphic>
        </p:graphicFrame>
        <p:sp>
          <p:nvSpPr>
            <p:cNvPr id="49159" name="Text Box 7"/>
            <p:cNvSpPr txBox="1">
              <a:spLocks noChangeArrowheads="1"/>
            </p:cNvSpPr>
            <p:nvPr/>
          </p:nvSpPr>
          <p:spPr bwMode="auto">
            <a:xfrm rot="530562">
              <a:off x="1960" y="1271"/>
              <a:ext cx="1266" cy="353"/>
            </a:xfrm>
            <a:prstGeom prst="rect">
              <a:avLst/>
            </a:prstGeom>
            <a:noFill/>
            <a:ln w="9525">
              <a:noFill/>
              <a:miter lim="800000"/>
              <a:headEnd/>
              <a:tailEnd/>
            </a:ln>
            <a:effectLst/>
          </p:spPr>
          <p:txBody>
            <a:bodyPr wrap="none">
              <a:spAutoFit/>
            </a:bodyPr>
            <a:lstStyle/>
            <a:p>
              <a:r>
                <a:rPr lang="en-GB" sz="2400"/>
                <a:t>I’d like to...</a:t>
              </a:r>
            </a:p>
          </p:txBody>
        </p:sp>
        <p:sp>
          <p:nvSpPr>
            <p:cNvPr id="49160" name="Rectangle 8"/>
            <p:cNvSpPr>
              <a:spLocks noChangeArrowheads="1"/>
            </p:cNvSpPr>
            <p:nvPr/>
          </p:nvSpPr>
          <p:spPr bwMode="auto">
            <a:xfrm rot="-297375">
              <a:off x="2891" y="1005"/>
              <a:ext cx="1305" cy="635"/>
            </a:xfrm>
            <a:prstGeom prst="rect">
              <a:avLst/>
            </a:prstGeom>
            <a:noFill/>
            <a:ln w="9525">
              <a:noFill/>
              <a:miter lim="800000"/>
              <a:headEnd/>
              <a:tailEnd/>
            </a:ln>
            <a:effectLst/>
          </p:spPr>
          <p:txBody>
            <a:bodyPr>
              <a:spAutoFit/>
            </a:bodyPr>
            <a:lstStyle/>
            <a:p>
              <a:r>
                <a:rPr lang="en-GB" sz="2400"/>
                <a:t>Let’s consider..</a:t>
              </a:r>
            </a:p>
          </p:txBody>
        </p:sp>
        <p:sp>
          <p:nvSpPr>
            <p:cNvPr id="49161" name="Rectangle 9"/>
            <p:cNvSpPr>
              <a:spLocks noChangeArrowheads="1"/>
            </p:cNvSpPr>
            <p:nvPr/>
          </p:nvSpPr>
          <p:spPr bwMode="auto">
            <a:xfrm rot="461291">
              <a:off x="2583" y="1955"/>
              <a:ext cx="2156" cy="353"/>
            </a:xfrm>
            <a:prstGeom prst="rect">
              <a:avLst/>
            </a:prstGeom>
            <a:noFill/>
            <a:ln w="9525">
              <a:noFill/>
              <a:miter lim="800000"/>
              <a:headEnd/>
              <a:tailEnd/>
            </a:ln>
            <a:effectLst/>
          </p:spPr>
          <p:txBody>
            <a:bodyPr wrap="none">
              <a:spAutoFit/>
            </a:bodyPr>
            <a:lstStyle/>
            <a:p>
              <a:r>
                <a:rPr lang="en-GB" sz="2400"/>
                <a:t>Let me now turn to...</a:t>
              </a:r>
            </a:p>
          </p:txBody>
        </p:sp>
        <p:sp>
          <p:nvSpPr>
            <p:cNvPr id="49162" name="Text Box 10"/>
            <p:cNvSpPr txBox="1">
              <a:spLocks noChangeArrowheads="1"/>
            </p:cNvSpPr>
            <p:nvPr/>
          </p:nvSpPr>
          <p:spPr bwMode="auto">
            <a:xfrm rot="-677011">
              <a:off x="1673" y="2243"/>
              <a:ext cx="3125" cy="352"/>
            </a:xfrm>
            <a:prstGeom prst="rect">
              <a:avLst/>
            </a:prstGeom>
            <a:noFill/>
            <a:ln w="9525">
              <a:noFill/>
              <a:miter lim="800000"/>
              <a:headEnd/>
              <a:tailEnd/>
            </a:ln>
            <a:effectLst/>
          </p:spPr>
          <p:txBody>
            <a:bodyPr>
              <a:spAutoFit/>
            </a:bodyPr>
            <a:lstStyle/>
            <a:p>
              <a:r>
                <a:rPr lang="en-GB" sz="2400"/>
                <a:t>To go back for a moment...</a:t>
              </a:r>
            </a:p>
          </p:txBody>
        </p:sp>
        <p:sp>
          <p:nvSpPr>
            <p:cNvPr id="49163" name="Text Box 11"/>
            <p:cNvSpPr txBox="1">
              <a:spLocks noChangeArrowheads="1"/>
            </p:cNvSpPr>
            <p:nvPr/>
          </p:nvSpPr>
          <p:spPr bwMode="auto">
            <a:xfrm rot="450044">
              <a:off x="1960" y="704"/>
              <a:ext cx="2095" cy="353"/>
            </a:xfrm>
            <a:prstGeom prst="rect">
              <a:avLst/>
            </a:prstGeom>
            <a:noFill/>
            <a:ln w="9525">
              <a:noFill/>
              <a:miter lim="800000"/>
              <a:headEnd/>
              <a:tailEnd/>
            </a:ln>
            <a:effectLst/>
          </p:spPr>
          <p:txBody>
            <a:bodyPr wrap="none">
              <a:spAutoFit/>
            </a:bodyPr>
            <a:lstStyle/>
            <a:p>
              <a:r>
                <a:rPr lang="en-GB" sz="2400"/>
                <a:t>Let’s take a look at..</a:t>
              </a:r>
            </a:p>
          </p:txBody>
        </p:sp>
      </p:grpSp>
      <p:sp>
        <p:nvSpPr>
          <p:cNvPr id="49164" name="Text Box 12"/>
          <p:cNvSpPr txBox="1">
            <a:spLocks noChangeArrowheads="1"/>
          </p:cNvSpPr>
          <p:nvPr/>
        </p:nvSpPr>
        <p:spPr bwMode="auto">
          <a:xfrm>
            <a:off x="228600" y="1752600"/>
            <a:ext cx="4724400" cy="2723823"/>
          </a:xfrm>
          <a:prstGeom prst="rect">
            <a:avLst/>
          </a:prstGeom>
          <a:noFill/>
          <a:ln w="9525">
            <a:noFill/>
            <a:miter lim="800000"/>
            <a:headEnd/>
            <a:tailEnd/>
          </a:ln>
          <a:effectLst/>
        </p:spPr>
        <p:txBody>
          <a:bodyPr>
            <a:spAutoFit/>
          </a:bodyPr>
          <a:lstStyle/>
          <a:p>
            <a:pPr algn="just">
              <a:spcBef>
                <a:spcPct val="50000"/>
              </a:spcBef>
            </a:pPr>
            <a:r>
              <a:rPr lang="sl-SI" dirty="0"/>
              <a:t>When you drive on roads you follow the signs and you cannot get lost. Similarly, when you give a presentation, you need to give signals to your audience to know where they are and what is coming next. They know it because you tell them by giving </a:t>
            </a:r>
            <a:r>
              <a:rPr lang="sl-SI" b="1" dirty="0"/>
              <a:t>signposts</a:t>
            </a:r>
            <a:r>
              <a:rPr lang="sl-SI" dirty="0"/>
              <a:t> at the beginning and all along the way. This technique is called 'signposting' (or 'signalling'). </a:t>
            </a:r>
          </a:p>
          <a:p>
            <a:pPr algn="just">
              <a:spcBef>
                <a:spcPct val="50000"/>
              </a:spcBef>
            </a:pPr>
            <a:r>
              <a:rPr lang="sl-SI" dirty="0"/>
              <a:t>Look at this example:</a:t>
            </a:r>
          </a:p>
        </p:txBody>
      </p:sp>
      <p:sp>
        <p:nvSpPr>
          <p:cNvPr id="49165" name="Rectangle 13"/>
          <p:cNvSpPr>
            <a:spLocks noChangeArrowheads="1"/>
          </p:cNvSpPr>
          <p:nvPr/>
        </p:nvSpPr>
        <p:spPr bwMode="auto">
          <a:xfrm>
            <a:off x="228600" y="5638800"/>
            <a:ext cx="8502650" cy="730250"/>
          </a:xfrm>
          <a:prstGeom prst="rect">
            <a:avLst/>
          </a:prstGeom>
          <a:noFill/>
          <a:ln w="9525">
            <a:noFill/>
            <a:miter lim="800000"/>
            <a:headEnd/>
            <a:tailEnd/>
          </a:ln>
          <a:effectLst/>
        </p:spPr>
        <p:txBody>
          <a:bodyPr wrap="none" anchor="ctr">
            <a:spAutoFit/>
          </a:bodyPr>
          <a:lstStyle/>
          <a:p>
            <a:r>
              <a:rPr lang="en-GB" sz="1400" dirty="0"/>
              <a:t>"</a:t>
            </a:r>
            <a:r>
              <a:rPr lang="en-GB" sz="1400" dirty="0">
                <a:solidFill>
                  <a:srgbClr val="FF0000"/>
                </a:solidFill>
              </a:rPr>
              <a:t>I'll start</a:t>
            </a:r>
            <a:r>
              <a:rPr lang="en-GB" sz="1400" dirty="0"/>
              <a:t> by describing the current position in Europe. </a:t>
            </a:r>
            <a:r>
              <a:rPr lang="en-GB" sz="1400" dirty="0">
                <a:solidFill>
                  <a:srgbClr val="FF0000"/>
                </a:solidFill>
              </a:rPr>
              <a:t>Then </a:t>
            </a:r>
            <a:r>
              <a:rPr lang="en-GB" sz="1400" dirty="0"/>
              <a:t>I'll move on to some of the achievements we've made in </a:t>
            </a:r>
            <a:endParaRPr lang="sl-SI" sz="1400" dirty="0"/>
          </a:p>
          <a:p>
            <a:r>
              <a:rPr lang="en-GB" sz="1400" dirty="0"/>
              <a:t>Asia. </a:t>
            </a:r>
            <a:r>
              <a:rPr lang="en-GB" sz="1400" dirty="0">
                <a:solidFill>
                  <a:srgbClr val="FF0000"/>
                </a:solidFill>
              </a:rPr>
              <a:t>After that</a:t>
            </a:r>
            <a:r>
              <a:rPr lang="en-GB" sz="1400" dirty="0"/>
              <a:t> I'll consider the opportunities we see for further expansion in Africa. </a:t>
            </a:r>
            <a:endParaRPr lang="sl-SI" sz="1400" dirty="0"/>
          </a:p>
          <a:p>
            <a:r>
              <a:rPr lang="en-GB" sz="1400" dirty="0">
                <a:solidFill>
                  <a:srgbClr val="FF0000"/>
                </a:solidFill>
              </a:rPr>
              <a:t>Lastly</a:t>
            </a:r>
            <a:r>
              <a:rPr lang="en-GB" sz="1400" dirty="0"/>
              <a:t>, I'll quickly recap before concluding with some recommendations."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4"/>
          <p:cNvSpPr txBox="1">
            <a:spLocks noChangeArrowheads="1"/>
          </p:cNvSpPr>
          <p:nvPr/>
        </p:nvSpPr>
        <p:spPr bwMode="auto">
          <a:xfrm>
            <a:off x="381000" y="1905000"/>
            <a:ext cx="8305800" cy="4031873"/>
          </a:xfrm>
          <a:prstGeom prst="rect">
            <a:avLst/>
          </a:prstGeom>
          <a:noFill/>
          <a:ln w="9525">
            <a:solidFill>
              <a:schemeClr val="tx1"/>
            </a:solidFill>
            <a:miter lim="800000"/>
            <a:headEnd/>
            <a:tailEnd/>
          </a:ln>
          <a:effectLst/>
        </p:spPr>
        <p:txBody>
          <a:bodyPr wrap="square">
            <a:spAutoFit/>
          </a:bodyPr>
          <a:lstStyle/>
          <a:p>
            <a:r>
              <a:rPr lang="en-US" sz="1600" dirty="0">
                <a:solidFill>
                  <a:srgbClr val="FF0000"/>
                </a:solidFill>
              </a:rPr>
              <a:t>Good afternoon everybody</a:t>
            </a:r>
            <a:r>
              <a:rPr lang="en-US" sz="1600" dirty="0"/>
              <a:t>. </a:t>
            </a:r>
            <a:r>
              <a:rPr lang="en-US" sz="1600" dirty="0">
                <a:solidFill>
                  <a:srgbClr val="FF0000"/>
                </a:solidFill>
              </a:rPr>
              <a:t>I’d like to thank you all for coming here</a:t>
            </a:r>
            <a:r>
              <a:rPr lang="en-US" sz="1600" dirty="0"/>
              <a:t> today and listen to me. I hope by the end of the day you will leave with a knowledge of what equipment can do for you and how the government can benefit by using it.</a:t>
            </a:r>
          </a:p>
          <a:p>
            <a:r>
              <a:rPr lang="en-US" sz="1600" dirty="0"/>
              <a:t>If you would like to take notes, please do so. However, all of you will be given a handout at the end of my presentation.</a:t>
            </a:r>
          </a:p>
          <a:p>
            <a:r>
              <a:rPr lang="en-US" sz="1600" dirty="0">
                <a:solidFill>
                  <a:srgbClr val="FF0000"/>
                </a:solidFill>
              </a:rPr>
              <a:t>I am going to talk today</a:t>
            </a:r>
            <a:r>
              <a:rPr lang="en-US" sz="1600" dirty="0"/>
              <a:t> about a new product, a breath control measurement instrument ALCOTEST. The first such product was introduced to the market 40 years ago and has been used all over the world.</a:t>
            </a:r>
          </a:p>
          <a:p>
            <a:r>
              <a:rPr lang="en-US" sz="1600" dirty="0"/>
              <a:t>The new range of products I’m going to </a:t>
            </a:r>
            <a:r>
              <a:rPr lang="en-US" sz="1600" dirty="0" err="1"/>
              <a:t>familiarise</a:t>
            </a:r>
            <a:r>
              <a:rPr lang="en-US" sz="1600" dirty="0"/>
              <a:t> you with are the </a:t>
            </a:r>
            <a:r>
              <a:rPr lang="en-US" sz="1600" dirty="0" err="1"/>
              <a:t>Alcotest</a:t>
            </a:r>
            <a:r>
              <a:rPr lang="en-US" sz="1600" dirty="0"/>
              <a:t> 7110 MK III and </a:t>
            </a:r>
            <a:r>
              <a:rPr lang="en-US" sz="1600" dirty="0" err="1"/>
              <a:t>Alcotest</a:t>
            </a:r>
            <a:r>
              <a:rPr lang="en-US" sz="1600" dirty="0"/>
              <a:t> 7410. </a:t>
            </a:r>
            <a:r>
              <a:rPr lang="en-US" sz="1600" dirty="0">
                <a:solidFill>
                  <a:srgbClr val="FF0000"/>
                </a:solidFill>
              </a:rPr>
              <a:t>Now</a:t>
            </a:r>
            <a:r>
              <a:rPr lang="sl-SI" sz="1600" dirty="0">
                <a:solidFill>
                  <a:srgbClr val="FF0000"/>
                </a:solidFill>
              </a:rPr>
              <a:t>,</a:t>
            </a:r>
            <a:r>
              <a:rPr lang="en-US" sz="1600" dirty="0"/>
              <a:t> </a:t>
            </a:r>
            <a:r>
              <a:rPr lang="en-US" sz="1600" dirty="0">
                <a:solidFill>
                  <a:srgbClr val="FF0000"/>
                </a:solidFill>
              </a:rPr>
              <a:t>the main purpose of the talk</a:t>
            </a:r>
            <a:r>
              <a:rPr lang="en-US" sz="1600" dirty="0"/>
              <a:t>, of my talk, is to outline the major benefits of using these models.</a:t>
            </a:r>
          </a:p>
          <a:p>
            <a:r>
              <a:rPr lang="en-US" sz="1600" dirty="0">
                <a:solidFill>
                  <a:srgbClr val="FF0000"/>
                </a:solidFill>
              </a:rPr>
              <a:t>Before doing so</a:t>
            </a:r>
            <a:r>
              <a:rPr lang="en-US" sz="1600" dirty="0"/>
              <a:t>, I would like you to look at some general technical features which I hope you will find encouraging. </a:t>
            </a:r>
            <a:r>
              <a:rPr lang="en-US" sz="1600" dirty="0">
                <a:solidFill>
                  <a:srgbClr val="FF0000"/>
                </a:solidFill>
              </a:rPr>
              <a:t>Then I’ll move on to</a:t>
            </a:r>
            <a:r>
              <a:rPr lang="en-US" sz="1600" dirty="0"/>
              <a:t> the benefits for the users.</a:t>
            </a:r>
            <a:endParaRPr lang="sl-SI" sz="1600" dirty="0"/>
          </a:p>
          <a:p>
            <a:r>
              <a:rPr lang="en-US" sz="1600" dirty="0">
                <a:solidFill>
                  <a:srgbClr val="FF0000"/>
                </a:solidFill>
              </a:rPr>
              <a:t>Let’s look at some</a:t>
            </a:r>
            <a:r>
              <a:rPr lang="en-US" sz="1600" dirty="0"/>
              <a:t> figures. I’ll put them on the screen now. </a:t>
            </a:r>
            <a:r>
              <a:rPr lang="en-US" sz="1600" dirty="0">
                <a:solidFill>
                  <a:srgbClr val="FF0000"/>
                </a:solidFill>
              </a:rPr>
              <a:t>As you can see</a:t>
            </a:r>
            <a:r>
              <a:rPr lang="en-US" sz="1600" dirty="0"/>
              <a:t> the </a:t>
            </a:r>
            <a:r>
              <a:rPr lang="en-US" sz="1600" dirty="0" err="1"/>
              <a:t>Alcotest</a:t>
            </a:r>
            <a:r>
              <a:rPr lang="en-US" sz="1600" dirty="0"/>
              <a:t> comes as a portable instrument, integrated in a metal case, including </a:t>
            </a:r>
            <a:r>
              <a:rPr lang="en-US" sz="1600" dirty="0" err="1"/>
              <a:t>heatable</a:t>
            </a:r>
            <a:r>
              <a:rPr lang="en-US" sz="1600" dirty="0"/>
              <a:t> sampling hose, a 40-digit alphanumerical display, integrated printer, mains connection and 12 V battery</a:t>
            </a:r>
            <a:r>
              <a:rPr lang="sl-SI" sz="1600" dirty="0"/>
              <a:t>.</a:t>
            </a:r>
          </a:p>
        </p:txBody>
      </p:sp>
      <p:sp>
        <p:nvSpPr>
          <p:cNvPr id="57349" name="Rectangle 5"/>
          <p:cNvSpPr>
            <a:spLocks noChangeArrowheads="1"/>
          </p:cNvSpPr>
          <p:nvPr/>
        </p:nvSpPr>
        <p:spPr bwMode="auto">
          <a:xfrm>
            <a:off x="457200" y="1371600"/>
            <a:ext cx="8094845" cy="369332"/>
          </a:xfrm>
          <a:prstGeom prst="rect">
            <a:avLst/>
          </a:prstGeom>
          <a:noFill/>
          <a:ln w="9525">
            <a:noFill/>
            <a:miter lim="800000"/>
            <a:headEnd/>
            <a:tailEnd/>
          </a:ln>
          <a:effectLst/>
        </p:spPr>
        <p:txBody>
          <a:bodyPr wrap="none">
            <a:spAutoFit/>
          </a:bodyPr>
          <a:lstStyle/>
          <a:p>
            <a:r>
              <a:rPr lang="sl-SI" dirty="0">
                <a:solidFill>
                  <a:schemeClr val="tx2"/>
                </a:solidFill>
              </a:rPr>
              <a:t>Singposting is the halmark of the language of </a:t>
            </a:r>
            <a:r>
              <a:rPr lang="sl-SI" dirty="0" smtClean="0">
                <a:solidFill>
                  <a:schemeClr val="tx2"/>
                </a:solidFill>
              </a:rPr>
              <a:t>presentations</a:t>
            </a:r>
            <a:r>
              <a:rPr lang="en-US" dirty="0" smtClean="0">
                <a:solidFill>
                  <a:schemeClr val="tx2"/>
                </a:solidFill>
              </a:rPr>
              <a:t>. </a:t>
            </a:r>
            <a:r>
              <a:rPr lang="sl-SI" dirty="0" smtClean="0">
                <a:solidFill>
                  <a:schemeClr val="tx2"/>
                </a:solidFill>
              </a:rPr>
              <a:t>See </a:t>
            </a:r>
            <a:r>
              <a:rPr lang="sl-SI" dirty="0">
                <a:solidFill>
                  <a:schemeClr val="tx2"/>
                </a:solidFill>
              </a:rPr>
              <a:t>the example below:</a:t>
            </a:r>
          </a:p>
        </p:txBody>
      </p:sp>
      <p:sp>
        <p:nvSpPr>
          <p:cNvPr id="57351" name="Text Box 7"/>
          <p:cNvSpPr txBox="1">
            <a:spLocks noChangeArrowheads="1"/>
          </p:cNvSpPr>
          <p:nvPr/>
        </p:nvSpPr>
        <p:spPr bwMode="auto">
          <a:xfrm>
            <a:off x="1295400" y="457200"/>
            <a:ext cx="6664325" cy="579438"/>
          </a:xfrm>
          <a:prstGeom prst="rect">
            <a:avLst/>
          </a:prstGeom>
          <a:noFill/>
          <a:ln w="9525">
            <a:noFill/>
            <a:miter lim="800000"/>
            <a:headEnd/>
            <a:tailEnd/>
          </a:ln>
          <a:effectLst/>
        </p:spPr>
        <p:txBody>
          <a:bodyPr wrap="none">
            <a:spAutoFit/>
          </a:bodyPr>
          <a:lstStyle/>
          <a:p>
            <a:r>
              <a:rPr lang="sl-SI" sz="3200" b="1"/>
              <a:t>Use singposting in your presentations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4"/>
          <p:cNvSpPr txBox="1">
            <a:spLocks noChangeArrowheads="1"/>
          </p:cNvSpPr>
          <p:nvPr/>
        </p:nvSpPr>
        <p:spPr bwMode="auto">
          <a:xfrm>
            <a:off x="1981200" y="533400"/>
            <a:ext cx="4816475" cy="769441"/>
          </a:xfrm>
          <a:prstGeom prst="rect">
            <a:avLst/>
          </a:prstGeom>
          <a:noFill/>
          <a:ln w="9525">
            <a:noFill/>
            <a:miter lim="800000"/>
            <a:headEnd/>
            <a:tailEnd/>
          </a:ln>
          <a:effectLst/>
        </p:spPr>
        <p:txBody>
          <a:bodyPr>
            <a:spAutoFit/>
          </a:bodyPr>
          <a:lstStyle/>
          <a:p>
            <a:pPr algn="ctr"/>
            <a:r>
              <a:rPr lang="sl-SI" sz="4400" b="1" dirty="0"/>
              <a:t>Ending your talk</a:t>
            </a:r>
            <a:endParaRPr lang="en-GB" sz="4400" b="1" dirty="0"/>
          </a:p>
        </p:txBody>
      </p:sp>
      <p:sp>
        <p:nvSpPr>
          <p:cNvPr id="55301" name="Text Box 5"/>
          <p:cNvSpPr txBox="1">
            <a:spLocks noChangeArrowheads="1"/>
          </p:cNvSpPr>
          <p:nvPr/>
        </p:nvSpPr>
        <p:spPr bwMode="auto">
          <a:xfrm>
            <a:off x="228600" y="1600200"/>
            <a:ext cx="8153400" cy="1477328"/>
          </a:xfrm>
          <a:prstGeom prst="rect">
            <a:avLst/>
          </a:prstGeom>
          <a:noFill/>
          <a:ln w="9525">
            <a:noFill/>
            <a:miter lim="800000"/>
            <a:headEnd/>
            <a:tailEnd/>
          </a:ln>
          <a:effectLst/>
        </p:spPr>
        <p:txBody>
          <a:bodyPr>
            <a:spAutoFit/>
          </a:bodyPr>
          <a:lstStyle/>
          <a:p>
            <a:pPr algn="just"/>
            <a:r>
              <a:rPr lang="sl-SI" dirty="0"/>
              <a:t>When you come to the end of your presentation you need to  indicate this to the people. Don’t just end up abruptly without giving a conclusion.The purpose of the conclusion is  to </a:t>
            </a:r>
            <a:r>
              <a:rPr lang="en-GB" dirty="0"/>
              <a:t>“</a:t>
            </a:r>
            <a:r>
              <a:rPr lang="sl-SI" dirty="0"/>
              <a:t>tell</a:t>
            </a:r>
            <a:r>
              <a:rPr lang="en-GB" dirty="0"/>
              <a:t> </a:t>
            </a:r>
            <a:r>
              <a:rPr lang="sl-SI" dirty="0"/>
              <a:t>the people</a:t>
            </a:r>
            <a:r>
              <a:rPr lang="en-GB" dirty="0"/>
              <a:t> what you have told them”</a:t>
            </a:r>
            <a:r>
              <a:rPr lang="sl-SI" dirty="0"/>
              <a:t>. </a:t>
            </a:r>
          </a:p>
          <a:p>
            <a:pPr algn="just"/>
            <a:endParaRPr lang="sl-SI" dirty="0"/>
          </a:p>
          <a:p>
            <a:pPr algn="just"/>
            <a:r>
              <a:rPr lang="sl-SI" dirty="0"/>
              <a:t>Follow this scheme:</a:t>
            </a:r>
            <a:endParaRPr lang="en-GB" dirty="0"/>
          </a:p>
        </p:txBody>
      </p:sp>
      <p:sp>
        <p:nvSpPr>
          <p:cNvPr id="55302" name="Text Box 6"/>
          <p:cNvSpPr txBox="1">
            <a:spLocks noChangeArrowheads="1"/>
          </p:cNvSpPr>
          <p:nvPr/>
        </p:nvSpPr>
        <p:spPr bwMode="auto">
          <a:xfrm>
            <a:off x="1981200" y="3352800"/>
            <a:ext cx="3130550" cy="1187450"/>
          </a:xfrm>
          <a:prstGeom prst="rect">
            <a:avLst/>
          </a:prstGeom>
          <a:noFill/>
          <a:ln w="9525">
            <a:noFill/>
            <a:miter lim="800000"/>
            <a:headEnd/>
            <a:tailEnd/>
          </a:ln>
          <a:effectLst/>
        </p:spPr>
        <p:txBody>
          <a:bodyPr wrap="none">
            <a:spAutoFit/>
          </a:bodyPr>
          <a:lstStyle/>
          <a:p>
            <a:pPr>
              <a:buFontTx/>
              <a:buChar char="•"/>
            </a:pPr>
            <a:r>
              <a:rPr lang="en-GB" dirty="0">
                <a:solidFill>
                  <a:srgbClr val="CC0000"/>
                </a:solidFill>
              </a:rPr>
              <a:t> </a:t>
            </a:r>
            <a:r>
              <a:rPr lang="en-GB" sz="2400" dirty="0">
                <a:solidFill>
                  <a:srgbClr val="CC0000"/>
                </a:solidFill>
              </a:rPr>
              <a:t>summarise facts</a:t>
            </a:r>
          </a:p>
          <a:p>
            <a:pPr>
              <a:buFontTx/>
              <a:buChar char="•"/>
            </a:pPr>
            <a:r>
              <a:rPr lang="en-GB" sz="2400" dirty="0">
                <a:solidFill>
                  <a:srgbClr val="CC0000"/>
                </a:solidFill>
              </a:rPr>
              <a:t> give recommendations</a:t>
            </a:r>
          </a:p>
          <a:p>
            <a:pPr>
              <a:buFontTx/>
              <a:buChar char="•"/>
            </a:pPr>
            <a:r>
              <a:rPr lang="en-GB" sz="2400" dirty="0">
                <a:solidFill>
                  <a:srgbClr val="CC0000"/>
                </a:solidFill>
              </a:rPr>
              <a:t> give proposals</a:t>
            </a:r>
          </a:p>
        </p:txBody>
      </p:sp>
      <p:sp>
        <p:nvSpPr>
          <p:cNvPr id="55303" name="Text Box 7"/>
          <p:cNvSpPr txBox="1">
            <a:spLocks noChangeArrowheads="1"/>
          </p:cNvSpPr>
          <p:nvPr/>
        </p:nvSpPr>
        <p:spPr bwMode="auto">
          <a:xfrm>
            <a:off x="4114800" y="4724400"/>
            <a:ext cx="2643188" cy="457200"/>
          </a:xfrm>
          <a:prstGeom prst="rect">
            <a:avLst/>
          </a:prstGeom>
          <a:noFill/>
          <a:ln w="9525">
            <a:noFill/>
            <a:miter lim="800000"/>
            <a:headEnd/>
            <a:tailEnd/>
          </a:ln>
          <a:effectLst/>
        </p:spPr>
        <p:txBody>
          <a:bodyPr wrap="none">
            <a:spAutoFit/>
          </a:bodyPr>
          <a:lstStyle/>
          <a:p>
            <a:r>
              <a:rPr lang="en-GB" sz="2400">
                <a:solidFill>
                  <a:srgbClr val="CC0000"/>
                </a:solidFill>
              </a:rPr>
              <a:t>Thank the  audience</a:t>
            </a:r>
          </a:p>
        </p:txBody>
      </p:sp>
      <p:sp>
        <p:nvSpPr>
          <p:cNvPr id="55304" name="Text Box 8"/>
          <p:cNvSpPr txBox="1">
            <a:spLocks noChangeArrowheads="1"/>
          </p:cNvSpPr>
          <p:nvPr/>
        </p:nvSpPr>
        <p:spPr bwMode="auto">
          <a:xfrm>
            <a:off x="5410200" y="5638800"/>
            <a:ext cx="2120900" cy="457200"/>
          </a:xfrm>
          <a:prstGeom prst="rect">
            <a:avLst/>
          </a:prstGeom>
          <a:noFill/>
          <a:ln w="9525">
            <a:noFill/>
            <a:miter lim="800000"/>
            <a:headEnd/>
            <a:tailEnd/>
          </a:ln>
          <a:effectLst/>
        </p:spPr>
        <p:txBody>
          <a:bodyPr wrap="none">
            <a:spAutoFit/>
          </a:bodyPr>
          <a:lstStyle/>
          <a:p>
            <a:r>
              <a:rPr lang="en-GB" sz="2400">
                <a:solidFill>
                  <a:srgbClr val="CC0000"/>
                </a:solidFill>
              </a:rPr>
              <a:t>Invite questions</a:t>
            </a:r>
          </a:p>
        </p:txBody>
      </p:sp>
      <p:sp>
        <p:nvSpPr>
          <p:cNvPr id="55305" name="Line 9"/>
          <p:cNvSpPr>
            <a:spLocks noChangeShapeType="1"/>
          </p:cNvSpPr>
          <p:nvPr/>
        </p:nvSpPr>
        <p:spPr bwMode="auto">
          <a:xfrm>
            <a:off x="609600" y="1524000"/>
            <a:ext cx="7467600" cy="0"/>
          </a:xfrm>
          <a:prstGeom prst="line">
            <a:avLst/>
          </a:prstGeom>
          <a:noFill/>
          <a:ln w="9525">
            <a:solidFill>
              <a:schemeClr val="tx1"/>
            </a:solidFill>
            <a:round/>
            <a:headEnd/>
            <a:tailEnd/>
          </a:ln>
          <a:effectLst/>
        </p:spPr>
        <p:txBody>
          <a:bodyPr wrap="none" anchor="ctr"/>
          <a:lstStyle/>
          <a:p>
            <a:endParaRPr lang="en-US"/>
          </a:p>
        </p:txBody>
      </p:sp>
      <p:sp>
        <p:nvSpPr>
          <p:cNvPr id="55306" name="AutoShape 10"/>
          <p:cNvSpPr>
            <a:spLocks noChangeArrowheads="1"/>
          </p:cNvSpPr>
          <p:nvPr/>
        </p:nvSpPr>
        <p:spPr bwMode="auto">
          <a:xfrm>
            <a:off x="3733800" y="4468813"/>
            <a:ext cx="228600" cy="609600"/>
          </a:xfrm>
          <a:prstGeom prst="curvedRightArrow">
            <a:avLst>
              <a:gd name="adj1" fmla="val 53333"/>
              <a:gd name="adj2" fmla="val 106667"/>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
        <p:nvSpPr>
          <p:cNvPr id="55307" name="AutoShape 11"/>
          <p:cNvSpPr>
            <a:spLocks noChangeArrowheads="1"/>
          </p:cNvSpPr>
          <p:nvPr/>
        </p:nvSpPr>
        <p:spPr bwMode="auto">
          <a:xfrm>
            <a:off x="4876800" y="5307013"/>
            <a:ext cx="228600" cy="609600"/>
          </a:xfrm>
          <a:prstGeom prst="curvedRightArrow">
            <a:avLst>
              <a:gd name="adj1" fmla="val 53333"/>
              <a:gd name="adj2" fmla="val 106667"/>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4"/>
          <p:cNvSpPr txBox="1">
            <a:spLocks noChangeArrowheads="1"/>
          </p:cNvSpPr>
          <p:nvPr/>
        </p:nvSpPr>
        <p:spPr bwMode="auto">
          <a:xfrm>
            <a:off x="609600" y="609600"/>
            <a:ext cx="7467600" cy="707886"/>
          </a:xfrm>
          <a:prstGeom prst="rect">
            <a:avLst/>
          </a:prstGeom>
          <a:noFill/>
          <a:ln w="9525">
            <a:noFill/>
            <a:miter lim="800000"/>
            <a:headEnd/>
            <a:tailEnd/>
          </a:ln>
          <a:effectLst/>
        </p:spPr>
        <p:txBody>
          <a:bodyPr wrap="square">
            <a:spAutoFit/>
          </a:bodyPr>
          <a:lstStyle/>
          <a:p>
            <a:pPr algn="ctr"/>
            <a:r>
              <a:rPr lang="sl-SI" sz="4000" b="1" dirty="0"/>
              <a:t>Ending your talk</a:t>
            </a:r>
            <a:r>
              <a:rPr lang="en-GB" sz="4000" dirty="0"/>
              <a:t> </a:t>
            </a:r>
            <a:r>
              <a:rPr lang="en-GB" sz="4000" b="1" dirty="0"/>
              <a:t>: </a:t>
            </a:r>
            <a:r>
              <a:rPr lang="sl-SI" sz="4000" b="1" dirty="0"/>
              <a:t>useful </a:t>
            </a:r>
            <a:r>
              <a:rPr lang="en-GB" sz="4000" b="1" dirty="0"/>
              <a:t>phrases</a:t>
            </a:r>
          </a:p>
        </p:txBody>
      </p:sp>
      <p:sp>
        <p:nvSpPr>
          <p:cNvPr id="56326" name="Text Box 6"/>
          <p:cNvSpPr txBox="1">
            <a:spLocks noChangeArrowheads="1"/>
          </p:cNvSpPr>
          <p:nvPr/>
        </p:nvSpPr>
        <p:spPr bwMode="auto">
          <a:xfrm>
            <a:off x="838200" y="4241800"/>
            <a:ext cx="7038975" cy="1860550"/>
          </a:xfrm>
          <a:prstGeom prst="rect">
            <a:avLst/>
          </a:prstGeom>
          <a:noFill/>
          <a:ln w="9525">
            <a:noFill/>
            <a:miter lim="800000"/>
            <a:headEnd/>
            <a:tailEnd/>
          </a:ln>
          <a:effectLst/>
        </p:spPr>
        <p:txBody>
          <a:bodyPr wrap="none">
            <a:spAutoFit/>
          </a:bodyPr>
          <a:lstStyle/>
          <a:p>
            <a:r>
              <a:rPr lang="en-GB"/>
              <a:t> </a:t>
            </a:r>
            <a:r>
              <a:rPr lang="sl-SI" sz="2400">
                <a:solidFill>
                  <a:srgbClr val="CC0000"/>
                </a:solidFill>
              </a:rPr>
              <a:t>Thanking the audience &amp; Inviting questions</a:t>
            </a:r>
          </a:p>
          <a:p>
            <a:pPr lvl="4">
              <a:buFontTx/>
              <a:buChar char="•"/>
            </a:pPr>
            <a:endParaRPr lang="sl-SI"/>
          </a:p>
          <a:p>
            <a:pPr>
              <a:buFontTx/>
              <a:buChar char="•"/>
            </a:pPr>
            <a:r>
              <a:rPr lang="en-GB" sz="1800"/>
              <a:t>Thank you for your attention and if you have any questions I’ll be pleased</a:t>
            </a:r>
          </a:p>
          <a:p>
            <a:r>
              <a:rPr lang="en-GB" sz="1800"/>
              <a:t>   to answer them.</a:t>
            </a:r>
          </a:p>
          <a:p>
            <a:pPr>
              <a:buFontTx/>
              <a:buChar char="•"/>
            </a:pPr>
            <a:r>
              <a:rPr lang="en-GB" sz="1800"/>
              <a:t> I’ll be happy to answer any questions.</a:t>
            </a:r>
          </a:p>
          <a:p>
            <a:pPr>
              <a:buFontTx/>
              <a:buChar char="•"/>
            </a:pPr>
            <a:r>
              <a:rPr lang="en-GB" sz="1800"/>
              <a:t> Are there any questions you’d like to ask?</a:t>
            </a:r>
          </a:p>
        </p:txBody>
      </p:sp>
      <p:sp>
        <p:nvSpPr>
          <p:cNvPr id="56327" name="Text Box 7"/>
          <p:cNvSpPr txBox="1">
            <a:spLocks noChangeArrowheads="1"/>
          </p:cNvSpPr>
          <p:nvPr/>
        </p:nvSpPr>
        <p:spPr bwMode="auto">
          <a:xfrm>
            <a:off x="1066800" y="1524000"/>
            <a:ext cx="4495800" cy="2409825"/>
          </a:xfrm>
          <a:prstGeom prst="rect">
            <a:avLst/>
          </a:prstGeom>
          <a:noFill/>
          <a:ln w="9525">
            <a:noFill/>
            <a:miter lim="800000"/>
            <a:headEnd/>
            <a:tailEnd/>
          </a:ln>
          <a:effectLst/>
        </p:spPr>
        <p:txBody>
          <a:bodyPr wrap="none">
            <a:spAutoFit/>
          </a:bodyPr>
          <a:lstStyle/>
          <a:p>
            <a:r>
              <a:rPr lang="en-GB"/>
              <a:t> </a:t>
            </a:r>
            <a:r>
              <a:rPr lang="sl-SI" sz="2400">
                <a:solidFill>
                  <a:srgbClr val="CC0000"/>
                </a:solidFill>
              </a:rPr>
              <a:t>Wrapping up</a:t>
            </a:r>
          </a:p>
          <a:p>
            <a:pPr>
              <a:buFontTx/>
              <a:buChar char="•"/>
            </a:pPr>
            <a:r>
              <a:rPr lang="sl-SI"/>
              <a:t> </a:t>
            </a:r>
            <a:r>
              <a:rPr lang="en-GB" sz="1800"/>
              <a:t>This brings me to the end of my presentation.</a:t>
            </a:r>
          </a:p>
          <a:p>
            <a:pPr>
              <a:buFontTx/>
              <a:buChar char="•"/>
            </a:pPr>
            <a:r>
              <a:rPr lang="sl-SI" sz="1800"/>
              <a:t> </a:t>
            </a:r>
            <a:r>
              <a:rPr lang="en-GB" sz="1800"/>
              <a:t>Let me just run over the key points again…</a:t>
            </a:r>
          </a:p>
          <a:p>
            <a:pPr>
              <a:buFontTx/>
              <a:buChar char="•"/>
            </a:pPr>
            <a:r>
              <a:rPr lang="en-GB" sz="1800"/>
              <a:t> To sum up briefly…</a:t>
            </a:r>
          </a:p>
          <a:p>
            <a:pPr>
              <a:buFontTx/>
              <a:buChar char="•"/>
            </a:pPr>
            <a:r>
              <a:rPr lang="en-GB" sz="1800"/>
              <a:t> To conclude …</a:t>
            </a:r>
          </a:p>
          <a:p>
            <a:pPr>
              <a:buFontTx/>
              <a:buChar char="•"/>
            </a:pPr>
            <a:r>
              <a:rPr lang="en-GB" sz="1800"/>
              <a:t> As we’ve seen…</a:t>
            </a:r>
          </a:p>
          <a:p>
            <a:pPr>
              <a:buFontTx/>
              <a:buChar char="•"/>
            </a:pPr>
            <a:r>
              <a:rPr lang="en-GB" sz="1800"/>
              <a:t> So, my recommendation is ….</a:t>
            </a:r>
          </a:p>
          <a:p>
            <a:pPr>
              <a:buFontTx/>
              <a:buChar char="•"/>
            </a:pPr>
            <a:r>
              <a:rPr lang="en-GB" sz="1800"/>
              <a:t> I would welcome any suggestions.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685800" y="304800"/>
            <a:ext cx="7772400" cy="1143000"/>
          </a:xfrm>
        </p:spPr>
        <p:txBody>
          <a:bodyPr/>
          <a:lstStyle/>
          <a:p>
            <a:r>
              <a:rPr lang="en-GB" b="1" dirty="0" smtClean="0"/>
              <a:t>PRESENTER AS AN “ACTOR”</a:t>
            </a:r>
            <a:endParaRPr lang="sl-SI" b="1" dirty="0"/>
          </a:p>
        </p:txBody>
      </p:sp>
      <p:sp>
        <p:nvSpPr>
          <p:cNvPr id="67587" name="Rectangle 3"/>
          <p:cNvSpPr>
            <a:spLocks noGrp="1" noChangeArrowheads="1"/>
          </p:cNvSpPr>
          <p:nvPr>
            <p:ph type="body" idx="1"/>
          </p:nvPr>
        </p:nvSpPr>
        <p:spPr/>
        <p:txBody>
          <a:bodyPr/>
          <a:lstStyle/>
          <a:p>
            <a:pPr>
              <a:buFontTx/>
              <a:buNone/>
            </a:pPr>
            <a:r>
              <a:rPr lang="sl-SI"/>
              <a:t> </a:t>
            </a:r>
          </a:p>
        </p:txBody>
      </p:sp>
      <p:sp>
        <p:nvSpPr>
          <p:cNvPr id="67590" name="Text Box 6"/>
          <p:cNvSpPr txBox="1">
            <a:spLocks noChangeArrowheads="1"/>
          </p:cNvSpPr>
          <p:nvPr/>
        </p:nvSpPr>
        <p:spPr bwMode="auto">
          <a:xfrm>
            <a:off x="228600" y="1371600"/>
            <a:ext cx="8686800" cy="5355312"/>
          </a:xfrm>
          <a:prstGeom prst="rect">
            <a:avLst/>
          </a:prstGeom>
          <a:noFill/>
          <a:ln w="9525">
            <a:noFill/>
            <a:miter lim="800000"/>
            <a:headEnd/>
            <a:tailEnd/>
          </a:ln>
          <a:effectLst/>
        </p:spPr>
        <p:txBody>
          <a:bodyPr wrap="square">
            <a:spAutoFit/>
          </a:bodyPr>
          <a:lstStyle/>
          <a:p>
            <a:pPr algn="just">
              <a:buFont typeface="Arial" pitchFamily="34" charset="0"/>
              <a:buChar char="•"/>
            </a:pPr>
            <a:r>
              <a:rPr lang="en-GB" dirty="0" smtClean="0"/>
              <a:t> 	 </a:t>
            </a:r>
            <a:r>
              <a:rPr lang="en-GB" dirty="0"/>
              <a:t>W</a:t>
            </a:r>
            <a:r>
              <a:rPr lang="sl-SI" dirty="0"/>
              <a:t>hen you come to stand on the podium you become the actor of your </a:t>
            </a:r>
            <a:r>
              <a:rPr lang="en-US" dirty="0" smtClean="0"/>
              <a:t>	</a:t>
            </a:r>
            <a:r>
              <a:rPr lang="sl-SI" dirty="0" smtClean="0"/>
              <a:t>presentation</a:t>
            </a:r>
            <a:r>
              <a:rPr lang="sl-SI" dirty="0"/>
              <a:t>. During your presentation you are going to speak and not read from </a:t>
            </a:r>
            <a:r>
              <a:rPr lang="en-US" dirty="0" smtClean="0"/>
              <a:t>	</a:t>
            </a:r>
            <a:r>
              <a:rPr lang="sl-SI" dirty="0" smtClean="0"/>
              <a:t>your </a:t>
            </a:r>
            <a:r>
              <a:rPr lang="sl-SI" dirty="0"/>
              <a:t>notes. This means using your voice, and also your body language. What is </a:t>
            </a:r>
            <a:r>
              <a:rPr lang="en-US" dirty="0" smtClean="0"/>
              <a:t>	</a:t>
            </a:r>
            <a:r>
              <a:rPr lang="sl-SI" dirty="0" smtClean="0"/>
              <a:t>importnat </a:t>
            </a:r>
            <a:r>
              <a:rPr lang="sl-SI" dirty="0"/>
              <a:t>is that you establish eye contact with each member of your audience. </a:t>
            </a:r>
            <a:endParaRPr lang="en-US" dirty="0" smtClean="0"/>
          </a:p>
          <a:p>
            <a:pPr algn="just">
              <a:buFont typeface="Arial" pitchFamily="34" charset="0"/>
              <a:buChar char="•"/>
            </a:pPr>
            <a:r>
              <a:rPr lang="en-US" dirty="0" smtClean="0"/>
              <a:t> 	</a:t>
            </a:r>
            <a:r>
              <a:rPr lang="sl-SI" dirty="0" smtClean="0"/>
              <a:t>Each </a:t>
            </a:r>
            <a:r>
              <a:rPr lang="sl-SI" dirty="0"/>
              <a:t>person should feel that you are speaking directly to him or her.  You need to </a:t>
            </a:r>
            <a:r>
              <a:rPr lang="en-US" dirty="0" smtClean="0"/>
              <a:t>	</a:t>
            </a:r>
            <a:r>
              <a:rPr lang="sl-SI" dirty="0" smtClean="0"/>
              <a:t>think </a:t>
            </a:r>
            <a:r>
              <a:rPr lang="sl-SI" dirty="0"/>
              <a:t>in advance: </a:t>
            </a:r>
            <a:endParaRPr lang="en-US" dirty="0" smtClean="0"/>
          </a:p>
          <a:p>
            <a:pPr lvl="4" algn="just">
              <a:buFont typeface="Arial" pitchFamily="34" charset="0"/>
              <a:buChar char="•"/>
            </a:pPr>
            <a:r>
              <a:rPr lang="en-US" dirty="0" smtClean="0"/>
              <a:t> </a:t>
            </a:r>
            <a:r>
              <a:rPr lang="sl-SI" dirty="0" smtClean="0"/>
              <a:t>Where </a:t>
            </a:r>
            <a:r>
              <a:rPr lang="en-GB" dirty="0"/>
              <a:t>shall I stand?</a:t>
            </a:r>
            <a:r>
              <a:rPr lang="sl-SI" dirty="0"/>
              <a:t> </a:t>
            </a:r>
            <a:endParaRPr lang="en-US" dirty="0" smtClean="0"/>
          </a:p>
          <a:p>
            <a:pPr lvl="4" algn="just">
              <a:buFont typeface="Arial" pitchFamily="34" charset="0"/>
              <a:buChar char="•"/>
            </a:pPr>
            <a:r>
              <a:rPr lang="en-US" dirty="0" smtClean="0"/>
              <a:t> </a:t>
            </a:r>
            <a:r>
              <a:rPr lang="en-GB" dirty="0" smtClean="0"/>
              <a:t>How </a:t>
            </a:r>
            <a:r>
              <a:rPr lang="sl-SI" dirty="0"/>
              <a:t>shall I</a:t>
            </a:r>
            <a:r>
              <a:rPr lang="en-GB" dirty="0"/>
              <a:t> keep eye contact? </a:t>
            </a:r>
            <a:endParaRPr lang="en-GB" dirty="0" smtClean="0"/>
          </a:p>
          <a:p>
            <a:pPr lvl="4" algn="just">
              <a:buFont typeface="Arial" pitchFamily="34" charset="0"/>
              <a:buChar char="•"/>
            </a:pPr>
            <a:r>
              <a:rPr lang="en-GB" dirty="0" smtClean="0"/>
              <a:t> Where </a:t>
            </a:r>
            <a:r>
              <a:rPr lang="en-GB" dirty="0"/>
              <a:t>shall I keep my hands? </a:t>
            </a:r>
            <a:endParaRPr lang="en-GB" dirty="0" smtClean="0"/>
          </a:p>
          <a:p>
            <a:pPr lvl="4" algn="just">
              <a:buFont typeface="Arial" pitchFamily="34" charset="0"/>
              <a:buChar char="•"/>
            </a:pPr>
            <a:r>
              <a:rPr lang="en-GB" dirty="0" smtClean="0"/>
              <a:t> What </a:t>
            </a:r>
            <a:r>
              <a:rPr lang="en-GB" dirty="0"/>
              <a:t>if I get lost? </a:t>
            </a:r>
            <a:endParaRPr lang="en-GB" dirty="0" smtClean="0"/>
          </a:p>
          <a:p>
            <a:pPr lvl="4" algn="just">
              <a:buFont typeface="Arial" pitchFamily="34" charset="0"/>
              <a:buChar char="•"/>
            </a:pPr>
            <a:r>
              <a:rPr lang="en-GB" dirty="0" smtClean="0"/>
              <a:t> How </a:t>
            </a:r>
            <a:r>
              <a:rPr lang="en-GB" dirty="0"/>
              <a:t>to manage audience phobia?</a:t>
            </a:r>
            <a:endParaRPr lang="sl-SI" dirty="0"/>
          </a:p>
          <a:p>
            <a:pPr algn="just">
              <a:buFont typeface="Arial" pitchFamily="34" charset="0"/>
              <a:buChar char="•"/>
            </a:pPr>
            <a:r>
              <a:rPr lang="en-US" b="1" dirty="0" smtClean="0"/>
              <a:t> 	</a:t>
            </a:r>
            <a:r>
              <a:rPr lang="sl-SI" b="1" dirty="0" smtClean="0"/>
              <a:t>Most </a:t>
            </a:r>
            <a:r>
              <a:rPr lang="sl-SI" b="1" dirty="0"/>
              <a:t>speakers are a little nervous during a presentation but there are some </a:t>
            </a:r>
            <a:r>
              <a:rPr lang="en-US" b="1" dirty="0" smtClean="0"/>
              <a:t>	</a:t>
            </a:r>
            <a:r>
              <a:rPr lang="sl-SI" b="1" dirty="0" smtClean="0"/>
              <a:t>strategies to</a:t>
            </a:r>
            <a:r>
              <a:rPr lang="en-US" b="1" dirty="0" smtClean="0"/>
              <a:t> control your nerves.</a:t>
            </a:r>
            <a:r>
              <a:rPr lang="sl-SI" b="1" dirty="0" smtClean="0"/>
              <a:t> </a:t>
            </a:r>
            <a:endParaRPr lang="en-US" b="1" dirty="0" smtClean="0"/>
          </a:p>
          <a:p>
            <a:pPr algn="just">
              <a:buFont typeface="Arial" pitchFamily="34" charset="0"/>
              <a:buChar char="•"/>
            </a:pPr>
            <a:r>
              <a:rPr lang="en-US" dirty="0" smtClean="0"/>
              <a:t> 	</a:t>
            </a:r>
            <a:r>
              <a:rPr lang="sl-SI" dirty="0" smtClean="0"/>
              <a:t>Also</a:t>
            </a:r>
            <a:r>
              <a:rPr lang="sl-SI" dirty="0"/>
              <a:t>, you need to be aware of </a:t>
            </a:r>
            <a:r>
              <a:rPr lang="sl-SI" dirty="0" smtClean="0"/>
              <a:t>your</a:t>
            </a:r>
            <a:r>
              <a:rPr lang="en-US" dirty="0" smtClean="0"/>
              <a:t> </a:t>
            </a:r>
            <a:r>
              <a:rPr lang="en-US" b="1" dirty="0" smtClean="0"/>
              <a:t>body language</a:t>
            </a:r>
            <a:r>
              <a:rPr lang="en-US" dirty="0" smtClean="0"/>
              <a:t>.</a:t>
            </a:r>
            <a:r>
              <a:rPr lang="sl-SI" dirty="0" smtClean="0"/>
              <a:t> </a:t>
            </a:r>
            <a:r>
              <a:rPr lang="sl-SI" dirty="0"/>
              <a:t>Open the links to learn more </a:t>
            </a:r>
            <a:r>
              <a:rPr lang="en-US" dirty="0" smtClean="0"/>
              <a:t>	</a:t>
            </a:r>
            <a:r>
              <a:rPr lang="sl-SI" dirty="0" smtClean="0"/>
              <a:t>about </a:t>
            </a:r>
            <a:r>
              <a:rPr lang="sl-SI" dirty="0"/>
              <a:t>these.</a:t>
            </a:r>
            <a:endParaRPr lang="en-GB" dirty="0"/>
          </a:p>
          <a:p>
            <a:endParaRPr lang="sl-SI" dirty="0"/>
          </a:p>
          <a:p>
            <a:endParaRPr lang="en-GB" dirty="0"/>
          </a:p>
          <a:p>
            <a:endParaRPr lang="en-GB" dirty="0"/>
          </a:p>
          <a:p>
            <a:r>
              <a:rPr lang="sl-SI" dirty="0"/>
              <a:t> </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7590"/>
                                        </p:tgtEl>
                                        <p:attrNameLst>
                                          <p:attrName>style.visibility</p:attrName>
                                        </p:attrNameLst>
                                      </p:cBhvr>
                                      <p:to>
                                        <p:strVal val="visible"/>
                                      </p:to>
                                    </p:set>
                                    <p:anim calcmode="lin" valueType="num">
                                      <p:cBhvr additive="base">
                                        <p:cTn id="7" dur="500" fill="hold"/>
                                        <p:tgtEl>
                                          <p:spTgt spid="67590"/>
                                        </p:tgtEl>
                                        <p:attrNameLst>
                                          <p:attrName>ppt_x</p:attrName>
                                        </p:attrNameLst>
                                      </p:cBhvr>
                                      <p:tavLst>
                                        <p:tav tm="0">
                                          <p:val>
                                            <p:strVal val="#ppt_x"/>
                                          </p:val>
                                        </p:tav>
                                        <p:tav tm="100000">
                                          <p:val>
                                            <p:strVal val="#ppt_x"/>
                                          </p:val>
                                        </p:tav>
                                      </p:tavLst>
                                    </p:anim>
                                    <p:anim calcmode="lin" valueType="num">
                                      <p:cBhvr additive="base">
                                        <p:cTn id="8" dur="500" fill="hold"/>
                                        <p:tgtEl>
                                          <p:spTgt spid="675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0"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Text Box 6"/>
          <p:cNvSpPr txBox="1">
            <a:spLocks noChangeArrowheads="1"/>
          </p:cNvSpPr>
          <p:nvPr/>
        </p:nvSpPr>
        <p:spPr bwMode="auto">
          <a:xfrm>
            <a:off x="533400" y="1447800"/>
            <a:ext cx="7924800" cy="519113"/>
          </a:xfrm>
          <a:prstGeom prst="rect">
            <a:avLst/>
          </a:prstGeom>
          <a:noFill/>
          <a:ln w="9525">
            <a:noFill/>
            <a:miter lim="800000"/>
            <a:headEnd/>
            <a:tailEnd/>
          </a:ln>
          <a:effectLst/>
        </p:spPr>
        <p:txBody>
          <a:bodyPr>
            <a:spAutoFit/>
          </a:bodyPr>
          <a:lstStyle/>
          <a:p>
            <a:pPr>
              <a:spcBef>
                <a:spcPct val="50000"/>
              </a:spcBef>
            </a:pPr>
            <a:r>
              <a:rPr lang="sl-SI" sz="2800" b="1"/>
              <a:t>Consider this in preparing your presentation:</a:t>
            </a:r>
          </a:p>
        </p:txBody>
      </p:sp>
      <p:sp>
        <p:nvSpPr>
          <p:cNvPr id="39943" name="Text Box 7"/>
          <p:cNvSpPr txBox="1">
            <a:spLocks noChangeArrowheads="1"/>
          </p:cNvSpPr>
          <p:nvPr/>
        </p:nvSpPr>
        <p:spPr bwMode="auto">
          <a:xfrm>
            <a:off x="1143000" y="2346325"/>
            <a:ext cx="8458200" cy="4511675"/>
          </a:xfrm>
          <a:prstGeom prst="rect">
            <a:avLst/>
          </a:prstGeom>
          <a:noFill/>
          <a:ln w="9525">
            <a:noFill/>
            <a:miter lim="800000"/>
            <a:headEnd/>
            <a:tailEnd/>
          </a:ln>
          <a:effectLst/>
        </p:spPr>
        <p:txBody>
          <a:bodyPr>
            <a:spAutoFit/>
          </a:bodyPr>
          <a:lstStyle/>
          <a:p>
            <a:pPr>
              <a:spcBef>
                <a:spcPct val="50000"/>
              </a:spcBef>
              <a:buFontTx/>
              <a:buChar char="•"/>
            </a:pPr>
            <a:r>
              <a:rPr lang="sl-SI" b="1"/>
              <a:t> Simplify the text.</a:t>
            </a:r>
          </a:p>
          <a:p>
            <a:pPr>
              <a:spcBef>
                <a:spcPct val="50000"/>
              </a:spcBef>
              <a:buFontTx/>
              <a:buChar char="•"/>
            </a:pPr>
            <a:r>
              <a:rPr lang="sl-SI" b="1"/>
              <a:t> Focus your material. You can’t say everything.</a:t>
            </a:r>
          </a:p>
          <a:p>
            <a:pPr>
              <a:spcBef>
                <a:spcPct val="50000"/>
              </a:spcBef>
              <a:buFontTx/>
              <a:buChar char="•"/>
            </a:pPr>
            <a:r>
              <a:rPr lang="sl-SI" b="1"/>
              <a:t> Use transitions (signsposting) to move smoothly.</a:t>
            </a:r>
          </a:p>
          <a:p>
            <a:pPr>
              <a:spcBef>
                <a:spcPct val="50000"/>
              </a:spcBef>
              <a:buFontTx/>
              <a:buChar char="•"/>
            </a:pPr>
            <a:r>
              <a:rPr lang="sl-SI" b="1"/>
              <a:t> Use examples, anecdotes, statistics to support your  message.</a:t>
            </a:r>
          </a:p>
          <a:p>
            <a:pPr>
              <a:spcBef>
                <a:spcPct val="50000"/>
              </a:spcBef>
              <a:buFontTx/>
              <a:buChar char="•"/>
            </a:pPr>
            <a:r>
              <a:rPr lang="sl-SI" b="1"/>
              <a:t> Use a lot of visuals to reinforce the message.</a:t>
            </a:r>
          </a:p>
          <a:p>
            <a:pPr>
              <a:spcBef>
                <a:spcPct val="50000"/>
              </a:spcBef>
              <a:buFontTx/>
              <a:buChar char="•"/>
            </a:pPr>
            <a:r>
              <a:rPr lang="sl-SI" b="1"/>
              <a:t> Consider timing.</a:t>
            </a:r>
          </a:p>
          <a:p>
            <a:pPr>
              <a:spcBef>
                <a:spcPct val="50000"/>
              </a:spcBef>
              <a:buFontTx/>
              <a:buChar char="•"/>
            </a:pPr>
            <a:r>
              <a:rPr lang="sl-SI" b="1"/>
              <a:t> Apply the KISS principle.</a:t>
            </a:r>
          </a:p>
          <a:p>
            <a:pPr>
              <a:spcBef>
                <a:spcPct val="50000"/>
              </a:spcBef>
              <a:buFontTx/>
              <a:buChar char="•"/>
            </a:pPr>
            <a:r>
              <a:rPr lang="sl-SI" b="1"/>
              <a:t> Practise alone and with the whole group.</a:t>
            </a:r>
          </a:p>
          <a:p>
            <a:pPr>
              <a:spcBef>
                <a:spcPct val="50000"/>
              </a:spcBef>
              <a:buFontTx/>
              <a:buChar char="•"/>
            </a:pPr>
            <a:endParaRPr lang="sl-SI" b="1"/>
          </a:p>
          <a:p>
            <a:pPr>
              <a:spcBef>
                <a:spcPct val="50000"/>
              </a:spcBef>
              <a:buFontTx/>
              <a:buChar char="•"/>
            </a:pPr>
            <a:endParaRPr lang="sl-SI" b="1"/>
          </a:p>
        </p:txBody>
      </p:sp>
      <p:sp>
        <p:nvSpPr>
          <p:cNvPr id="39944" name="Text Box 8"/>
          <p:cNvSpPr txBox="1">
            <a:spLocks noChangeArrowheads="1"/>
          </p:cNvSpPr>
          <p:nvPr/>
        </p:nvSpPr>
        <p:spPr bwMode="auto">
          <a:xfrm>
            <a:off x="3200400" y="381000"/>
            <a:ext cx="3886200" cy="701675"/>
          </a:xfrm>
          <a:prstGeom prst="rect">
            <a:avLst/>
          </a:prstGeom>
          <a:noFill/>
          <a:ln w="9525">
            <a:noFill/>
            <a:miter lim="800000"/>
            <a:headEnd/>
            <a:tailEnd/>
          </a:ln>
          <a:effectLst/>
        </p:spPr>
        <p:txBody>
          <a:bodyPr>
            <a:spAutoFit/>
          </a:bodyPr>
          <a:lstStyle/>
          <a:p>
            <a:pPr>
              <a:spcBef>
                <a:spcPct val="50000"/>
              </a:spcBef>
            </a:pPr>
            <a:r>
              <a:rPr lang="sl-SI" sz="4000" b="1"/>
              <a:t>Conclusion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r>
              <a:rPr lang="en-US" dirty="0" smtClean="0">
                <a:hlinkClick r:id="rId2"/>
              </a:rPr>
              <a:t>http://www.dvd-ppt-slideshow.com/blog/how-to-overcome-nervousness-when-doing-powerpoint-presentation/</a:t>
            </a:r>
            <a:endParaRPr lang="en-US" dirty="0" smtClean="0"/>
          </a:p>
          <a:p>
            <a:r>
              <a:rPr lang="en-US" dirty="0" smtClean="0">
                <a:hlinkClick r:id="rId3"/>
              </a:rPr>
              <a:t>http://www.ljlseminars.com/anxiety.htm</a:t>
            </a:r>
            <a:endParaRPr lang="en-US" dirty="0" smtClean="0"/>
          </a:p>
          <a:p>
            <a:r>
              <a:rPr lang="en-US" dirty="0" smtClean="0">
                <a:hlinkClick r:id="rId4"/>
              </a:rPr>
              <a:t>http://presenting2007.blogspot.com/2007/02/notes-on-being-nervous.html</a:t>
            </a:r>
            <a:endParaRPr lang="en-US" dirty="0" smtClean="0"/>
          </a:p>
          <a:p>
            <a:pPr>
              <a:buNone/>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TotalTime>
  <Words>2554</Words>
  <Application>Microsoft Office PowerPoint</Application>
  <PresentationFormat>On-screen Show (4:3)</PresentationFormat>
  <Paragraphs>292</Paragraphs>
  <Slides>49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1" baseType="lpstr">
      <vt:lpstr>Office Theme</vt:lpstr>
      <vt:lpstr>Clip</vt:lpstr>
      <vt:lpstr>Lecture 32</vt:lpstr>
      <vt:lpstr>Summary</vt:lpstr>
      <vt:lpstr>Introduction</vt:lpstr>
      <vt:lpstr>Introduction</vt:lpstr>
      <vt:lpstr>Slide 5</vt:lpstr>
      <vt:lpstr>Slide 6</vt:lpstr>
      <vt:lpstr>Slide 7</vt:lpstr>
      <vt:lpstr>Slide 8</vt:lpstr>
      <vt:lpstr>Slide 9</vt:lpstr>
      <vt:lpstr>How to Overcome Nervousness?</vt:lpstr>
      <vt:lpstr>Think of it as the 9 P's</vt:lpstr>
      <vt:lpstr>How to Overcome Nervousness?</vt:lpstr>
      <vt:lpstr>How to Overcome Nervousness?</vt:lpstr>
      <vt:lpstr>How to Overcome Nervousness?</vt:lpstr>
      <vt:lpstr>How to Overcome Nervousness?</vt:lpstr>
      <vt:lpstr>How to Overcome Nervousness?</vt:lpstr>
      <vt:lpstr>How to Overcome Nervousness?</vt:lpstr>
      <vt:lpstr>How to Overcome Nervousness?</vt:lpstr>
      <vt:lpstr>How to Overcome Nervousness?</vt:lpstr>
      <vt:lpstr>How to Overcome Nervousness?</vt:lpstr>
      <vt:lpstr>How to Overcome Nervousness?</vt:lpstr>
      <vt:lpstr>How to Overcome Nervousness?</vt:lpstr>
      <vt:lpstr>Fear of speaking in public regularly comes high up in surveys of human fears!</vt:lpstr>
      <vt:lpstr>Change your Thinking</vt:lpstr>
      <vt:lpstr>It's not about You</vt:lpstr>
      <vt:lpstr>Relax</vt:lpstr>
      <vt:lpstr>Start Slowly</vt:lpstr>
      <vt:lpstr>Forgive Yourself and Move on</vt:lpstr>
      <vt:lpstr>Audiences</vt:lpstr>
      <vt:lpstr>Prepare</vt:lpstr>
      <vt:lpstr>And enjoy..</vt:lpstr>
      <vt:lpstr>Recap</vt:lpstr>
      <vt:lpstr>Slide 33</vt:lpstr>
      <vt:lpstr>Slide 34</vt:lpstr>
      <vt:lpstr>So…. Different aspects</vt:lpstr>
      <vt:lpstr>Preparation at home</vt:lpstr>
      <vt:lpstr>Slide 37</vt:lpstr>
      <vt:lpstr>Slide 38</vt:lpstr>
      <vt:lpstr>Slide 39</vt:lpstr>
      <vt:lpstr>Slide 40</vt:lpstr>
      <vt:lpstr>Slide 41</vt:lpstr>
      <vt:lpstr>Adapting the Language</vt:lpstr>
      <vt:lpstr>Slide 43</vt:lpstr>
      <vt:lpstr>Slide 44</vt:lpstr>
      <vt:lpstr>Slide 45</vt:lpstr>
      <vt:lpstr>Slide 46</vt:lpstr>
      <vt:lpstr>PRESENTER AS AN “ACTOR”</vt:lpstr>
      <vt:lpstr>Slide 48</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30</dc:title>
  <dc:creator>Anila</dc:creator>
  <cp:lastModifiedBy>NTS</cp:lastModifiedBy>
  <cp:revision>22</cp:revision>
  <dcterms:created xsi:type="dcterms:W3CDTF">2012-12-29T20:11:56Z</dcterms:created>
  <dcterms:modified xsi:type="dcterms:W3CDTF">2013-05-09T10:53:08Z</dcterms:modified>
</cp:coreProperties>
</file>