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8" r:id="rId1"/>
    <p:sldMasterId id="2147483783" r:id="rId2"/>
    <p:sldMasterId id="2147483809" r:id="rId3"/>
  </p:sldMasterIdLst>
  <p:notesMasterIdLst>
    <p:notesMasterId r:id="rId42"/>
  </p:notesMasterIdLst>
  <p:sldIdLst>
    <p:sldId id="256" r:id="rId4"/>
    <p:sldId id="280" r:id="rId5"/>
    <p:sldId id="281" r:id="rId6"/>
    <p:sldId id="284" r:id="rId7"/>
    <p:sldId id="282" r:id="rId8"/>
    <p:sldId id="283" r:id="rId9"/>
    <p:sldId id="285" r:id="rId10"/>
    <p:sldId id="287" r:id="rId11"/>
    <p:sldId id="288" r:id="rId12"/>
    <p:sldId id="289" r:id="rId13"/>
    <p:sldId id="290" r:id="rId14"/>
    <p:sldId id="292" r:id="rId15"/>
    <p:sldId id="286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10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260" r:id="rId33"/>
    <p:sldId id="261" r:id="rId34"/>
    <p:sldId id="262" r:id="rId35"/>
    <p:sldId id="263" r:id="rId36"/>
    <p:sldId id="264" r:id="rId37"/>
    <p:sldId id="265" r:id="rId38"/>
    <p:sldId id="266" r:id="rId39"/>
    <p:sldId id="278" r:id="rId40"/>
    <p:sldId id="31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E2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F44BFD-5119-4085-90E7-1E4C20C51832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</dgm:pt>
    <dgm:pt modelId="{5597EA56-EFDE-4E4E-B2C5-FC4E507DA268}">
      <dgm:prSet phldrT="[Text]"/>
      <dgm:spPr/>
      <dgm:t>
        <a:bodyPr/>
        <a:lstStyle/>
        <a:p>
          <a:r>
            <a:rPr lang="en-US" b="1" dirty="0" smtClean="0"/>
            <a:t>Creation</a:t>
          </a:r>
          <a:endParaRPr lang="en-US" b="1" dirty="0"/>
        </a:p>
      </dgm:t>
    </dgm:pt>
    <dgm:pt modelId="{20F0A8FE-81B4-46B3-8FE9-D4FE30ADA966}" type="parTrans" cxnId="{D78EF7ED-8FC0-4536-8F86-6E2352CC2F70}">
      <dgm:prSet/>
      <dgm:spPr/>
      <dgm:t>
        <a:bodyPr/>
        <a:lstStyle/>
        <a:p>
          <a:endParaRPr lang="en-US"/>
        </a:p>
      </dgm:t>
    </dgm:pt>
    <dgm:pt modelId="{F34DE8C2-C711-475D-9318-1BC9722AE039}" type="sibTrans" cxnId="{D78EF7ED-8FC0-4536-8F86-6E2352CC2F70}">
      <dgm:prSet/>
      <dgm:spPr/>
      <dgm:t>
        <a:bodyPr/>
        <a:lstStyle/>
        <a:p>
          <a:endParaRPr lang="en-US"/>
        </a:p>
      </dgm:t>
    </dgm:pt>
    <dgm:pt modelId="{B6F4F46A-1946-482C-9C6A-7CD1DE007451}">
      <dgm:prSet phldrT="[Text]"/>
      <dgm:spPr/>
      <dgm:t>
        <a:bodyPr/>
        <a:lstStyle/>
        <a:p>
          <a:r>
            <a:rPr lang="en-US" b="1" dirty="0" smtClean="0"/>
            <a:t>Preparation</a:t>
          </a:r>
          <a:endParaRPr lang="en-US" b="1" dirty="0"/>
        </a:p>
      </dgm:t>
    </dgm:pt>
    <dgm:pt modelId="{21FF3EDC-C4CD-4FAA-B31F-4F1DB5E1D4BB}" type="parTrans" cxnId="{4BE2209F-FC12-46BB-8FAC-ACE4470BCBDC}">
      <dgm:prSet/>
      <dgm:spPr/>
      <dgm:t>
        <a:bodyPr/>
        <a:lstStyle/>
        <a:p>
          <a:endParaRPr lang="en-US"/>
        </a:p>
      </dgm:t>
    </dgm:pt>
    <dgm:pt modelId="{FB19FA8A-6DC8-44CA-9E87-92E70E54DF62}" type="sibTrans" cxnId="{4BE2209F-FC12-46BB-8FAC-ACE4470BCBDC}">
      <dgm:prSet/>
      <dgm:spPr/>
      <dgm:t>
        <a:bodyPr/>
        <a:lstStyle/>
        <a:p>
          <a:endParaRPr lang="en-US"/>
        </a:p>
      </dgm:t>
    </dgm:pt>
    <dgm:pt modelId="{989C4179-0BE3-4151-9B57-6D67174C5F44}">
      <dgm:prSet phldrT="[Text]"/>
      <dgm:spPr/>
      <dgm:t>
        <a:bodyPr/>
        <a:lstStyle/>
        <a:p>
          <a:r>
            <a:rPr lang="en-US" b="1" dirty="0" smtClean="0"/>
            <a:t>Presentation</a:t>
          </a:r>
          <a:endParaRPr lang="en-US" b="1" dirty="0"/>
        </a:p>
      </dgm:t>
    </dgm:pt>
    <dgm:pt modelId="{FB247DB3-55BC-45C9-B64F-917A7A15AB8F}" type="parTrans" cxnId="{8A3EEB19-0520-4C39-BBAA-33A7414A24DA}">
      <dgm:prSet/>
      <dgm:spPr/>
      <dgm:t>
        <a:bodyPr/>
        <a:lstStyle/>
        <a:p>
          <a:endParaRPr lang="en-US"/>
        </a:p>
      </dgm:t>
    </dgm:pt>
    <dgm:pt modelId="{C9139FE8-0F96-4835-878E-FFCB7F827E62}" type="sibTrans" cxnId="{8A3EEB19-0520-4C39-BBAA-33A7414A24DA}">
      <dgm:prSet/>
      <dgm:spPr/>
      <dgm:t>
        <a:bodyPr/>
        <a:lstStyle/>
        <a:p>
          <a:endParaRPr lang="en-US"/>
        </a:p>
      </dgm:t>
    </dgm:pt>
    <dgm:pt modelId="{1C7CC286-4C5C-4FA4-BE17-3826C480ACC3}" type="pres">
      <dgm:prSet presAssocID="{14F44BFD-5119-4085-90E7-1E4C20C51832}" presName="CompostProcess" presStyleCnt="0">
        <dgm:presLayoutVars>
          <dgm:dir/>
          <dgm:resizeHandles val="exact"/>
        </dgm:presLayoutVars>
      </dgm:prSet>
      <dgm:spPr/>
    </dgm:pt>
    <dgm:pt modelId="{066AC546-2E76-4856-9C37-AE663C2B947A}" type="pres">
      <dgm:prSet presAssocID="{14F44BFD-5119-4085-90E7-1E4C20C51832}" presName="arrow" presStyleLbl="bgShp" presStyleIdx="0" presStyleCnt="1"/>
      <dgm:spPr/>
    </dgm:pt>
    <dgm:pt modelId="{69260D38-1233-4863-BE43-CF11F8E29172}" type="pres">
      <dgm:prSet presAssocID="{14F44BFD-5119-4085-90E7-1E4C20C51832}" presName="linearProcess" presStyleCnt="0"/>
      <dgm:spPr/>
    </dgm:pt>
    <dgm:pt modelId="{D87D6006-AC32-499C-B499-C72394161DB8}" type="pres">
      <dgm:prSet presAssocID="{5597EA56-EFDE-4E4E-B2C5-FC4E507DA26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5631E5-E75B-4E75-9356-48E5239BA760}" type="pres">
      <dgm:prSet presAssocID="{F34DE8C2-C711-475D-9318-1BC9722AE039}" presName="sibTrans" presStyleCnt="0"/>
      <dgm:spPr/>
    </dgm:pt>
    <dgm:pt modelId="{4D3A8C1C-BF9E-4BCC-8EBE-71D4827F151A}" type="pres">
      <dgm:prSet presAssocID="{B6F4F46A-1946-482C-9C6A-7CD1DE007451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A4162-4365-448C-B1A2-3319F1C8FD7E}" type="pres">
      <dgm:prSet presAssocID="{FB19FA8A-6DC8-44CA-9E87-92E70E54DF62}" presName="sibTrans" presStyleCnt="0"/>
      <dgm:spPr/>
    </dgm:pt>
    <dgm:pt modelId="{2B0D791A-BD6A-4203-BE37-42EF8963B0B1}" type="pres">
      <dgm:prSet presAssocID="{989C4179-0BE3-4151-9B57-6D67174C5F4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3EEB19-0520-4C39-BBAA-33A7414A24DA}" srcId="{14F44BFD-5119-4085-90E7-1E4C20C51832}" destId="{989C4179-0BE3-4151-9B57-6D67174C5F44}" srcOrd="2" destOrd="0" parTransId="{FB247DB3-55BC-45C9-B64F-917A7A15AB8F}" sibTransId="{C9139FE8-0F96-4835-878E-FFCB7F827E62}"/>
    <dgm:cxn modelId="{B54F15CF-D11E-450F-A3AA-DE75B12A8FED}" type="presOf" srcId="{5597EA56-EFDE-4E4E-B2C5-FC4E507DA268}" destId="{D87D6006-AC32-499C-B499-C72394161DB8}" srcOrd="0" destOrd="0" presId="urn:microsoft.com/office/officeart/2005/8/layout/hProcess9"/>
    <dgm:cxn modelId="{86EEAF1B-EF40-48DE-8C77-46FBB056EBAA}" type="presOf" srcId="{B6F4F46A-1946-482C-9C6A-7CD1DE007451}" destId="{4D3A8C1C-BF9E-4BCC-8EBE-71D4827F151A}" srcOrd="0" destOrd="0" presId="urn:microsoft.com/office/officeart/2005/8/layout/hProcess9"/>
    <dgm:cxn modelId="{6EFDAA1B-A87B-4D40-8163-DC3755C563DE}" type="presOf" srcId="{989C4179-0BE3-4151-9B57-6D67174C5F44}" destId="{2B0D791A-BD6A-4203-BE37-42EF8963B0B1}" srcOrd="0" destOrd="0" presId="urn:microsoft.com/office/officeart/2005/8/layout/hProcess9"/>
    <dgm:cxn modelId="{D78EF7ED-8FC0-4536-8F86-6E2352CC2F70}" srcId="{14F44BFD-5119-4085-90E7-1E4C20C51832}" destId="{5597EA56-EFDE-4E4E-B2C5-FC4E507DA268}" srcOrd="0" destOrd="0" parTransId="{20F0A8FE-81B4-46B3-8FE9-D4FE30ADA966}" sibTransId="{F34DE8C2-C711-475D-9318-1BC9722AE039}"/>
    <dgm:cxn modelId="{4BE2209F-FC12-46BB-8FAC-ACE4470BCBDC}" srcId="{14F44BFD-5119-4085-90E7-1E4C20C51832}" destId="{B6F4F46A-1946-482C-9C6A-7CD1DE007451}" srcOrd="1" destOrd="0" parTransId="{21FF3EDC-C4CD-4FAA-B31F-4F1DB5E1D4BB}" sibTransId="{FB19FA8A-6DC8-44CA-9E87-92E70E54DF62}"/>
    <dgm:cxn modelId="{4BF6A921-0153-459A-9731-A9BA8B3CF88C}" type="presOf" srcId="{14F44BFD-5119-4085-90E7-1E4C20C51832}" destId="{1C7CC286-4C5C-4FA4-BE17-3826C480ACC3}" srcOrd="0" destOrd="0" presId="urn:microsoft.com/office/officeart/2005/8/layout/hProcess9"/>
    <dgm:cxn modelId="{12FB53BE-FD1E-4465-A469-1DBCFDFFB69B}" type="presParOf" srcId="{1C7CC286-4C5C-4FA4-BE17-3826C480ACC3}" destId="{066AC546-2E76-4856-9C37-AE663C2B947A}" srcOrd="0" destOrd="0" presId="urn:microsoft.com/office/officeart/2005/8/layout/hProcess9"/>
    <dgm:cxn modelId="{8A8C1B15-8C6A-4D56-9743-4DE7EEA32255}" type="presParOf" srcId="{1C7CC286-4C5C-4FA4-BE17-3826C480ACC3}" destId="{69260D38-1233-4863-BE43-CF11F8E29172}" srcOrd="1" destOrd="0" presId="urn:microsoft.com/office/officeart/2005/8/layout/hProcess9"/>
    <dgm:cxn modelId="{6A69A37A-ECF6-4BD5-9DC7-C352EF6B3451}" type="presParOf" srcId="{69260D38-1233-4863-BE43-CF11F8E29172}" destId="{D87D6006-AC32-499C-B499-C72394161DB8}" srcOrd="0" destOrd="0" presId="urn:microsoft.com/office/officeart/2005/8/layout/hProcess9"/>
    <dgm:cxn modelId="{43029E7E-F888-4B1C-9404-0A829CDB02AF}" type="presParOf" srcId="{69260D38-1233-4863-BE43-CF11F8E29172}" destId="{8B5631E5-E75B-4E75-9356-48E5239BA760}" srcOrd="1" destOrd="0" presId="urn:microsoft.com/office/officeart/2005/8/layout/hProcess9"/>
    <dgm:cxn modelId="{926C063E-8730-456E-B7E8-04A5AB50B3D6}" type="presParOf" srcId="{69260D38-1233-4863-BE43-CF11F8E29172}" destId="{4D3A8C1C-BF9E-4BCC-8EBE-71D4827F151A}" srcOrd="2" destOrd="0" presId="urn:microsoft.com/office/officeart/2005/8/layout/hProcess9"/>
    <dgm:cxn modelId="{8DBF3EDB-1B54-45C6-AC59-431670C20B75}" type="presParOf" srcId="{69260D38-1233-4863-BE43-CF11F8E29172}" destId="{EDFA4162-4365-448C-B1A2-3319F1C8FD7E}" srcOrd="3" destOrd="0" presId="urn:microsoft.com/office/officeart/2005/8/layout/hProcess9"/>
    <dgm:cxn modelId="{CDF8EC75-DE5A-4750-AE67-6923CFE37ACB}" type="presParOf" srcId="{69260D38-1233-4863-BE43-CF11F8E29172}" destId="{2B0D791A-BD6A-4203-BE37-42EF8963B0B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6AC546-2E76-4856-9C37-AE663C2B947A}">
      <dsp:nvSpPr>
        <dsp:cNvPr id="0" name=""/>
        <dsp:cNvSpPr/>
      </dsp:nvSpPr>
      <dsp:spPr>
        <a:xfrm>
          <a:off x="508298" y="0"/>
          <a:ext cx="5760719" cy="385142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87D6006-AC32-499C-B499-C72394161DB8}">
      <dsp:nvSpPr>
        <dsp:cNvPr id="0" name=""/>
        <dsp:cNvSpPr/>
      </dsp:nvSpPr>
      <dsp:spPr>
        <a:xfrm>
          <a:off x="800" y="1155428"/>
          <a:ext cx="2160397" cy="15405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Creation</a:t>
          </a:r>
          <a:endParaRPr lang="en-US" sz="2600" b="1" kern="1200" dirty="0"/>
        </a:p>
      </dsp:txBody>
      <dsp:txXfrm>
        <a:off x="800" y="1155428"/>
        <a:ext cx="2160397" cy="1540571"/>
      </dsp:txXfrm>
    </dsp:sp>
    <dsp:sp modelId="{4D3A8C1C-BF9E-4BCC-8EBE-71D4827F151A}">
      <dsp:nvSpPr>
        <dsp:cNvPr id="0" name=""/>
        <dsp:cNvSpPr/>
      </dsp:nvSpPr>
      <dsp:spPr>
        <a:xfrm>
          <a:off x="2308459" y="1155428"/>
          <a:ext cx="2160397" cy="15405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Preparation</a:t>
          </a:r>
          <a:endParaRPr lang="en-US" sz="2600" b="1" kern="1200" dirty="0"/>
        </a:p>
      </dsp:txBody>
      <dsp:txXfrm>
        <a:off x="2308459" y="1155428"/>
        <a:ext cx="2160397" cy="1540571"/>
      </dsp:txXfrm>
    </dsp:sp>
    <dsp:sp modelId="{2B0D791A-BD6A-4203-BE37-42EF8963B0B1}">
      <dsp:nvSpPr>
        <dsp:cNvPr id="0" name=""/>
        <dsp:cNvSpPr/>
      </dsp:nvSpPr>
      <dsp:spPr>
        <a:xfrm>
          <a:off x="4616118" y="1155428"/>
          <a:ext cx="2160397" cy="154057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Presentation</a:t>
          </a:r>
          <a:endParaRPr lang="en-US" sz="2600" b="1" kern="1200" dirty="0"/>
        </a:p>
      </dsp:txBody>
      <dsp:txXfrm>
        <a:off x="4616118" y="1155428"/>
        <a:ext cx="2160397" cy="1540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BDB6E-8A17-4940-B351-21E5D3F8B123}" type="datetimeFigureOut">
              <a:rPr lang="en-US" smtClean="0"/>
              <a:pPr/>
              <a:t>5/1/2013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C8007-37B2-42B0-8496-C1441D24D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9553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>
                <a:solidFill>
                  <a:srgbClr val="94C6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94C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0C717-E247-446E-BABB-801878E7C1B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792568315"/>
      </p:ext>
    </p:extLst>
  </p:cSld>
  <p:clrMapOvr>
    <a:masterClrMapping/>
  </p:clrMapOvr>
  <p:transition spd="med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>
                <a:solidFill>
                  <a:srgbClr val="94C6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94C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86C7E-B403-48FE-BEFC-770DF10BC6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94C600"/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E60D5-5A59-4C37-A178-C019D45E8F19}" type="slidenum">
              <a:rPr lang="en-US" altLang="zh-CN" smtClean="0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808" r:id="rId12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94C600"/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E60D5-5A59-4C37-A178-C019D45E8F19}" type="slidenum">
              <a:rPr lang="en-US" altLang="zh-CN" smtClean="0">
                <a:latin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vmlDrawing" Target="../drawings/vmlDrawing23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24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708476"/>
            <a:ext cx="6903721" cy="170216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Presentation Skills</a:t>
            </a:r>
            <a:endParaRPr lang="en-US" sz="6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572001"/>
            <a:ext cx="5791199" cy="990599"/>
          </a:xfrm>
        </p:spPr>
        <p:txBody>
          <a:bodyPr>
            <a:normAutofit/>
          </a:bodyPr>
          <a:lstStyle/>
          <a:p>
            <a:pPr algn="ctr"/>
            <a:endParaRPr lang="en-US" sz="2600" dirty="0" smtClean="0"/>
          </a:p>
          <a:p>
            <a:pPr algn="ctr"/>
            <a:r>
              <a:rPr lang="en-US" sz="2600" b="1" dirty="0" smtClean="0">
                <a:solidFill>
                  <a:schemeClr val="tx1"/>
                </a:solidFill>
              </a:rPr>
              <a:t>How to make/deliver a Presentation?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1295400"/>
            <a:ext cx="26180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/>
              <a:t>Lecture 26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xmlns="" val="145853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990600"/>
            <a:ext cx="8458200" cy="20574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zh-CN" sz="5400" dirty="0"/>
              <a:t>“Great speakers aren’t born, they are trained.”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733800"/>
            <a:ext cx="7162800" cy="2514600"/>
          </a:xfrm>
        </p:spPr>
        <p:txBody>
          <a:bodyPr>
            <a:normAutofit/>
          </a:bodyPr>
          <a:lstStyle/>
          <a:p>
            <a:pPr eaLnBrk="1" hangingPunct="1"/>
            <a:endParaRPr lang="en-US" altLang="zh-CN" sz="2400" dirty="0">
              <a:ea typeface="宋体" charset="-122"/>
            </a:endParaRPr>
          </a:p>
          <a:p>
            <a:pPr eaLnBrk="1" hangingPunct="1"/>
            <a:r>
              <a:rPr lang="en-US" altLang="zh-CN" sz="3500" b="1" i="1" dirty="0" smtClean="0">
                <a:solidFill>
                  <a:schemeClr val="tx1"/>
                </a:solidFill>
                <a:ea typeface="宋体" charset="-122"/>
              </a:rPr>
              <a:t>Presenting is a Skill…</a:t>
            </a:r>
          </a:p>
          <a:p>
            <a:pPr eaLnBrk="1" hangingPunct="1"/>
            <a:r>
              <a:rPr lang="en-US" altLang="zh-CN" sz="3500" b="1" i="1" dirty="0" smtClean="0">
                <a:solidFill>
                  <a:schemeClr val="tx1"/>
                </a:solidFill>
                <a:ea typeface="宋体" charset="-122"/>
              </a:rPr>
              <a:t>Developed through experience</a:t>
            </a:r>
          </a:p>
          <a:p>
            <a:pPr eaLnBrk="1" hangingPunct="1"/>
            <a:r>
              <a:rPr lang="en-US" altLang="zh-CN" sz="3500" b="1" i="1" dirty="0" smtClean="0">
                <a:solidFill>
                  <a:schemeClr val="tx1"/>
                </a:solidFill>
                <a:ea typeface="宋体" charset="-122"/>
              </a:rPr>
              <a:t>and training.</a:t>
            </a:r>
            <a:endParaRPr lang="en-US" altLang="zh-CN" sz="3500" i="1" dirty="0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826891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Agenda 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924800" cy="4800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Introduction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Planning Your Presentation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The Presentation Sequence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Effective Presentation </a:t>
            </a:r>
            <a:r>
              <a:rPr lang="en-US" altLang="zh-CN" dirty="0">
                <a:ea typeface="宋体" charset="-122"/>
              </a:rPr>
              <a:t>Techniques</a:t>
            </a:r>
            <a:endParaRPr lang="en-US" altLang="zh-CN" dirty="0" smtClean="0">
              <a:ea typeface="宋体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Creating Effective Visual Aids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‘Three’ </a:t>
            </a:r>
            <a:r>
              <a:rPr lang="en-US" smtClean="0"/>
              <a:t>Stage Process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64163786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Definitions</a:t>
            </a:r>
            <a:r>
              <a:rPr lang="en-US" altLang="zh-CN" dirty="0" smtClean="0">
                <a:ea typeface="宋体" charset="-122"/>
              </a:rPr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17713"/>
            <a:ext cx="7848600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b="1" u="sng" dirty="0" smtClean="0">
                <a:ea typeface="宋体" charset="-122"/>
              </a:rPr>
              <a:t>Presentation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“Something set forth to an audience for the attention of the mind “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b="1" u="sng" dirty="0" smtClean="0">
                <a:ea typeface="宋体" charset="-122"/>
              </a:rPr>
              <a:t>Effective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“…producing a desired result”</a:t>
            </a:r>
          </a:p>
          <a:p>
            <a:pPr eaLnBrk="1" hangingPunct="1">
              <a:lnSpc>
                <a:spcPct val="90000"/>
              </a:lnSpc>
            </a:pPr>
            <a:endParaRPr lang="en-US" altLang="zh-CN" dirty="0" smtClean="0">
              <a:ea typeface="宋体" charset="-12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2800" dirty="0" smtClean="0">
              <a:ea typeface="宋体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800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91602023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8382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#1 Fear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330425"/>
            <a:ext cx="7391400" cy="29352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Feared More Than Death!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THE FACTS: Shaky hands, blushing cheeks, memory loss, nausea, and knocking knees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NORMAL!</a:t>
            </a:r>
            <a:endParaRPr lang="en-US" altLang="zh-CN" i="1" dirty="0" smtClean="0">
              <a:solidFill>
                <a:schemeClr val="accent2"/>
              </a:solidFill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16548831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Causes of the Anxiety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133600"/>
            <a:ext cx="81534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Fear of the Unknown OR Loss of Control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Fight or Flight Mode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No Backup Plan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No Enthusiasm For Subject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Focus of Attention</a:t>
            </a:r>
          </a:p>
          <a:p>
            <a:pPr eaLnBrk="1" hangingPunct="1"/>
            <a:endParaRPr lang="en-US" altLang="zh-CN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27293904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6858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Effective Presentations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905000"/>
            <a:ext cx="75438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Control Anxiety – Don’t Fight It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Audience Centered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Accomplishes Objective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Fun For Audience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Fun For You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Conducted Within Time Frame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87233486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Part 2:</a:t>
            </a:r>
            <a:br>
              <a:rPr lang="en-US" altLang="zh-CN" b="1" dirty="0" smtClean="0">
                <a:ea typeface="宋体" charset="-122"/>
              </a:rPr>
            </a:br>
            <a:r>
              <a:rPr lang="en-US" altLang="zh-CN" b="1" dirty="0" smtClean="0">
                <a:ea typeface="宋体" charset="-122"/>
              </a:rPr>
              <a:t>Planning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39967187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Planning Your Presentation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752600"/>
            <a:ext cx="7543800" cy="4648200"/>
          </a:xfrm>
        </p:spPr>
        <p:txBody>
          <a:bodyPr>
            <a:normAutofit fontScale="85000" lnSpcReduction="20000"/>
          </a:bodyPr>
          <a:lstStyle/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Determine Purpose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Assess Your Audience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“Success depends on your ability to reach your audience.”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Size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Graphics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Knowledge Level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Motivation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42098572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Planning A Presentation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76400"/>
            <a:ext cx="7848600" cy="4764087"/>
          </a:xfrm>
        </p:spPr>
        <p:txBody>
          <a:bodyPr>
            <a:normAutofit fontScale="85000" lnSpcReduction="20000"/>
          </a:bodyPr>
          <a:lstStyle/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 startAt="3"/>
            </a:pPr>
            <a:r>
              <a:rPr lang="en-US" altLang="zh-CN" dirty="0" smtClean="0">
                <a:ea typeface="宋体" charset="-122"/>
              </a:rPr>
              <a:t>Plan Space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Number of Seats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Seating Arrangement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Audio/Visual Equipment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Distracters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 startAt="4"/>
            </a:pPr>
            <a:r>
              <a:rPr lang="en-US" altLang="zh-CN" dirty="0" smtClean="0">
                <a:ea typeface="宋体" charset="-122"/>
              </a:rPr>
              <a:t>What Day and Time?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Any Day!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Morning</a:t>
            </a:r>
          </a:p>
          <a:p>
            <a:pPr marL="609600" indent="-609600" eaLnBrk="1" hangingPunct="1"/>
            <a:endParaRPr lang="en-US" altLang="zh-CN" sz="2800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E0C717-E247-446E-BABB-801878E7C1B6}" type="slidenum">
              <a:rPr lang="en-US" altLang="zh-CN" smtClean="0"/>
              <a:pPr>
                <a:defRPr/>
              </a:pPr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33575807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More Planning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620000" cy="4114800"/>
          </a:xfrm>
        </p:spPr>
        <p:txBody>
          <a:bodyPr/>
          <a:lstStyle/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 startAt="5"/>
            </a:pPr>
            <a:r>
              <a:rPr lang="en-US" altLang="zh-CN" dirty="0" smtClean="0">
                <a:ea typeface="宋体" charset="-122"/>
              </a:rPr>
              <a:t>Organization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Determine Main Points (2-5)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Evidence</a:t>
            </a:r>
          </a:p>
          <a:p>
            <a:pPr marL="990600" lvl="1" indent="-533400"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Prepare Outline</a:t>
            </a:r>
          </a:p>
          <a:p>
            <a:pPr marL="609600" indent="-609600" eaLnBrk="1" hangingPunct="1">
              <a:buFont typeface="Wingdings" pitchFamily="2" charset="2"/>
              <a:buNone/>
            </a:pPr>
            <a:endParaRPr lang="en-US" altLang="zh-CN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60869894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Presentation Outline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905000"/>
            <a:ext cx="7772400" cy="3962400"/>
          </a:xfrm>
        </p:spPr>
        <p:txBody>
          <a:bodyPr vert="horz" lIns="91440" tIns="45720" rIns="91440" bIns="45720" rtlCol="0">
            <a:normAutofit/>
          </a:bodyPr>
          <a:lstStyle/>
          <a:p>
            <a:pPr marL="609600" indent="-609600">
              <a:lnSpc>
                <a:spcPct val="150000"/>
              </a:lnSpc>
              <a:buSzPct val="90000"/>
            </a:pPr>
            <a:r>
              <a:rPr lang="en-US" altLang="zh-CN" dirty="0">
                <a:ea typeface="宋体" charset="-122"/>
              </a:rPr>
              <a:t>Keyword Reminders</a:t>
            </a:r>
          </a:p>
          <a:p>
            <a:pPr marL="609600" indent="-609600">
              <a:lnSpc>
                <a:spcPct val="150000"/>
              </a:lnSpc>
              <a:buSzPct val="90000"/>
            </a:pPr>
            <a:r>
              <a:rPr lang="en-US" altLang="zh-CN" dirty="0">
                <a:ea typeface="宋体" charset="-122"/>
              </a:rPr>
              <a:t>Conversational Flow</a:t>
            </a:r>
          </a:p>
          <a:p>
            <a:pPr marL="609600" indent="-609600">
              <a:lnSpc>
                <a:spcPct val="150000"/>
              </a:lnSpc>
              <a:buSzPct val="90000"/>
            </a:pPr>
            <a:r>
              <a:rPr lang="en-US" altLang="zh-CN" dirty="0">
                <a:ea typeface="宋体" charset="-122"/>
              </a:rPr>
              <a:t>Flexibility </a:t>
            </a:r>
          </a:p>
          <a:p>
            <a:pPr marL="609600" indent="-609600">
              <a:lnSpc>
                <a:spcPct val="150000"/>
              </a:lnSpc>
              <a:buSzPct val="90000"/>
            </a:pPr>
            <a:r>
              <a:rPr lang="en-US" altLang="zh-CN" dirty="0">
                <a:ea typeface="宋体" charset="-122"/>
              </a:rPr>
              <a:t>More Responsive to Audience</a:t>
            </a:r>
          </a:p>
          <a:p>
            <a:pPr marL="609600" indent="-609600">
              <a:lnSpc>
                <a:spcPct val="150000"/>
              </a:lnSpc>
              <a:buSzPct val="90000"/>
              <a:buFont typeface="Wingdings" pitchFamily="2" charset="2"/>
              <a:buAutoNum type="arabicPeriod" startAt="5"/>
            </a:pPr>
            <a:endParaRPr lang="en-US" altLang="zh-CN" dirty="0">
              <a:ea typeface="宋体" charset="-122"/>
            </a:endParaRPr>
          </a:p>
          <a:p>
            <a:pPr marL="609600" indent="-609600">
              <a:lnSpc>
                <a:spcPct val="150000"/>
              </a:lnSpc>
              <a:buSzPct val="90000"/>
              <a:buFont typeface="Wingdings" pitchFamily="2" charset="2"/>
              <a:buAutoNum type="arabicPeriod" startAt="5"/>
            </a:pPr>
            <a:endParaRPr lang="en-US" altLang="zh-CN" dirty="0">
              <a:ea typeface="宋体" charset="-122"/>
            </a:endParaRPr>
          </a:p>
          <a:p>
            <a:pPr marL="609600" indent="-609600">
              <a:lnSpc>
                <a:spcPct val="150000"/>
              </a:lnSpc>
              <a:buSzPct val="90000"/>
              <a:buFont typeface="Wingdings" pitchFamily="2" charset="2"/>
              <a:buAutoNum type="arabicPeriod" startAt="5"/>
            </a:pPr>
            <a:endParaRPr lang="en-US" altLang="zh-CN" dirty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12260157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620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Why Give A Presentation?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057400"/>
            <a:ext cx="7772400" cy="4114800"/>
          </a:xfrm>
        </p:spPr>
        <p:txBody>
          <a:bodyPr/>
          <a:lstStyle/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dirty="0" smtClean="0">
                <a:ea typeface="宋体" charset="-122"/>
              </a:rPr>
              <a:t>Three Main Purposes</a:t>
            </a:r>
          </a:p>
          <a:p>
            <a:pPr marL="609600" indent="-609600" eaLnBrk="1" hangingPunct="1">
              <a:lnSpc>
                <a:spcPct val="150000"/>
              </a:lnSpc>
              <a:buSzPct val="95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Inform</a:t>
            </a:r>
          </a:p>
          <a:p>
            <a:pPr marL="609600" indent="-609600" eaLnBrk="1" hangingPunct="1">
              <a:lnSpc>
                <a:spcPct val="150000"/>
              </a:lnSpc>
              <a:buSzPct val="95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Persuade</a:t>
            </a:r>
          </a:p>
          <a:p>
            <a:pPr marL="609600" indent="-609600" eaLnBrk="1" hangingPunct="1">
              <a:lnSpc>
                <a:spcPct val="150000"/>
              </a:lnSpc>
              <a:buSzPct val="95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Educate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55058271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Part 3:</a:t>
            </a:r>
            <a:br>
              <a:rPr lang="en-US" altLang="zh-CN" b="1" dirty="0" smtClean="0">
                <a:ea typeface="宋体" charset="-122"/>
              </a:rPr>
            </a:br>
            <a:r>
              <a:rPr lang="en-US" altLang="zh-CN" b="1" dirty="0" smtClean="0">
                <a:ea typeface="宋体" charset="-122"/>
              </a:rPr>
              <a:t>The Presentation Sequence</a:t>
            </a:r>
          </a:p>
        </p:txBody>
      </p:sp>
    </p:spTree>
    <p:extLst>
      <p:ext uri="{BB962C8B-B14F-4D97-AF65-F5344CB8AC3E}">
        <p14:creationId xmlns:p14="http://schemas.microsoft.com/office/powerpoint/2010/main" xmlns="" val="367057707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19100"/>
            <a:ext cx="7793037" cy="1143000"/>
          </a:xfrm>
        </p:spPr>
        <p:txBody>
          <a:bodyPr/>
          <a:lstStyle/>
          <a:p>
            <a:pPr eaLnBrk="1" hangingPunct="1"/>
            <a:r>
              <a:rPr lang="en-US" altLang="zh-CN" sz="4800" b="1" dirty="0" smtClean="0">
                <a:ea typeface="宋体" charset="-122"/>
              </a:rPr>
              <a:t>#1: Build Rapport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8077200" cy="4724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… relation marked by harmony or empathy</a:t>
            </a:r>
            <a:r>
              <a:rPr lang="en-US" altLang="zh-CN" sz="2800" dirty="0" smtClean="0">
                <a:ea typeface="宋体" charset="-122"/>
              </a:rPr>
              <a:t> 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Audience members who trust you and feel that you care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Start Before You Begin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Mingle; Learn Names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Good First Impression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People Listen To People They Like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35950321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7993062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#2: Opening Your Presentation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421688" cy="47244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Introduce Yourself – Why Should They Listen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Get Attention, Build More Rapport, Introduce Topic</a:t>
            </a:r>
          </a:p>
          <a:p>
            <a:pPr lvl="3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Humor</a:t>
            </a:r>
          </a:p>
          <a:p>
            <a:pPr lvl="3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Short Story</a:t>
            </a:r>
          </a:p>
          <a:p>
            <a:pPr lvl="3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Make Audience Think</a:t>
            </a:r>
          </a:p>
          <a:p>
            <a:pPr lvl="3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Invite Participation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Get Audience Response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5434708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6962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#2…Completing the Opening 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924800" cy="43434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Clearly Defining Topic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If Informative…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Clear parameters/ground rules for content within time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If Persuasive…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What’s the problem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Who cares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What’s the solution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Overview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75939617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1534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#3:  Presenting Main Points (Solution)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772400" cy="4038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Supporting Evidence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Examples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Feedback &amp; Questions From Audience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>
                <a:ea typeface="宋体" charset="-122"/>
              </a:rPr>
              <a:t>Attention to, and Focus on, Audience (Listening)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61216999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1534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#4:  Concluding Your Presentation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05000"/>
            <a:ext cx="7620000" cy="32766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u="sng" dirty="0" smtClean="0">
                <a:ea typeface="宋体" charset="-122"/>
              </a:rPr>
              <a:t>Goal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Inform audience that you’re about to close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Summarize main points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Something to remember or call-to-action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Answer questions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dirty="0" smtClean="0">
                <a:ea typeface="宋体" charset="-122"/>
              </a:rPr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404022448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Part 4: Effective</a:t>
            </a:r>
            <a:br>
              <a:rPr lang="en-US" altLang="zh-CN" b="1" dirty="0" smtClean="0">
                <a:ea typeface="宋体" charset="-122"/>
              </a:rPr>
            </a:br>
            <a:r>
              <a:rPr lang="en-US" altLang="zh-CN" b="1" dirty="0" smtClean="0">
                <a:ea typeface="宋体" charset="-122"/>
              </a:rPr>
              <a:t>Presentation Techniques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78275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Presentation Style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116888" cy="4114800"/>
          </a:xfrm>
        </p:spPr>
        <p:txBody>
          <a:bodyPr>
            <a:normAutofit fontScale="92500" lnSpcReduction="10000"/>
          </a:bodyPr>
          <a:lstStyle/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u="sng" dirty="0" smtClean="0">
                <a:ea typeface="宋体" charset="-122"/>
              </a:rPr>
              <a:t>3 Elements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Vocal Techniques</a:t>
            </a:r>
          </a:p>
          <a:p>
            <a:pPr marL="990600" lvl="1" indent="-533400" eaLnBrk="1" hangingPunct="1">
              <a:lnSpc>
                <a:spcPct val="150000"/>
              </a:lnSpc>
              <a:buSzPct val="90000"/>
            </a:pPr>
            <a:r>
              <a:rPr lang="en-US" altLang="zh-CN" dirty="0" smtClean="0">
                <a:ea typeface="宋体" charset="-122"/>
              </a:rPr>
              <a:t>Loudness</a:t>
            </a:r>
          </a:p>
          <a:p>
            <a:pPr marL="990600" lvl="1" indent="-533400" eaLnBrk="1" hangingPunct="1">
              <a:lnSpc>
                <a:spcPct val="150000"/>
              </a:lnSpc>
              <a:buSzPct val="90000"/>
            </a:pPr>
            <a:r>
              <a:rPr lang="en-US" altLang="zh-CN" dirty="0" smtClean="0">
                <a:ea typeface="宋体" charset="-122"/>
              </a:rPr>
              <a:t>Pitch</a:t>
            </a:r>
          </a:p>
          <a:p>
            <a:pPr marL="990600" lvl="1" indent="-533400" eaLnBrk="1" hangingPunct="1">
              <a:lnSpc>
                <a:spcPct val="150000"/>
              </a:lnSpc>
              <a:buSzPct val="90000"/>
            </a:pPr>
            <a:r>
              <a:rPr lang="en-US" altLang="zh-CN" dirty="0" smtClean="0">
                <a:ea typeface="宋体" charset="-122"/>
              </a:rPr>
              <a:t>Pause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</a:pPr>
            <a:r>
              <a:rPr lang="en-US" altLang="zh-CN" dirty="0" smtClean="0">
                <a:ea typeface="宋体" charset="-122"/>
              </a:rPr>
              <a:t>Deviations From the Standard for Emphasis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98256898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Presentation Style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3 Elements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Body Language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Eye Contact, Gestures, Posture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of Space</a:t>
            </a:r>
          </a:p>
          <a:p>
            <a:pPr lvl="1"/>
            <a:r>
              <a:rPr lang="en-US" dirty="0" smtClean="0"/>
              <a:t>Can Everyone See You?</a:t>
            </a:r>
          </a:p>
          <a:p>
            <a:pPr lvl="1"/>
            <a:r>
              <a:rPr lang="en-US" dirty="0" smtClean="0"/>
              <a:t>Movement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Common Problems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848600" cy="453548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Verbal fillers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“Um”, “uh”, “like”</a:t>
            </a:r>
          </a:p>
          <a:p>
            <a:pPr lvl="2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Any unrelated word or phrase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Swaying, rocking, and pacing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Hands in pockets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Lip smacking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Failure to be audience-centered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CN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41762128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0"/>
            <a:ext cx="70247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5 Presentation Tips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209800"/>
            <a:ext cx="7772400" cy="41148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Smile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Breathe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Water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Notes</a:t>
            </a:r>
          </a:p>
          <a:p>
            <a:pPr marL="609600" indent="-609600" eaLnBrk="1" hangingPunct="1">
              <a:lnSpc>
                <a:spcPct val="150000"/>
              </a:lnSpc>
              <a:buSzPct val="90000"/>
              <a:buFont typeface="Wingdings" pitchFamily="2" charset="2"/>
              <a:buAutoNum type="arabicPeriod"/>
            </a:pPr>
            <a:r>
              <a:rPr lang="en-US" altLang="zh-CN" dirty="0" smtClean="0">
                <a:ea typeface="宋体" charset="-122"/>
              </a:rPr>
              <a:t>Finish On Or Under Time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2753757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zh-CN" b="1" dirty="0" smtClean="0">
                <a:ea typeface="宋体" charset="-122"/>
              </a:rPr>
              <a:t>Part 5:</a:t>
            </a:r>
            <a:br>
              <a:rPr lang="en-US" altLang="zh-CN" b="1" dirty="0" smtClean="0">
                <a:ea typeface="宋体" charset="-122"/>
              </a:rPr>
            </a:br>
            <a:r>
              <a:rPr lang="en-US" altLang="zh-CN" b="1" dirty="0" smtClean="0">
                <a:ea typeface="宋体" charset="-122"/>
              </a:rPr>
              <a:t>Creating Effective Visual Aids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0" y="4724400"/>
            <a:ext cx="3309803" cy="1260629"/>
          </a:xfrm>
        </p:spPr>
        <p:txBody>
          <a:bodyPr/>
          <a:lstStyle/>
          <a:p>
            <a:pPr algn="ctr" eaLnBrk="1" hangingPunct="1"/>
            <a:r>
              <a:rPr lang="en-US" altLang="zh-CN" b="1" dirty="0" smtClean="0">
                <a:solidFill>
                  <a:schemeClr val="tx1"/>
                </a:solidFill>
                <a:ea typeface="宋体" charset="-122"/>
              </a:rPr>
              <a:t>Why need visuals?</a:t>
            </a:r>
            <a:endParaRPr lang="zh-CN" altLang="zh-CN" b="1" dirty="0" smtClean="0">
              <a:solidFill>
                <a:schemeClr val="tx1"/>
              </a:solidFill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392561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253344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Visual Aids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722313" y="1600200"/>
            <a:ext cx="7735887" cy="47244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Enhance Understanding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Add Variety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Support Claims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Lasting Impact</a:t>
            </a:r>
          </a:p>
          <a:p>
            <a:pPr marL="68580" indent="0" eaLnBrk="1" hangingPunct="1">
              <a:buNone/>
            </a:pPr>
            <a:endParaRPr lang="en-US" altLang="zh-CN" dirty="0" smtClean="0">
              <a:ea typeface="宋体" charset="-12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34237354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09600" y="457200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b="1" dirty="0">
                <a:latin typeface="+mj-lt"/>
                <a:ea typeface="宋体" charset="-122"/>
                <a:cs typeface="+mj-cs"/>
              </a:rPr>
              <a:t>Visual Aids - Examples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09601" y="1752600"/>
            <a:ext cx="8001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ea typeface="宋体" charset="-122"/>
              </a:rPr>
              <a:t>PowerPoint Slides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ea typeface="宋体" charset="-122"/>
              </a:rPr>
              <a:t>Overhead </a:t>
            </a:r>
            <a:r>
              <a:rPr lang="en-US" altLang="zh-CN" sz="2400" dirty="0" smtClean="0">
                <a:ea typeface="宋体" charset="-122"/>
              </a:rPr>
              <a:t>Projector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 smtClean="0">
                <a:ea typeface="宋体" charset="-122"/>
              </a:rPr>
              <a:t>Graphs/Charts</a:t>
            </a:r>
            <a:endParaRPr lang="en-US" altLang="zh-CN" sz="2400" dirty="0">
              <a:ea typeface="宋体" charset="-122"/>
            </a:endParaRP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ea typeface="宋体" charset="-122"/>
              </a:rPr>
              <a:t>Pictures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ea typeface="宋体" charset="-122"/>
              </a:rPr>
              <a:t>Films/Video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ea typeface="宋体" charset="-122"/>
              </a:rPr>
              <a:t>Flip Charts</a:t>
            </a:r>
          </a:p>
          <a:p>
            <a:pPr marL="342900" indent="-3429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A7E200"/>
              </a:buClr>
              <a:buSzPct val="100000"/>
              <a:buFont typeface="Courier New" pitchFamily="49" charset="0"/>
              <a:buChar char="o"/>
            </a:pPr>
            <a:r>
              <a:rPr lang="en-US" altLang="zh-CN" sz="2400" dirty="0">
                <a:ea typeface="宋体" charset="-122"/>
              </a:rPr>
              <a:t>Sketches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43693678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001000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charset="-122"/>
              </a:rPr>
              <a:t>Visual Aids Should…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6777317" cy="3508977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Supplement presentation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Outline of main points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Serve audience’s needs, not speaker’s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Simple and clear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426119871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2133600"/>
            <a:ext cx="6437555" cy="1981200"/>
          </a:xfrm>
        </p:spPr>
        <p:txBody>
          <a:bodyPr>
            <a:normAutofit/>
          </a:bodyPr>
          <a:lstStyle/>
          <a:p>
            <a:pPr algn="ctr"/>
            <a:r>
              <a:rPr lang="en-US" altLang="zh-CN" b="1" dirty="0" smtClean="0">
                <a:ea typeface="宋体" charset="-122"/>
              </a:rPr>
              <a:t>Part 6: </a:t>
            </a:r>
            <a:br>
              <a:rPr lang="en-US" altLang="zh-CN" b="1" dirty="0" smtClean="0">
                <a:ea typeface="宋体" charset="-122"/>
              </a:rPr>
            </a:br>
            <a:r>
              <a:rPr lang="en-US" b="1" dirty="0" smtClean="0"/>
              <a:t>The ‘Three</a:t>
            </a:r>
            <a:r>
              <a:rPr lang="en-US" b="1" dirty="0"/>
              <a:t>’ </a:t>
            </a:r>
            <a:r>
              <a:rPr lang="en-US" b="1" dirty="0" smtClean="0"/>
              <a:t>Stage Process</a:t>
            </a:r>
            <a:endParaRPr lang="en-US" altLang="zh-CN" b="1" dirty="0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160964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/>
              <a:t>The ‘Three’ Stage Process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50646352"/>
              </p:ext>
            </p:extLst>
          </p:nvPr>
        </p:nvGraphicFramePr>
        <p:xfrm>
          <a:off x="1043492" y="1981200"/>
          <a:ext cx="6777317" cy="3851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994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1: Creation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28800"/>
            <a:ext cx="6777317" cy="40038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Tend to be overlooked by many but is crucial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Selecting a topic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Setting Clear </a:t>
            </a:r>
            <a:r>
              <a:rPr lang="en-US" dirty="0"/>
              <a:t>O</a:t>
            </a:r>
            <a:r>
              <a:rPr lang="en-US" dirty="0" smtClean="0"/>
              <a:t>bjectives &amp; Specific </a:t>
            </a:r>
            <a:r>
              <a:rPr lang="en-US" dirty="0"/>
              <a:t>G</a:t>
            </a:r>
            <a:r>
              <a:rPr lang="en-US" dirty="0" smtClean="0"/>
              <a:t>oals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Conducting Research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Audience Analysis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Creating an Outline</a:t>
            </a:r>
          </a:p>
          <a:p>
            <a:pPr marL="6858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29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1: Creation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 lnSpcReduction="10000"/>
          </a:bodyPr>
          <a:lstStyle/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Using Microsoft PowerPoint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Inserting Content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Using Appropriate media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Prepare Additional Material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/>
              <a:t>Confirmation Process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6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260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2: Preparation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777317" cy="377522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Rehearsals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Sleep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Dress for the Occasion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Arrive early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483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3: Presenting Effectively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28800"/>
            <a:ext cx="6777317" cy="400382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At the beginning of the Presentation: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Introduce self, title, background (if necessary)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Setting the theme: Involve the Audience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Explain ground rules</a:t>
            </a:r>
          </a:p>
          <a:p>
            <a:pPr marL="82296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Specify Agenda/Outline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911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3: Presenting Effectively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 lnSpcReduction="10000"/>
          </a:bodyPr>
          <a:lstStyle/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Use the PowerPoint slides as Guide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Involve the Audience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Start presentation on time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Have confidence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4"/>
            </a:pPr>
            <a:r>
              <a:rPr lang="en-US" dirty="0" smtClean="0"/>
              <a:t>Eye Contact: Look 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4413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Stage 3: Presenting Effectively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 lnSpcReduction="10000"/>
          </a:bodyPr>
          <a:lstStyle/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Body Movements: Gestures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Voice: Effective Pitch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 Poise: Standing/ Sitting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Handling Questions</a:t>
            </a:r>
          </a:p>
          <a:p>
            <a:pPr marL="525780" indent="-457200">
              <a:lnSpc>
                <a:spcPct val="150000"/>
              </a:lnSpc>
              <a:buFont typeface="+mj-lt"/>
              <a:buAutoNum type="arabicPeriod" startAt="10"/>
            </a:pPr>
            <a:r>
              <a:rPr lang="en-US" dirty="0" smtClean="0"/>
              <a:t>Reminders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959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057400"/>
            <a:ext cx="6777317" cy="377522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Follow the three stage process</a:t>
            </a:r>
          </a:p>
          <a:p>
            <a:r>
              <a:rPr lang="en-US" dirty="0" smtClean="0"/>
              <a:t>Be clear about the purpose of your presentation</a:t>
            </a:r>
          </a:p>
          <a:p>
            <a:r>
              <a:rPr lang="en-US" dirty="0" smtClean="0"/>
              <a:t>Rehearse well, maintain eye contact, be comfortable</a:t>
            </a:r>
          </a:p>
          <a:p>
            <a:r>
              <a:rPr lang="en-US" dirty="0" smtClean="0"/>
              <a:t>Follow the PowerPoint creation tips &amp; tricks</a:t>
            </a:r>
          </a:p>
          <a:p>
            <a:r>
              <a:rPr lang="en-US" dirty="0" smtClean="0"/>
              <a:t>Provide appropriate amount of information in time allocated</a:t>
            </a:r>
          </a:p>
          <a:p>
            <a:r>
              <a:rPr lang="en-US" dirty="0" smtClean="0"/>
              <a:t>Answer the questions confidently at the end of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86C7E-B403-48FE-BEFC-770DF10BC65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66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024744" cy="1143000"/>
          </a:xfrm>
        </p:spPr>
        <p:txBody>
          <a:bodyPr/>
          <a:lstStyle/>
          <a:p>
            <a:pPr algn="l" eaLnBrk="1" hangingPunct="1"/>
            <a:r>
              <a:rPr lang="en-US" altLang="zh-CN" b="1" smtClean="0">
                <a:ea typeface="宋体" charset="-122"/>
              </a:rPr>
              <a:t>Summary </a:t>
            </a:r>
            <a:endParaRPr lang="en-US" altLang="zh-CN" b="1" dirty="0" smtClean="0">
              <a:ea typeface="宋体" charset="-122"/>
            </a:endParaRPr>
          </a:p>
        </p:txBody>
      </p:sp>
      <p:sp>
        <p:nvSpPr>
          <p:cNvPr id="4099" name="Rectangle 1027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924800" cy="4800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Introduction to Presentation Skills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Planning Your Presentation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The Presentation Sequence</a:t>
            </a:r>
          </a:p>
          <a:p>
            <a:pPr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Effective Presentation </a:t>
            </a:r>
            <a:r>
              <a:rPr lang="en-US" altLang="zh-CN" dirty="0">
                <a:ea typeface="宋体" charset="-122"/>
              </a:rPr>
              <a:t>Techniques</a:t>
            </a:r>
            <a:endParaRPr lang="en-US" altLang="zh-CN" dirty="0" smtClean="0">
              <a:ea typeface="宋体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dirty="0" smtClean="0">
                <a:ea typeface="宋体" charset="-122"/>
              </a:rPr>
              <a:t>Creating Effective Visual Aids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‘Three’ Stage Process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60D5-5A59-4C37-A178-C019D45E8F19}" type="slidenum">
              <a:rPr lang="en-US" altLang="zh-CN" smtClean="0"/>
              <a:pPr>
                <a:defRPr/>
              </a:pPr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49817408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777</Words>
  <Application>Microsoft Office PowerPoint</Application>
  <PresentationFormat>On-screen Show (4:3)</PresentationFormat>
  <Paragraphs>245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Office Theme</vt:lpstr>
      <vt:lpstr>2_Office Theme</vt:lpstr>
      <vt:lpstr>1_Office Theme</vt:lpstr>
      <vt:lpstr>Presentation Skills</vt:lpstr>
      <vt:lpstr>“Great speakers aren’t born, they are trained.”</vt:lpstr>
      <vt:lpstr>Agenda </vt:lpstr>
      <vt:lpstr>Definitions </vt:lpstr>
      <vt:lpstr>#1 Fear</vt:lpstr>
      <vt:lpstr>Causes of the Anxiety</vt:lpstr>
      <vt:lpstr>Effective Presentations</vt:lpstr>
      <vt:lpstr>Part 2: Planning Your Presentation</vt:lpstr>
      <vt:lpstr>Planning Your Presentation</vt:lpstr>
      <vt:lpstr>Planning A Presentation</vt:lpstr>
      <vt:lpstr>More Planning </vt:lpstr>
      <vt:lpstr>Presentation Outline</vt:lpstr>
      <vt:lpstr>Why Give A Presentation?</vt:lpstr>
      <vt:lpstr>Part 3: The Presentation Sequence</vt:lpstr>
      <vt:lpstr>#1: Build Rapport</vt:lpstr>
      <vt:lpstr>#2: Opening Your Presentation </vt:lpstr>
      <vt:lpstr>#2…Completing the Opening </vt:lpstr>
      <vt:lpstr>#3:  Presenting Main Points (Solution) </vt:lpstr>
      <vt:lpstr>#4:  Concluding Your Presentation </vt:lpstr>
      <vt:lpstr>Part 4: Effective Presentation Techniques</vt:lpstr>
      <vt:lpstr>Presentation Style</vt:lpstr>
      <vt:lpstr>Presentation Style</vt:lpstr>
      <vt:lpstr>Common Problems</vt:lpstr>
      <vt:lpstr>5 Presentation Tips</vt:lpstr>
      <vt:lpstr>Part 5: Creating Effective Visual Aids</vt:lpstr>
      <vt:lpstr>Visual Aids</vt:lpstr>
      <vt:lpstr>Slide 27</vt:lpstr>
      <vt:lpstr>Visual Aids Should…</vt:lpstr>
      <vt:lpstr>Part 6:  The ‘Three’ Stage Process</vt:lpstr>
      <vt:lpstr>The ‘Three’ Stage Process</vt:lpstr>
      <vt:lpstr>Stage 1: Creation</vt:lpstr>
      <vt:lpstr>Stage 1: Creation</vt:lpstr>
      <vt:lpstr>Stage 2: Preparation</vt:lpstr>
      <vt:lpstr>Stage 3: Presenting Effectively</vt:lpstr>
      <vt:lpstr>Stage 3: Presenting Effectively</vt:lpstr>
      <vt:lpstr>Stage 3: Presenting Effectively</vt:lpstr>
      <vt:lpstr>Recap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Skills</dc:title>
  <dc:creator>Anila</dc:creator>
  <cp:lastModifiedBy>Administrator</cp:lastModifiedBy>
  <cp:revision>41</cp:revision>
  <dcterms:created xsi:type="dcterms:W3CDTF">2011-11-19T12:37:11Z</dcterms:created>
  <dcterms:modified xsi:type="dcterms:W3CDTF">2013-05-01T11:40:26Z</dcterms:modified>
</cp:coreProperties>
</file>