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theme/themeOverride2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Default Extension="wmf" ContentType="image/x-wmf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93"/>
  </p:notesMasterIdLst>
  <p:handoutMasterIdLst>
    <p:handoutMasterId r:id="rId94"/>
  </p:handoutMasterIdLst>
  <p:sldIdLst>
    <p:sldId id="357" r:id="rId2"/>
    <p:sldId id="358" r:id="rId3"/>
    <p:sldId id="272" r:id="rId4"/>
    <p:sldId id="257" r:id="rId5"/>
    <p:sldId id="271" r:id="rId6"/>
    <p:sldId id="259" r:id="rId7"/>
    <p:sldId id="258" r:id="rId8"/>
    <p:sldId id="260" r:id="rId9"/>
    <p:sldId id="265" r:id="rId10"/>
    <p:sldId id="266" r:id="rId11"/>
    <p:sldId id="270" r:id="rId12"/>
    <p:sldId id="262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305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306" r:id="rId42"/>
    <p:sldId id="307" r:id="rId43"/>
    <p:sldId id="308" r:id="rId44"/>
    <p:sldId id="309" r:id="rId45"/>
    <p:sldId id="310" r:id="rId46"/>
    <p:sldId id="311" r:id="rId47"/>
    <p:sldId id="312" r:id="rId48"/>
    <p:sldId id="313" r:id="rId49"/>
    <p:sldId id="314" r:id="rId50"/>
    <p:sldId id="315" r:id="rId51"/>
    <p:sldId id="316" r:id="rId52"/>
    <p:sldId id="317" r:id="rId53"/>
    <p:sldId id="318" r:id="rId54"/>
    <p:sldId id="319" r:id="rId55"/>
    <p:sldId id="320" r:id="rId56"/>
    <p:sldId id="321" r:id="rId57"/>
    <p:sldId id="322" r:id="rId58"/>
    <p:sldId id="323" r:id="rId59"/>
    <p:sldId id="324" r:id="rId60"/>
    <p:sldId id="325" r:id="rId61"/>
    <p:sldId id="326" r:id="rId62"/>
    <p:sldId id="327" r:id="rId63"/>
    <p:sldId id="328" r:id="rId64"/>
    <p:sldId id="329" r:id="rId65"/>
    <p:sldId id="330" r:id="rId66"/>
    <p:sldId id="331" r:id="rId67"/>
    <p:sldId id="332" r:id="rId68"/>
    <p:sldId id="333" r:id="rId69"/>
    <p:sldId id="334" r:id="rId70"/>
    <p:sldId id="335" r:id="rId71"/>
    <p:sldId id="336" r:id="rId72"/>
    <p:sldId id="337" r:id="rId73"/>
    <p:sldId id="338" r:id="rId74"/>
    <p:sldId id="339" r:id="rId75"/>
    <p:sldId id="340" r:id="rId76"/>
    <p:sldId id="341" r:id="rId77"/>
    <p:sldId id="342" r:id="rId78"/>
    <p:sldId id="343" r:id="rId79"/>
    <p:sldId id="344" r:id="rId80"/>
    <p:sldId id="345" r:id="rId81"/>
    <p:sldId id="346" r:id="rId82"/>
    <p:sldId id="347" r:id="rId83"/>
    <p:sldId id="348" r:id="rId84"/>
    <p:sldId id="349" r:id="rId85"/>
    <p:sldId id="350" r:id="rId86"/>
    <p:sldId id="351" r:id="rId87"/>
    <p:sldId id="352" r:id="rId88"/>
    <p:sldId id="353" r:id="rId89"/>
    <p:sldId id="354" r:id="rId90"/>
    <p:sldId id="359" r:id="rId91"/>
    <p:sldId id="356" r:id="rId92"/>
  </p:sldIdLst>
  <p:sldSz cx="9144000" cy="6858000" type="screen4x3"/>
  <p:notesSz cx="6858000" cy="9144000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74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6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notesMaster" Target="notesMasters/notesMaster1.xml"/><Relationship Id="rId98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6DABB0BE-2359-4137-ABE5-6A75CD0F5E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72035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320CF883-52A7-43D5-9881-8A6ED0EE86C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3472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AF015B-C113-4C4B-B983-7FDF4785B438}" type="slidenum">
              <a:rPr lang="en-US"/>
              <a:pPr/>
              <a:t>3</a:t>
            </a:fld>
            <a:endParaRPr lang="en-US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C30A17-3234-4CBB-A91B-5C7821420339}" type="slidenum">
              <a:rPr lang="en-US"/>
              <a:pPr/>
              <a:t>4</a:t>
            </a:fld>
            <a:endParaRPr lang="en-US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C5315D-EB71-42E6-96CF-1EB58AC1C6EB}" type="slidenum">
              <a:rPr lang="en-US"/>
              <a:pPr/>
              <a:t>5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7C4249-8B31-402D-AFD5-9B658878858D}" type="slidenum">
              <a:rPr lang="en-US"/>
              <a:pPr/>
              <a:t>6</a:t>
            </a:fld>
            <a:endParaRPr lang="en-US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B4974D-28CB-49D4-BC62-C2C10238F40B}" type="slidenum">
              <a:rPr lang="en-US"/>
              <a:pPr/>
              <a:t>7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A8D56E-9BC0-4D3C-A9EC-E23418C3337A}" type="slidenum">
              <a:rPr lang="en-US"/>
              <a:pPr/>
              <a:t>8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2685E4-E5F0-48F1-95A5-D50F00135D44}" type="slidenum">
              <a:rPr lang="en-US"/>
              <a:pPr/>
              <a:t>9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001371-61DA-4C41-94F0-F9A13BA0E08A}" type="slidenum">
              <a:rPr lang="en-US"/>
              <a:pPr/>
              <a:t>10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9F6B4B-653F-450E-990F-202AB11B54AB}" type="slidenum">
              <a:rPr lang="en-US"/>
              <a:pPr/>
              <a:t>11</a:t>
            </a:fld>
            <a:endParaRPr 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F46B34-2ECE-43F3-B38F-9C8B3E651020}" type="slidenum">
              <a:rPr lang="en-US"/>
              <a:pPr/>
              <a:t>12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/>
              <a:t>07/16/96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*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/>
              <a:t>##</a:t>
            </a:r>
            <a:endParaRPr lang="en-US" sz="1200" i="0">
              <a:latin typeface="Times New Roman" pitchFamily="18" charset="0"/>
            </a:endParaRPr>
          </a:p>
        </p:txBody>
      </p:sp>
      <p:sp>
        <p:nvSpPr>
          <p:cNvPr id="50178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17B130-8A11-4482-B048-D7B4D4B77DE9}" type="slidenum">
              <a:rPr lang="en-US"/>
              <a:pPr/>
              <a:t>42</a:t>
            </a:fld>
            <a:endParaRPr 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F4FD00-7947-4486-9916-6CC546A47E9C}" type="slidenum">
              <a:rPr lang="en-US"/>
              <a:pPr/>
              <a:t>43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F40679-2EC3-41CB-BBDF-033050FA2BA2}" type="slidenum">
              <a:rPr lang="en-US"/>
              <a:pPr/>
              <a:t>44</a:t>
            </a:fld>
            <a:endParaRPr lang="en-US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21E464-CDDC-4B1F-83FF-17102623668F}" type="slidenum">
              <a:rPr lang="en-US"/>
              <a:pPr/>
              <a:t>45</a:t>
            </a:fld>
            <a:endParaRPr lang="en-US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004557-20CE-45E5-8CAB-9C5AC9950EF3}" type="slidenum">
              <a:rPr lang="en-US"/>
              <a:pPr/>
              <a:t>46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6D3BAC-A88C-43CB-A322-9A7889410E66}" type="slidenum">
              <a:rPr lang="en-US"/>
              <a:pPr/>
              <a:t>47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8A0148-0DEA-4501-9C10-3623CDCAF6E7}" type="slidenum">
              <a:rPr lang="en-US"/>
              <a:pPr/>
              <a:t>48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CD78B2-A68B-4BE3-9439-8CE7E39675E1}" type="slidenum">
              <a:rPr lang="en-US"/>
              <a:pPr/>
              <a:t>49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3587C4-19D7-4A37-B84C-168F455970D4}" type="slidenum">
              <a:rPr lang="en-US"/>
              <a:pPr/>
              <a:t>50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DC7539-115C-4574-87E6-C83E6557C274}" type="slidenum">
              <a:rPr lang="en-US"/>
              <a:pPr/>
              <a:t>52</a:t>
            </a:fld>
            <a:endParaRPr lang="en-US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0642D6-5E81-4067-9171-DBB6C8256653}" type="slidenum">
              <a:rPr lang="en-US"/>
              <a:pPr/>
              <a:t>53</a:t>
            </a:fld>
            <a:endParaRPr 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34E89F-5843-47C0-B46A-1BC88CE7CE36}" type="slidenum">
              <a:rPr lang="en-US"/>
              <a:pPr/>
              <a:t>54</a:t>
            </a:fld>
            <a:endParaRPr lang="en-US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98876F-4AFE-4331-9F9E-69CE23B1B906}" type="slidenum">
              <a:rPr lang="en-US"/>
              <a:pPr/>
              <a:t>55</a:t>
            </a:fld>
            <a:endParaRPr lang="en-US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47C768-D065-402D-AA38-054487E3293C}" type="slidenum">
              <a:rPr lang="en-US"/>
              <a:pPr/>
              <a:t>56</a:t>
            </a:fld>
            <a:endParaRPr 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207443-DB68-4FF2-915C-872258F7A51E}" type="slidenum">
              <a:rPr lang="en-US"/>
              <a:pPr/>
              <a:t>57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187F64-A678-4F6E-ABD9-CB153B4EF57E}" type="slidenum">
              <a:rPr lang="en-US"/>
              <a:pPr/>
              <a:t>58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F6C3BF-25B4-4CF5-92F1-F41079CB38D9}" type="slidenum">
              <a:rPr lang="en-US"/>
              <a:pPr/>
              <a:t>59</a:t>
            </a:fld>
            <a:endParaRPr 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A2CC56-1535-488D-9AAE-283F30B8DC05}" type="slidenum">
              <a:rPr lang="en-US"/>
              <a:pPr/>
              <a:t>60</a:t>
            </a:fld>
            <a:endParaRPr 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A0DB62-2419-44A7-83C5-86E9BD047082}" type="slidenum">
              <a:rPr lang="en-US"/>
              <a:pPr/>
              <a:t>61</a:t>
            </a:fld>
            <a:endParaRPr 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4B7226-ECEA-4A39-9F79-BF982D624B3B}" type="slidenum">
              <a:rPr lang="en-US"/>
              <a:pPr/>
              <a:t>62</a:t>
            </a:fld>
            <a:endParaRPr lang="en-US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B38EE6-B2D6-42DA-8ACB-B1A916F5163C}" type="slidenum">
              <a:rPr lang="en-US"/>
              <a:pPr/>
              <a:t>63</a:t>
            </a:fld>
            <a:endParaRPr lang="en-US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DD128E-59FB-431A-96B9-222048C3408F}" type="slidenum">
              <a:rPr lang="en-US"/>
              <a:pPr/>
              <a:t>64</a:t>
            </a:fld>
            <a:endParaRPr lang="en-US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8A2923-5B4B-458F-B9B4-F5043026EE57}" type="slidenum">
              <a:rPr lang="en-US"/>
              <a:pPr/>
              <a:t>65</a:t>
            </a:fld>
            <a:endParaRPr 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1334DA-7621-433C-AF9C-3BD4EFDA01D9}" type="slidenum">
              <a:rPr lang="en-US"/>
              <a:pPr/>
              <a:t>66</a:t>
            </a:fld>
            <a:endParaRPr lang="en-US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A864F3-8F0A-4CFA-ACB3-935563DA99B5}" type="slidenum">
              <a:rPr lang="en-US"/>
              <a:pPr/>
              <a:t>67</a:t>
            </a:fld>
            <a:endParaRPr lang="en-US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B0B665-A56B-47EB-B5FF-1115D66943D5}" type="slidenum">
              <a:rPr lang="en-US"/>
              <a:pPr/>
              <a:t>68</a:t>
            </a:fld>
            <a:endParaRPr lang="en-US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63783D-4F9B-4F86-A143-1CA42A44585D}" type="slidenum">
              <a:rPr lang="en-US"/>
              <a:pPr/>
              <a:t>69</a:t>
            </a:fld>
            <a:endParaRPr lang="en-US"/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F90BE2-4B81-4539-A952-D6A88B64CBDD}" type="slidenum">
              <a:rPr lang="en-US"/>
              <a:pPr/>
              <a:t>70</a:t>
            </a:fld>
            <a:endParaRPr lang="en-US"/>
          </a:p>
        </p:txBody>
      </p:sp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4E6783-1B00-4F52-BC24-1C6AAE20D7BF}" type="slidenum">
              <a:rPr lang="en-US"/>
              <a:pPr/>
              <a:t>71</a:t>
            </a:fld>
            <a:endParaRPr lang="en-US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B9758F-D7E7-49C3-BF95-8A7C926A88AB}" type="slidenum">
              <a:rPr lang="en-US"/>
              <a:pPr/>
              <a:t>72</a:t>
            </a:fld>
            <a:endParaRPr lang="en-US"/>
          </a:p>
        </p:txBody>
      </p:sp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27CE96-7FAF-44BB-B586-E64859A43D19}" type="slidenum">
              <a:rPr lang="en-US"/>
              <a:pPr/>
              <a:t>73</a:t>
            </a:fld>
            <a:endParaRPr lang="en-US"/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7DFB99-4007-4923-9737-B3F89EE9B307}" type="slidenum">
              <a:rPr lang="en-US"/>
              <a:pPr/>
              <a:t>74</a:t>
            </a:fld>
            <a:endParaRPr lang="en-US"/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0E2E0B-CAA8-452E-AA36-9E5A33E1954E}" type="slidenum">
              <a:rPr lang="en-US"/>
              <a:pPr/>
              <a:t>75</a:t>
            </a:fld>
            <a:endParaRPr lang="en-US"/>
          </a:p>
        </p:txBody>
      </p:sp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7B2C50-A1E8-4A77-98CD-1935D98F42AA}" type="slidenum">
              <a:rPr lang="en-US"/>
              <a:pPr/>
              <a:t>76</a:t>
            </a:fld>
            <a:endParaRPr lang="en-US"/>
          </a:p>
        </p:txBody>
      </p:sp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FEB2A4-BD12-467C-980C-5886766201D7}" type="slidenum">
              <a:rPr lang="en-US"/>
              <a:pPr/>
              <a:t>77</a:t>
            </a:fld>
            <a:endParaRPr lang="en-US"/>
          </a:p>
        </p:txBody>
      </p:sp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1107C9-D823-4CDC-9008-AB61E442B087}" type="slidenum">
              <a:rPr lang="en-US"/>
              <a:pPr/>
              <a:t>78</a:t>
            </a:fld>
            <a:endParaRPr lang="en-US"/>
          </a:p>
        </p:txBody>
      </p:sp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3542FF-4CE3-4240-859D-AF12BFCAC189}" type="slidenum">
              <a:rPr lang="en-US"/>
              <a:pPr/>
              <a:t>79</a:t>
            </a:fld>
            <a:endParaRPr lang="en-US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BCE3AF-F3E4-4C2F-8A6E-BA6E18CCCC73}" type="slidenum">
              <a:rPr lang="en-US"/>
              <a:pPr/>
              <a:t>80</a:t>
            </a:fld>
            <a:endParaRPr lang="en-US"/>
          </a:p>
        </p:txBody>
      </p:sp>
      <p:sp>
        <p:nvSpPr>
          <p:cNvPr id="21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EF0FA0-051A-487D-88E0-503331FC4DE6}" type="slidenum">
              <a:rPr lang="en-US"/>
              <a:pPr/>
              <a:t>81</a:t>
            </a:fld>
            <a:endParaRPr lang="en-US"/>
          </a:p>
        </p:txBody>
      </p:sp>
      <p:sp>
        <p:nvSpPr>
          <p:cNvPr id="21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9EC3CB-DB77-4E7E-9FCC-ABC4ABF1BC3E}" type="slidenum">
              <a:rPr lang="en-US"/>
              <a:pPr/>
              <a:t>82</a:t>
            </a:fld>
            <a:endParaRPr lang="en-US"/>
          </a:p>
        </p:txBody>
      </p:sp>
      <p:sp>
        <p:nvSpPr>
          <p:cNvPr id="219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47A20F-709B-44E5-BAE2-8F80F2822F02}" type="slidenum">
              <a:rPr lang="en-US"/>
              <a:pPr/>
              <a:t>83</a:t>
            </a:fld>
            <a:endParaRPr lang="en-US"/>
          </a:p>
        </p:txBody>
      </p:sp>
      <p:sp>
        <p:nvSpPr>
          <p:cNvPr id="221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92946D-964D-4FEE-B86F-C63BC613C3DF}" type="slidenum">
              <a:rPr lang="en-US"/>
              <a:pPr/>
              <a:t>84</a:t>
            </a:fld>
            <a:endParaRPr lang="en-US"/>
          </a:p>
        </p:txBody>
      </p:sp>
      <p:sp>
        <p:nvSpPr>
          <p:cNvPr id="23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8584AD-0337-45A7-9ED3-7C3672244A22}" type="slidenum">
              <a:rPr lang="en-US"/>
              <a:pPr/>
              <a:t>85</a:t>
            </a:fld>
            <a:endParaRPr lang="en-US"/>
          </a:p>
        </p:txBody>
      </p:sp>
      <p:sp>
        <p:nvSpPr>
          <p:cNvPr id="23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EB19FD-8183-4E5E-AF5C-55BCEFDCD8E7}" type="slidenum">
              <a:rPr lang="en-US"/>
              <a:pPr/>
              <a:t>86</a:t>
            </a:fld>
            <a:endParaRPr lang="en-US"/>
          </a:p>
        </p:txBody>
      </p:sp>
      <p:sp>
        <p:nvSpPr>
          <p:cNvPr id="23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4B9CE9-2943-4719-BE7D-454061B24727}" type="slidenum">
              <a:rPr lang="en-US"/>
              <a:pPr/>
              <a:t>87</a:t>
            </a:fld>
            <a:endParaRPr lang="en-US"/>
          </a:p>
        </p:txBody>
      </p:sp>
      <p:sp>
        <p:nvSpPr>
          <p:cNvPr id="23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FC08DE-8E7E-4202-A590-CD58FB869FE4}" type="slidenum">
              <a:rPr lang="en-US"/>
              <a:pPr/>
              <a:t>88</a:t>
            </a:fld>
            <a:endParaRPr lang="en-US"/>
          </a:p>
        </p:txBody>
      </p:sp>
      <p:sp>
        <p:nvSpPr>
          <p:cNvPr id="24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A751B-DDDA-43D0-8F54-08FBAF3730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79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84341-A773-435D-A3DE-76BFDFC578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6552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1D13-6713-4C2A-8781-C611681760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6481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B5CB1-EE43-4A46-9F6B-C4C3753C02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093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CA660-FAFA-4C62-B9E8-997D2A9765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9340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0F21F-3D80-4D0C-9F89-730B7DECB63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6779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02FE5-7D55-4D83-A68F-E29CB20830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9249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9E6F1-88AA-4B13-9FEB-7AEBFF4296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2610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7173C-62D1-4869-AAE7-DF3E8EC141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8999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522FB-38C9-4B09-A828-FCCDC2BB3D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8160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41B8C-ADC1-4E90-AED1-D8B0CFD9CC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8300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63203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0907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61DFC-3611-4266-8127-B3212F4197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2643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9" r:id="rId12"/>
    <p:sldLayoutId id="214748368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mlDrawing" Target="../drawings/vmlDrawing10.vml"/><Relationship Id="rId1" Type="http://schemas.openxmlformats.org/officeDocument/2006/relationships/themeOverride" Target="../theme/themeOverrid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mlDrawing" Target="../drawings/vmlDrawing11.vml"/><Relationship Id="rId1" Type="http://schemas.openxmlformats.org/officeDocument/2006/relationships/themeOverride" Target="../theme/themeOverrid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4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5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4" Type="http://schemas.openxmlformats.org/officeDocument/2006/relationships/oleObject" Target="../embeddings/oleObject1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4" Type="http://schemas.openxmlformats.org/officeDocument/2006/relationships/oleObject" Target="../embeddings/oleObject2.bin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4" Type="http://schemas.openxmlformats.org/officeDocument/2006/relationships/oleObject" Target="../embeddings/oleObject3.bin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7.v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8.v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9.v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0.v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1.v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2.v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3.vml"/><Relationship Id="rId4" Type="http://schemas.openxmlformats.org/officeDocument/2006/relationships/oleObject" Target="../embeddings/oleObject4.bin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4.v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5.v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6.v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7.vml"/><Relationship Id="rId4" Type="http://schemas.openxmlformats.org/officeDocument/2006/relationships/oleObject" Target="../embeddings/oleObject5.bin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8.v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9.v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0.v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1.v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2.v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3.v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4.v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5.v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6.v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7.v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8.v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orgia4h.org/public/edops/.../4-H%20Public%20Speaking.ppt" TargetMode="External"/><Relationship Id="rId2" Type="http://schemas.openxmlformats.org/officeDocument/2006/relationships/hyperlink" Target="http://www.calstatela.edu/faculty/jpark/presentations.pp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5400" smtClean="0"/>
              <a:t>Communication Skills</a:t>
            </a:r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sz="4000" b="1" dirty="0" smtClean="0">
                <a:solidFill>
                  <a:schemeClr val="tx1"/>
                </a:solidFill>
              </a:rPr>
              <a:t>Speaking with an Outline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9EA9E2-A7E5-4954-87B6-26F1554D5EB1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2053" name="Subtitle 2"/>
          <p:cNvSpPr txBox="1">
            <a:spLocks/>
          </p:cNvSpPr>
          <p:nvPr/>
        </p:nvSpPr>
        <p:spPr bwMode="auto">
          <a:xfrm>
            <a:off x="1328738" y="990600"/>
            <a:ext cx="64008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z="4000" dirty="0">
                <a:latin typeface="Calibri" pitchFamily="34" charset="0"/>
              </a:rPr>
              <a:t>Lecture </a:t>
            </a:r>
            <a:r>
              <a:rPr lang="en-US" sz="4000" dirty="0" smtClean="0">
                <a:latin typeface="Calibri" pitchFamily="34" charset="0"/>
              </a:rPr>
              <a:t>25</a:t>
            </a:r>
            <a:endParaRPr lang="en-US" sz="40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646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Pronunciation Practice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1542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153400" cy="1276350"/>
          </a:xfrm>
        </p:spPr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305800" cy="4800600"/>
          </a:xfrm>
        </p:spPr>
        <p:txBody>
          <a:bodyPr/>
          <a:lstStyle/>
          <a:p>
            <a:pPr marL="685800" indent="-685800">
              <a:buFont typeface="Wingdings" pitchFamily="2" charset="2"/>
              <a:buAutoNum type="arabicPeriod"/>
            </a:pPr>
            <a:r>
              <a:rPr lang="en-US" sz="3200" dirty="0" smtClean="0"/>
              <a:t>Importance of outlining speeches</a:t>
            </a:r>
            <a:endParaRPr lang="en-US" sz="3200" dirty="0"/>
          </a:p>
          <a:p>
            <a:pPr marL="685800" indent="-685800">
              <a:buFont typeface="Wingdings" pitchFamily="2" charset="2"/>
              <a:buAutoNum type="arabicPeriod"/>
            </a:pPr>
            <a:r>
              <a:rPr lang="en-US" sz="3200" dirty="0" smtClean="0"/>
              <a:t>Differences </a:t>
            </a:r>
            <a:r>
              <a:rPr lang="en-US" sz="3200" dirty="0"/>
              <a:t>between the preparation outline and the speaking </a:t>
            </a:r>
            <a:r>
              <a:rPr lang="en-US" sz="3200" dirty="0" smtClean="0"/>
              <a:t>outline</a:t>
            </a:r>
            <a:endParaRPr lang="en-US" sz="3200" dirty="0"/>
          </a:p>
          <a:p>
            <a:pPr marL="685800" indent="-685800">
              <a:buFont typeface="Wingdings" pitchFamily="2" charset="2"/>
              <a:buAutoNum type="arabicPeriod"/>
            </a:pPr>
            <a:r>
              <a:rPr lang="en-US" sz="3200" dirty="0"/>
              <a:t>Construct a preparation outline following the guidelines in the </a:t>
            </a:r>
            <a:r>
              <a:rPr lang="en-US" sz="3200" dirty="0" smtClean="0"/>
              <a:t>text </a:t>
            </a:r>
            <a:endParaRPr lang="en-US" sz="3200" dirty="0"/>
          </a:p>
          <a:p>
            <a:pPr marL="685800" indent="-685800">
              <a:buFont typeface="Wingdings" pitchFamily="2" charset="2"/>
              <a:buAutoNum type="arabicPeriod"/>
            </a:pPr>
            <a:r>
              <a:rPr lang="en-US" sz="3200" dirty="0"/>
              <a:t>Construct a speaking outline following the guidelines in the </a:t>
            </a:r>
            <a:r>
              <a:rPr lang="en-US" sz="3200" dirty="0" smtClean="0"/>
              <a:t>text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Preview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Definition of the Preparation Outline</a:t>
            </a:r>
          </a:p>
          <a:p>
            <a:r>
              <a:rPr lang="en-US"/>
              <a:t>Guidelines for the Preparation Outline</a:t>
            </a:r>
          </a:p>
          <a:p>
            <a:r>
              <a:rPr lang="en-US"/>
              <a:t>Definition of the Speaking Outline</a:t>
            </a:r>
          </a:p>
          <a:p>
            <a:r>
              <a:rPr lang="en-US"/>
              <a:t>Guidelines for the Speaking Outline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b="1" dirty="0"/>
              <a:t>What is the preparation outline?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133600"/>
            <a:ext cx="7772400" cy="2057400"/>
          </a:xfrm>
        </p:spPr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en-US" dirty="0"/>
              <a:t>  </a:t>
            </a:r>
            <a:r>
              <a:rPr lang="en-US" dirty="0" smtClean="0"/>
              <a:t> A </a:t>
            </a:r>
            <a:r>
              <a:rPr lang="en-US" dirty="0"/>
              <a:t>detailed outline developed during </a:t>
            </a:r>
            <a:r>
              <a:rPr lang="en-US" dirty="0" smtClean="0"/>
              <a:t>the stage </a:t>
            </a:r>
            <a:r>
              <a:rPr lang="en-US" dirty="0"/>
              <a:t>of speech preparation.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Preparation Outline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305800" cy="4114800"/>
          </a:xfrm>
        </p:spPr>
        <p:txBody>
          <a:bodyPr/>
          <a:lstStyle/>
          <a:p>
            <a:r>
              <a:rPr lang="en-US"/>
              <a:t>Helps you put your speech together</a:t>
            </a:r>
          </a:p>
          <a:p>
            <a:r>
              <a:rPr lang="en-US"/>
              <a:t>Stage at which you decide:</a:t>
            </a:r>
          </a:p>
          <a:p>
            <a:pPr lvl="1"/>
            <a:r>
              <a:rPr lang="en-US"/>
              <a:t>how you will organize main points and supporting material in the body,</a:t>
            </a:r>
          </a:p>
          <a:p>
            <a:pPr lvl="1"/>
            <a:r>
              <a:rPr lang="en-US"/>
              <a:t>what you will say in the introduction, and</a:t>
            </a:r>
          </a:p>
          <a:p>
            <a:pPr lvl="1"/>
            <a:r>
              <a:rPr lang="en-US"/>
              <a:t>what you will say in the conclusion.</a:t>
            </a:r>
          </a:p>
          <a:p>
            <a:pPr lvl="1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10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Guidelines for the Preparation Outline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114800"/>
          </a:xfrm>
        </p:spPr>
        <p:txBody>
          <a:bodyPr/>
          <a:lstStyle/>
          <a:p>
            <a:r>
              <a:rPr lang="en-US" dirty="0"/>
              <a:t>State the specific </a:t>
            </a:r>
            <a:r>
              <a:rPr lang="en-US" dirty="0" smtClean="0"/>
              <a:t>purpose</a:t>
            </a:r>
            <a:endParaRPr lang="en-US" dirty="0"/>
          </a:p>
          <a:p>
            <a:r>
              <a:rPr lang="en-US" dirty="0"/>
              <a:t>Identify the central </a:t>
            </a:r>
            <a:r>
              <a:rPr lang="en-US" dirty="0" smtClean="0"/>
              <a:t>idea</a:t>
            </a:r>
            <a:endParaRPr lang="en-US" dirty="0"/>
          </a:p>
          <a:p>
            <a:r>
              <a:rPr lang="en-US" dirty="0"/>
              <a:t>State your method of </a:t>
            </a:r>
            <a:r>
              <a:rPr lang="en-US" dirty="0" smtClean="0"/>
              <a:t>organization</a:t>
            </a:r>
            <a:endParaRPr lang="en-US" dirty="0"/>
          </a:p>
          <a:p>
            <a:r>
              <a:rPr lang="en-US" dirty="0"/>
              <a:t>Label the introduction, body, and </a:t>
            </a:r>
            <a:r>
              <a:rPr lang="en-US" dirty="0" smtClean="0"/>
              <a:t>conclusion  </a:t>
            </a:r>
            <a:r>
              <a:rPr lang="en-US" sz="3200" dirty="0"/>
              <a:t>(Outline them </a:t>
            </a:r>
            <a:r>
              <a:rPr lang="en-US" sz="3200" u="sng" dirty="0"/>
              <a:t>separately</a:t>
            </a:r>
            <a:r>
              <a:rPr lang="en-US" sz="3200" dirty="0"/>
              <a:t>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Guidelines for the Preparation Outline, cont.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76400"/>
            <a:ext cx="8610600" cy="4800600"/>
          </a:xfrm>
        </p:spPr>
        <p:txBody>
          <a:bodyPr/>
          <a:lstStyle/>
          <a:p>
            <a:r>
              <a:rPr lang="en-US" sz="3200" dirty="0"/>
              <a:t>Use a consistent pattern of symbolization and indentation.</a:t>
            </a:r>
          </a:p>
          <a:p>
            <a:r>
              <a:rPr lang="en-US" sz="3200" dirty="0"/>
              <a:t>State main points and  1</a:t>
            </a:r>
            <a:r>
              <a:rPr lang="en-US" sz="3200" baseline="30000" dirty="0"/>
              <a:t>st</a:t>
            </a:r>
            <a:r>
              <a:rPr lang="en-US" sz="3200" dirty="0"/>
              <a:t> level </a:t>
            </a:r>
            <a:r>
              <a:rPr lang="en-US" sz="3200" dirty="0" err="1"/>
              <a:t>subpoints</a:t>
            </a:r>
            <a:r>
              <a:rPr lang="en-US" sz="3200" dirty="0"/>
              <a:t> (A, B, C etc.) in full sentences.</a:t>
            </a:r>
          </a:p>
          <a:p>
            <a:r>
              <a:rPr lang="en-US" sz="3200" dirty="0"/>
              <a:t>Label transitions, internal summaries, and internal previews.</a:t>
            </a:r>
          </a:p>
          <a:p>
            <a:r>
              <a:rPr lang="en-US" sz="3200" dirty="0"/>
              <a:t>Attach a bibliography.</a:t>
            </a:r>
          </a:p>
          <a:p>
            <a:r>
              <a:rPr lang="en-US" sz="3200" dirty="0"/>
              <a:t>Give your speech a title, if desired.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Visual Framework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idx="1"/>
          </p:nvPr>
        </p:nvSpPr>
        <p:spPr>
          <a:xfrm>
            <a:off x="381000" y="1981200"/>
            <a:ext cx="8077200" cy="2514600"/>
          </a:xfrm>
        </p:spPr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en-US" dirty="0"/>
              <a:t>  </a:t>
            </a:r>
            <a:r>
              <a:rPr lang="en-US" dirty="0" smtClean="0"/>
              <a:t>  The </a:t>
            </a:r>
            <a:r>
              <a:rPr lang="en-US" dirty="0"/>
              <a:t>pattern of symbolization and indentation in a speech outline that shows the relationship among a speaker’s ideas.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229600" cy="1143000"/>
          </a:xfrm>
        </p:spPr>
        <p:txBody>
          <a:bodyPr/>
          <a:lstStyle/>
          <a:p>
            <a:r>
              <a:rPr lang="en-US" b="1" dirty="0"/>
              <a:t>Example of Visual Framework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2667000" y="1524000"/>
            <a:ext cx="6019800" cy="4724400"/>
          </a:xfrm>
        </p:spPr>
        <p:txBody>
          <a:bodyPr/>
          <a:lstStyle/>
          <a:p>
            <a:pPr marL="812800" indent="-812800">
              <a:lnSpc>
                <a:spcPct val="80000"/>
              </a:lnSpc>
              <a:buFontTx/>
              <a:buNone/>
            </a:pPr>
            <a:r>
              <a:rPr lang="en-US" sz="2800"/>
              <a:t>I.  Main point</a:t>
            </a:r>
          </a:p>
          <a:p>
            <a:pPr marL="1270000" lvl="1" indent="-812800">
              <a:lnSpc>
                <a:spcPct val="80000"/>
              </a:lnSpc>
              <a:buFontTx/>
              <a:buAutoNum type="alphaUcPeriod"/>
            </a:pPr>
            <a:r>
              <a:rPr lang="en-US" sz="2400"/>
              <a:t>Subpoint</a:t>
            </a:r>
          </a:p>
          <a:p>
            <a:pPr marL="1270000" lvl="1" indent="-812800">
              <a:lnSpc>
                <a:spcPct val="80000"/>
              </a:lnSpc>
              <a:buFontTx/>
              <a:buAutoNum type="alphaUcPeriod"/>
            </a:pPr>
            <a:r>
              <a:rPr lang="en-US" sz="2400"/>
              <a:t>Subpoint</a:t>
            </a:r>
          </a:p>
          <a:p>
            <a:pPr marL="1727200" lvl="2" indent="-812800">
              <a:lnSpc>
                <a:spcPct val="80000"/>
              </a:lnSpc>
              <a:buFontTx/>
              <a:buNone/>
            </a:pPr>
            <a:r>
              <a:rPr lang="en-US" sz="2000"/>
              <a:t>    1.  Sub-subpoint</a:t>
            </a:r>
          </a:p>
          <a:p>
            <a:pPr marL="1727200" lvl="2" indent="-812800">
              <a:lnSpc>
                <a:spcPct val="80000"/>
              </a:lnSpc>
              <a:buFontTx/>
              <a:buNone/>
            </a:pPr>
            <a:r>
              <a:rPr lang="en-US" sz="2000"/>
              <a:t>    2.  Sub-subpoint</a:t>
            </a:r>
          </a:p>
          <a:p>
            <a:pPr marL="812800" indent="-812800">
              <a:lnSpc>
                <a:spcPct val="80000"/>
              </a:lnSpc>
              <a:buFontTx/>
              <a:buNone/>
            </a:pPr>
            <a:r>
              <a:rPr lang="en-US" sz="2800"/>
              <a:t>II.  Main point Subpoint</a:t>
            </a:r>
          </a:p>
          <a:p>
            <a:pPr marL="1270000" lvl="1" indent="-812800">
              <a:lnSpc>
                <a:spcPct val="80000"/>
              </a:lnSpc>
              <a:buFontTx/>
              <a:buAutoNum type="alphaUcPeriod"/>
            </a:pPr>
            <a:r>
              <a:rPr lang="en-US" sz="2400"/>
              <a:t>Subpoint</a:t>
            </a:r>
          </a:p>
          <a:p>
            <a:pPr marL="1727200" lvl="2" indent="-812800">
              <a:lnSpc>
                <a:spcPct val="80000"/>
              </a:lnSpc>
              <a:buFontTx/>
              <a:buNone/>
            </a:pPr>
            <a:r>
              <a:rPr lang="en-US" sz="2000"/>
              <a:t>     1.  Sub-subpoint</a:t>
            </a:r>
          </a:p>
          <a:p>
            <a:pPr marL="1727200" lvl="2" indent="-812800">
              <a:lnSpc>
                <a:spcPct val="80000"/>
              </a:lnSpc>
              <a:buFontTx/>
              <a:buNone/>
            </a:pPr>
            <a:r>
              <a:rPr lang="en-US" sz="2000"/>
              <a:t>     2.  Sub-subpoint</a:t>
            </a:r>
          </a:p>
          <a:p>
            <a:pPr marL="1270000" lvl="1" indent="-812800">
              <a:lnSpc>
                <a:spcPct val="80000"/>
              </a:lnSpc>
              <a:buFontTx/>
              <a:buAutoNum type="alphaUcPeriod"/>
            </a:pPr>
            <a:r>
              <a:rPr lang="en-US" sz="2400"/>
              <a:t>Subpoint</a:t>
            </a:r>
          </a:p>
          <a:p>
            <a:pPr marL="1727200" lvl="2" indent="-812800">
              <a:lnSpc>
                <a:spcPct val="80000"/>
              </a:lnSpc>
              <a:buFontTx/>
              <a:buNone/>
            </a:pPr>
            <a:r>
              <a:rPr lang="en-US" sz="2000"/>
              <a:t>     1.  Sub-subpoint</a:t>
            </a:r>
          </a:p>
          <a:p>
            <a:pPr marL="1727200" lvl="2" indent="-812800">
              <a:lnSpc>
                <a:spcPct val="80000"/>
              </a:lnSpc>
              <a:buFontTx/>
              <a:buNone/>
            </a:pPr>
            <a:r>
              <a:rPr lang="en-US" sz="2000"/>
              <a:t>     2.  Sub-subpoint</a:t>
            </a:r>
          </a:p>
          <a:p>
            <a:pPr marL="1270000" lvl="1" indent="-812800">
              <a:lnSpc>
                <a:spcPct val="80000"/>
              </a:lnSpc>
              <a:buFontTx/>
              <a:buAutoNum type="alphaUcPeriod"/>
            </a:pPr>
            <a:r>
              <a:rPr lang="en-US" sz="2400"/>
              <a:t>Subpoint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Speaking Outline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905000"/>
            <a:ext cx="8305800" cy="1828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/>
              <a:t>  A </a:t>
            </a:r>
            <a:r>
              <a:rPr lang="en-US" u="sng" dirty="0"/>
              <a:t>brief</a:t>
            </a:r>
            <a:r>
              <a:rPr lang="en-US" dirty="0"/>
              <a:t> outline used to jog a speaker’s memory during the presentation of a speech.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Guidelines for the </a:t>
            </a:r>
            <a:br>
              <a:rPr lang="en-US" dirty="0"/>
            </a:br>
            <a:r>
              <a:rPr lang="en-US" dirty="0"/>
              <a:t>Speaking Outline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981200"/>
            <a:ext cx="8153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Follow the visual framework used in the preparation outline.</a:t>
            </a:r>
          </a:p>
          <a:p>
            <a:pPr>
              <a:lnSpc>
                <a:spcPct val="90000"/>
              </a:lnSpc>
            </a:pPr>
            <a:r>
              <a:rPr lang="en-US"/>
              <a:t>Make sure the outline is plainly legible.</a:t>
            </a:r>
          </a:p>
          <a:p>
            <a:pPr>
              <a:lnSpc>
                <a:spcPct val="90000"/>
              </a:lnSpc>
            </a:pPr>
            <a:r>
              <a:rPr lang="en-US"/>
              <a:t>Keep the outline as brief as possible.</a:t>
            </a:r>
          </a:p>
          <a:p>
            <a:pPr>
              <a:lnSpc>
                <a:spcPct val="90000"/>
              </a:lnSpc>
            </a:pPr>
            <a:r>
              <a:rPr lang="en-US"/>
              <a:t>Give yourself cues for delivering the speech.</a:t>
            </a:r>
          </a:p>
        </p:txBody>
      </p:sp>
      <p:sp>
        <p:nvSpPr>
          <p:cNvPr id="12292" name="WordArt 4"/>
          <p:cNvSpPr>
            <a:spLocks noChangeArrowheads="1" noChangeShapeType="1" noTextEdit="1"/>
          </p:cNvSpPr>
          <p:nvPr/>
        </p:nvSpPr>
        <p:spPr bwMode="auto">
          <a:xfrm>
            <a:off x="304800" y="1219200"/>
            <a:ext cx="1266825" cy="87471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/>
              </a14:hiddenEffects>
            </a:ext>
          </a:extLst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kern="10" dirty="0">
                <a:ln w="9525"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Breathe</a:t>
            </a:r>
          </a:p>
        </p:txBody>
      </p:sp>
      <p:sp>
        <p:nvSpPr>
          <p:cNvPr id="12293" name="WordArt 5"/>
          <p:cNvSpPr>
            <a:spLocks noChangeArrowheads="1" noChangeShapeType="1" noTextEdit="1"/>
          </p:cNvSpPr>
          <p:nvPr/>
        </p:nvSpPr>
        <p:spPr bwMode="auto">
          <a:xfrm>
            <a:off x="6019800" y="2362200"/>
            <a:ext cx="1981200" cy="87471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/>
              </a14:hiddenEffects>
            </a:ext>
          </a:extLst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Slow down</a:t>
            </a:r>
          </a:p>
        </p:txBody>
      </p:sp>
      <p:sp>
        <p:nvSpPr>
          <p:cNvPr id="12294" name="WordArt 6"/>
          <p:cNvSpPr>
            <a:spLocks noChangeArrowheads="1" noChangeShapeType="1" noTextEdit="1"/>
          </p:cNvSpPr>
          <p:nvPr/>
        </p:nvSpPr>
        <p:spPr bwMode="auto">
          <a:xfrm>
            <a:off x="5448300" y="5715000"/>
            <a:ext cx="3695700" cy="87471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/>
              </a14:hiddenEffects>
            </a:ext>
          </a:extLst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Pause for emphasis</a:t>
            </a:r>
          </a:p>
        </p:txBody>
      </p:sp>
      <p:sp>
        <p:nvSpPr>
          <p:cNvPr id="12295" name="WordArt 7"/>
          <p:cNvSpPr>
            <a:spLocks noChangeArrowheads="1" noChangeShapeType="1" noTextEdit="1"/>
          </p:cNvSpPr>
          <p:nvPr/>
        </p:nvSpPr>
        <p:spPr bwMode="auto">
          <a:xfrm>
            <a:off x="1524000" y="304800"/>
            <a:ext cx="2162175" cy="87471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/>
              </a14:hiddenEffects>
            </a:ext>
          </a:extLst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Eye contact</a:t>
            </a:r>
          </a:p>
        </p:txBody>
      </p:sp>
      <p:sp>
        <p:nvSpPr>
          <p:cNvPr id="12296" name="WordArt 8"/>
          <p:cNvSpPr>
            <a:spLocks noChangeArrowheads="1" noChangeShapeType="1" noTextEdit="1"/>
          </p:cNvSpPr>
          <p:nvPr/>
        </p:nvSpPr>
        <p:spPr bwMode="auto">
          <a:xfrm>
            <a:off x="457200" y="5715000"/>
            <a:ext cx="2905125" cy="87471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/>
              </a14:hiddenEffects>
            </a:ext>
          </a:extLst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Look to far right</a:t>
            </a:r>
          </a:p>
        </p:txBody>
      </p:sp>
      <p:sp>
        <p:nvSpPr>
          <p:cNvPr id="12297" name="WordArt 9"/>
          <p:cNvSpPr>
            <a:spLocks noChangeArrowheads="1" noChangeShapeType="1" noTextEdit="1"/>
          </p:cNvSpPr>
          <p:nvPr/>
        </p:nvSpPr>
        <p:spPr bwMode="auto">
          <a:xfrm>
            <a:off x="6629400" y="3429000"/>
            <a:ext cx="2152650" cy="87471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/>
              </a14:hiddenEffects>
            </a:ext>
          </a:extLst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Lower pitch</a:t>
            </a:r>
          </a:p>
        </p:txBody>
      </p:sp>
      <p:sp>
        <p:nvSpPr>
          <p:cNvPr id="12298" name="WordArt 10"/>
          <p:cNvSpPr>
            <a:spLocks noChangeArrowheads="1" noChangeShapeType="1" noTextEdit="1"/>
          </p:cNvSpPr>
          <p:nvPr/>
        </p:nvSpPr>
        <p:spPr bwMode="auto">
          <a:xfrm>
            <a:off x="2743200" y="3505200"/>
            <a:ext cx="2905125" cy="87471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/>
              </a14:hiddenEffects>
            </a:ext>
          </a:extLst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Show 1st vis aid</a:t>
            </a:r>
          </a:p>
        </p:txBody>
      </p:sp>
      <p:sp>
        <p:nvSpPr>
          <p:cNvPr id="12299" name="WordArt 11"/>
          <p:cNvSpPr>
            <a:spLocks noChangeArrowheads="1" noChangeShapeType="1" noTextEdit="1"/>
          </p:cNvSpPr>
          <p:nvPr/>
        </p:nvSpPr>
        <p:spPr bwMode="auto">
          <a:xfrm>
            <a:off x="3657600" y="5334000"/>
            <a:ext cx="3667125" cy="87471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/>
              </a14:hiddenEffects>
            </a:ext>
          </a:extLst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Move left of podium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nimBg="1"/>
      <p:bldP spid="12293" grpId="0" animBg="1"/>
      <p:bldP spid="12294" grpId="0" animBg="1"/>
      <p:bldP spid="12295" grpId="0" animBg="1"/>
      <p:bldP spid="12296" grpId="0" animBg="1"/>
      <p:bldP spid="12297" grpId="0" animBg="1"/>
      <p:bldP spid="12298" grpId="0" animBg="1"/>
      <p:bldP spid="1229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00200"/>
            <a:ext cx="8077200" cy="43434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/>
              <a:t> Outlines Are </a:t>
            </a:r>
            <a:r>
              <a:rPr lang="en-US" b="1" dirty="0" smtClean="0"/>
              <a:t>Essential</a:t>
            </a:r>
            <a:r>
              <a:rPr lang="en-US" dirty="0" smtClean="0"/>
              <a:t> To Effective Speeches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Help Place Related Items Together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Help Ensure The Natural Flow Of Ideas From One To Another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Help Create Coherent Structure </a:t>
            </a:r>
          </a:p>
        </p:txBody>
      </p:sp>
      <p:sp>
        <p:nvSpPr>
          <p:cNvPr id="409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3E1B31-28CD-4C70-BD2B-1C52EBDB6520}" type="slidenum">
              <a:rPr lang="en-US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56322" name="Rectangle 2"/>
          <p:cNvSpPr>
            <a:spLocks noRot="1" noChangeArrowheads="1"/>
          </p:cNvSpPr>
          <p:nvPr/>
        </p:nvSpPr>
        <p:spPr bwMode="auto">
          <a:xfrm>
            <a:off x="762000" y="0"/>
            <a:ext cx="8077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4400" b="1" dirty="0">
                <a:latin typeface="+mj-lt"/>
                <a:ea typeface="+mj-ea"/>
                <a:cs typeface="+mj-cs"/>
              </a:rPr>
              <a:t>Outlining the </a:t>
            </a:r>
            <a:r>
              <a:rPr lang="en-US" sz="4400" b="1" dirty="0" smtClean="0">
                <a:latin typeface="+mj-lt"/>
                <a:ea typeface="+mj-ea"/>
                <a:cs typeface="+mj-cs"/>
              </a:rPr>
              <a:t>Speech</a:t>
            </a:r>
            <a:endParaRPr lang="en-US" sz="4400" b="1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16934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438400"/>
            <a:ext cx="7924800" cy="3124200"/>
          </a:xfrm>
        </p:spPr>
        <p:txBody>
          <a:bodyPr/>
          <a:lstStyle/>
          <a:p>
            <a:pPr marL="0" indent="396875" eaLnBrk="1" hangingPunct="1">
              <a:defRPr/>
            </a:pPr>
            <a:r>
              <a:rPr lang="en-US" sz="4000" b="1" dirty="0" smtClean="0"/>
              <a:t>The Preparation Outline</a:t>
            </a:r>
          </a:p>
          <a:p>
            <a:pPr marL="854075" lvl="1" indent="-274638" eaLnBrk="1" hangingPunct="1">
              <a:defRPr/>
            </a:pPr>
            <a:r>
              <a:rPr lang="en-US" sz="3500" b="1" dirty="0" smtClean="0"/>
              <a:t>A Detailed Outline Used To Plan A Speech</a:t>
            </a:r>
          </a:p>
        </p:txBody>
      </p:sp>
      <p:sp>
        <p:nvSpPr>
          <p:cNvPr id="512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B66C8E-ED07-4D70-982F-8E7F0668DF6E}" type="slidenum">
              <a:rPr lang="en-US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8" name="Rectangle 2"/>
          <p:cNvSpPr>
            <a:spLocks noRot="1" noChangeArrowheads="1"/>
          </p:cNvSpPr>
          <p:nvPr/>
        </p:nvSpPr>
        <p:spPr bwMode="auto">
          <a:xfrm>
            <a:off x="6096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4400" b="1" dirty="0" smtClean="0">
                <a:latin typeface="+mj-lt"/>
                <a:ea typeface="+mj-ea"/>
                <a:cs typeface="+mj-cs"/>
              </a:rPr>
              <a:t>Outlining the Speech</a:t>
            </a:r>
            <a:endParaRPr lang="en-US" sz="4400" b="1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7331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 txBox="1">
            <a:spLocks noGrp="1" noChangeArrowheads="1"/>
          </p:cNvSpPr>
          <p:nvPr>
            <p:ph sz="half" idx="1"/>
          </p:nvPr>
        </p:nvSpPr>
        <p:spPr>
          <a:xfrm>
            <a:off x="228600" y="762000"/>
            <a:ext cx="4724400" cy="5334000"/>
          </a:xfrm>
          <a:prstGeom prst="verticalScroll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 marL="460375" lvl="1" indent="-228600" eaLnBrk="1" fontAlgn="auto" hangingPunct="1">
              <a:lnSpc>
                <a:spcPct val="90000"/>
              </a:lnSpc>
              <a:spcBef>
                <a:spcPct val="1000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b="1" dirty="0" smtClean="0"/>
              <a:t>Title</a:t>
            </a:r>
          </a:p>
          <a:p>
            <a:pPr marL="460375" lvl="1" indent="-228600" eaLnBrk="1" fontAlgn="auto" hangingPunct="1">
              <a:lnSpc>
                <a:spcPct val="90000"/>
              </a:lnSpc>
              <a:spcBef>
                <a:spcPct val="1000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b="1" dirty="0" smtClean="0"/>
              <a:t>Specific Purpose</a:t>
            </a:r>
          </a:p>
          <a:p>
            <a:pPr marL="460375" lvl="1" indent="-228600" eaLnBrk="1" fontAlgn="auto" hangingPunct="1">
              <a:lnSpc>
                <a:spcPct val="90000"/>
              </a:lnSpc>
              <a:spcBef>
                <a:spcPct val="1000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b="1" dirty="0" smtClean="0"/>
              <a:t>Central Idea</a:t>
            </a:r>
          </a:p>
          <a:p>
            <a:pPr marL="460375" lvl="1" indent="-228600" eaLnBrk="1" fontAlgn="auto" hangingPunct="1">
              <a:lnSpc>
                <a:spcPct val="90000"/>
              </a:lnSpc>
              <a:spcBef>
                <a:spcPct val="1000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b="1" dirty="0" smtClean="0"/>
              <a:t>Introduction</a:t>
            </a:r>
          </a:p>
          <a:p>
            <a:pPr marL="460375" lvl="1" indent="-228600" eaLnBrk="1" fontAlgn="auto" hangingPunct="1">
              <a:lnSpc>
                <a:spcPct val="90000"/>
              </a:lnSpc>
              <a:spcBef>
                <a:spcPct val="1000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b="1" dirty="0" smtClean="0"/>
              <a:t>Connectives</a:t>
            </a:r>
          </a:p>
          <a:p>
            <a:pPr marL="460375" lvl="1" indent="-228600" eaLnBrk="1" fontAlgn="auto" hangingPunct="1">
              <a:lnSpc>
                <a:spcPct val="90000"/>
              </a:lnSpc>
              <a:spcBef>
                <a:spcPct val="1000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b="1" dirty="0" smtClean="0"/>
              <a:t>Main Points – in full declarative sentences</a:t>
            </a:r>
          </a:p>
          <a:p>
            <a:pPr marL="460375" lvl="1" indent="-228600" eaLnBrk="1" fontAlgn="auto" hangingPunct="1">
              <a:lnSpc>
                <a:spcPct val="90000"/>
              </a:lnSpc>
              <a:spcBef>
                <a:spcPct val="1000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b="1" dirty="0" smtClean="0"/>
              <a:t>Supporting Points</a:t>
            </a:r>
            <a:r>
              <a:rPr lang="en-US" sz="2400" b="1" dirty="0"/>
              <a:t> – in full declarative </a:t>
            </a:r>
            <a:r>
              <a:rPr lang="en-US" sz="2400" b="1" dirty="0" smtClean="0"/>
              <a:t>sentences</a:t>
            </a:r>
          </a:p>
          <a:p>
            <a:pPr marL="460375" lvl="1" indent="-22860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b="1" dirty="0" smtClean="0"/>
              <a:t>Conclusion</a:t>
            </a:r>
          </a:p>
          <a:p>
            <a:pPr marL="460375" lvl="1" indent="-22860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b="1" dirty="0" smtClean="0"/>
              <a:t>Bibliography</a:t>
            </a:r>
          </a:p>
        </p:txBody>
      </p:sp>
      <p:sp>
        <p:nvSpPr>
          <p:cNvPr id="16387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5029200" y="1371600"/>
            <a:ext cx="3657600" cy="4648200"/>
          </a:xfrm>
        </p:spPr>
        <p:txBody>
          <a:bodyPr>
            <a:noAutofit/>
          </a:bodyPr>
          <a:lstStyle/>
          <a:p>
            <a:pPr eaLnBrk="1" hangingPunct="1">
              <a:spcBef>
                <a:spcPct val="10000"/>
              </a:spcBef>
              <a:defRPr/>
            </a:pPr>
            <a:r>
              <a:rPr lang="en-US" b="1" dirty="0" smtClean="0"/>
              <a:t>Process of Building The Preparation Outline Brings Together All Of The Major Elements Of The Speech</a:t>
            </a:r>
          </a:p>
        </p:txBody>
      </p:sp>
      <p:sp>
        <p:nvSpPr>
          <p:cNvPr id="61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AB1DA3-346A-42D2-89CE-3D4BDF16E35F}" type="slidenum">
              <a:rPr lang="en-US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8" name="Rectangle 2"/>
          <p:cNvSpPr>
            <a:spLocks noRot="1" noChangeArrowheads="1"/>
          </p:cNvSpPr>
          <p:nvPr/>
        </p:nvSpPr>
        <p:spPr bwMode="auto">
          <a:xfrm>
            <a:off x="4495800" y="0"/>
            <a:ext cx="4648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0" hangingPunct="0">
              <a:defRPr/>
            </a:pPr>
            <a:r>
              <a:rPr lang="en-US" sz="3200" b="1" dirty="0">
                <a:latin typeface="+mj-lt"/>
                <a:ea typeface="+mj-ea"/>
                <a:cs typeface="+mj-cs"/>
              </a:rPr>
              <a:t>OUTLINING THE SPEECH</a:t>
            </a:r>
          </a:p>
        </p:txBody>
      </p:sp>
    </p:spTree>
    <p:extLst>
      <p:ext uri="{BB962C8B-B14F-4D97-AF65-F5344CB8AC3E}">
        <p14:creationId xmlns:p14="http://schemas.microsoft.com/office/powerpoint/2010/main" xmlns="" val="38030192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2057400"/>
            <a:ext cx="8229600" cy="2773363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defRPr/>
            </a:pPr>
            <a:r>
              <a:rPr lang="en-US" sz="4400" b="1" dirty="0" smtClean="0"/>
              <a:t>GUIDELINES FOR CREATING THE PREPARATION OUTLINE</a:t>
            </a:r>
          </a:p>
        </p:txBody>
      </p:sp>
      <p:sp>
        <p:nvSpPr>
          <p:cNvPr id="717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D52D50-6F93-4EBF-8F15-951CBB0E357F}" type="slidenum">
              <a:rPr lang="en-US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7" name="Rectangle 2"/>
          <p:cNvSpPr>
            <a:spLocks noRot="1" noChangeArrowheads="1"/>
          </p:cNvSpPr>
          <p:nvPr/>
        </p:nvSpPr>
        <p:spPr bwMode="auto">
          <a:xfrm>
            <a:off x="762000" y="0"/>
            <a:ext cx="8077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4400" b="1" dirty="0" smtClean="0">
                <a:latin typeface="+mj-lt"/>
                <a:ea typeface="+mj-ea"/>
                <a:cs typeface="+mj-cs"/>
              </a:rPr>
              <a:t>Outlining the Speech</a:t>
            </a:r>
            <a:endParaRPr lang="en-US" sz="4400" b="1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9761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4572000" cy="3886200"/>
          </a:xfrm>
        </p:spPr>
        <p:txBody>
          <a:bodyPr/>
          <a:lstStyle/>
          <a:p>
            <a:pPr marL="457200" indent="-4572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 The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 Purpose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Your Speech</a:t>
            </a:r>
          </a:p>
          <a:p>
            <a:pPr marL="457200" indent="-4572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Identify The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Central Idea</a:t>
            </a:r>
          </a:p>
          <a:p>
            <a:pPr marL="457200" indent="-45720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en-US" dirty="0" smtClean="0"/>
          </a:p>
        </p:txBody>
      </p:sp>
      <p:sp>
        <p:nvSpPr>
          <p:cNvPr id="819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A92C1C-F8C9-4A28-ADAA-D3911C69F432}" type="slidenum">
              <a:rPr lang="en-US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8" name="Rectangle 2"/>
          <p:cNvSpPr>
            <a:spLocks noRot="1" noChangeArrowheads="1"/>
          </p:cNvSpPr>
          <p:nvPr/>
        </p:nvSpPr>
        <p:spPr bwMode="auto">
          <a:xfrm>
            <a:off x="3124200" y="0"/>
            <a:ext cx="5715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0" hangingPunct="0">
              <a:defRPr/>
            </a:pPr>
            <a:r>
              <a:rPr lang="en-US" sz="3200" b="1" dirty="0">
                <a:latin typeface="+mj-lt"/>
                <a:ea typeface="+mj-ea"/>
                <a:cs typeface="+mj-cs"/>
              </a:rPr>
              <a:t>OUTLINING THE SPEECH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05400" y="1295400"/>
            <a:ext cx="3733800" cy="4727575"/>
          </a:xfrm>
          <a:prstGeom prst="verticalScroll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10000"/>
              </a:spcBef>
              <a:defRPr/>
            </a:pPr>
            <a:r>
              <a:rPr lang="en-US" b="1" i="1" dirty="0">
                <a:solidFill>
                  <a:schemeClr val="tx1"/>
                </a:solidFill>
                <a:latin typeface="+mj-lt"/>
              </a:rPr>
              <a:t>Specific Purpose </a:t>
            </a:r>
            <a:r>
              <a:rPr lang="en-US" dirty="0">
                <a:solidFill>
                  <a:schemeClr val="tx1"/>
                </a:solidFill>
                <a:latin typeface="+mj-lt"/>
              </a:rPr>
              <a:t>The Speaker's Goal -- What The Speaker Hopes To Accomplish</a:t>
            </a:r>
          </a:p>
          <a:p>
            <a:pPr>
              <a:spcBef>
                <a:spcPct val="10000"/>
              </a:spcBef>
              <a:defRPr/>
            </a:pPr>
            <a:endParaRPr lang="en-US" sz="1100" dirty="0">
              <a:solidFill>
                <a:schemeClr val="tx1"/>
              </a:solidFill>
              <a:latin typeface="+mj-lt"/>
            </a:endParaRPr>
          </a:p>
          <a:p>
            <a:pPr>
              <a:spcBef>
                <a:spcPct val="10000"/>
              </a:spcBef>
              <a:defRPr/>
            </a:pPr>
            <a:r>
              <a:rPr lang="en-US" b="1" i="1" dirty="0">
                <a:solidFill>
                  <a:schemeClr val="tx1"/>
                </a:solidFill>
              </a:rPr>
              <a:t>Central Idea</a:t>
            </a:r>
            <a:endParaRPr lang="en-US" dirty="0">
              <a:solidFill>
                <a:schemeClr val="tx1"/>
              </a:solidFill>
              <a:latin typeface="+mj-lt"/>
            </a:endParaRPr>
          </a:p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+mj-lt"/>
              </a:rPr>
              <a:t>What The Speaker Expects To Say -- </a:t>
            </a:r>
          </a:p>
          <a:p>
            <a:pPr>
              <a:defRPr/>
            </a:pPr>
            <a:r>
              <a:rPr lang="en-US" dirty="0">
                <a:solidFill>
                  <a:schemeClr val="tx1"/>
                </a:solidFill>
                <a:latin typeface="+mj-lt"/>
              </a:rPr>
              <a:t>One Clear, Concise, Full Declarative Thesis Statement</a:t>
            </a:r>
          </a:p>
        </p:txBody>
      </p:sp>
    </p:spTree>
    <p:extLst>
      <p:ext uri="{BB962C8B-B14F-4D97-AF65-F5344CB8AC3E}">
        <p14:creationId xmlns:p14="http://schemas.microsoft.com/office/powerpoint/2010/main" xmlns="" val="1387841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8229600" cy="3124200"/>
          </a:xfrm>
        </p:spPr>
        <p:txBody>
          <a:bodyPr/>
          <a:lstStyle/>
          <a:p>
            <a:pPr marL="457200" indent="-457200" eaLnBrk="1" fontAlgn="auto" hangingPunct="1">
              <a:lnSpc>
                <a:spcPct val="80000"/>
              </a:lnSpc>
              <a:spcAft>
                <a:spcPct val="2000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b="1" dirty="0" smtClean="0"/>
              <a:t>Label</a:t>
            </a:r>
            <a:r>
              <a:rPr lang="en-US" sz="4400" dirty="0" smtClean="0"/>
              <a:t> </a:t>
            </a:r>
            <a:r>
              <a:rPr lang="en-US" dirty="0" smtClean="0"/>
              <a:t>The Introduction, Body, &amp; Conclusion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ct val="2000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/>
              <a:t>Use A </a:t>
            </a:r>
            <a:r>
              <a:rPr lang="en-US" b="1" dirty="0" smtClean="0"/>
              <a:t>Consistent Pattern </a:t>
            </a:r>
            <a:r>
              <a:rPr lang="en-US" dirty="0" smtClean="0"/>
              <a:t>Of Symbolization And Indentation</a:t>
            </a:r>
          </a:p>
          <a:p>
            <a:pPr marL="823913" lvl="1" indent="-457200" eaLnBrk="1" fontAlgn="auto" hangingPunct="1">
              <a:lnSpc>
                <a:spcPct val="80000"/>
              </a:lnSpc>
              <a:spcAft>
                <a:spcPct val="2000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/>
              <a:t>Follow a clear </a:t>
            </a:r>
            <a:r>
              <a:rPr lang="en-US" b="1" dirty="0" smtClean="0"/>
              <a:t>Visual Framework</a:t>
            </a:r>
            <a:r>
              <a:rPr lang="en-US" dirty="0" smtClean="0"/>
              <a:t>.</a:t>
            </a:r>
          </a:p>
        </p:txBody>
      </p:sp>
      <p:sp>
        <p:nvSpPr>
          <p:cNvPr id="921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5824A8-8CAD-452F-BD47-18F4BDA5A696}" type="slidenum">
              <a:rPr lang="en-US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9" name="Rectangle 2"/>
          <p:cNvSpPr>
            <a:spLocks noRot="1" noChangeArrowheads="1"/>
          </p:cNvSpPr>
          <p:nvPr/>
        </p:nvSpPr>
        <p:spPr bwMode="auto">
          <a:xfrm>
            <a:off x="3124200" y="0"/>
            <a:ext cx="5715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0" hangingPunct="0">
              <a:defRPr/>
            </a:pPr>
            <a:r>
              <a:rPr lang="en-US" sz="3200" b="1" dirty="0">
                <a:latin typeface="+mj-lt"/>
                <a:ea typeface="+mj-ea"/>
                <a:cs typeface="+mj-cs"/>
              </a:rPr>
              <a:t>OUTLINING THE SPEECH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3962400"/>
            <a:ext cx="8001000" cy="2576513"/>
          </a:xfrm>
          <a:prstGeom prst="horizontalScroll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l">
              <a:defRPr/>
            </a:pPr>
            <a:r>
              <a:rPr lang="en-US" b="1" i="1" dirty="0">
                <a:solidFill>
                  <a:schemeClr val="tx1"/>
                </a:solidFill>
              </a:rPr>
              <a:t>Visual Framework</a:t>
            </a:r>
          </a:p>
          <a:p>
            <a:pPr algn="l">
              <a:defRPr/>
            </a:pPr>
            <a:r>
              <a:rPr lang="en-US" dirty="0">
                <a:solidFill>
                  <a:schemeClr val="tx1"/>
                </a:solidFill>
              </a:rPr>
              <a:t>The pattern of symbolization and indentation in a speech outline that shows the relationships among the ideas of the speech.</a:t>
            </a:r>
          </a:p>
          <a:p>
            <a:pPr algn="l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9172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5715000" cy="4267200"/>
          </a:xfrm>
        </p:spPr>
        <p:txBody>
          <a:bodyPr/>
          <a:lstStyle/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/>
              <a:t>State Main Points And Sub-Points In </a:t>
            </a:r>
            <a:r>
              <a:rPr lang="en-US" b="1" u="sng" dirty="0" smtClean="0"/>
              <a:t>FULL</a:t>
            </a:r>
            <a:r>
              <a:rPr lang="en-US" b="1" dirty="0" smtClean="0"/>
              <a:t> </a:t>
            </a:r>
            <a:r>
              <a:rPr lang="en-US" b="1" u="sng" dirty="0" smtClean="0"/>
              <a:t>DECLARATIVE</a:t>
            </a:r>
            <a:r>
              <a:rPr lang="en-US" b="1" dirty="0" smtClean="0"/>
              <a:t> </a:t>
            </a:r>
            <a:r>
              <a:rPr lang="en-US" b="1" u="sng" dirty="0" smtClean="0"/>
              <a:t>SENTENCES.</a:t>
            </a:r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endParaRPr lang="en-US" b="1" u="sng" dirty="0" smtClean="0"/>
          </a:p>
          <a:p>
            <a:pPr marL="457200" indent="-45720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b="1" u="sng" dirty="0" smtClean="0"/>
              <a:t>Label</a:t>
            </a:r>
            <a:r>
              <a:rPr lang="en-US" b="1" dirty="0" smtClean="0"/>
              <a:t> </a:t>
            </a:r>
            <a:r>
              <a:rPr lang="en-US" dirty="0" smtClean="0"/>
              <a:t>Transitions, Internal Previews, Internal Summaries, &amp; Signposts</a:t>
            </a:r>
          </a:p>
        </p:txBody>
      </p:sp>
      <p:sp>
        <p:nvSpPr>
          <p:cNvPr id="1024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3A54D8-6FDD-4F61-A069-6719813BBF5F}" type="slidenum">
              <a:rPr lang="en-US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8" name="Rectangle 2"/>
          <p:cNvSpPr>
            <a:spLocks noRot="1" noChangeArrowheads="1"/>
          </p:cNvSpPr>
          <p:nvPr/>
        </p:nvSpPr>
        <p:spPr bwMode="auto">
          <a:xfrm>
            <a:off x="3124200" y="0"/>
            <a:ext cx="5715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0" hangingPunct="0">
              <a:defRPr/>
            </a:pPr>
            <a:r>
              <a:rPr lang="en-US" sz="3200" b="1" dirty="0">
                <a:latin typeface="+mj-lt"/>
                <a:ea typeface="+mj-ea"/>
                <a:cs typeface="+mj-cs"/>
              </a:rPr>
              <a:t>OUTLINING THE SPEECH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400" y="1143000"/>
            <a:ext cx="2438400" cy="2166938"/>
          </a:xfrm>
          <a:prstGeom prst="horizont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FULL</a:t>
            </a:r>
            <a:r>
              <a:rPr lang="en-US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DECLARATIVE</a:t>
            </a:r>
            <a:r>
              <a:rPr lang="en-US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SENTENCES 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</a:rPr>
              <a:t>This is a </a:t>
            </a:r>
            <a:r>
              <a:rPr lang="en-US" sz="2000" b="1" i="1" dirty="0">
                <a:solidFill>
                  <a:schemeClr val="tx1"/>
                </a:solidFill>
              </a:rPr>
              <a:t>Formal Sentence Outline</a:t>
            </a:r>
            <a:r>
              <a:rPr lang="en-US" sz="2000" b="1" i="1" dirty="0">
                <a:solidFill>
                  <a:schemeClr val="accent1"/>
                </a:solidFill>
              </a:rPr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1851369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76400"/>
            <a:ext cx="5410200" cy="3962400"/>
          </a:xfrm>
        </p:spPr>
        <p:txBody>
          <a:bodyPr/>
          <a:lstStyle/>
          <a:p>
            <a:pPr marL="457200" indent="-4572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/>
              <a:t>Attach A </a:t>
            </a:r>
            <a:r>
              <a:rPr lang="en-US" b="1" dirty="0" smtClean="0"/>
              <a:t>Bibliography</a:t>
            </a:r>
          </a:p>
          <a:p>
            <a:pPr marL="457200" indent="-45720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endParaRPr lang="en-US" b="1" dirty="0" smtClean="0"/>
          </a:p>
          <a:p>
            <a:pPr marL="457200" indent="-4572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/>
              <a:t>Give Your Speech A </a:t>
            </a:r>
            <a:r>
              <a:rPr lang="en-US" b="1" dirty="0" smtClean="0"/>
              <a:t>Title</a:t>
            </a:r>
            <a:r>
              <a:rPr lang="en-US" dirty="0" smtClean="0"/>
              <a:t>, If One Is Desired</a:t>
            </a:r>
          </a:p>
        </p:txBody>
      </p:sp>
      <p:sp>
        <p:nvSpPr>
          <p:cNvPr id="1126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E80DB8-F375-4517-845F-A9B2B4A7FC66}" type="slidenum">
              <a:rPr lang="en-US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8" name="Rectangle 2"/>
          <p:cNvSpPr>
            <a:spLocks noRot="1" noChangeArrowheads="1"/>
          </p:cNvSpPr>
          <p:nvPr/>
        </p:nvSpPr>
        <p:spPr bwMode="auto">
          <a:xfrm>
            <a:off x="3124200" y="0"/>
            <a:ext cx="5715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0" hangingPunct="0">
              <a:defRPr/>
            </a:pPr>
            <a:r>
              <a:rPr lang="en-US" sz="3200" b="1" dirty="0">
                <a:latin typeface="+mj-lt"/>
                <a:ea typeface="+mj-ea"/>
                <a:cs typeface="+mj-cs"/>
              </a:rPr>
              <a:t>OUTLINING THE SPEECH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72200" y="1600200"/>
            <a:ext cx="2819400" cy="3000375"/>
          </a:xfrm>
          <a:prstGeom prst="horizontalScroll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l">
              <a:defRPr/>
            </a:pPr>
            <a:r>
              <a:rPr lang="en-US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Bibliography </a:t>
            </a:r>
          </a:p>
          <a:p>
            <a:pPr algn="l">
              <a:defRPr/>
            </a:pPr>
            <a:r>
              <a:rPr lang="en-US" dirty="0">
                <a:solidFill>
                  <a:schemeClr val="tx1"/>
                </a:solidFill>
              </a:rPr>
              <a:t>A list of all the sources used in preparing a speech.</a:t>
            </a:r>
          </a:p>
          <a:p>
            <a:pPr algn="l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9999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76400"/>
            <a:ext cx="7772400" cy="3505200"/>
          </a:xfrm>
        </p:spPr>
        <p:txBody>
          <a:bodyPr/>
          <a:lstStyle/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n-US" sz="4000" b="1" dirty="0" smtClean="0"/>
              <a:t>The Speaking Outline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en-US" sz="4000" b="1" dirty="0" smtClean="0"/>
          </a:p>
          <a:p>
            <a:pPr marL="914400" lvl="1" indent="-457200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A Brief Outline Used To Deliver The Speech</a:t>
            </a:r>
          </a:p>
        </p:txBody>
      </p:sp>
      <p:sp>
        <p:nvSpPr>
          <p:cNvPr id="122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1EF991-C149-4DB8-A464-B70220EC31E1}" type="slidenum">
              <a:rPr lang="en-US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8" name="Rectangle 2"/>
          <p:cNvSpPr>
            <a:spLocks noRot="1" noChangeArrowheads="1"/>
          </p:cNvSpPr>
          <p:nvPr/>
        </p:nvSpPr>
        <p:spPr bwMode="auto">
          <a:xfrm>
            <a:off x="3124200" y="0"/>
            <a:ext cx="5715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0" hangingPunct="0">
              <a:defRPr/>
            </a:pPr>
            <a:r>
              <a:rPr lang="en-US" sz="3200" b="1" dirty="0">
                <a:latin typeface="+mj-lt"/>
                <a:ea typeface="+mj-ea"/>
                <a:cs typeface="+mj-cs"/>
              </a:rPr>
              <a:t>OUTLINING THE SPEECH</a:t>
            </a:r>
          </a:p>
        </p:txBody>
      </p:sp>
    </p:spTree>
    <p:extLst>
      <p:ext uri="{BB962C8B-B14F-4D97-AF65-F5344CB8AC3E}">
        <p14:creationId xmlns:p14="http://schemas.microsoft.com/office/powerpoint/2010/main" xmlns="" val="59540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3154363"/>
          </a:xfrm>
        </p:spPr>
        <p:txBody>
          <a:bodyPr/>
          <a:lstStyle/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Speaking Outline</a:t>
            </a:r>
          </a:p>
          <a:p>
            <a:pPr marL="914400" lvl="1" indent="-403225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Primary Purpose:</a:t>
            </a:r>
          </a:p>
          <a:p>
            <a:pPr marL="1371600" lvl="2" indent="-342900" algn="r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To help the speaker remember what to say</a:t>
            </a:r>
          </a:p>
        </p:txBody>
      </p:sp>
      <p:sp>
        <p:nvSpPr>
          <p:cNvPr id="1331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AEAF4-E6EA-4C0F-9249-1CA59912B8ED}" type="slidenum">
              <a:rPr lang="en-US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8" name="Rectangle 2"/>
          <p:cNvSpPr>
            <a:spLocks noRot="1" noChangeArrowheads="1"/>
          </p:cNvSpPr>
          <p:nvPr/>
        </p:nvSpPr>
        <p:spPr bwMode="auto">
          <a:xfrm>
            <a:off x="3124200" y="0"/>
            <a:ext cx="5715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0" hangingPunct="0">
              <a:defRPr/>
            </a:pPr>
            <a:r>
              <a:rPr lang="en-US" sz="3200" b="1" dirty="0">
                <a:latin typeface="+mj-lt"/>
                <a:ea typeface="+mj-ea"/>
                <a:cs typeface="+mj-cs"/>
              </a:rPr>
              <a:t>OUTLINING THE SPEECH</a:t>
            </a:r>
          </a:p>
        </p:txBody>
      </p:sp>
    </p:spTree>
    <p:extLst>
      <p:ext uri="{BB962C8B-B14F-4D97-AF65-F5344CB8AC3E}">
        <p14:creationId xmlns:p14="http://schemas.microsoft.com/office/powerpoint/2010/main" xmlns="" val="4146801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990600"/>
            <a:ext cx="7391400" cy="2362200"/>
          </a:xfrm>
        </p:spPr>
        <p:txBody>
          <a:bodyPr/>
          <a:lstStyle/>
          <a:p>
            <a:pPr marL="457200" indent="-396875" eaLnBrk="1" hangingPunct="1">
              <a:lnSpc>
                <a:spcPct val="90000"/>
              </a:lnSpc>
              <a:defRPr/>
            </a:pPr>
            <a:r>
              <a:rPr lang="en-US" b="1" dirty="0" smtClean="0"/>
              <a:t>Key Words &amp; Phrases</a:t>
            </a:r>
          </a:p>
          <a:p>
            <a:pPr marL="457200" indent="-396875" algn="ctr" eaLnBrk="1" hangingPunct="1">
              <a:lnSpc>
                <a:spcPct val="90000"/>
              </a:lnSpc>
              <a:defRPr/>
            </a:pPr>
            <a:r>
              <a:rPr lang="en-US" b="1" dirty="0" smtClean="0"/>
              <a:t>Cues For Delivery</a:t>
            </a:r>
          </a:p>
          <a:p>
            <a:pPr marL="457200" indent="-396875" algn="r" eaLnBrk="1" hangingPunct="1">
              <a:lnSpc>
                <a:spcPct val="90000"/>
              </a:lnSpc>
              <a:defRPr/>
            </a:pPr>
            <a:r>
              <a:rPr lang="en-US" dirty="0" smtClean="0"/>
              <a:t>Particularly Effective For </a:t>
            </a:r>
            <a:r>
              <a:rPr lang="en-US" b="1" dirty="0" smtClean="0"/>
              <a:t>Extemporaneous Delivery</a:t>
            </a:r>
          </a:p>
        </p:txBody>
      </p:sp>
      <p:sp>
        <p:nvSpPr>
          <p:cNvPr id="1433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B48C29-30BF-427E-9B05-BDBCF42D5959}" type="slidenum">
              <a:rPr lang="en-US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8" name="Rectangle 2"/>
          <p:cNvSpPr>
            <a:spLocks noRot="1" noChangeArrowheads="1"/>
          </p:cNvSpPr>
          <p:nvPr/>
        </p:nvSpPr>
        <p:spPr bwMode="auto">
          <a:xfrm>
            <a:off x="3124200" y="0"/>
            <a:ext cx="5715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0" hangingPunct="0">
              <a:defRPr/>
            </a:pPr>
            <a:r>
              <a:rPr lang="en-US" sz="3200" b="1" dirty="0">
                <a:latin typeface="+mj-lt"/>
                <a:ea typeface="+mj-ea"/>
                <a:cs typeface="+mj-cs"/>
              </a:rPr>
              <a:t>OUTLINING THE SPEECH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200400"/>
            <a:ext cx="7924800" cy="2986088"/>
          </a:xfrm>
          <a:prstGeom prst="horizontalScroll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l">
              <a:defRPr/>
            </a:pPr>
            <a:r>
              <a:rPr lang="en-US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Words &amp; Phrases</a:t>
            </a:r>
          </a:p>
          <a:p>
            <a:pPr algn="l">
              <a:defRPr/>
            </a:pPr>
            <a:r>
              <a:rPr lang="en-US" sz="2000" dirty="0">
                <a:solidFill>
                  <a:schemeClr val="tx1"/>
                </a:solidFill>
              </a:rPr>
              <a:t>Reduce Main &amp; Sub Points to one to three words per point.</a:t>
            </a:r>
          </a:p>
          <a:p>
            <a:pPr algn="l">
              <a:defRPr/>
            </a:pPr>
            <a:r>
              <a:rPr lang="en-US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Cues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Delivery</a:t>
            </a:r>
          </a:p>
          <a:p>
            <a:pPr algn="l">
              <a:defRPr/>
            </a:pPr>
            <a:r>
              <a:rPr lang="en-US" sz="2000" dirty="0">
                <a:solidFill>
                  <a:schemeClr val="tx1"/>
                </a:solidFill>
              </a:rPr>
              <a:t> Directions in a speaking outline to help a speaker remember how she or he wants to deliver key parts of the speech.</a:t>
            </a:r>
          </a:p>
          <a:p>
            <a:pPr algn="l">
              <a:defRPr/>
            </a:pPr>
            <a:r>
              <a:rPr lang="en-US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Extemporaneous Delivery </a:t>
            </a:r>
          </a:p>
          <a:p>
            <a:pPr algn="l">
              <a:defRPr/>
            </a:pPr>
            <a:r>
              <a:rPr lang="en-US" sz="2000" dirty="0">
                <a:solidFill>
                  <a:schemeClr val="tx1"/>
                </a:solidFill>
              </a:rPr>
              <a:t>Carefully Prepared &amp; Rehearsed In Advanced</a:t>
            </a:r>
          </a:p>
        </p:txBody>
      </p:sp>
    </p:spTree>
    <p:extLst>
      <p:ext uri="{BB962C8B-B14F-4D97-AF65-F5344CB8AC3E}">
        <p14:creationId xmlns:p14="http://schemas.microsoft.com/office/powerpoint/2010/main" xmlns="" val="2037332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8382000" cy="3657600"/>
          </a:xfrm>
        </p:spPr>
        <p:txBody>
          <a:bodyPr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n-US" sz="5400" b="1" dirty="0" smtClean="0"/>
              <a:t>GUIDELINES FOR CREATING THE SPEAKING OUTLINE</a:t>
            </a:r>
          </a:p>
        </p:txBody>
      </p:sp>
      <p:sp>
        <p:nvSpPr>
          <p:cNvPr id="1536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ECCFC5-A7B0-46C3-89D0-EC28AD3D5AED}" type="slidenum">
              <a:rPr lang="en-US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7" name="Rectangle 2"/>
          <p:cNvSpPr>
            <a:spLocks noRot="1" noChangeArrowheads="1"/>
          </p:cNvSpPr>
          <p:nvPr/>
        </p:nvSpPr>
        <p:spPr bwMode="auto">
          <a:xfrm>
            <a:off x="3124200" y="0"/>
            <a:ext cx="5715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0" hangingPunct="0">
              <a:defRPr/>
            </a:pPr>
            <a:r>
              <a:rPr lang="en-US" sz="3200" b="1" dirty="0">
                <a:latin typeface="+mj-lt"/>
                <a:ea typeface="+mj-ea"/>
                <a:cs typeface="+mj-cs"/>
              </a:rPr>
              <a:t>OUTLINING THE SPEECH</a:t>
            </a:r>
          </a:p>
        </p:txBody>
      </p:sp>
    </p:spTree>
    <p:extLst>
      <p:ext uri="{BB962C8B-B14F-4D97-AF65-F5344CB8AC3E}">
        <p14:creationId xmlns:p14="http://schemas.microsoft.com/office/powerpoint/2010/main" xmlns="" val="4087021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1905000"/>
          </a:xfrm>
        </p:spPr>
        <p:txBody>
          <a:bodyPr/>
          <a:lstStyle/>
          <a:p>
            <a:pPr marL="457200" indent="-4572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/>
              <a:t>Follow The Same Visual Framework Used In The Preparation Outline</a:t>
            </a:r>
          </a:p>
          <a:p>
            <a:pPr marL="457200" indent="-457200" algn="ctr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/>
              <a:t>Should Be </a:t>
            </a:r>
            <a:r>
              <a:rPr lang="en-US" b="1" u="sng" dirty="0" smtClean="0"/>
              <a:t>Plainly</a:t>
            </a:r>
            <a:r>
              <a:rPr lang="en-US" b="1" dirty="0" smtClean="0"/>
              <a:t> </a:t>
            </a:r>
            <a:r>
              <a:rPr lang="en-US" b="1" u="sng" dirty="0" smtClean="0"/>
              <a:t>Legible</a:t>
            </a:r>
          </a:p>
        </p:txBody>
      </p:sp>
      <p:sp>
        <p:nvSpPr>
          <p:cNvPr id="1638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4C1025-DFB2-4D4B-825D-B5AC6F7B4703}" type="slidenum">
              <a:rPr lang="en-US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8" name="Rectangle 2"/>
          <p:cNvSpPr>
            <a:spLocks noRot="1" noChangeArrowheads="1"/>
          </p:cNvSpPr>
          <p:nvPr/>
        </p:nvSpPr>
        <p:spPr bwMode="auto">
          <a:xfrm>
            <a:off x="3124200" y="0"/>
            <a:ext cx="5715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0" hangingPunct="0">
              <a:defRPr/>
            </a:pPr>
            <a:r>
              <a:rPr lang="en-US" sz="3200" b="1" dirty="0">
                <a:latin typeface="+mj-lt"/>
                <a:ea typeface="+mj-ea"/>
                <a:cs typeface="+mj-cs"/>
              </a:rPr>
              <a:t>OUTLINING THE SPEECH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05200" y="4038600"/>
            <a:ext cx="4953000" cy="1595021"/>
          </a:xfrm>
          <a:prstGeom prst="horizontalScroll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tx1"/>
                </a:solidFill>
              </a:rPr>
              <a:t>Do you really want to be at the lectern wondering, ''</a:t>
            </a:r>
            <a:r>
              <a:rPr lang="en-US" b="1" i="1" dirty="0">
                <a:solidFill>
                  <a:schemeClr val="tx1"/>
                </a:solidFill>
              </a:rPr>
              <a:t>Now what on earth did I write here?</a:t>
            </a:r>
            <a:r>
              <a:rPr lang="en-US" b="1" dirty="0">
                <a:solidFill>
                  <a:schemeClr val="tx1"/>
                </a:solidFill>
              </a:rPr>
              <a:t>'' </a:t>
            </a:r>
          </a:p>
        </p:txBody>
      </p:sp>
    </p:spTree>
    <p:extLst>
      <p:ext uri="{BB962C8B-B14F-4D97-AF65-F5344CB8AC3E}">
        <p14:creationId xmlns:p14="http://schemas.microsoft.com/office/powerpoint/2010/main" xmlns="" val="191859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219200"/>
            <a:ext cx="5181600" cy="4114800"/>
          </a:xfrm>
        </p:spPr>
        <p:txBody>
          <a:bodyPr>
            <a:noAutofit/>
          </a:bodyPr>
          <a:lstStyle/>
          <a:p>
            <a:pPr marL="457200" indent="-457200" algn="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Should Be As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Brief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 Possible</a:t>
            </a:r>
          </a:p>
          <a:p>
            <a:pPr marL="457200" indent="-457200" algn="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r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Should Include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Cues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Delivering The Speech</a:t>
            </a:r>
          </a:p>
        </p:txBody>
      </p:sp>
      <p:sp>
        <p:nvSpPr>
          <p:cNvPr id="174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A1D444-8FB6-49C1-B764-5609B5C0B16C}" type="slidenum">
              <a:rPr lang="en-US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8" name="Rectangle 2"/>
          <p:cNvSpPr>
            <a:spLocks noRot="1" noChangeArrowheads="1"/>
          </p:cNvSpPr>
          <p:nvPr/>
        </p:nvSpPr>
        <p:spPr bwMode="auto">
          <a:xfrm>
            <a:off x="3124200" y="0"/>
            <a:ext cx="5715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0" hangingPunct="0">
              <a:defRPr/>
            </a:pPr>
            <a:r>
              <a:rPr lang="en-US" sz="3200" b="1" dirty="0">
                <a:latin typeface="+mj-lt"/>
                <a:ea typeface="+mj-ea"/>
                <a:cs typeface="+mj-cs"/>
              </a:rPr>
              <a:t>OUTLINING THE SPEECH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400" y="1219200"/>
            <a:ext cx="2209800" cy="2351088"/>
          </a:xfrm>
          <a:prstGeom prst="verticalScroll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Remember -- only </a:t>
            </a:r>
            <a:r>
              <a:rPr lang="en-US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</a:t>
            </a:r>
            <a:r>
              <a:rPr lang="en-US" dirty="0">
                <a:solidFill>
                  <a:schemeClr val="tx1"/>
                </a:solidFill>
              </a:rPr>
              <a:t> to </a:t>
            </a:r>
            <a:r>
              <a:rPr lang="en-US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three </a:t>
            </a:r>
            <a:r>
              <a:rPr lang="en-US" dirty="0">
                <a:solidFill>
                  <a:schemeClr val="tx1"/>
                </a:solidFill>
              </a:rPr>
              <a:t>words per point.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4953000"/>
            <a:ext cx="3886200" cy="1016000"/>
          </a:xfrm>
          <a:prstGeom prst="verticalScroll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tx1"/>
                </a:solidFill>
              </a:rPr>
              <a:t>''</a:t>
            </a:r>
            <a:r>
              <a:rPr lang="en-US" b="1" i="1" dirty="0">
                <a:solidFill>
                  <a:schemeClr val="tx1"/>
                </a:solidFill>
              </a:rPr>
              <a:t>Pause!</a:t>
            </a:r>
            <a:r>
              <a:rPr lang="en-US" b="1" dirty="0">
                <a:solidFill>
                  <a:schemeClr val="tx1"/>
                </a:solidFill>
              </a:rPr>
              <a:t>'', ''Slow Down!'', ''</a:t>
            </a:r>
            <a:r>
              <a:rPr lang="en-US" b="1" i="1" dirty="0">
                <a:solidFill>
                  <a:schemeClr val="tx1"/>
                </a:solidFill>
              </a:rPr>
              <a:t>Breathe</a:t>
            </a:r>
            <a:r>
              <a:rPr lang="en-US" b="1" dirty="0">
                <a:solidFill>
                  <a:schemeClr val="tx1"/>
                </a:solidFill>
              </a:rPr>
              <a:t>!'', ''Smile!''</a:t>
            </a:r>
          </a:p>
        </p:txBody>
      </p:sp>
    </p:spTree>
    <p:extLst>
      <p:ext uri="{BB962C8B-B14F-4D97-AF65-F5344CB8AC3E}">
        <p14:creationId xmlns:p14="http://schemas.microsoft.com/office/powerpoint/2010/main" xmlns="" val="2064451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Importance of Communication</a:t>
            </a:r>
          </a:p>
        </p:txBody>
      </p:sp>
      <p:sp>
        <p:nvSpPr>
          <p:cNvPr id="33795" name="Rectangle 1027"/>
          <p:cNvSpPr>
            <a:spLocks noGrp="1" noChangeArrowheads="1"/>
          </p:cNvSpPr>
          <p:nvPr>
            <p:ph idx="1"/>
          </p:nvPr>
        </p:nvSpPr>
        <p:spPr>
          <a:xfrm>
            <a:off x="457200" y="1885950"/>
            <a:ext cx="6248400" cy="4171950"/>
          </a:xfrm>
        </p:spPr>
        <p:txBody>
          <a:bodyPr/>
          <a:lstStyle/>
          <a:p>
            <a:r>
              <a:rPr lang="en-US" b="1"/>
              <a:t>Class Presentations</a:t>
            </a:r>
          </a:p>
          <a:p>
            <a:endParaRPr lang="en-US" b="1"/>
          </a:p>
          <a:p>
            <a:r>
              <a:rPr lang="en-US" b="1"/>
              <a:t>Field Research</a:t>
            </a:r>
          </a:p>
          <a:p>
            <a:endParaRPr lang="en-US" b="1"/>
          </a:p>
          <a:p>
            <a:r>
              <a:rPr lang="en-US" b="1"/>
              <a:t>Business Communications</a:t>
            </a:r>
          </a:p>
          <a:p>
            <a:endParaRPr lang="en-US" b="1"/>
          </a:p>
          <a:p>
            <a:r>
              <a:rPr lang="en-US" b="1"/>
              <a:t>Public Speaking</a:t>
            </a:r>
          </a:p>
        </p:txBody>
      </p:sp>
    </p:spTree>
    <p:extLst>
      <p:ext uri="{BB962C8B-B14F-4D97-AF65-F5344CB8AC3E}">
        <p14:creationId xmlns:p14="http://schemas.microsoft.com/office/powerpoint/2010/main" xmlns="" val="348643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Fear of Public Speaking</a:t>
            </a:r>
          </a:p>
        </p:txBody>
      </p:sp>
      <p:sp>
        <p:nvSpPr>
          <p:cNvPr id="36867" name="Rectangle 1027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/>
              <a:t>Population </a:t>
            </a:r>
          </a:p>
          <a:p>
            <a:pPr lvl="2"/>
            <a:r>
              <a:rPr lang="en-US" sz="3200" b="1"/>
              <a:t>No.1 fear=Public Speaking</a:t>
            </a:r>
          </a:p>
          <a:p>
            <a:pPr lvl="2"/>
            <a:r>
              <a:rPr lang="en-US" sz="3200" b="1"/>
              <a:t>Fear No.2=Death</a:t>
            </a:r>
          </a:p>
          <a:p>
            <a:r>
              <a:rPr lang="en-US" b="1"/>
              <a:t>Stage fright</a:t>
            </a:r>
          </a:p>
          <a:p>
            <a:pPr>
              <a:buFont typeface="Monotype Sorts" pitchFamily="2" charset="2"/>
              <a:buNone/>
            </a:pPr>
            <a:r>
              <a:rPr lang="en-US" b="1"/>
              <a:t>	-In spotlight</a:t>
            </a:r>
          </a:p>
          <a:p>
            <a:pPr>
              <a:buFont typeface="Monotype Sorts" pitchFamily="2" charset="2"/>
              <a:buNone/>
            </a:pPr>
            <a:r>
              <a:rPr lang="en-US" b="1"/>
              <a:t>	-unprepared</a:t>
            </a:r>
          </a:p>
          <a:p>
            <a:pPr>
              <a:buFont typeface="Monotype Sorts" pitchFamily="2" charset="2"/>
              <a:buNone/>
            </a:pPr>
            <a:r>
              <a:rPr lang="en-US" b="1"/>
              <a:t>	-inexperienced</a:t>
            </a:r>
          </a:p>
          <a:p>
            <a:pPr>
              <a:buFont typeface="Monotype Sorts" pitchFamily="2" charset="2"/>
              <a:buNone/>
            </a:pPr>
            <a:r>
              <a:rPr lang="en-US"/>
              <a:t>	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7725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Effective Communication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/>
              <a:t>Preparation</a:t>
            </a:r>
          </a:p>
          <a:p>
            <a:endParaRPr lang="en-US" b="1"/>
          </a:p>
          <a:p>
            <a:r>
              <a:rPr lang="en-US" b="1"/>
              <a:t>Practice</a:t>
            </a:r>
          </a:p>
          <a:p>
            <a:endParaRPr lang="en-US" b="1"/>
          </a:p>
          <a:p>
            <a:r>
              <a:rPr lang="en-US" b="1"/>
              <a:t>Presence</a:t>
            </a:r>
          </a:p>
        </p:txBody>
      </p:sp>
    </p:spTree>
    <p:extLst>
      <p:ext uri="{BB962C8B-B14F-4D97-AF65-F5344CB8AC3E}">
        <p14:creationId xmlns:p14="http://schemas.microsoft.com/office/powerpoint/2010/main" xmlns="" val="9680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Effective Communication</a:t>
            </a:r>
          </a:p>
        </p:txBody>
      </p:sp>
      <p:sp>
        <p:nvSpPr>
          <p:cNvPr id="43011" name="Rectangle 1027"/>
          <p:cNvSpPr>
            <a:spLocks noGrp="1" noChangeArrowheads="1"/>
          </p:cNvSpPr>
          <p:nvPr>
            <p:ph idx="1"/>
          </p:nvPr>
        </p:nvSpPr>
        <p:spPr>
          <a:xfrm>
            <a:off x="457200" y="1885950"/>
            <a:ext cx="8686800" cy="4171950"/>
          </a:xfrm>
        </p:spPr>
        <p:txBody>
          <a:bodyPr/>
          <a:lstStyle/>
          <a:p>
            <a:r>
              <a:rPr lang="en-US" b="1" dirty="0"/>
              <a:t>Preparation</a:t>
            </a:r>
          </a:p>
          <a:p>
            <a:pPr lvl="1"/>
            <a:r>
              <a:rPr lang="en-US" b="1" dirty="0"/>
              <a:t>research	-non-research</a:t>
            </a:r>
          </a:p>
          <a:p>
            <a:pPr lvl="1"/>
            <a:r>
              <a:rPr lang="en-US" b="1" dirty="0"/>
              <a:t>format	-speak on what you know                 	</a:t>
            </a:r>
            <a:endParaRPr lang="en-US" b="1" dirty="0" smtClean="0"/>
          </a:p>
          <a:p>
            <a:pPr lvl="1"/>
            <a:r>
              <a:rPr lang="en-US" b="1" dirty="0" smtClean="0"/>
              <a:t>-</a:t>
            </a:r>
            <a:r>
              <a:rPr lang="en-US" b="1" dirty="0"/>
              <a:t>Notes- outline main points</a:t>
            </a:r>
          </a:p>
          <a:p>
            <a:pPr lvl="1">
              <a:buFont typeface="Monotype Sorts" pitchFamily="2" charset="2"/>
              <a:buNone/>
            </a:pPr>
            <a:r>
              <a:rPr lang="en-US" b="1" dirty="0"/>
              <a:t>		-note cards vs. full sized paper</a:t>
            </a:r>
          </a:p>
          <a:p>
            <a:pPr lvl="1">
              <a:buFont typeface="Monotype Sorts" pitchFamily="2" charset="2"/>
              <a:buNone/>
            </a:pPr>
            <a:r>
              <a:rPr lang="en-US" b="1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xmlns="" val="197425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Sample Speech Outline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/>
              <a:t>I.   </a:t>
            </a:r>
            <a:r>
              <a:rPr lang="en-US" b="1"/>
              <a:t>Introduction</a:t>
            </a:r>
          </a:p>
          <a:p>
            <a:pPr lvl="2"/>
            <a:r>
              <a:rPr lang="en-US" b="1"/>
              <a:t>Thesis</a:t>
            </a:r>
          </a:p>
          <a:p>
            <a:pPr>
              <a:buFont typeface="Monotype Sorts" pitchFamily="2" charset="2"/>
              <a:buNone/>
            </a:pPr>
            <a:r>
              <a:rPr lang="en-US" b="1"/>
              <a:t>II.  Body</a:t>
            </a:r>
          </a:p>
          <a:p>
            <a:pPr lvl="2"/>
            <a:r>
              <a:rPr lang="en-US" b="1"/>
              <a:t>support arguments</a:t>
            </a:r>
          </a:p>
          <a:p>
            <a:pPr>
              <a:buFont typeface="Monotype Sorts" pitchFamily="2" charset="2"/>
              <a:buNone/>
            </a:pPr>
            <a:r>
              <a:rPr lang="en-US" b="1"/>
              <a:t>III. Conclusion</a:t>
            </a:r>
          </a:p>
          <a:p>
            <a:pPr lvl="2"/>
            <a:r>
              <a:rPr lang="en-US" b="1"/>
              <a:t>review</a:t>
            </a:r>
          </a:p>
          <a:p>
            <a:pPr lvl="2"/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xmlns="" val="256702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Effective Communication</a:t>
            </a:r>
          </a:p>
        </p:txBody>
      </p:sp>
      <p:sp>
        <p:nvSpPr>
          <p:cNvPr id="46083" name="Rectangle 1027"/>
          <p:cNvSpPr>
            <a:spLocks noGrp="1" noChangeArrowheads="1"/>
          </p:cNvSpPr>
          <p:nvPr>
            <p:ph idx="1"/>
          </p:nvPr>
        </p:nvSpPr>
        <p:spPr>
          <a:xfrm>
            <a:off x="457200" y="1885950"/>
            <a:ext cx="8178800" cy="2381250"/>
          </a:xfrm>
        </p:spPr>
        <p:txBody>
          <a:bodyPr>
            <a:normAutofit fontScale="92500" lnSpcReduction="20000"/>
          </a:bodyPr>
          <a:lstStyle/>
          <a:p>
            <a:r>
              <a:rPr lang="en-US" b="1"/>
              <a:t>Practice</a:t>
            </a:r>
          </a:p>
          <a:p>
            <a:pPr>
              <a:buFont typeface="Monotype Sorts" pitchFamily="2" charset="2"/>
              <a:buNone/>
            </a:pPr>
            <a:r>
              <a:rPr lang="en-US" b="1"/>
              <a:t>	- practice makes perfect</a:t>
            </a:r>
          </a:p>
          <a:p>
            <a:pPr>
              <a:buFont typeface="Monotype Sorts" pitchFamily="2" charset="2"/>
              <a:buNone/>
            </a:pPr>
            <a:r>
              <a:rPr lang="en-US" b="1"/>
              <a:t>	- revision</a:t>
            </a:r>
          </a:p>
          <a:p>
            <a:pPr>
              <a:buFont typeface="Monotype Sorts" pitchFamily="2" charset="2"/>
              <a:buNone/>
            </a:pPr>
            <a:r>
              <a:rPr lang="en-US" b="1"/>
              <a:t>   - get time right</a:t>
            </a:r>
          </a:p>
          <a:p>
            <a:pPr>
              <a:buFont typeface="Monotype Sorts" pitchFamily="2" charset="2"/>
              <a:buNone/>
            </a:pPr>
            <a:r>
              <a:rPr lang="en-US" b="1"/>
              <a:t>	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543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Effective Communication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76400"/>
            <a:ext cx="8178800" cy="417195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Presence</a:t>
            </a:r>
          </a:p>
          <a:p>
            <a:pPr>
              <a:buFont typeface="Monotype Sorts" pitchFamily="2" charset="2"/>
              <a:buNone/>
            </a:pPr>
            <a:r>
              <a:rPr lang="en-US" dirty="0"/>
              <a:t>	-nervousness- fright is common</a:t>
            </a:r>
          </a:p>
          <a:p>
            <a:pPr>
              <a:buFont typeface="Monotype Sorts" pitchFamily="2" charset="2"/>
              <a:buNone/>
            </a:pPr>
            <a:r>
              <a:rPr lang="en-US" dirty="0"/>
              <a:t>	-Body language</a:t>
            </a:r>
          </a:p>
          <a:p>
            <a:pPr>
              <a:buFont typeface="Monotype Sorts" pitchFamily="2" charset="2"/>
              <a:buNone/>
            </a:pPr>
            <a:r>
              <a:rPr lang="en-US" dirty="0"/>
              <a:t>		-voice tone</a:t>
            </a:r>
          </a:p>
          <a:p>
            <a:pPr>
              <a:buFont typeface="Monotype Sorts" pitchFamily="2" charset="2"/>
              <a:buNone/>
            </a:pPr>
            <a:r>
              <a:rPr lang="en-US" dirty="0"/>
              <a:t>		-gestures</a:t>
            </a:r>
          </a:p>
          <a:p>
            <a:pPr>
              <a:buFont typeface="Monotype Sorts" pitchFamily="2" charset="2"/>
              <a:buNone/>
            </a:pPr>
            <a:r>
              <a:rPr lang="en-US" dirty="0"/>
              <a:t>		-eye contact</a:t>
            </a:r>
          </a:p>
          <a:p>
            <a:pPr>
              <a:buFont typeface="Monotype Sorts" pitchFamily="2" charset="2"/>
              <a:buNone/>
            </a:pPr>
            <a:r>
              <a:rPr lang="en-US" dirty="0"/>
              <a:t>	-positive attitude</a:t>
            </a:r>
          </a:p>
          <a:p>
            <a:pPr>
              <a:buFont typeface="Monotype Sorts" pitchFamily="2" charset="2"/>
              <a:buNone/>
            </a:pPr>
            <a:r>
              <a:rPr lang="en-US" dirty="0"/>
              <a:t>		 </a:t>
            </a:r>
          </a:p>
        </p:txBody>
      </p:sp>
    </p:spTree>
    <p:extLst>
      <p:ext uri="{BB962C8B-B14F-4D97-AF65-F5344CB8AC3E}">
        <p14:creationId xmlns:p14="http://schemas.microsoft.com/office/powerpoint/2010/main" xmlns="" val="353008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/>
              <a:t>Things You Shouldn’t Do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85950"/>
            <a:ext cx="5867400" cy="4171950"/>
          </a:xfrm>
        </p:spPr>
        <p:txBody>
          <a:bodyPr>
            <a:normAutofit fontScale="92500" lnSpcReduction="10000"/>
          </a:bodyPr>
          <a:lstStyle/>
          <a:p>
            <a:r>
              <a:rPr lang="en-US" b="1"/>
              <a:t>Read directly from notes</a:t>
            </a:r>
          </a:p>
          <a:p>
            <a:r>
              <a:rPr lang="en-US" b="1"/>
              <a:t>Read directly from screen</a:t>
            </a:r>
          </a:p>
          <a:p>
            <a:r>
              <a:rPr lang="en-US" b="1"/>
              <a:t>Turn back on audience</a:t>
            </a:r>
          </a:p>
          <a:p>
            <a:r>
              <a:rPr lang="en-US" b="1"/>
              <a:t>Slouch, hands in pockets</a:t>
            </a:r>
          </a:p>
          <a:p>
            <a:r>
              <a:rPr lang="en-US" b="1"/>
              <a:t>No um, ah, you know’s</a:t>
            </a:r>
          </a:p>
          <a:p>
            <a:r>
              <a:rPr lang="en-US" b="1"/>
              <a:t>No nervous gestures</a:t>
            </a:r>
          </a:p>
          <a:p>
            <a:r>
              <a:rPr lang="en-US" b="1"/>
              <a:t>Talk too fast, </a:t>
            </a:r>
          </a:p>
          <a:p>
            <a:r>
              <a:rPr lang="en-US" b="1"/>
              <a:t>Talk too quietly</a:t>
            </a:r>
          </a:p>
        </p:txBody>
      </p:sp>
    </p:spTree>
    <p:extLst>
      <p:ext uri="{BB962C8B-B14F-4D97-AF65-F5344CB8AC3E}">
        <p14:creationId xmlns:p14="http://schemas.microsoft.com/office/powerpoint/2010/main" xmlns="" val="421104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/>
              <a:t>Things You Should Do</a:t>
            </a:r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1905000"/>
            <a:ext cx="7772400" cy="4171950"/>
          </a:xfrm>
        </p:spPr>
        <p:txBody>
          <a:bodyPr/>
          <a:lstStyle/>
          <a:p>
            <a:r>
              <a:rPr lang="en-US" b="1" dirty="0"/>
              <a:t>Eye contact</a:t>
            </a:r>
          </a:p>
          <a:p>
            <a:r>
              <a:rPr lang="en-US" b="1" dirty="0"/>
              <a:t>Can glance at notes</a:t>
            </a:r>
          </a:p>
          <a:p>
            <a:r>
              <a:rPr lang="en-US" b="1" dirty="0"/>
              <a:t>Appropriate gestures</a:t>
            </a:r>
          </a:p>
          <a:p>
            <a:r>
              <a:rPr lang="en-US" b="1" dirty="0"/>
              <a:t>Rhetorical questions to involve audience</a:t>
            </a:r>
          </a:p>
        </p:txBody>
      </p:sp>
    </p:spTree>
    <p:extLst>
      <p:ext uri="{BB962C8B-B14F-4D97-AF65-F5344CB8AC3E}">
        <p14:creationId xmlns:p14="http://schemas.microsoft.com/office/powerpoint/2010/main" xmlns="" val="268068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086600" cy="1143000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>	</a:t>
            </a:r>
            <a:r>
              <a:rPr lang="en-US" sz="3600" b="1" u="sng" dirty="0"/>
              <a:t>Ten Successful Tips</a:t>
            </a:r>
            <a:br>
              <a:rPr lang="en-US" sz="3600" b="1" u="sng" dirty="0"/>
            </a:br>
            <a:r>
              <a:rPr lang="en-US" sz="3600" b="1" dirty="0"/>
              <a:t>	Control the “Butterflies”</a:t>
            </a:r>
            <a:endParaRPr lang="en-US" b="1" dirty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Know the room-</a:t>
            </a:r>
            <a:r>
              <a:rPr lang="en-US" dirty="0"/>
              <a:t> become familiar with the place of presentation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Know the audience- </a:t>
            </a:r>
            <a:r>
              <a:rPr lang="en-US" dirty="0"/>
              <a:t>greet or chat with the audience before hand.  It’s easier to speak to friends than to strangers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Know your material</a:t>
            </a:r>
            <a:r>
              <a:rPr lang="en-US" dirty="0"/>
              <a:t>-increased nervousness is due to un-preparedness</a:t>
            </a:r>
          </a:p>
        </p:txBody>
      </p:sp>
    </p:spTree>
    <p:extLst>
      <p:ext uri="{BB962C8B-B14F-4D97-AF65-F5344CB8AC3E}">
        <p14:creationId xmlns:p14="http://schemas.microsoft.com/office/powerpoint/2010/main" xmlns="" val="341878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Control the “Butterflies”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buFont typeface="+mj-lt"/>
              <a:buAutoNum type="arabicPeriod" startAt="4"/>
            </a:pPr>
            <a:r>
              <a:rPr lang="en-US" b="1" dirty="0"/>
              <a:t>Relaxation-</a:t>
            </a:r>
            <a:r>
              <a:rPr lang="en-US" dirty="0"/>
              <a:t> relax entire body by stretching and breathing so as to ease the </a:t>
            </a:r>
            <a:r>
              <a:rPr lang="en-US" dirty="0" smtClean="0"/>
              <a:t>tension</a:t>
            </a:r>
          </a:p>
          <a:p>
            <a:pPr marL="514350" indent="-514350" algn="just">
              <a:buFont typeface="+mj-lt"/>
              <a:buAutoNum type="arabicPeriod" startAt="4"/>
            </a:pPr>
            <a:r>
              <a:rPr lang="en-US" b="1" dirty="0" smtClean="0"/>
              <a:t>Visualize </a:t>
            </a:r>
            <a:r>
              <a:rPr lang="en-US" b="1" dirty="0"/>
              <a:t>giving your speech</a:t>
            </a:r>
            <a:r>
              <a:rPr lang="en-US" dirty="0"/>
              <a:t>-Visualize yourself giving your speech from start to finish.  By visualizing yourself successful, you will be successful</a:t>
            </a:r>
          </a:p>
        </p:txBody>
      </p:sp>
    </p:spTree>
    <p:extLst>
      <p:ext uri="{BB962C8B-B14F-4D97-AF65-F5344CB8AC3E}">
        <p14:creationId xmlns:p14="http://schemas.microsoft.com/office/powerpoint/2010/main" xmlns="" val="153607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Control the “Butterflies”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buFont typeface="+mj-lt"/>
              <a:buAutoNum type="arabicPeriod" startAt="6"/>
            </a:pPr>
            <a:r>
              <a:rPr lang="en-US" b="1" dirty="0"/>
              <a:t>People want you to </a:t>
            </a:r>
            <a:r>
              <a:rPr lang="en-US" b="1" dirty="0" smtClean="0"/>
              <a:t>succeed</a:t>
            </a:r>
            <a:r>
              <a:rPr lang="en-US" dirty="0" smtClean="0"/>
              <a:t>- the </a:t>
            </a:r>
            <a:r>
              <a:rPr lang="en-US" dirty="0"/>
              <a:t>audience is there to see you succeed not to fail</a:t>
            </a:r>
          </a:p>
          <a:p>
            <a:pPr marL="514350" indent="-514350" algn="just">
              <a:buFont typeface="+mj-lt"/>
              <a:buAutoNum type="arabicPeriod" startAt="6"/>
            </a:pPr>
            <a:r>
              <a:rPr lang="en-US" b="1" dirty="0"/>
              <a:t>Don’t </a:t>
            </a:r>
            <a:r>
              <a:rPr lang="en-US" b="1" dirty="0" smtClean="0"/>
              <a:t>apologize</a:t>
            </a:r>
            <a:r>
              <a:rPr lang="en-US" dirty="0" smtClean="0"/>
              <a:t>- by </a:t>
            </a:r>
            <a:r>
              <a:rPr lang="en-US" dirty="0"/>
              <a:t>mentioning your nervousness or apologizing, you’ll only be calling the audience’s attention to mistakes</a:t>
            </a:r>
          </a:p>
        </p:txBody>
      </p:sp>
    </p:spTree>
    <p:extLst>
      <p:ext uri="{BB962C8B-B14F-4D97-AF65-F5344CB8AC3E}">
        <p14:creationId xmlns:p14="http://schemas.microsoft.com/office/powerpoint/2010/main" xmlns="" val="77113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Control the “Butterflies”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buFont typeface="+mj-lt"/>
              <a:buAutoNum type="arabicPeriod" startAt="8"/>
            </a:pPr>
            <a:r>
              <a:rPr lang="en-US" b="1" dirty="0"/>
              <a:t>Concentrate on your message-not the medium.  </a:t>
            </a:r>
            <a:r>
              <a:rPr lang="en-US" dirty="0"/>
              <a:t>Focus on the message you are trying to convey and not on your anxieties</a:t>
            </a:r>
          </a:p>
          <a:p>
            <a:pPr marL="514350" indent="-514350" algn="just">
              <a:buFont typeface="+mj-lt"/>
              <a:buAutoNum type="arabicPeriod" startAt="8"/>
            </a:pPr>
            <a:r>
              <a:rPr lang="en-US" b="1" dirty="0"/>
              <a:t>Turn nervousness into positive energy</a:t>
            </a:r>
            <a:r>
              <a:rPr lang="en-US" dirty="0"/>
              <a:t>-nervousness increases adrenaline, transform it into vitality and enthusiasm </a:t>
            </a:r>
          </a:p>
        </p:txBody>
      </p:sp>
    </p:spTree>
    <p:extLst>
      <p:ext uri="{BB962C8B-B14F-4D97-AF65-F5344CB8AC3E}">
        <p14:creationId xmlns:p14="http://schemas.microsoft.com/office/powerpoint/2010/main" xmlns="" val="298318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Control the “Butterflies”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85950"/>
            <a:ext cx="8178800" cy="2152650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 smtClean="0"/>
              <a:t>10. Gain experience- </a:t>
            </a:r>
            <a:r>
              <a:rPr lang="en-US" dirty="0" smtClean="0"/>
              <a:t>experience </a:t>
            </a:r>
            <a:r>
              <a:rPr lang="en-US" dirty="0"/>
              <a:t>builds confidence, which is key to effective public speaking</a:t>
            </a:r>
          </a:p>
          <a:p>
            <a:pPr>
              <a:buFont typeface="Monotype Sorts" pitchFamily="2" charset="2"/>
              <a:buNone/>
            </a:pPr>
            <a:endParaRPr lang="en-US" dirty="0"/>
          </a:p>
          <a:p>
            <a:pPr>
              <a:buFont typeface="Monotype Sorts" pitchFamily="2" charset="2"/>
              <a:buNone/>
            </a:pPr>
            <a:endParaRPr lang="en-US" dirty="0"/>
          </a:p>
          <a:p>
            <a:pPr>
              <a:buFont typeface="Monotype Sorts" pitchFamily="2" charset="2"/>
              <a:buNone/>
            </a:pPr>
            <a:endParaRPr lang="en-US" dirty="0"/>
          </a:p>
          <a:p>
            <a:pPr>
              <a:buFont typeface="Monotype Sorts" pitchFamily="2" charset="2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6338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772400" cy="4419600"/>
          </a:xfrm>
        </p:spPr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Public </a:t>
            </a:r>
            <a:r>
              <a:rPr lang="en-US" b="1" dirty="0"/>
              <a:t>Speaking</a:t>
            </a:r>
          </a:p>
        </p:txBody>
      </p:sp>
    </p:spTree>
    <p:extLst>
      <p:ext uri="{BB962C8B-B14F-4D97-AF65-F5344CB8AC3E}">
        <p14:creationId xmlns:p14="http://schemas.microsoft.com/office/powerpoint/2010/main" xmlns="" val="98817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8229600" cy="13716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/>
              <a:t>Public Speaking Produces Anxiety in Most People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362200"/>
            <a:ext cx="4800600" cy="28956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140000"/>
              </a:lnSpc>
              <a:buFont typeface="Wingdings" pitchFamily="2" charset="2"/>
              <a:buNone/>
            </a:pPr>
            <a:r>
              <a:rPr lang="en-US"/>
              <a:t>3. Death </a:t>
            </a:r>
          </a:p>
          <a:p>
            <a:pPr>
              <a:lnSpc>
                <a:spcPct val="140000"/>
              </a:lnSpc>
              <a:buFont typeface="Wingdings" pitchFamily="2" charset="2"/>
              <a:buNone/>
            </a:pPr>
            <a:r>
              <a:rPr lang="en-US"/>
              <a:t>2. Snakes </a:t>
            </a:r>
          </a:p>
          <a:p>
            <a:pPr>
              <a:lnSpc>
                <a:spcPct val="140000"/>
              </a:lnSpc>
              <a:buFont typeface="Wingdings" pitchFamily="2" charset="2"/>
              <a:buNone/>
            </a:pPr>
            <a:r>
              <a:rPr lang="en-US"/>
              <a:t>1. Public Speaking 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822325" y="1641475"/>
            <a:ext cx="53498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/>
              <a:t>People’s Biggest Fears</a:t>
            </a:r>
          </a:p>
        </p:txBody>
      </p:sp>
    </p:spTree>
    <p:extLst>
      <p:ext uri="{BB962C8B-B14F-4D97-AF65-F5344CB8AC3E}">
        <p14:creationId xmlns:p14="http://schemas.microsoft.com/office/powerpoint/2010/main" xmlns="" val="190542867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90563"/>
            <a:ext cx="7162800" cy="974725"/>
          </a:xfrm>
          <a:noFill/>
          <a:ln/>
        </p:spPr>
        <p:txBody>
          <a:bodyPr/>
          <a:lstStyle/>
          <a:p>
            <a:r>
              <a:rPr lang="en-US"/>
              <a:t>Overcoming Speech Anxiety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981200"/>
            <a:ext cx="6324600" cy="28194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140000"/>
              </a:lnSpc>
            </a:pPr>
            <a:r>
              <a:rPr lang="en-US"/>
              <a:t>Acknowledge Your Fear</a:t>
            </a:r>
          </a:p>
          <a:p>
            <a:pPr>
              <a:lnSpc>
                <a:spcPct val="140000"/>
              </a:lnSpc>
            </a:pPr>
            <a:r>
              <a:rPr lang="en-US"/>
              <a:t>Act Confident</a:t>
            </a:r>
          </a:p>
          <a:p>
            <a:pPr>
              <a:lnSpc>
                <a:spcPct val="140000"/>
              </a:lnSpc>
            </a:pPr>
            <a:r>
              <a:rPr lang="en-US"/>
              <a:t>Channel Nervous Energy</a:t>
            </a:r>
          </a:p>
        </p:txBody>
      </p:sp>
    </p:spTree>
    <p:extLst>
      <p:ext uri="{BB962C8B-B14F-4D97-AF65-F5344CB8AC3E}">
        <p14:creationId xmlns:p14="http://schemas.microsoft.com/office/powerpoint/2010/main" xmlns="" val="211044259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767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767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767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839788" y="381000"/>
            <a:ext cx="8304212" cy="1371600"/>
          </a:xfrm>
          <a:noFill/>
          <a:ln/>
        </p:spPr>
        <p:txBody>
          <a:bodyPr/>
          <a:lstStyle/>
          <a:p>
            <a:r>
              <a:rPr lang="en-US"/>
              <a:t>Overcoming Speech Anxiety (con’t)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981200"/>
            <a:ext cx="7772400" cy="41148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140000"/>
              </a:lnSpc>
            </a:pPr>
            <a:r>
              <a:rPr lang="en-US"/>
              <a:t>Practice, Practice, Practice</a:t>
            </a:r>
          </a:p>
          <a:p>
            <a:pPr>
              <a:lnSpc>
                <a:spcPct val="140000"/>
              </a:lnSpc>
            </a:pPr>
            <a:r>
              <a:rPr lang="en-US"/>
              <a:t>Simulate Setting at Home</a:t>
            </a:r>
          </a:p>
          <a:p>
            <a:pPr>
              <a:lnSpc>
                <a:spcPct val="140000"/>
              </a:lnSpc>
            </a:pPr>
            <a:r>
              <a:rPr lang="en-US"/>
              <a:t>Ask Friends to Be Practice Audience</a:t>
            </a:r>
          </a:p>
        </p:txBody>
      </p:sp>
    </p:spTree>
    <p:extLst>
      <p:ext uri="{BB962C8B-B14F-4D97-AF65-F5344CB8AC3E}">
        <p14:creationId xmlns:p14="http://schemas.microsoft.com/office/powerpoint/2010/main" xmlns="" val="97650517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76200"/>
            <a:ext cx="7772400" cy="12954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/>
              <a:t>Overcoming Speech Anxiety (con’t)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600200"/>
            <a:ext cx="7772400" cy="41148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140000"/>
              </a:lnSpc>
            </a:pPr>
            <a:r>
              <a:rPr lang="en-US"/>
              <a:t>Visualize Your Success</a:t>
            </a:r>
          </a:p>
          <a:p>
            <a:pPr>
              <a:lnSpc>
                <a:spcPct val="140000"/>
              </a:lnSpc>
            </a:pPr>
            <a:r>
              <a:rPr lang="en-US"/>
              <a:t>Use Deep-breathing Techniques</a:t>
            </a:r>
          </a:p>
          <a:p>
            <a:pPr>
              <a:lnSpc>
                <a:spcPct val="140000"/>
              </a:lnSpc>
            </a:pPr>
            <a:r>
              <a:rPr lang="en-US"/>
              <a:t>Focus on Message, not Fear</a:t>
            </a:r>
          </a:p>
          <a:p>
            <a:pPr>
              <a:lnSpc>
                <a:spcPct val="140000"/>
              </a:lnSpc>
            </a:pPr>
            <a:r>
              <a:rPr lang="en-US"/>
              <a:t>Give Yourself a Mental Pep Talk</a:t>
            </a:r>
          </a:p>
        </p:txBody>
      </p:sp>
    </p:spTree>
    <p:extLst>
      <p:ext uri="{BB962C8B-B14F-4D97-AF65-F5344CB8AC3E}">
        <p14:creationId xmlns:p14="http://schemas.microsoft.com/office/powerpoint/2010/main" xmlns="" val="128961449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458200" cy="1295400"/>
          </a:xfrm>
          <a:noFill/>
          <a:ln/>
        </p:spPr>
        <p:txBody>
          <a:bodyPr>
            <a:normAutofit/>
          </a:bodyPr>
          <a:lstStyle/>
          <a:p>
            <a:r>
              <a:rPr lang="en-US" dirty="0"/>
              <a:t>Understand Audience and Listening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idx="1"/>
          </p:nvPr>
        </p:nvSpPr>
        <p:spPr>
          <a:xfrm>
            <a:off x="838200" y="2286000"/>
            <a:ext cx="5943600" cy="2667000"/>
          </a:xfrm>
          <a:noFill/>
          <a:ln/>
        </p:spPr>
        <p:txBody>
          <a:bodyPr lIns="92075" tIns="46038" rIns="92075" bIns="46038">
            <a:normAutofit lnSpcReduction="10000"/>
          </a:bodyPr>
          <a:lstStyle/>
          <a:p>
            <a:pPr>
              <a:lnSpc>
                <a:spcPct val="140000"/>
              </a:lnSpc>
            </a:pPr>
            <a:r>
              <a:rPr lang="en-US" sz="2800" dirty="0"/>
              <a:t>People Think Faster Than Hear</a:t>
            </a:r>
          </a:p>
          <a:p>
            <a:pPr>
              <a:lnSpc>
                <a:spcPct val="140000"/>
              </a:lnSpc>
            </a:pPr>
            <a:r>
              <a:rPr lang="en-US" sz="2800" dirty="0"/>
              <a:t>Have Short Attention Span</a:t>
            </a:r>
          </a:p>
          <a:p>
            <a:pPr>
              <a:lnSpc>
                <a:spcPct val="140000"/>
              </a:lnSpc>
            </a:pPr>
            <a:r>
              <a:rPr lang="en-US" sz="2800" dirty="0"/>
              <a:t>Jump to Conclusions</a:t>
            </a:r>
          </a:p>
          <a:p>
            <a:pPr>
              <a:lnSpc>
                <a:spcPct val="140000"/>
              </a:lnSpc>
            </a:pPr>
            <a:r>
              <a:rPr lang="en-US" sz="2800" dirty="0"/>
              <a:t>Easily Distracted</a:t>
            </a:r>
          </a:p>
        </p:txBody>
      </p:sp>
    </p:spTree>
    <p:extLst>
      <p:ext uri="{BB962C8B-B14F-4D97-AF65-F5344CB8AC3E}">
        <p14:creationId xmlns:p14="http://schemas.microsoft.com/office/powerpoint/2010/main" xmlns="" val="285838998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03263"/>
            <a:ext cx="5410200" cy="901700"/>
          </a:xfrm>
          <a:noFill/>
          <a:ln/>
        </p:spPr>
        <p:txBody>
          <a:bodyPr/>
          <a:lstStyle/>
          <a:p>
            <a:r>
              <a:rPr lang="en-US"/>
              <a:t>Listening Remedies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057400"/>
            <a:ext cx="7543800" cy="29718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140000"/>
              </a:lnSpc>
            </a:pPr>
            <a:r>
              <a:rPr lang="en-US" sz="2800" dirty="0"/>
              <a:t>Keep Speech Focused</a:t>
            </a:r>
          </a:p>
          <a:p>
            <a:pPr>
              <a:lnSpc>
                <a:spcPct val="140000"/>
              </a:lnSpc>
            </a:pPr>
            <a:r>
              <a:rPr lang="en-US" sz="2800" dirty="0"/>
              <a:t>Divide Speech into Compact Segments</a:t>
            </a:r>
          </a:p>
          <a:p>
            <a:pPr>
              <a:lnSpc>
                <a:spcPct val="140000"/>
              </a:lnSpc>
            </a:pPr>
            <a:r>
              <a:rPr lang="en-US" sz="2800" dirty="0"/>
              <a:t>Analyze Audience Carefully</a:t>
            </a:r>
          </a:p>
          <a:p>
            <a:pPr>
              <a:lnSpc>
                <a:spcPct val="140000"/>
              </a:lnSpc>
            </a:pPr>
            <a:r>
              <a:rPr lang="en-US" sz="2800" dirty="0"/>
              <a:t>Adapt to Situation</a:t>
            </a:r>
          </a:p>
        </p:txBody>
      </p:sp>
    </p:spTree>
    <p:extLst>
      <p:ext uri="{BB962C8B-B14F-4D97-AF65-F5344CB8AC3E}">
        <p14:creationId xmlns:p14="http://schemas.microsoft.com/office/powerpoint/2010/main" xmlns="" val="218008292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620000" cy="1047750"/>
          </a:xfrm>
          <a:noFill/>
          <a:ln/>
        </p:spPr>
        <p:txBody>
          <a:bodyPr/>
          <a:lstStyle/>
          <a:p>
            <a:r>
              <a:rPr lang="en-US"/>
              <a:t>Understand Audience Memory</a:t>
            </a:r>
          </a:p>
        </p:txBody>
      </p:sp>
      <p:grpSp>
        <p:nvGrpSpPr>
          <p:cNvPr id="29708" name="Group 12"/>
          <p:cNvGrpSpPr>
            <a:grpSpLocks/>
          </p:cNvGrpSpPr>
          <p:nvPr/>
        </p:nvGrpSpPr>
        <p:grpSpPr bwMode="auto">
          <a:xfrm>
            <a:off x="609600" y="1447800"/>
            <a:ext cx="7705725" cy="4433888"/>
            <a:chOff x="378" y="509"/>
            <a:chExt cx="4854" cy="2793"/>
          </a:xfrm>
        </p:grpSpPr>
        <p:grpSp>
          <p:nvGrpSpPr>
            <p:cNvPr id="29704" name="Group 8"/>
            <p:cNvGrpSpPr>
              <a:grpSpLocks/>
            </p:cNvGrpSpPr>
            <p:nvPr/>
          </p:nvGrpSpPr>
          <p:grpSpPr bwMode="auto">
            <a:xfrm>
              <a:off x="378" y="625"/>
              <a:ext cx="4854" cy="2677"/>
              <a:chOff x="378" y="625"/>
              <a:chExt cx="4854" cy="2677"/>
            </a:xfrm>
          </p:grpSpPr>
          <p:sp>
            <p:nvSpPr>
              <p:cNvPr id="29699" name="Arc 3"/>
              <p:cNvSpPr>
                <a:spLocks/>
              </p:cNvSpPr>
              <p:nvPr/>
            </p:nvSpPr>
            <p:spPr bwMode="auto">
              <a:xfrm>
                <a:off x="2027" y="720"/>
                <a:ext cx="2890" cy="216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stealth" w="med" len="lg"/>
                <a:tailEnd type="oval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00" name="Line 4"/>
              <p:cNvSpPr>
                <a:spLocks noChangeShapeType="1"/>
              </p:cNvSpPr>
              <p:nvPr/>
            </p:nvSpPr>
            <p:spPr bwMode="auto">
              <a:xfrm>
                <a:off x="1950" y="625"/>
                <a:ext cx="0" cy="2303"/>
              </a:xfrm>
              <a:prstGeom prst="line">
                <a:avLst/>
              </a:prstGeom>
              <a:noFill/>
              <a:ln w="50800">
                <a:solidFill>
                  <a:srgbClr val="969696"/>
                </a:solidFill>
                <a:round/>
                <a:headEnd type="none" w="sm" len="sm"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01" name="Line 5"/>
              <p:cNvSpPr>
                <a:spLocks noChangeShapeType="1"/>
              </p:cNvSpPr>
              <p:nvPr/>
            </p:nvSpPr>
            <p:spPr bwMode="auto">
              <a:xfrm flipH="1">
                <a:off x="1951" y="2928"/>
                <a:ext cx="3281" cy="0"/>
              </a:xfrm>
              <a:prstGeom prst="line">
                <a:avLst/>
              </a:prstGeom>
              <a:noFill/>
              <a:ln w="50800">
                <a:solidFill>
                  <a:srgbClr val="969696"/>
                </a:solidFill>
                <a:round/>
                <a:headEnd type="stealth" w="med" len="lg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02" name="Rectangle 6"/>
              <p:cNvSpPr>
                <a:spLocks noChangeArrowheads="1"/>
              </p:cNvSpPr>
              <p:nvPr/>
            </p:nvSpPr>
            <p:spPr bwMode="auto">
              <a:xfrm>
                <a:off x="2045" y="3014"/>
                <a:ext cx="521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pPr algn="ctr" eaLnBrk="0" hangingPunct="0"/>
                <a:r>
                  <a:rPr lang="en-US" sz="2400"/>
                  <a:t>Time</a:t>
                </a:r>
              </a:p>
            </p:txBody>
          </p:sp>
          <p:sp>
            <p:nvSpPr>
              <p:cNvPr id="29703" name="Rectangle 7"/>
              <p:cNvSpPr>
                <a:spLocks noChangeArrowheads="1"/>
              </p:cNvSpPr>
              <p:nvPr/>
            </p:nvSpPr>
            <p:spPr bwMode="auto">
              <a:xfrm>
                <a:off x="378" y="2102"/>
                <a:ext cx="1556" cy="5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pPr algn="ctr" eaLnBrk="0" hangingPunct="0"/>
                <a:r>
                  <a:rPr lang="en-US" sz="2400"/>
                  <a:t>Amount of Speech</a:t>
                </a:r>
              </a:p>
              <a:p>
                <a:pPr algn="ctr" eaLnBrk="0" hangingPunct="0"/>
                <a:r>
                  <a:rPr lang="en-US" sz="2400"/>
                  <a:t>Remembered</a:t>
                </a:r>
              </a:p>
            </p:txBody>
          </p:sp>
        </p:grpSp>
        <p:sp>
          <p:nvSpPr>
            <p:cNvPr id="29705" name="Rectangle 9"/>
            <p:cNvSpPr>
              <a:spLocks noChangeArrowheads="1"/>
            </p:cNvSpPr>
            <p:nvPr/>
          </p:nvSpPr>
          <p:spPr bwMode="auto">
            <a:xfrm>
              <a:off x="4863" y="2909"/>
              <a:ext cx="26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en-US" sz="3200"/>
                <a:t>+</a:t>
              </a:r>
            </a:p>
          </p:txBody>
        </p:sp>
        <p:sp>
          <p:nvSpPr>
            <p:cNvPr id="29706" name="Rectangle 10"/>
            <p:cNvSpPr>
              <a:spLocks noChangeArrowheads="1"/>
            </p:cNvSpPr>
            <p:nvPr/>
          </p:nvSpPr>
          <p:spPr bwMode="auto">
            <a:xfrm>
              <a:off x="1695" y="509"/>
              <a:ext cx="26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en-US" sz="3200"/>
                <a:t>+</a:t>
              </a:r>
            </a:p>
          </p:txBody>
        </p:sp>
        <p:sp>
          <p:nvSpPr>
            <p:cNvPr id="29707" name="Rectangle 11"/>
            <p:cNvSpPr>
              <a:spLocks noChangeArrowheads="1"/>
            </p:cNvSpPr>
            <p:nvPr/>
          </p:nvSpPr>
          <p:spPr bwMode="auto">
            <a:xfrm>
              <a:off x="1725" y="2813"/>
              <a:ext cx="201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en-US" sz="3200" b="1"/>
                <a:t>-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71697372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/>
          <p:cNvGraphicFramePr>
            <a:graphicFrameLocks/>
          </p:cNvGraphicFramePr>
          <p:nvPr/>
        </p:nvGraphicFramePr>
        <p:xfrm>
          <a:off x="2590800" y="2147888"/>
          <a:ext cx="4464050" cy="3290887"/>
        </p:xfrm>
        <a:graphic>
          <a:graphicData uri="http://schemas.openxmlformats.org/presentationml/2006/ole">
            <p:oleObj spid="_x0000_s64517" name="Clip" r:id="rId4" imgW="4464050" imgH="3290888" progId="">
              <p:embed/>
            </p:oleObj>
          </a:graphicData>
        </a:graphic>
      </p:graphicFrame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077200" cy="1295400"/>
          </a:xfrm>
          <a:noFill/>
          <a:ln/>
        </p:spPr>
        <p:txBody>
          <a:bodyPr/>
          <a:lstStyle/>
          <a:p>
            <a:r>
              <a:rPr lang="en-US"/>
              <a:t>Understand The Speech Context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idx="1"/>
          </p:nvPr>
        </p:nvSpPr>
        <p:spPr>
          <a:xfrm>
            <a:off x="3200400" y="3048000"/>
            <a:ext cx="3276600" cy="2667000"/>
          </a:xfrm>
          <a:noFill/>
          <a:ln/>
        </p:spPr>
        <p:txBody>
          <a:bodyPr lIns="92075" tIns="46038" rIns="92075" bIns="46038"/>
          <a:lstStyle/>
          <a:p>
            <a:r>
              <a:rPr lang="en-US" sz="4400">
                <a:solidFill>
                  <a:srgbClr val="000066"/>
                </a:solidFill>
              </a:rPr>
              <a:t>Audience</a:t>
            </a:r>
          </a:p>
          <a:p>
            <a:r>
              <a:rPr lang="en-US" sz="4400">
                <a:solidFill>
                  <a:srgbClr val="000066"/>
                </a:solidFill>
              </a:rPr>
              <a:t>Setting</a:t>
            </a:r>
          </a:p>
        </p:txBody>
      </p:sp>
    </p:spTree>
    <p:extLst>
      <p:ext uri="{BB962C8B-B14F-4D97-AF65-F5344CB8AC3E}">
        <p14:creationId xmlns:p14="http://schemas.microsoft.com/office/powerpoint/2010/main" xmlns="" val="11032676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6324600" cy="768350"/>
          </a:xfrm>
          <a:noFill/>
          <a:ln/>
        </p:spPr>
        <p:txBody>
          <a:bodyPr/>
          <a:lstStyle/>
          <a:p>
            <a:r>
              <a:rPr lang="en-US"/>
              <a:t>Context – 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idx="1"/>
          </p:nvPr>
        </p:nvSpPr>
        <p:spPr>
          <a:xfrm>
            <a:off x="838200" y="1371600"/>
            <a:ext cx="5181600" cy="3886200"/>
          </a:xfrm>
          <a:ln/>
        </p:spPr>
        <p:txBody>
          <a:bodyPr lIns="92075" tIns="46038" rIns="92075" bIns="46038"/>
          <a:lstStyle/>
          <a:p>
            <a:pPr>
              <a:lnSpc>
                <a:spcPct val="140000"/>
              </a:lnSpc>
            </a:pPr>
            <a:endParaRPr lang="en-US" dirty="0"/>
          </a:p>
        </p:txBody>
      </p:sp>
      <p:graphicFrame>
        <p:nvGraphicFramePr>
          <p:cNvPr id="37891" name="Object 3"/>
          <p:cNvGraphicFramePr>
            <a:graphicFrameLocks/>
          </p:cNvGraphicFramePr>
          <p:nvPr/>
        </p:nvGraphicFramePr>
        <p:xfrm>
          <a:off x="4724400" y="1600200"/>
          <a:ext cx="4356100" cy="3040063"/>
        </p:xfrm>
        <a:graphic>
          <a:graphicData uri="http://schemas.openxmlformats.org/presentationml/2006/ole">
            <p:oleObj spid="_x0000_s65541" name="Clip" r:id="rId4" imgW="4356100" imgH="3040063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44752110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Audience</a:t>
            </a:r>
          </a:p>
        </p:txBody>
      </p:sp>
      <p:sp>
        <p:nvSpPr>
          <p:cNvPr id="270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/>
              <a:t>Size</a:t>
            </a:r>
          </a:p>
          <a:p>
            <a:pPr>
              <a:lnSpc>
                <a:spcPct val="140000"/>
              </a:lnSpc>
            </a:pPr>
            <a:r>
              <a:rPr lang="en-US"/>
              <a:t>Demographics</a:t>
            </a:r>
          </a:p>
          <a:p>
            <a:pPr>
              <a:lnSpc>
                <a:spcPct val="140000"/>
              </a:lnSpc>
            </a:pPr>
            <a:r>
              <a:rPr lang="en-US"/>
              <a:t>Beliefs and Values</a:t>
            </a:r>
          </a:p>
          <a:p>
            <a:pPr>
              <a:lnSpc>
                <a:spcPct val="140000"/>
              </a:lnSpc>
            </a:pPr>
            <a:r>
              <a:rPr lang="en-US"/>
              <a:t>Receptive/Antagonistic</a:t>
            </a:r>
          </a:p>
        </p:txBody>
      </p:sp>
    </p:spTree>
    <p:extLst>
      <p:ext uri="{BB962C8B-B14F-4D97-AF65-F5344CB8AC3E}">
        <p14:creationId xmlns:p14="http://schemas.microsoft.com/office/powerpoint/2010/main" xmlns="" val="115268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25475"/>
            <a:ext cx="5638800" cy="842963"/>
          </a:xfrm>
          <a:noFill/>
          <a:ln/>
        </p:spPr>
        <p:txBody>
          <a:bodyPr/>
          <a:lstStyle/>
          <a:p>
            <a:r>
              <a:rPr lang="en-US"/>
              <a:t>Context - The Setting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295400"/>
            <a:ext cx="6553200" cy="45720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140000"/>
              </a:lnSpc>
            </a:pPr>
            <a:r>
              <a:rPr lang="en-US" sz="2800"/>
              <a:t>Indoor/Outdoor</a:t>
            </a:r>
          </a:p>
          <a:p>
            <a:pPr>
              <a:lnSpc>
                <a:spcPct val="140000"/>
              </a:lnSpc>
            </a:pPr>
            <a:r>
              <a:rPr lang="en-US" sz="2800"/>
              <a:t>Size and Shape of Room</a:t>
            </a:r>
          </a:p>
          <a:p>
            <a:pPr>
              <a:lnSpc>
                <a:spcPct val="140000"/>
              </a:lnSpc>
            </a:pPr>
            <a:r>
              <a:rPr lang="en-US" sz="2800"/>
              <a:t>Arrangement of Seating</a:t>
            </a:r>
          </a:p>
          <a:p>
            <a:pPr>
              <a:lnSpc>
                <a:spcPct val="140000"/>
              </a:lnSpc>
            </a:pPr>
            <a:r>
              <a:rPr lang="en-US" sz="2800"/>
              <a:t>Equipment Available</a:t>
            </a:r>
          </a:p>
          <a:p>
            <a:pPr>
              <a:lnSpc>
                <a:spcPct val="140000"/>
              </a:lnSpc>
            </a:pPr>
            <a:r>
              <a:rPr lang="en-US" sz="2800"/>
              <a:t>Lighting</a:t>
            </a:r>
          </a:p>
          <a:p>
            <a:pPr>
              <a:lnSpc>
                <a:spcPct val="140000"/>
              </a:lnSpc>
            </a:pPr>
            <a:r>
              <a:rPr lang="en-US" sz="2800"/>
              <a:t>Acoustics</a:t>
            </a:r>
          </a:p>
        </p:txBody>
      </p:sp>
    </p:spTree>
    <p:extLst>
      <p:ext uri="{BB962C8B-B14F-4D97-AF65-F5344CB8AC3E}">
        <p14:creationId xmlns:p14="http://schemas.microsoft.com/office/powerpoint/2010/main" xmlns="" val="14625111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304213" cy="1219200"/>
          </a:xfrm>
          <a:noFill/>
          <a:ln/>
        </p:spPr>
        <p:txBody>
          <a:bodyPr/>
          <a:lstStyle/>
          <a:p>
            <a:r>
              <a:rPr lang="en-US"/>
              <a:t>Understand &amp; Define Your Purpose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981200"/>
            <a:ext cx="3276600" cy="3886200"/>
          </a:xfrm>
          <a:noFill/>
          <a:ln/>
        </p:spPr>
        <p:txBody>
          <a:bodyPr lIns="92075" tIns="46038" rIns="92075" bIns="46038"/>
          <a:lstStyle/>
          <a:p>
            <a:r>
              <a:rPr lang="en-US" sz="2800"/>
              <a:t>Inform</a:t>
            </a:r>
          </a:p>
          <a:p>
            <a:r>
              <a:rPr lang="en-US" sz="2800"/>
              <a:t>Inspire / Persuade</a:t>
            </a:r>
          </a:p>
          <a:p>
            <a:r>
              <a:rPr lang="en-US" sz="2800"/>
              <a:t>Entertain</a:t>
            </a:r>
          </a:p>
          <a:p>
            <a:r>
              <a:rPr lang="en-US" sz="2800"/>
              <a:t>Introduce</a:t>
            </a:r>
          </a:p>
          <a:p>
            <a:r>
              <a:rPr lang="en-US" sz="2800"/>
              <a:t>Accept</a:t>
            </a:r>
          </a:p>
          <a:p>
            <a:r>
              <a:rPr lang="en-US" sz="2800"/>
              <a:t>Pay Tribute</a:t>
            </a:r>
          </a:p>
        </p:txBody>
      </p:sp>
    </p:spTree>
    <p:extLst>
      <p:ext uri="{BB962C8B-B14F-4D97-AF65-F5344CB8AC3E}">
        <p14:creationId xmlns:p14="http://schemas.microsoft.com/office/powerpoint/2010/main" xmlns="" val="233970261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8001000" cy="12954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/>
              <a:t>Understand the Speech Making Process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752600"/>
            <a:ext cx="7239000" cy="41148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90000"/>
              </a:lnSpc>
            </a:pPr>
            <a:r>
              <a:rPr lang="en-US"/>
              <a:t>Choosing/Narrowing a Topic</a:t>
            </a:r>
          </a:p>
          <a:p>
            <a:pPr>
              <a:lnSpc>
                <a:spcPct val="90000"/>
              </a:lnSpc>
            </a:pPr>
            <a:r>
              <a:rPr lang="en-US"/>
              <a:t>Researching Topic</a:t>
            </a:r>
          </a:p>
          <a:p>
            <a:pPr>
              <a:lnSpc>
                <a:spcPct val="90000"/>
              </a:lnSpc>
            </a:pPr>
            <a:r>
              <a:rPr lang="en-US"/>
              <a:t>Organizing Your Speech</a:t>
            </a:r>
          </a:p>
          <a:p>
            <a:pPr>
              <a:lnSpc>
                <a:spcPct val="90000"/>
              </a:lnSpc>
            </a:pPr>
            <a:r>
              <a:rPr lang="en-US"/>
              <a:t>Developing an Outline</a:t>
            </a:r>
          </a:p>
          <a:p>
            <a:pPr>
              <a:lnSpc>
                <a:spcPct val="90000"/>
              </a:lnSpc>
            </a:pPr>
            <a:r>
              <a:rPr lang="en-US"/>
              <a:t>Rehearsing Speech</a:t>
            </a:r>
          </a:p>
          <a:p>
            <a:pPr>
              <a:lnSpc>
                <a:spcPct val="90000"/>
              </a:lnSpc>
            </a:pPr>
            <a:r>
              <a:rPr lang="en-US"/>
              <a:t>Delivering Speech</a:t>
            </a:r>
          </a:p>
        </p:txBody>
      </p:sp>
    </p:spTree>
    <p:extLst>
      <p:ext uri="{BB962C8B-B14F-4D97-AF65-F5344CB8AC3E}">
        <p14:creationId xmlns:p14="http://schemas.microsoft.com/office/powerpoint/2010/main" xmlns="" val="232412845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76200"/>
            <a:ext cx="8229600" cy="914400"/>
          </a:xfrm>
          <a:noFill/>
          <a:ln/>
        </p:spPr>
        <p:txBody>
          <a:bodyPr/>
          <a:lstStyle/>
          <a:p>
            <a:r>
              <a:rPr lang="en-US"/>
              <a:t>Choosing an Appropriate Topic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752600"/>
            <a:ext cx="7315200" cy="44958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110000"/>
              </a:lnSpc>
            </a:pPr>
            <a:r>
              <a:rPr lang="en-US"/>
              <a:t>Is It Important to You?</a:t>
            </a:r>
          </a:p>
          <a:p>
            <a:pPr>
              <a:lnSpc>
                <a:spcPct val="110000"/>
              </a:lnSpc>
            </a:pPr>
            <a:r>
              <a:rPr lang="en-US"/>
              <a:t>Is It Important to Your Audience?</a:t>
            </a:r>
          </a:p>
          <a:p>
            <a:pPr>
              <a:lnSpc>
                <a:spcPct val="110000"/>
              </a:lnSpc>
            </a:pPr>
            <a:r>
              <a:rPr lang="en-US"/>
              <a:t>Will It Hold Audience’s Attention?</a:t>
            </a:r>
          </a:p>
          <a:p>
            <a:pPr>
              <a:lnSpc>
                <a:spcPct val="110000"/>
              </a:lnSpc>
            </a:pPr>
            <a:r>
              <a:rPr lang="en-US"/>
              <a:t>Is It Manageable in the Time Available?</a:t>
            </a:r>
          </a:p>
          <a:p>
            <a:pPr>
              <a:lnSpc>
                <a:spcPct val="110000"/>
              </a:lnSpc>
            </a:pPr>
            <a:r>
              <a:rPr lang="en-US"/>
              <a:t>Is It Appropriate for Oral Presentation?</a:t>
            </a:r>
          </a:p>
          <a:p>
            <a:pPr>
              <a:lnSpc>
                <a:spcPct val="110000"/>
              </a:lnSpc>
            </a:pPr>
            <a:r>
              <a:rPr lang="en-US"/>
              <a:t>Is It Clear?</a:t>
            </a:r>
          </a:p>
        </p:txBody>
      </p:sp>
    </p:spTree>
    <p:extLst>
      <p:ext uri="{BB962C8B-B14F-4D97-AF65-F5344CB8AC3E}">
        <p14:creationId xmlns:p14="http://schemas.microsoft.com/office/powerpoint/2010/main" xmlns="" val="353770058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82" name="Group 6"/>
          <p:cNvGrpSpPr>
            <a:grpSpLocks/>
          </p:cNvGrpSpPr>
          <p:nvPr/>
        </p:nvGrpSpPr>
        <p:grpSpPr bwMode="auto">
          <a:xfrm>
            <a:off x="4419600" y="1473200"/>
            <a:ext cx="4252913" cy="5118100"/>
            <a:chOff x="2992" y="432"/>
            <a:chExt cx="2679" cy="3224"/>
          </a:xfrm>
        </p:grpSpPr>
        <p:graphicFrame>
          <p:nvGraphicFramePr>
            <p:cNvPr id="50180" name="Object 4"/>
            <p:cNvGraphicFramePr>
              <a:graphicFrameLocks/>
            </p:cNvGraphicFramePr>
            <p:nvPr/>
          </p:nvGraphicFramePr>
          <p:xfrm>
            <a:off x="3202" y="432"/>
            <a:ext cx="2469" cy="3224"/>
          </p:xfrm>
          <a:graphic>
            <a:graphicData uri="http://schemas.openxmlformats.org/presentationml/2006/ole">
              <p:oleObj spid="_x0000_s67590" name="Clip" r:id="rId4" imgW="3919538" imgH="5118100" progId="">
                <p:embed/>
              </p:oleObj>
            </a:graphicData>
          </a:graphic>
        </p:graphicFrame>
        <p:sp>
          <p:nvSpPr>
            <p:cNvPr id="50181" name="Rectangle 5"/>
            <p:cNvSpPr>
              <a:spLocks noChangeArrowheads="1"/>
            </p:cNvSpPr>
            <p:nvPr/>
          </p:nvSpPr>
          <p:spPr bwMode="auto">
            <a:xfrm>
              <a:off x="2992" y="928"/>
              <a:ext cx="2080" cy="1600"/>
            </a:xfrm>
            <a:prstGeom prst="rect">
              <a:avLst/>
            </a:prstGeom>
            <a:solidFill>
              <a:srgbClr val="DDDDDD"/>
            </a:solidFill>
            <a:ln w="50800">
              <a:solidFill>
                <a:srgbClr val="020258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 eaLnBrk="0" hangingPunct="0"/>
              <a:r>
                <a:rPr lang="en-US" sz="2000" b="1" i="1" dirty="0" smtClean="0"/>
                <a:t>This discussion provide us </a:t>
              </a:r>
              <a:endParaRPr lang="en-US" sz="2000" b="1" i="1" dirty="0"/>
            </a:p>
            <a:p>
              <a:pPr algn="ctr" eaLnBrk="0" hangingPunct="0"/>
              <a:r>
                <a:rPr lang="en-US" sz="2000" b="1" i="1" dirty="0"/>
                <a:t>with the skills we need to </a:t>
              </a:r>
            </a:p>
            <a:p>
              <a:pPr algn="ctr" eaLnBrk="0" hangingPunct="0"/>
              <a:r>
                <a:rPr lang="en-US" sz="2000" b="1" i="1" dirty="0"/>
                <a:t>be successful in life. </a:t>
              </a:r>
            </a:p>
          </p:txBody>
        </p:sp>
      </p:grp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010400" cy="974725"/>
          </a:xfrm>
          <a:noFill/>
          <a:ln/>
        </p:spPr>
        <p:txBody>
          <a:bodyPr/>
          <a:lstStyle/>
          <a:p>
            <a:r>
              <a:rPr lang="en-US"/>
              <a:t>Develop Central Idea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981200"/>
            <a:ext cx="3962400" cy="26670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140000"/>
              </a:lnSpc>
              <a:buFont typeface="Wingdings" pitchFamily="2" charset="2"/>
              <a:buNone/>
            </a:pPr>
            <a:r>
              <a:rPr lang="en-US"/>
              <a:t>   Write a one sentence summary of speech.</a:t>
            </a:r>
          </a:p>
        </p:txBody>
      </p:sp>
    </p:spTree>
    <p:extLst>
      <p:ext uri="{BB962C8B-B14F-4D97-AF65-F5344CB8AC3E}">
        <p14:creationId xmlns:p14="http://schemas.microsoft.com/office/powerpoint/2010/main" xmlns="" val="29183043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5715000" cy="1143000"/>
          </a:xfrm>
          <a:noFill/>
          <a:ln/>
        </p:spPr>
        <p:txBody>
          <a:bodyPr/>
          <a:lstStyle/>
          <a:p>
            <a:r>
              <a:rPr lang="en-US"/>
              <a:t>Generate Main Idea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133600"/>
            <a:ext cx="6934200" cy="34290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140000"/>
              </a:lnSpc>
            </a:pPr>
            <a:r>
              <a:rPr lang="en-US" dirty="0"/>
              <a:t>Does It Have Logical Divisions?</a:t>
            </a:r>
          </a:p>
          <a:p>
            <a:pPr>
              <a:lnSpc>
                <a:spcPct val="140000"/>
              </a:lnSpc>
            </a:pPr>
            <a:r>
              <a:rPr lang="en-US" dirty="0"/>
              <a:t>Are There Reasons Why It Is True?</a:t>
            </a:r>
          </a:p>
          <a:p>
            <a:pPr>
              <a:lnSpc>
                <a:spcPct val="140000"/>
              </a:lnSpc>
            </a:pPr>
            <a:r>
              <a:rPr lang="en-US" dirty="0"/>
              <a:t>Can You Support It?</a:t>
            </a:r>
          </a:p>
        </p:txBody>
      </p:sp>
    </p:spTree>
    <p:extLst>
      <p:ext uri="{BB962C8B-B14F-4D97-AF65-F5344CB8AC3E}">
        <p14:creationId xmlns:p14="http://schemas.microsoft.com/office/powerpoint/2010/main" xmlns="" val="385240334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28650"/>
            <a:ext cx="7543800" cy="1049338"/>
          </a:xfrm>
          <a:noFill/>
          <a:ln/>
        </p:spPr>
        <p:txBody>
          <a:bodyPr/>
          <a:lstStyle/>
          <a:p>
            <a:r>
              <a:rPr lang="en-US"/>
              <a:t>Narrowing a Topic - Example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981200"/>
            <a:ext cx="8610600" cy="3733800"/>
          </a:xfrm>
          <a:noFill/>
          <a:ln/>
        </p:spPr>
        <p:txBody>
          <a:bodyPr lIns="92075" tIns="46038" rIns="92075" bIns="46038"/>
          <a:lstStyle/>
          <a:p>
            <a:pPr algn="ctr">
              <a:lnSpc>
                <a:spcPct val="130000"/>
              </a:lnSpc>
              <a:buFont typeface="Wingdings" pitchFamily="2" charset="2"/>
              <a:buNone/>
            </a:pPr>
            <a:r>
              <a:rPr lang="en-US" sz="2800"/>
              <a:t>Protecting the Environment</a:t>
            </a:r>
          </a:p>
          <a:p>
            <a:pPr algn="ctr">
              <a:lnSpc>
                <a:spcPct val="130000"/>
              </a:lnSpc>
              <a:buFont typeface="Wingdings" pitchFamily="2" charset="2"/>
              <a:buNone/>
            </a:pPr>
            <a:r>
              <a:rPr lang="en-US" sz="2800"/>
              <a:t>Water Quality in My State</a:t>
            </a:r>
          </a:p>
          <a:p>
            <a:pPr algn="ctr">
              <a:lnSpc>
                <a:spcPct val="130000"/>
              </a:lnSpc>
              <a:buFont typeface="Wingdings" pitchFamily="2" charset="2"/>
              <a:buNone/>
            </a:pPr>
            <a:r>
              <a:rPr lang="en-US"/>
              <a:t>Well Water Problems </a:t>
            </a:r>
          </a:p>
          <a:p>
            <a:pPr algn="ctr">
              <a:lnSpc>
                <a:spcPct val="130000"/>
              </a:lnSpc>
              <a:buFont typeface="Wingdings" pitchFamily="2" charset="2"/>
              <a:buNone/>
            </a:pPr>
            <a:r>
              <a:rPr lang="en-US" sz="3600"/>
              <a:t>Utilizing Home Well Assessments to Reduce Contamination Risk </a:t>
            </a:r>
          </a:p>
        </p:txBody>
      </p:sp>
    </p:spTree>
    <p:extLst>
      <p:ext uri="{BB962C8B-B14F-4D97-AF65-F5344CB8AC3E}">
        <p14:creationId xmlns:p14="http://schemas.microsoft.com/office/powerpoint/2010/main" xmlns="" val="58614750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703263"/>
            <a:ext cx="6324600" cy="901700"/>
          </a:xfrm>
          <a:noFill/>
          <a:ln/>
        </p:spPr>
        <p:txBody>
          <a:bodyPr/>
          <a:lstStyle/>
          <a:p>
            <a:r>
              <a:rPr lang="en-US"/>
              <a:t>Getting Topic Feedback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438400"/>
            <a:ext cx="7467600" cy="2209800"/>
          </a:xfrm>
          <a:noFill/>
          <a:ln/>
        </p:spPr>
        <p:txBody>
          <a:bodyPr lIns="92075" tIns="46038" rIns="92075" bIns="46038"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2800" dirty="0"/>
              <a:t>From Members of Potential Audience</a:t>
            </a:r>
          </a:p>
          <a:p>
            <a:pPr>
              <a:lnSpc>
                <a:spcPct val="140000"/>
              </a:lnSpc>
            </a:pPr>
            <a:r>
              <a:rPr lang="en-US" sz="2800" dirty="0"/>
              <a:t>From Friends </a:t>
            </a:r>
          </a:p>
          <a:p>
            <a:pPr>
              <a:lnSpc>
                <a:spcPct val="140000"/>
              </a:lnSpc>
            </a:pPr>
            <a:r>
              <a:rPr lang="en-US" sz="2800" dirty="0"/>
              <a:t>From </a:t>
            </a:r>
            <a:r>
              <a:rPr lang="en-US" sz="2800" dirty="0" smtClean="0"/>
              <a:t>Family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07758070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33350"/>
            <a:ext cx="7696200" cy="123825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/>
              <a:t>Researching Topic and Finding Supporting Material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981200"/>
            <a:ext cx="6934200" cy="20574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140000"/>
              </a:lnSpc>
            </a:pPr>
            <a:r>
              <a:rPr lang="en-US" sz="2800"/>
              <a:t>Sources of Supporting Material</a:t>
            </a:r>
          </a:p>
          <a:p>
            <a:pPr>
              <a:lnSpc>
                <a:spcPct val="140000"/>
              </a:lnSpc>
            </a:pPr>
            <a:r>
              <a:rPr lang="en-US" sz="2800"/>
              <a:t>Types of Supporting Material</a:t>
            </a:r>
          </a:p>
          <a:p>
            <a:pPr>
              <a:lnSpc>
                <a:spcPct val="140000"/>
              </a:lnSpc>
            </a:pPr>
            <a:r>
              <a:rPr lang="en-US" sz="2800"/>
              <a:t>Tests of Supporting Material</a:t>
            </a:r>
          </a:p>
        </p:txBody>
      </p:sp>
    </p:spTree>
    <p:extLst>
      <p:ext uri="{BB962C8B-B14F-4D97-AF65-F5344CB8AC3E}">
        <p14:creationId xmlns:p14="http://schemas.microsoft.com/office/powerpoint/2010/main" xmlns="" val="411754632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76200"/>
            <a:ext cx="7924800" cy="1447800"/>
          </a:xfrm>
          <a:noFill/>
          <a:ln/>
        </p:spPr>
        <p:txBody>
          <a:bodyPr/>
          <a:lstStyle/>
          <a:p>
            <a:r>
              <a:rPr lang="en-US"/>
              <a:t>Sources of Supporting Material 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676400"/>
            <a:ext cx="6705600" cy="46482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110000"/>
              </a:lnSpc>
            </a:pPr>
            <a:r>
              <a:rPr lang="en-US"/>
              <a:t>Libraries</a:t>
            </a:r>
          </a:p>
          <a:p>
            <a:pPr lvl="1">
              <a:lnSpc>
                <a:spcPct val="110000"/>
              </a:lnSpc>
            </a:pPr>
            <a:r>
              <a:rPr lang="en-US"/>
              <a:t>Books</a:t>
            </a:r>
          </a:p>
          <a:p>
            <a:pPr lvl="1">
              <a:lnSpc>
                <a:spcPct val="110000"/>
              </a:lnSpc>
            </a:pPr>
            <a:r>
              <a:rPr lang="en-US"/>
              <a:t>Periodicals</a:t>
            </a:r>
          </a:p>
          <a:p>
            <a:pPr lvl="1">
              <a:lnSpc>
                <a:spcPct val="110000"/>
              </a:lnSpc>
            </a:pPr>
            <a:r>
              <a:rPr lang="en-US"/>
              <a:t>Newspapers</a:t>
            </a:r>
          </a:p>
          <a:p>
            <a:pPr lvl="1">
              <a:lnSpc>
                <a:spcPct val="110000"/>
              </a:lnSpc>
            </a:pPr>
            <a:r>
              <a:rPr lang="en-US"/>
              <a:t>Reference Materials</a:t>
            </a:r>
          </a:p>
          <a:p>
            <a:pPr lvl="1">
              <a:lnSpc>
                <a:spcPct val="110000"/>
              </a:lnSpc>
            </a:pPr>
            <a:r>
              <a:rPr lang="en-US"/>
              <a:t>CD-ROM Data Bases</a:t>
            </a:r>
          </a:p>
          <a:p>
            <a:pPr lvl="1">
              <a:lnSpc>
                <a:spcPct val="110000"/>
              </a:lnSpc>
            </a:pPr>
            <a:r>
              <a:rPr lang="en-US"/>
              <a:t>Government Documents</a:t>
            </a:r>
          </a:p>
        </p:txBody>
      </p:sp>
    </p:spTree>
    <p:extLst>
      <p:ext uri="{BB962C8B-B14F-4D97-AF65-F5344CB8AC3E}">
        <p14:creationId xmlns:p14="http://schemas.microsoft.com/office/powerpoint/2010/main" xmlns="" val="193843218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772400" cy="1524000"/>
          </a:xfrm>
          <a:noFill/>
          <a:ln/>
        </p:spPr>
        <p:txBody>
          <a:bodyPr/>
          <a:lstStyle/>
          <a:p>
            <a:r>
              <a:rPr lang="en-US"/>
              <a:t>Sources of Supporting Material (con’t)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905000"/>
            <a:ext cx="7772400" cy="44958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110000"/>
              </a:lnSpc>
            </a:pPr>
            <a:r>
              <a:rPr lang="en-US"/>
              <a:t>The Internet/World Wide Web</a:t>
            </a:r>
          </a:p>
          <a:p>
            <a:pPr lvl="1">
              <a:lnSpc>
                <a:spcPct val="110000"/>
              </a:lnSpc>
            </a:pPr>
            <a:r>
              <a:rPr lang="en-US"/>
              <a:t>Search Engines</a:t>
            </a:r>
          </a:p>
          <a:p>
            <a:pPr lvl="2">
              <a:lnSpc>
                <a:spcPct val="110000"/>
              </a:lnSpc>
            </a:pPr>
            <a:r>
              <a:rPr lang="en-US"/>
              <a:t>Infoseek</a:t>
            </a:r>
          </a:p>
          <a:p>
            <a:pPr lvl="2">
              <a:lnSpc>
                <a:spcPct val="110000"/>
              </a:lnSpc>
            </a:pPr>
            <a:r>
              <a:rPr lang="en-US"/>
              <a:t>Yahoo</a:t>
            </a:r>
          </a:p>
          <a:p>
            <a:pPr lvl="2">
              <a:lnSpc>
                <a:spcPct val="110000"/>
              </a:lnSpc>
            </a:pPr>
            <a:r>
              <a:rPr lang="en-US"/>
              <a:t>Lycos</a:t>
            </a:r>
          </a:p>
          <a:p>
            <a:pPr lvl="2">
              <a:lnSpc>
                <a:spcPct val="110000"/>
              </a:lnSpc>
            </a:pPr>
            <a:r>
              <a:rPr lang="en-US"/>
              <a:t>HotBot</a:t>
            </a:r>
          </a:p>
          <a:p>
            <a:pPr lvl="2">
              <a:lnSpc>
                <a:spcPct val="110000"/>
              </a:lnSpc>
            </a:pPr>
            <a:r>
              <a:rPr lang="en-US"/>
              <a:t>Google, etc.</a:t>
            </a:r>
          </a:p>
          <a:p>
            <a:pPr lvl="1">
              <a:lnSpc>
                <a:spcPct val="110000"/>
              </a:lnSpc>
            </a:pPr>
            <a:r>
              <a:rPr lang="en-US"/>
              <a:t>Online Libraries</a:t>
            </a:r>
          </a:p>
        </p:txBody>
      </p:sp>
    </p:spTree>
    <p:extLst>
      <p:ext uri="{BB962C8B-B14F-4D97-AF65-F5344CB8AC3E}">
        <p14:creationId xmlns:p14="http://schemas.microsoft.com/office/powerpoint/2010/main" xmlns="" val="216082023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543800" cy="1143000"/>
          </a:xfrm>
          <a:noFill/>
          <a:ln/>
        </p:spPr>
        <p:txBody>
          <a:bodyPr/>
          <a:lstStyle/>
          <a:p>
            <a:r>
              <a:rPr lang="en-US"/>
              <a:t>Types of Supporting Material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524000"/>
            <a:ext cx="6019800" cy="45720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140000"/>
              </a:lnSpc>
            </a:pPr>
            <a:r>
              <a:rPr lang="en-US"/>
              <a:t>Common Knowledge</a:t>
            </a:r>
          </a:p>
          <a:p>
            <a:pPr>
              <a:lnSpc>
                <a:spcPct val="140000"/>
              </a:lnSpc>
            </a:pPr>
            <a:r>
              <a:rPr lang="en-US"/>
              <a:t>Direct Observation</a:t>
            </a:r>
          </a:p>
          <a:p>
            <a:pPr>
              <a:lnSpc>
                <a:spcPct val="140000"/>
              </a:lnSpc>
            </a:pPr>
            <a:r>
              <a:rPr lang="en-US"/>
              <a:t>Examples &amp; Illustrations</a:t>
            </a:r>
          </a:p>
          <a:p>
            <a:pPr>
              <a:lnSpc>
                <a:spcPct val="140000"/>
              </a:lnSpc>
            </a:pPr>
            <a:r>
              <a:rPr lang="en-US"/>
              <a:t>Explanations &amp; Descriptions</a:t>
            </a:r>
          </a:p>
          <a:p>
            <a:pPr>
              <a:lnSpc>
                <a:spcPct val="140000"/>
              </a:lnSpc>
            </a:pPr>
            <a:r>
              <a:rPr lang="en-US"/>
              <a:t>Documents</a:t>
            </a:r>
          </a:p>
        </p:txBody>
      </p:sp>
    </p:spTree>
    <p:extLst>
      <p:ext uri="{BB962C8B-B14F-4D97-AF65-F5344CB8AC3E}">
        <p14:creationId xmlns:p14="http://schemas.microsoft.com/office/powerpoint/2010/main" xmlns="" val="242284742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5175"/>
            <a:ext cx="7315200" cy="900113"/>
          </a:xfrm>
          <a:noFill/>
          <a:ln/>
        </p:spPr>
        <p:txBody>
          <a:bodyPr/>
          <a:lstStyle/>
          <a:p>
            <a:r>
              <a:rPr lang="en-US"/>
              <a:t>Tests of Supporting Material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676400"/>
            <a:ext cx="7391400" cy="44958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140000"/>
              </a:lnSpc>
            </a:pPr>
            <a:r>
              <a:rPr lang="en-US"/>
              <a:t>Is Information Specific?</a:t>
            </a:r>
          </a:p>
          <a:p>
            <a:pPr>
              <a:lnSpc>
                <a:spcPct val="140000"/>
              </a:lnSpc>
            </a:pPr>
            <a:r>
              <a:rPr lang="en-US"/>
              <a:t>Is Source an Expert?</a:t>
            </a:r>
          </a:p>
          <a:p>
            <a:pPr>
              <a:lnSpc>
                <a:spcPct val="140000"/>
              </a:lnSpc>
            </a:pPr>
            <a:r>
              <a:rPr lang="en-US"/>
              <a:t>Is Source Unbiased?</a:t>
            </a:r>
          </a:p>
          <a:p>
            <a:pPr>
              <a:lnSpc>
                <a:spcPct val="140000"/>
              </a:lnSpc>
            </a:pPr>
            <a:r>
              <a:rPr lang="en-US"/>
              <a:t>Is Information Timely?</a:t>
            </a:r>
          </a:p>
        </p:txBody>
      </p:sp>
    </p:spTree>
    <p:extLst>
      <p:ext uri="{BB962C8B-B14F-4D97-AF65-F5344CB8AC3E}">
        <p14:creationId xmlns:p14="http://schemas.microsoft.com/office/powerpoint/2010/main" xmlns="" val="412149859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7086600" cy="12192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/>
              <a:t>Tests of Supporting Material (con’t)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981200"/>
            <a:ext cx="7315200" cy="35052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140000"/>
              </a:lnSpc>
            </a:pPr>
            <a:r>
              <a:rPr lang="en-US"/>
              <a:t>Is Information Relevant to Point Made?</a:t>
            </a:r>
          </a:p>
          <a:p>
            <a:pPr>
              <a:lnSpc>
                <a:spcPct val="140000"/>
              </a:lnSpc>
            </a:pPr>
            <a:r>
              <a:rPr lang="en-US"/>
              <a:t>Does Information Support the Point?</a:t>
            </a:r>
          </a:p>
          <a:p>
            <a:pPr>
              <a:lnSpc>
                <a:spcPct val="140000"/>
              </a:lnSpc>
            </a:pPr>
            <a:r>
              <a:rPr lang="en-US"/>
              <a:t>Is Information Timely?</a:t>
            </a:r>
          </a:p>
        </p:txBody>
      </p:sp>
    </p:spTree>
    <p:extLst>
      <p:ext uri="{BB962C8B-B14F-4D97-AF65-F5344CB8AC3E}">
        <p14:creationId xmlns:p14="http://schemas.microsoft.com/office/powerpoint/2010/main" xmlns="" val="193233117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767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767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7676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 build="p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7772400" cy="12954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/>
              <a:t>Special Considerations for Online Information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600200"/>
            <a:ext cx="7772400" cy="3352800"/>
          </a:xfrm>
          <a:noFill/>
          <a:ln/>
        </p:spPr>
        <p:txBody>
          <a:bodyPr lIns="92075" tIns="46038" rIns="92075" bIns="46038"/>
          <a:lstStyle/>
          <a:p>
            <a:r>
              <a:rPr lang="en-US" sz="2800"/>
              <a:t>In Physical Print, Quality Is Controlled by Experts</a:t>
            </a:r>
          </a:p>
          <a:p>
            <a:pPr lvl="1"/>
            <a:r>
              <a:rPr lang="en-US" sz="2400"/>
              <a:t>Journals - Peer Review</a:t>
            </a:r>
          </a:p>
          <a:p>
            <a:pPr lvl="1"/>
            <a:r>
              <a:rPr lang="en-US" sz="2400"/>
              <a:t>Periodicals - Editors</a:t>
            </a:r>
          </a:p>
          <a:p>
            <a:pPr lvl="1"/>
            <a:r>
              <a:rPr lang="en-US" sz="2400"/>
              <a:t>Published Texts - Editors, Librarians</a:t>
            </a:r>
          </a:p>
          <a:p>
            <a:r>
              <a:rPr lang="en-US" sz="2800"/>
              <a:t>Online, Must Do Own Quality Control</a:t>
            </a:r>
          </a:p>
          <a:p>
            <a:pPr lvl="1"/>
            <a:r>
              <a:rPr lang="en-US" sz="2400"/>
              <a:t>Beware! Everything On the Web Is Not ALL True </a:t>
            </a:r>
          </a:p>
          <a:p>
            <a:pPr lvl="1">
              <a:buFontTx/>
              <a:buNone/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xmlns="" val="25726502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467600" cy="1066800"/>
          </a:xfrm>
          <a:noFill/>
          <a:ln/>
        </p:spPr>
        <p:txBody>
          <a:bodyPr/>
          <a:lstStyle/>
          <a:p>
            <a:r>
              <a:rPr lang="en-US"/>
              <a:t>Organizing Your Speech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371600"/>
            <a:ext cx="5943600" cy="41148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120000"/>
              </a:lnSpc>
            </a:pPr>
            <a:r>
              <a:rPr lang="en-US" dirty="0"/>
              <a:t>Chronological</a:t>
            </a:r>
          </a:p>
          <a:p>
            <a:pPr>
              <a:lnSpc>
                <a:spcPct val="120000"/>
              </a:lnSpc>
            </a:pPr>
            <a:r>
              <a:rPr lang="en-US" dirty="0"/>
              <a:t>Topical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Cause-Effect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Problem-Solution</a:t>
            </a:r>
          </a:p>
          <a:p>
            <a:pPr>
              <a:lnSpc>
                <a:spcPct val="120000"/>
              </a:lnSpc>
            </a:pPr>
            <a:r>
              <a:rPr lang="en-US" dirty="0"/>
              <a:t>Comparison- Contrast</a:t>
            </a:r>
          </a:p>
        </p:txBody>
      </p:sp>
    </p:spTree>
    <p:extLst>
      <p:ext uri="{BB962C8B-B14F-4D97-AF65-F5344CB8AC3E}">
        <p14:creationId xmlns:p14="http://schemas.microsoft.com/office/powerpoint/2010/main" xmlns="" val="175742474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  <a:noFill/>
          <a:ln/>
        </p:spPr>
        <p:txBody>
          <a:bodyPr/>
          <a:lstStyle/>
          <a:p>
            <a:r>
              <a:rPr lang="en-US"/>
              <a:t>Types of Outlines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04800" y="1524000"/>
            <a:ext cx="4191000" cy="26670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90000"/>
              </a:lnSpc>
            </a:pPr>
            <a:r>
              <a:rPr lang="en-US" sz="3200" dirty="0"/>
              <a:t>Preliminary Outline (Rough-Draft)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800" dirty="0"/>
              <a:t>Main points to research</a:t>
            </a:r>
          </a:p>
        </p:txBody>
      </p:sp>
      <p:sp>
        <p:nvSpPr>
          <p:cNvPr id="99333" name="Rectangle 5"/>
          <p:cNvSpPr>
            <a:spLocks noChangeArrowheads="1"/>
          </p:cNvSpPr>
          <p:nvPr/>
        </p:nvSpPr>
        <p:spPr bwMode="auto">
          <a:xfrm>
            <a:off x="4868863" y="1219200"/>
            <a:ext cx="4140557" cy="4069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marL="457200" indent="-457200" algn="l" eaLnBrk="0" hangingPunct="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Arial" pitchFamily="34" charset="0"/>
              <a:buChar char="•"/>
            </a:pPr>
            <a:r>
              <a:rPr lang="en-US" sz="3200" dirty="0"/>
              <a:t>Preparation Outline</a:t>
            </a:r>
            <a:endParaRPr lang="en-US" sz="2400" dirty="0"/>
          </a:p>
          <a:p>
            <a:pPr marL="914400" lvl="1" indent="-457200" algn="l" eaLnBrk="0" hangingPunct="0">
              <a:lnSpc>
                <a:spcPct val="140000"/>
              </a:lnSpc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</a:pPr>
            <a:r>
              <a:rPr lang="en-US" sz="2800" dirty="0"/>
              <a:t>Title &amp; Topic</a:t>
            </a:r>
          </a:p>
          <a:p>
            <a:pPr marL="914400" lvl="1" indent="-457200" algn="l" eaLnBrk="0" hangingPunct="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</a:pPr>
            <a:r>
              <a:rPr lang="en-US" sz="2800" dirty="0"/>
              <a:t>Purpose</a:t>
            </a:r>
          </a:p>
          <a:p>
            <a:pPr marL="914400" lvl="1" indent="-457200" algn="l" eaLnBrk="0" hangingPunct="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</a:pPr>
            <a:r>
              <a:rPr lang="en-US" sz="2800" dirty="0"/>
              <a:t>Introduction</a:t>
            </a:r>
          </a:p>
          <a:p>
            <a:pPr marL="914400" lvl="1" indent="-457200" algn="l" eaLnBrk="0" hangingPunct="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</a:pPr>
            <a:r>
              <a:rPr lang="en-US" sz="2800" dirty="0"/>
              <a:t>Main and Sub-Points</a:t>
            </a:r>
          </a:p>
          <a:p>
            <a:pPr marL="914400" lvl="1" indent="-457200" algn="l" eaLnBrk="0" hangingPunct="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</a:pPr>
            <a:r>
              <a:rPr lang="en-US" sz="2800" dirty="0"/>
              <a:t>Transitions</a:t>
            </a:r>
          </a:p>
          <a:p>
            <a:pPr marL="914400" lvl="1" indent="-457200" algn="l" eaLnBrk="0" hangingPunct="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</a:pPr>
            <a:r>
              <a:rPr lang="en-US" sz="2800" dirty="0"/>
              <a:t>Conclusion</a:t>
            </a:r>
          </a:p>
          <a:p>
            <a:pPr marL="914400" lvl="1" indent="-457200" algn="l" eaLnBrk="0" hangingPunct="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</a:pPr>
            <a:r>
              <a:rPr lang="en-US" sz="2800" dirty="0"/>
              <a:t>Support/Evidence</a:t>
            </a:r>
          </a:p>
        </p:txBody>
      </p:sp>
    </p:spTree>
    <p:extLst>
      <p:ext uri="{BB962C8B-B14F-4D97-AF65-F5344CB8AC3E}">
        <p14:creationId xmlns:p14="http://schemas.microsoft.com/office/powerpoint/2010/main" xmlns="" val="391398547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  <a:noFill/>
          <a:ln/>
        </p:spPr>
        <p:txBody>
          <a:bodyPr/>
          <a:lstStyle/>
          <a:p>
            <a:r>
              <a:rPr lang="en-US"/>
              <a:t>Types of Outlines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295400"/>
            <a:ext cx="7772400" cy="41148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140000"/>
              </a:lnSpc>
            </a:pPr>
            <a:r>
              <a:rPr lang="en-US" sz="2800"/>
              <a:t>Speaker’s Outline</a:t>
            </a:r>
          </a:p>
          <a:p>
            <a:pPr lvl="1">
              <a:lnSpc>
                <a:spcPct val="140000"/>
              </a:lnSpc>
            </a:pPr>
            <a:r>
              <a:rPr lang="en-US" sz="2400"/>
              <a:t>Introduction</a:t>
            </a:r>
          </a:p>
          <a:p>
            <a:pPr lvl="1">
              <a:lnSpc>
                <a:spcPct val="140000"/>
              </a:lnSpc>
            </a:pPr>
            <a:r>
              <a:rPr lang="en-US" sz="2400"/>
              <a:t>Main Point</a:t>
            </a:r>
          </a:p>
          <a:p>
            <a:pPr lvl="1">
              <a:lnSpc>
                <a:spcPct val="140000"/>
              </a:lnSpc>
            </a:pPr>
            <a:r>
              <a:rPr lang="en-US" sz="2400"/>
              <a:t>Support</a:t>
            </a:r>
          </a:p>
          <a:p>
            <a:pPr lvl="1">
              <a:lnSpc>
                <a:spcPct val="140000"/>
              </a:lnSpc>
            </a:pPr>
            <a:r>
              <a:rPr lang="en-US" sz="2400"/>
              <a:t>Transitions</a:t>
            </a:r>
          </a:p>
          <a:p>
            <a:pPr lvl="1">
              <a:lnSpc>
                <a:spcPct val="140000"/>
              </a:lnSpc>
            </a:pPr>
            <a:r>
              <a:rPr lang="en-US" sz="240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xmlns="" val="3630642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57163"/>
            <a:ext cx="7467600" cy="1290637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/>
              <a:t>Ethics in Speech Preparation - Researching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981200"/>
            <a:ext cx="7467600" cy="41148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140000"/>
              </a:lnSpc>
            </a:pPr>
            <a:r>
              <a:rPr lang="en-US"/>
              <a:t>Take Accurate Notes When Researching</a:t>
            </a:r>
          </a:p>
          <a:p>
            <a:pPr>
              <a:lnSpc>
                <a:spcPct val="140000"/>
              </a:lnSpc>
            </a:pPr>
            <a:r>
              <a:rPr lang="en-US"/>
              <a:t>Record Complete Source Citations</a:t>
            </a:r>
          </a:p>
          <a:p>
            <a:pPr>
              <a:lnSpc>
                <a:spcPct val="140000"/>
              </a:lnSpc>
            </a:pPr>
            <a:r>
              <a:rPr lang="en-US"/>
              <a:t>Credit Source of Ideas</a:t>
            </a:r>
          </a:p>
          <a:p>
            <a:pPr>
              <a:lnSpc>
                <a:spcPct val="140000"/>
              </a:lnSpc>
            </a:pPr>
            <a:r>
              <a:rPr lang="en-US"/>
              <a:t>When in Doubt, Cite Source</a:t>
            </a:r>
          </a:p>
        </p:txBody>
      </p:sp>
    </p:spTree>
    <p:extLst>
      <p:ext uri="{BB962C8B-B14F-4D97-AF65-F5344CB8AC3E}">
        <p14:creationId xmlns:p14="http://schemas.microsoft.com/office/powerpoint/2010/main" xmlns="" val="139096047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438400"/>
            <a:ext cx="7848600" cy="1600200"/>
          </a:xfrm>
          <a:noFill/>
          <a:ln/>
        </p:spPr>
        <p:txBody>
          <a:bodyPr/>
          <a:lstStyle/>
          <a:p>
            <a:r>
              <a:rPr lang="en-US" dirty="0"/>
              <a:t>Don’t Use Someone Else’s Speech!</a:t>
            </a:r>
          </a:p>
        </p:txBody>
      </p:sp>
    </p:spTree>
    <p:extLst>
      <p:ext uri="{BB962C8B-B14F-4D97-AF65-F5344CB8AC3E}">
        <p14:creationId xmlns:p14="http://schemas.microsoft.com/office/powerpoint/2010/main" xmlns="" val="51172639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4146" name="Object 2"/>
          <p:cNvGraphicFramePr>
            <a:graphicFrameLocks/>
          </p:cNvGraphicFramePr>
          <p:nvPr/>
        </p:nvGraphicFramePr>
        <p:xfrm>
          <a:off x="2133600" y="1406525"/>
          <a:ext cx="5635625" cy="4062413"/>
        </p:xfrm>
        <a:graphic>
          <a:graphicData uri="http://schemas.openxmlformats.org/presentationml/2006/ole">
            <p:oleObj spid="_x0000_s79877" name="Clip" r:id="rId4" imgW="5635625" imgH="4062413" progId="">
              <p:embed/>
            </p:oleObj>
          </a:graphicData>
        </a:graphic>
      </p:graphicFrame>
      <p:sp>
        <p:nvSpPr>
          <p:cNvPr id="134147" name="Rectangle 3"/>
          <p:cNvSpPr>
            <a:spLocks noGrp="1" noChangeArrowheads="1"/>
          </p:cNvSpPr>
          <p:nvPr>
            <p:ph type="title"/>
          </p:nvPr>
        </p:nvSpPr>
        <p:spPr>
          <a:xfrm>
            <a:off x="838200" y="381000"/>
            <a:ext cx="5486400" cy="1143000"/>
          </a:xfrm>
          <a:noFill/>
          <a:ln/>
        </p:spPr>
        <p:txBody>
          <a:bodyPr/>
          <a:lstStyle/>
          <a:p>
            <a:r>
              <a:rPr lang="en-US"/>
              <a:t>Introductions</a:t>
            </a:r>
          </a:p>
        </p:txBody>
      </p:sp>
      <p:sp>
        <p:nvSpPr>
          <p:cNvPr id="134148" name="Rectangle 4"/>
          <p:cNvSpPr>
            <a:spLocks noGrp="1" noChangeArrowheads="1"/>
          </p:cNvSpPr>
          <p:nvPr>
            <p:ph idx="1"/>
          </p:nvPr>
        </p:nvSpPr>
        <p:spPr>
          <a:xfrm>
            <a:off x="2286000" y="2438400"/>
            <a:ext cx="5181600" cy="3505200"/>
          </a:xfrm>
          <a:noFill/>
          <a:ln/>
        </p:spPr>
        <p:txBody>
          <a:bodyPr lIns="92075" tIns="46038" rIns="92075" bIns="46038"/>
          <a:lstStyle/>
          <a:p>
            <a:pPr algn="ctr">
              <a:lnSpc>
                <a:spcPct val="160000"/>
              </a:lnSpc>
              <a:buFont typeface="Wingdings" pitchFamily="2" charset="2"/>
              <a:buNone/>
            </a:pPr>
            <a:r>
              <a:rPr lang="en-US" sz="4800" dirty="0"/>
              <a:t>Types</a:t>
            </a:r>
          </a:p>
          <a:p>
            <a:pPr algn="ctr">
              <a:lnSpc>
                <a:spcPct val="160000"/>
              </a:lnSpc>
              <a:buFont typeface="Wingdings" pitchFamily="2" charset="2"/>
              <a:buNone/>
            </a:pPr>
            <a:r>
              <a:rPr lang="en-US" sz="4800" dirty="0"/>
              <a:t>Functions</a:t>
            </a:r>
          </a:p>
        </p:txBody>
      </p:sp>
    </p:spTree>
    <p:extLst>
      <p:ext uri="{BB962C8B-B14F-4D97-AF65-F5344CB8AC3E}">
        <p14:creationId xmlns:p14="http://schemas.microsoft.com/office/powerpoint/2010/main" xmlns="" val="79389727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6858000" cy="898525"/>
          </a:xfrm>
          <a:noFill/>
          <a:ln/>
        </p:spPr>
        <p:txBody>
          <a:bodyPr/>
          <a:lstStyle/>
          <a:p>
            <a:r>
              <a:rPr lang="en-US"/>
              <a:t>Types of Introductions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752600"/>
            <a:ext cx="7162800" cy="38862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140000"/>
              </a:lnSpc>
            </a:pPr>
            <a:r>
              <a:rPr lang="en-US" sz="2800" dirty="0"/>
              <a:t>Identification with Audience</a:t>
            </a:r>
          </a:p>
          <a:p>
            <a:pPr>
              <a:lnSpc>
                <a:spcPct val="140000"/>
              </a:lnSpc>
            </a:pPr>
            <a:r>
              <a:rPr lang="en-US" sz="2800" dirty="0"/>
              <a:t>Reference to Situation</a:t>
            </a:r>
          </a:p>
          <a:p>
            <a:pPr>
              <a:lnSpc>
                <a:spcPct val="140000"/>
              </a:lnSpc>
            </a:pPr>
            <a:r>
              <a:rPr lang="en-US" sz="2800" dirty="0"/>
              <a:t>Statement of Purpose</a:t>
            </a:r>
          </a:p>
          <a:p>
            <a:pPr>
              <a:lnSpc>
                <a:spcPct val="140000"/>
              </a:lnSpc>
            </a:pPr>
            <a:r>
              <a:rPr lang="en-US" sz="2800" dirty="0"/>
              <a:t>Statement of Importance of Topic</a:t>
            </a:r>
          </a:p>
          <a:p>
            <a:pPr>
              <a:lnSpc>
                <a:spcPct val="140000"/>
              </a:lnSpc>
            </a:pPr>
            <a:r>
              <a:rPr lang="en-US" sz="2800" dirty="0"/>
              <a:t>Surprise Audience with Claim or Statistic</a:t>
            </a:r>
          </a:p>
        </p:txBody>
      </p:sp>
    </p:spTree>
    <p:extLst>
      <p:ext uri="{BB962C8B-B14F-4D97-AF65-F5344CB8AC3E}">
        <p14:creationId xmlns:p14="http://schemas.microsoft.com/office/powerpoint/2010/main" xmlns="" val="393136724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543800" cy="1143000"/>
          </a:xfrm>
          <a:noFill/>
          <a:ln/>
        </p:spPr>
        <p:txBody>
          <a:bodyPr/>
          <a:lstStyle/>
          <a:p>
            <a:r>
              <a:rPr lang="en-US"/>
              <a:t>Types of Introductions (con’t)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905000"/>
            <a:ext cx="5105400" cy="2438400"/>
          </a:xfrm>
          <a:noFill/>
          <a:ln/>
        </p:spPr>
        <p:txBody>
          <a:bodyPr lIns="92075" tIns="46038" rIns="92075" bIns="46038">
            <a:normAutofit fontScale="92500" lnSpcReduction="10000"/>
          </a:bodyPr>
          <a:lstStyle/>
          <a:p>
            <a:pPr>
              <a:lnSpc>
                <a:spcPct val="140000"/>
              </a:lnSpc>
            </a:pPr>
            <a:r>
              <a:rPr lang="en-US" sz="2800" dirty="0" smtClean="0"/>
              <a:t>Story</a:t>
            </a:r>
            <a:endParaRPr lang="en-US" sz="2800" dirty="0"/>
          </a:p>
          <a:p>
            <a:pPr>
              <a:lnSpc>
                <a:spcPct val="140000"/>
              </a:lnSpc>
            </a:pPr>
            <a:r>
              <a:rPr lang="en-US" sz="2800" dirty="0" smtClean="0"/>
              <a:t>Question</a:t>
            </a:r>
            <a:endParaRPr lang="en-US" sz="2800" dirty="0"/>
          </a:p>
          <a:p>
            <a:pPr>
              <a:lnSpc>
                <a:spcPct val="140000"/>
              </a:lnSpc>
            </a:pPr>
            <a:r>
              <a:rPr lang="en-US" sz="2800" dirty="0"/>
              <a:t>Quotation</a:t>
            </a:r>
          </a:p>
          <a:p>
            <a:pPr>
              <a:lnSpc>
                <a:spcPct val="140000"/>
              </a:lnSpc>
            </a:pPr>
            <a:r>
              <a:rPr lang="en-US" sz="2800" dirty="0"/>
              <a:t>Humor</a:t>
            </a:r>
          </a:p>
        </p:txBody>
      </p:sp>
    </p:spTree>
    <p:extLst>
      <p:ext uri="{BB962C8B-B14F-4D97-AF65-F5344CB8AC3E}">
        <p14:creationId xmlns:p14="http://schemas.microsoft.com/office/powerpoint/2010/main" xmlns="" val="172005489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086600" cy="1143000"/>
          </a:xfrm>
          <a:noFill/>
          <a:ln/>
        </p:spPr>
        <p:txBody>
          <a:bodyPr/>
          <a:lstStyle/>
          <a:p>
            <a:r>
              <a:rPr lang="en-US" dirty="0"/>
              <a:t>Functions of Introductions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752600"/>
            <a:ext cx="7391400" cy="3733800"/>
          </a:xfrm>
          <a:noFill/>
          <a:ln/>
        </p:spPr>
        <p:txBody>
          <a:bodyPr lIns="92075" tIns="46038" rIns="92075" bIns="46038">
            <a:normAutofit lnSpcReduction="10000"/>
          </a:bodyPr>
          <a:lstStyle/>
          <a:p>
            <a:pPr>
              <a:lnSpc>
                <a:spcPct val="140000"/>
              </a:lnSpc>
            </a:pPr>
            <a:r>
              <a:rPr lang="en-US" dirty="0"/>
              <a:t>Get Attention</a:t>
            </a:r>
          </a:p>
          <a:p>
            <a:pPr>
              <a:lnSpc>
                <a:spcPct val="140000"/>
              </a:lnSpc>
            </a:pPr>
            <a:r>
              <a:rPr lang="en-US" dirty="0"/>
              <a:t>Introduce Topic</a:t>
            </a:r>
          </a:p>
          <a:p>
            <a:pPr>
              <a:lnSpc>
                <a:spcPct val="140000"/>
              </a:lnSpc>
            </a:pPr>
            <a:r>
              <a:rPr lang="en-US" dirty="0"/>
              <a:t>Provide Motivation</a:t>
            </a:r>
          </a:p>
          <a:p>
            <a:pPr>
              <a:lnSpc>
                <a:spcPct val="140000"/>
              </a:lnSpc>
            </a:pPr>
            <a:r>
              <a:rPr lang="en-US" dirty="0"/>
              <a:t>Establish Credibility</a:t>
            </a:r>
          </a:p>
          <a:p>
            <a:pPr>
              <a:lnSpc>
                <a:spcPct val="140000"/>
              </a:lnSpc>
            </a:pPr>
            <a:r>
              <a:rPr lang="en-US" dirty="0"/>
              <a:t>Preview Speech</a:t>
            </a:r>
          </a:p>
        </p:txBody>
      </p:sp>
    </p:spTree>
    <p:extLst>
      <p:ext uri="{BB962C8B-B14F-4D97-AF65-F5344CB8AC3E}">
        <p14:creationId xmlns:p14="http://schemas.microsoft.com/office/powerpoint/2010/main" xmlns="" val="232858424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4386" name="Object 2"/>
          <p:cNvGraphicFramePr>
            <a:graphicFrameLocks/>
          </p:cNvGraphicFramePr>
          <p:nvPr/>
        </p:nvGraphicFramePr>
        <p:xfrm>
          <a:off x="2133600" y="1330325"/>
          <a:ext cx="5635625" cy="4062413"/>
        </p:xfrm>
        <a:graphic>
          <a:graphicData uri="http://schemas.openxmlformats.org/presentationml/2006/ole">
            <p:oleObj spid="_x0000_s81925" name="Clip" r:id="rId4" imgW="5635625" imgH="4062413" progId="">
              <p:embed/>
            </p:oleObj>
          </a:graphicData>
        </a:graphic>
      </p:graphicFrame>
      <p:sp>
        <p:nvSpPr>
          <p:cNvPr id="14438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6248400" cy="1143000"/>
          </a:xfrm>
          <a:noFill/>
          <a:ln/>
        </p:spPr>
        <p:txBody>
          <a:bodyPr/>
          <a:lstStyle/>
          <a:p>
            <a:r>
              <a:rPr lang="en-US"/>
              <a:t>Conclusions</a:t>
            </a:r>
          </a:p>
        </p:txBody>
      </p:sp>
      <p:sp>
        <p:nvSpPr>
          <p:cNvPr id="144388" name="Rectangle 4"/>
          <p:cNvSpPr>
            <a:spLocks noGrp="1" noChangeArrowheads="1"/>
          </p:cNvSpPr>
          <p:nvPr>
            <p:ph idx="1"/>
          </p:nvPr>
        </p:nvSpPr>
        <p:spPr>
          <a:xfrm>
            <a:off x="2286000" y="2438400"/>
            <a:ext cx="5257800" cy="3429000"/>
          </a:xfrm>
          <a:noFill/>
          <a:ln/>
        </p:spPr>
        <p:txBody>
          <a:bodyPr lIns="92075" tIns="46038" rIns="92075" bIns="46038"/>
          <a:lstStyle/>
          <a:p>
            <a:pPr algn="ctr">
              <a:lnSpc>
                <a:spcPct val="160000"/>
              </a:lnSpc>
              <a:buFont typeface="Wingdings" pitchFamily="2" charset="2"/>
              <a:buNone/>
            </a:pPr>
            <a:r>
              <a:rPr lang="en-US" sz="4400" dirty="0"/>
              <a:t>Types</a:t>
            </a:r>
          </a:p>
          <a:p>
            <a:pPr algn="ctr">
              <a:lnSpc>
                <a:spcPct val="160000"/>
              </a:lnSpc>
              <a:buFont typeface="Wingdings" pitchFamily="2" charset="2"/>
              <a:buNone/>
            </a:pPr>
            <a:r>
              <a:rPr lang="en-US" sz="4400" dirty="0"/>
              <a:t>Functions</a:t>
            </a:r>
          </a:p>
        </p:txBody>
      </p:sp>
    </p:spTree>
    <p:extLst>
      <p:ext uri="{BB962C8B-B14F-4D97-AF65-F5344CB8AC3E}">
        <p14:creationId xmlns:p14="http://schemas.microsoft.com/office/powerpoint/2010/main" xmlns="" val="186878409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6477000" cy="1143000"/>
          </a:xfrm>
          <a:noFill/>
          <a:ln/>
        </p:spPr>
        <p:txBody>
          <a:bodyPr/>
          <a:lstStyle/>
          <a:p>
            <a:r>
              <a:rPr lang="en-US"/>
              <a:t>Types of Conclusions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828800"/>
            <a:ext cx="6629400" cy="3657600"/>
          </a:xfrm>
          <a:noFill/>
          <a:ln/>
        </p:spPr>
        <p:txBody>
          <a:bodyPr lIns="92075" tIns="46038" rIns="92075" bIns="46038">
            <a:normAutofit lnSpcReduction="10000"/>
          </a:bodyPr>
          <a:lstStyle/>
          <a:p>
            <a:pPr>
              <a:lnSpc>
                <a:spcPct val="140000"/>
              </a:lnSpc>
            </a:pPr>
            <a:r>
              <a:rPr lang="en-US" dirty="0"/>
              <a:t>Summary</a:t>
            </a:r>
          </a:p>
          <a:p>
            <a:pPr>
              <a:lnSpc>
                <a:spcPct val="140000"/>
              </a:lnSpc>
            </a:pPr>
            <a:r>
              <a:rPr lang="en-US" dirty="0"/>
              <a:t>Quotation</a:t>
            </a:r>
          </a:p>
          <a:p>
            <a:pPr>
              <a:lnSpc>
                <a:spcPct val="140000"/>
              </a:lnSpc>
            </a:pPr>
            <a:r>
              <a:rPr lang="en-US" dirty="0"/>
              <a:t>Personal Reference</a:t>
            </a:r>
          </a:p>
          <a:p>
            <a:pPr>
              <a:lnSpc>
                <a:spcPct val="140000"/>
              </a:lnSpc>
            </a:pPr>
            <a:r>
              <a:rPr lang="en-US" dirty="0"/>
              <a:t>Challenge to Audience</a:t>
            </a:r>
          </a:p>
          <a:p>
            <a:pPr>
              <a:lnSpc>
                <a:spcPct val="140000"/>
              </a:lnSpc>
            </a:pPr>
            <a:r>
              <a:rPr lang="en-US" dirty="0"/>
              <a:t>Offer Vision of the Future</a:t>
            </a:r>
          </a:p>
        </p:txBody>
      </p:sp>
    </p:spTree>
    <p:extLst>
      <p:ext uri="{BB962C8B-B14F-4D97-AF65-F5344CB8AC3E}">
        <p14:creationId xmlns:p14="http://schemas.microsoft.com/office/powerpoint/2010/main" xmlns="" val="412776064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47924" y="304800"/>
            <a:ext cx="6248400" cy="989012"/>
          </a:xfrm>
          <a:noFill/>
          <a:ln/>
        </p:spPr>
        <p:txBody>
          <a:bodyPr/>
          <a:lstStyle/>
          <a:p>
            <a:r>
              <a:rPr lang="en-US" dirty="0"/>
              <a:t>Types of Conclusions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371600"/>
            <a:ext cx="5105400" cy="32766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140000"/>
              </a:lnSpc>
            </a:pPr>
            <a:r>
              <a:rPr lang="en-US" dirty="0" smtClean="0"/>
              <a:t>Story</a:t>
            </a:r>
            <a:endParaRPr lang="en-US" dirty="0"/>
          </a:p>
          <a:p>
            <a:pPr>
              <a:lnSpc>
                <a:spcPct val="140000"/>
              </a:lnSpc>
            </a:pPr>
            <a:r>
              <a:rPr lang="en-US" dirty="0" smtClean="0"/>
              <a:t>Question</a:t>
            </a:r>
            <a:endParaRPr lang="en-US" dirty="0"/>
          </a:p>
          <a:p>
            <a:pPr>
              <a:lnSpc>
                <a:spcPct val="140000"/>
              </a:lnSpc>
            </a:pPr>
            <a:r>
              <a:rPr lang="en-US" dirty="0"/>
              <a:t>Quotation</a:t>
            </a:r>
          </a:p>
          <a:p>
            <a:pPr>
              <a:lnSpc>
                <a:spcPct val="140000"/>
              </a:lnSpc>
            </a:pPr>
            <a:r>
              <a:rPr lang="en-US" dirty="0"/>
              <a:t>Humor</a:t>
            </a:r>
          </a:p>
        </p:txBody>
      </p:sp>
      <p:sp>
        <p:nvSpPr>
          <p:cNvPr id="148484" name="Rectangle 4"/>
          <p:cNvSpPr>
            <a:spLocks noChangeArrowheads="1"/>
          </p:cNvSpPr>
          <p:nvPr/>
        </p:nvSpPr>
        <p:spPr bwMode="auto">
          <a:xfrm>
            <a:off x="2286000" y="5066779"/>
            <a:ext cx="4506912" cy="1031875"/>
          </a:xfrm>
          <a:prstGeom prst="rect">
            <a:avLst/>
          </a:prstGeom>
          <a:noFill/>
          <a:ln w="25400">
            <a:solidFill>
              <a:srgbClr val="B2B2B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 eaLnBrk="0" hangingPunct="0"/>
            <a:r>
              <a:rPr lang="en-US" sz="2000" i="1" dirty="0"/>
              <a:t>Remember what Dwight D. Eisenhower once said: “Things are more like they are now, than they have ever been before.”</a:t>
            </a:r>
          </a:p>
        </p:txBody>
      </p:sp>
    </p:spTree>
    <p:extLst>
      <p:ext uri="{BB962C8B-B14F-4D97-AF65-F5344CB8AC3E}">
        <p14:creationId xmlns:p14="http://schemas.microsoft.com/office/powerpoint/2010/main" xmlns="" val="291399531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086600" cy="1143000"/>
          </a:xfrm>
          <a:noFill/>
          <a:ln/>
        </p:spPr>
        <p:txBody>
          <a:bodyPr/>
          <a:lstStyle/>
          <a:p>
            <a:r>
              <a:rPr lang="en-US" dirty="0"/>
              <a:t>Functions of Conclusions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295400"/>
            <a:ext cx="6096000" cy="35052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140000"/>
              </a:lnSpc>
            </a:pPr>
            <a:r>
              <a:rPr lang="en-US"/>
              <a:t>Summarize Speech</a:t>
            </a:r>
          </a:p>
          <a:p>
            <a:pPr>
              <a:lnSpc>
                <a:spcPct val="140000"/>
              </a:lnSpc>
            </a:pPr>
            <a:r>
              <a:rPr lang="en-US"/>
              <a:t>Reemphasize Main Idea</a:t>
            </a:r>
          </a:p>
          <a:p>
            <a:pPr>
              <a:lnSpc>
                <a:spcPct val="140000"/>
              </a:lnSpc>
            </a:pPr>
            <a:r>
              <a:rPr lang="en-US"/>
              <a:t>Motivate Response</a:t>
            </a:r>
          </a:p>
          <a:p>
            <a:pPr>
              <a:lnSpc>
                <a:spcPct val="140000"/>
              </a:lnSpc>
            </a:pPr>
            <a:r>
              <a:rPr lang="en-US"/>
              <a:t>Provide Closure</a:t>
            </a:r>
          </a:p>
        </p:txBody>
      </p:sp>
    </p:spTree>
    <p:extLst>
      <p:ext uri="{BB962C8B-B14F-4D97-AF65-F5344CB8AC3E}">
        <p14:creationId xmlns:p14="http://schemas.microsoft.com/office/powerpoint/2010/main" xmlns="" val="5568759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6781800" cy="1066800"/>
          </a:xfrm>
          <a:noFill/>
          <a:ln/>
        </p:spPr>
        <p:txBody>
          <a:bodyPr/>
          <a:lstStyle/>
          <a:p>
            <a:r>
              <a:rPr lang="en-US" dirty="0"/>
              <a:t>Methods of Delivery</a:t>
            </a:r>
          </a:p>
        </p:txBody>
      </p:sp>
      <p:sp>
        <p:nvSpPr>
          <p:cNvPr id="21401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981200"/>
            <a:ext cx="5105400" cy="37338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140000"/>
              </a:lnSpc>
            </a:pPr>
            <a:r>
              <a:rPr lang="en-US" dirty="0"/>
              <a:t>Manuscript Reading</a:t>
            </a:r>
          </a:p>
          <a:p>
            <a:pPr>
              <a:lnSpc>
                <a:spcPct val="140000"/>
              </a:lnSpc>
            </a:pPr>
            <a:r>
              <a:rPr lang="en-US" dirty="0"/>
              <a:t>Memorized</a:t>
            </a:r>
          </a:p>
          <a:p>
            <a:pPr>
              <a:lnSpc>
                <a:spcPct val="140000"/>
              </a:lnSpc>
            </a:pPr>
            <a:r>
              <a:rPr lang="en-US" dirty="0"/>
              <a:t>Impromptu</a:t>
            </a:r>
          </a:p>
          <a:p>
            <a:pPr>
              <a:lnSpc>
                <a:spcPct val="140000"/>
              </a:lnSpc>
            </a:pPr>
            <a:r>
              <a:rPr lang="en-US" dirty="0"/>
              <a:t>Extemporaneous</a:t>
            </a:r>
          </a:p>
        </p:txBody>
      </p:sp>
    </p:spTree>
    <p:extLst>
      <p:ext uri="{BB962C8B-B14F-4D97-AF65-F5344CB8AC3E}">
        <p14:creationId xmlns:p14="http://schemas.microsoft.com/office/powerpoint/2010/main" xmlns="" val="382106990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543800" cy="1049338"/>
          </a:xfrm>
          <a:noFill/>
          <a:ln/>
        </p:spPr>
        <p:txBody>
          <a:bodyPr/>
          <a:lstStyle/>
          <a:p>
            <a:r>
              <a:rPr lang="en-US" dirty="0"/>
              <a:t>Delivering Speech - Beginning</a:t>
            </a:r>
          </a:p>
        </p:txBody>
      </p:sp>
      <p:sp>
        <p:nvSpPr>
          <p:cNvPr id="21606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828800"/>
            <a:ext cx="7467600" cy="41148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140000"/>
              </a:lnSpc>
            </a:pPr>
            <a:r>
              <a:rPr lang="en-US" dirty="0"/>
              <a:t>Walk Calmly with Confidence to Front</a:t>
            </a:r>
          </a:p>
          <a:p>
            <a:pPr>
              <a:lnSpc>
                <a:spcPct val="140000"/>
              </a:lnSpc>
            </a:pPr>
            <a:r>
              <a:rPr lang="en-US" dirty="0"/>
              <a:t>Establish Eye Contact</a:t>
            </a:r>
          </a:p>
          <a:p>
            <a:pPr>
              <a:lnSpc>
                <a:spcPct val="140000"/>
              </a:lnSpc>
            </a:pPr>
            <a:r>
              <a:rPr lang="en-US" dirty="0"/>
              <a:t>Smile Naturally</a:t>
            </a:r>
          </a:p>
          <a:p>
            <a:pPr>
              <a:lnSpc>
                <a:spcPct val="140000"/>
              </a:lnSpc>
            </a:pPr>
            <a:r>
              <a:rPr lang="en-US" dirty="0"/>
              <a:t>Deliver Introduction</a:t>
            </a:r>
          </a:p>
        </p:txBody>
      </p:sp>
    </p:spTree>
    <p:extLst>
      <p:ext uri="{BB962C8B-B14F-4D97-AF65-F5344CB8AC3E}">
        <p14:creationId xmlns:p14="http://schemas.microsoft.com/office/powerpoint/2010/main" xmlns="" val="159407017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315200" cy="752475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/>
              <a:t>Delivering Speech - During</a:t>
            </a:r>
          </a:p>
        </p:txBody>
      </p:sp>
      <p:sp>
        <p:nvSpPr>
          <p:cNvPr id="21811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219200"/>
            <a:ext cx="6553200" cy="47244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140000"/>
              </a:lnSpc>
            </a:pPr>
            <a:r>
              <a:rPr lang="en-US"/>
              <a:t>Use Effective Eye Contact</a:t>
            </a:r>
          </a:p>
          <a:p>
            <a:pPr>
              <a:lnSpc>
                <a:spcPct val="140000"/>
              </a:lnSpc>
            </a:pPr>
            <a:r>
              <a:rPr lang="en-US"/>
              <a:t>Use Effective Language</a:t>
            </a:r>
          </a:p>
          <a:p>
            <a:pPr>
              <a:lnSpc>
                <a:spcPct val="140000"/>
              </a:lnSpc>
            </a:pPr>
            <a:r>
              <a:rPr lang="en-US"/>
              <a:t>Use Effective Gestures</a:t>
            </a:r>
          </a:p>
          <a:p>
            <a:pPr>
              <a:lnSpc>
                <a:spcPct val="140000"/>
              </a:lnSpc>
            </a:pPr>
            <a:r>
              <a:rPr lang="en-US"/>
              <a:t>Be Enthusiastic</a:t>
            </a:r>
          </a:p>
          <a:p>
            <a:pPr>
              <a:lnSpc>
                <a:spcPct val="140000"/>
              </a:lnSpc>
            </a:pPr>
            <a:r>
              <a:rPr lang="en-US"/>
              <a:t>Use Conversational Style</a:t>
            </a:r>
          </a:p>
          <a:p>
            <a:pPr>
              <a:lnSpc>
                <a:spcPct val="140000"/>
              </a:lnSpc>
            </a:pPr>
            <a:r>
              <a:rPr lang="en-US"/>
              <a:t>Use Notes As Needed</a:t>
            </a:r>
          </a:p>
        </p:txBody>
      </p:sp>
    </p:spTree>
    <p:extLst>
      <p:ext uri="{BB962C8B-B14F-4D97-AF65-F5344CB8AC3E}">
        <p14:creationId xmlns:p14="http://schemas.microsoft.com/office/powerpoint/2010/main" xmlns="" val="313792944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7086600" cy="901700"/>
          </a:xfrm>
          <a:noFill/>
          <a:ln/>
        </p:spPr>
        <p:txBody>
          <a:bodyPr/>
          <a:lstStyle/>
          <a:p>
            <a:r>
              <a:rPr lang="en-US" dirty="0"/>
              <a:t>Delivering Speech - Ending</a:t>
            </a:r>
          </a:p>
        </p:txBody>
      </p:sp>
      <p:sp>
        <p:nvSpPr>
          <p:cNvPr id="22016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524000"/>
            <a:ext cx="5867400" cy="41910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140000"/>
              </a:lnSpc>
            </a:pPr>
            <a:r>
              <a:rPr lang="en-US"/>
              <a:t>“Frame” the Speech</a:t>
            </a:r>
          </a:p>
          <a:p>
            <a:pPr>
              <a:lnSpc>
                <a:spcPct val="140000"/>
              </a:lnSpc>
            </a:pPr>
            <a:r>
              <a:rPr lang="en-US"/>
              <a:t>Pause before Returning to Seat</a:t>
            </a:r>
          </a:p>
          <a:p>
            <a:pPr lvl="1">
              <a:lnSpc>
                <a:spcPct val="140000"/>
              </a:lnSpc>
            </a:pPr>
            <a:r>
              <a:rPr lang="en-US"/>
              <a:t>But Don’t Ask for Questions</a:t>
            </a:r>
          </a:p>
          <a:p>
            <a:pPr>
              <a:lnSpc>
                <a:spcPct val="140000"/>
              </a:lnSpc>
            </a:pPr>
            <a:r>
              <a:rPr lang="en-US"/>
              <a:t>Accept Applause Graciously</a:t>
            </a:r>
          </a:p>
        </p:txBody>
      </p:sp>
    </p:spTree>
    <p:extLst>
      <p:ext uri="{BB962C8B-B14F-4D97-AF65-F5344CB8AC3E}">
        <p14:creationId xmlns:p14="http://schemas.microsoft.com/office/powerpoint/2010/main" xmlns="" val="37575904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239000" cy="1055688"/>
          </a:xfrm>
          <a:noFill/>
          <a:ln/>
        </p:spPr>
        <p:txBody>
          <a:bodyPr/>
          <a:lstStyle/>
          <a:p>
            <a:r>
              <a:rPr lang="en-US" dirty="0"/>
              <a:t>Elements of Vocal Delivery</a:t>
            </a:r>
          </a:p>
        </p:txBody>
      </p:sp>
      <p:sp>
        <p:nvSpPr>
          <p:cNvPr id="23245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295400"/>
            <a:ext cx="7315200" cy="42672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140000"/>
              </a:lnSpc>
            </a:pPr>
            <a:r>
              <a:rPr lang="en-US" dirty="0"/>
              <a:t>Speech Rate and Pauses</a:t>
            </a:r>
          </a:p>
          <a:p>
            <a:pPr>
              <a:lnSpc>
                <a:spcPct val="140000"/>
              </a:lnSpc>
            </a:pPr>
            <a:r>
              <a:rPr lang="en-US" dirty="0"/>
              <a:t>Volume</a:t>
            </a:r>
          </a:p>
          <a:p>
            <a:pPr>
              <a:lnSpc>
                <a:spcPct val="140000"/>
              </a:lnSpc>
            </a:pPr>
            <a:r>
              <a:rPr lang="en-US" dirty="0" smtClean="0"/>
              <a:t>Pitch</a:t>
            </a:r>
            <a:endParaRPr lang="en-US" dirty="0"/>
          </a:p>
          <a:p>
            <a:pPr>
              <a:lnSpc>
                <a:spcPct val="140000"/>
              </a:lnSpc>
            </a:pPr>
            <a:r>
              <a:rPr lang="en-US" dirty="0"/>
              <a:t>Quality of Voice</a:t>
            </a:r>
          </a:p>
          <a:p>
            <a:pPr>
              <a:lnSpc>
                <a:spcPct val="140000"/>
              </a:lnSpc>
            </a:pPr>
            <a:r>
              <a:rPr lang="en-US" dirty="0"/>
              <a:t>Pronunciation and Articulation</a:t>
            </a:r>
          </a:p>
        </p:txBody>
      </p:sp>
    </p:spTree>
    <p:extLst>
      <p:ext uri="{BB962C8B-B14F-4D97-AF65-F5344CB8AC3E}">
        <p14:creationId xmlns:p14="http://schemas.microsoft.com/office/powerpoint/2010/main" xmlns="" val="214612217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315200" cy="11430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/>
              <a:t>Elements of Physical Delivery or Body Language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600200"/>
            <a:ext cx="4114800" cy="45720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140000"/>
              </a:lnSpc>
            </a:pPr>
            <a:r>
              <a:rPr lang="en-US" sz="2800"/>
              <a:t>Appearance</a:t>
            </a:r>
          </a:p>
          <a:p>
            <a:pPr>
              <a:lnSpc>
                <a:spcPct val="140000"/>
              </a:lnSpc>
            </a:pPr>
            <a:r>
              <a:rPr lang="en-US" sz="2800"/>
              <a:t>Posture</a:t>
            </a:r>
          </a:p>
          <a:p>
            <a:pPr>
              <a:lnSpc>
                <a:spcPct val="140000"/>
              </a:lnSpc>
            </a:pPr>
            <a:r>
              <a:rPr lang="en-US" sz="2800"/>
              <a:t>Facial Expression</a:t>
            </a:r>
          </a:p>
          <a:p>
            <a:pPr>
              <a:lnSpc>
                <a:spcPct val="140000"/>
              </a:lnSpc>
            </a:pPr>
            <a:r>
              <a:rPr lang="en-US" sz="2800"/>
              <a:t>Eye Contact</a:t>
            </a:r>
          </a:p>
          <a:p>
            <a:pPr>
              <a:lnSpc>
                <a:spcPct val="140000"/>
              </a:lnSpc>
            </a:pPr>
            <a:r>
              <a:rPr lang="en-US" sz="2800"/>
              <a:t>Movement</a:t>
            </a:r>
          </a:p>
          <a:p>
            <a:pPr>
              <a:lnSpc>
                <a:spcPct val="140000"/>
              </a:lnSpc>
            </a:pPr>
            <a:r>
              <a:rPr lang="en-US" sz="2800"/>
              <a:t>Gestures</a:t>
            </a:r>
          </a:p>
        </p:txBody>
      </p:sp>
    </p:spTree>
    <p:extLst>
      <p:ext uri="{BB962C8B-B14F-4D97-AF65-F5344CB8AC3E}">
        <p14:creationId xmlns:p14="http://schemas.microsoft.com/office/powerpoint/2010/main" xmlns="" val="20991925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6096000" cy="901700"/>
          </a:xfrm>
          <a:noFill/>
          <a:ln/>
        </p:spPr>
        <p:txBody>
          <a:bodyPr/>
          <a:lstStyle/>
          <a:p>
            <a:r>
              <a:rPr lang="en-US"/>
              <a:t>Rehearsing Speech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676400"/>
            <a:ext cx="6096000" cy="38862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140000"/>
              </a:lnSpc>
            </a:pPr>
            <a:r>
              <a:rPr lang="en-US" dirty="0"/>
              <a:t>Recreate Setting</a:t>
            </a:r>
          </a:p>
          <a:p>
            <a:pPr>
              <a:lnSpc>
                <a:spcPct val="140000"/>
              </a:lnSpc>
            </a:pPr>
            <a:r>
              <a:rPr lang="en-US" dirty="0"/>
              <a:t>Practice Without Memorizing</a:t>
            </a:r>
          </a:p>
          <a:p>
            <a:pPr>
              <a:lnSpc>
                <a:spcPct val="140000"/>
              </a:lnSpc>
            </a:pPr>
            <a:r>
              <a:rPr lang="en-US" dirty="0"/>
              <a:t>Time Speech</a:t>
            </a:r>
          </a:p>
        </p:txBody>
      </p:sp>
    </p:spTree>
    <p:extLst>
      <p:ext uri="{BB962C8B-B14F-4D97-AF65-F5344CB8AC3E}">
        <p14:creationId xmlns:p14="http://schemas.microsoft.com/office/powerpoint/2010/main" xmlns="" val="281361399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03263"/>
            <a:ext cx="7239000" cy="974725"/>
          </a:xfrm>
          <a:noFill/>
          <a:ln/>
        </p:spPr>
        <p:txBody>
          <a:bodyPr/>
          <a:lstStyle/>
          <a:p>
            <a:r>
              <a:rPr lang="en-US"/>
              <a:t>Rehearsing Speech</a:t>
            </a:r>
          </a:p>
        </p:txBody>
      </p:sp>
      <p:sp>
        <p:nvSpPr>
          <p:cNvPr id="23859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981200"/>
            <a:ext cx="6248400" cy="35814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140000"/>
              </a:lnSpc>
            </a:pPr>
            <a:r>
              <a:rPr lang="en-US"/>
              <a:t>Practice Out Loud</a:t>
            </a:r>
          </a:p>
          <a:p>
            <a:pPr>
              <a:lnSpc>
                <a:spcPct val="140000"/>
              </a:lnSpc>
            </a:pPr>
            <a:r>
              <a:rPr lang="en-US"/>
              <a:t>Practice Standing Up</a:t>
            </a:r>
          </a:p>
          <a:p>
            <a:pPr>
              <a:lnSpc>
                <a:spcPct val="140000"/>
              </a:lnSpc>
            </a:pPr>
            <a:r>
              <a:rPr lang="en-US"/>
              <a:t>Watch Yourself</a:t>
            </a:r>
          </a:p>
        </p:txBody>
      </p:sp>
    </p:spTree>
    <p:extLst>
      <p:ext uri="{BB962C8B-B14F-4D97-AF65-F5344CB8AC3E}">
        <p14:creationId xmlns:p14="http://schemas.microsoft.com/office/powerpoint/2010/main" xmlns="" val="85555035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28650"/>
            <a:ext cx="7086600" cy="1049338"/>
          </a:xfrm>
          <a:noFill/>
          <a:ln/>
        </p:spPr>
        <p:txBody>
          <a:bodyPr/>
          <a:lstStyle/>
          <a:p>
            <a:r>
              <a:rPr lang="en-US"/>
              <a:t>Rehearsing Speech</a:t>
            </a:r>
          </a:p>
        </p:txBody>
      </p:sp>
      <p:sp>
        <p:nvSpPr>
          <p:cNvPr id="24064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981200"/>
            <a:ext cx="5486400" cy="25908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140000"/>
              </a:lnSpc>
            </a:pPr>
            <a:r>
              <a:rPr lang="en-US"/>
              <a:t>Practice Gestures</a:t>
            </a:r>
          </a:p>
          <a:p>
            <a:pPr>
              <a:lnSpc>
                <a:spcPct val="140000"/>
              </a:lnSpc>
            </a:pPr>
            <a:r>
              <a:rPr lang="en-US"/>
              <a:t>Practice Eye Contact</a:t>
            </a:r>
          </a:p>
          <a:p>
            <a:pPr>
              <a:lnSpc>
                <a:spcPct val="140000"/>
              </a:lnSpc>
            </a:pPr>
            <a:r>
              <a:rPr lang="en-US"/>
              <a:t>Practice Volume</a:t>
            </a:r>
          </a:p>
        </p:txBody>
      </p:sp>
    </p:spTree>
    <p:extLst>
      <p:ext uri="{BB962C8B-B14F-4D97-AF65-F5344CB8AC3E}">
        <p14:creationId xmlns:p14="http://schemas.microsoft.com/office/powerpoint/2010/main" xmlns="" val="47388939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Plan, Prepare, Polish, Practice, Present</a:t>
            </a:r>
          </a:p>
        </p:txBody>
      </p:sp>
      <p:sp>
        <p:nvSpPr>
          <p:cNvPr id="266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85950"/>
            <a:ext cx="7848600" cy="417195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US" sz="2800" dirty="0"/>
              <a:t>The better you know your material the less anxious you’ll be about presenting it</a:t>
            </a:r>
            <a:r>
              <a:rPr lang="en-US" sz="2800" dirty="0" smtClean="0"/>
              <a:t>.</a:t>
            </a:r>
          </a:p>
          <a:p>
            <a:pPr algn="just">
              <a:lnSpc>
                <a:spcPct val="90000"/>
              </a:lnSpc>
            </a:pPr>
            <a:endParaRPr lang="en-US" sz="2800" dirty="0"/>
          </a:p>
          <a:p>
            <a:pPr algn="just">
              <a:lnSpc>
                <a:spcPct val="90000"/>
              </a:lnSpc>
            </a:pPr>
            <a:r>
              <a:rPr lang="en-US" sz="2800" dirty="0"/>
              <a:t>Smile and act natural. </a:t>
            </a:r>
            <a:endParaRPr lang="en-US" sz="2800" dirty="0" smtClean="0"/>
          </a:p>
          <a:p>
            <a:pPr algn="just">
              <a:lnSpc>
                <a:spcPct val="90000"/>
              </a:lnSpc>
            </a:pPr>
            <a:endParaRPr lang="en-US" sz="2800" dirty="0"/>
          </a:p>
          <a:p>
            <a:pPr algn="just">
              <a:lnSpc>
                <a:spcPct val="90000"/>
              </a:lnSpc>
            </a:pPr>
            <a:r>
              <a:rPr lang="en-US" sz="2800" dirty="0" smtClean="0"/>
              <a:t>Don’t </a:t>
            </a:r>
            <a:r>
              <a:rPr lang="en-US" sz="2800" dirty="0"/>
              <a:t>apologize for being nervous. No one will know you’re nervous unless you call attention to it.</a:t>
            </a:r>
          </a:p>
        </p:txBody>
      </p:sp>
    </p:spTree>
    <p:extLst>
      <p:ext uri="{BB962C8B-B14F-4D97-AF65-F5344CB8AC3E}">
        <p14:creationId xmlns:p14="http://schemas.microsoft.com/office/powerpoint/2010/main" xmlns="" val="103101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72950" y="1676400"/>
            <a:ext cx="6289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en-US" sz="3600" dirty="0" smtClean="0">
                <a:latin typeface="+mn-lt"/>
              </a:rPr>
              <a:t>Speaking with an outline</a:t>
            </a:r>
            <a:endParaRPr lang="en-US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932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u="sng" dirty="0" smtClean="0">
                <a:solidFill>
                  <a:srgbClr val="0000FF"/>
                </a:solidFill>
                <a:hlinkClick r:id="rId2"/>
              </a:rPr>
              <a:t>www.calstatela.edu/faculty/jpark/presentations.</a:t>
            </a:r>
            <a:r>
              <a:rPr lang="en-US" sz="2800" b="1" u="sng" dirty="0" smtClean="0">
                <a:solidFill>
                  <a:srgbClr val="0000FF"/>
                </a:solidFill>
                <a:hlinkClick r:id="rId2"/>
              </a:rPr>
              <a:t>ppt</a:t>
            </a:r>
            <a:endParaRPr lang="en-US" sz="2800" b="1" u="sng" dirty="0" smtClean="0">
              <a:solidFill>
                <a:srgbClr val="0000FF"/>
              </a:solidFill>
            </a:endParaRPr>
          </a:p>
          <a:p>
            <a:r>
              <a:rPr lang="en-US" sz="2800" u="sng" dirty="0" smtClean="0">
                <a:solidFill>
                  <a:srgbClr val="0000FF"/>
                </a:solidFill>
              </a:rPr>
              <a:t>faculty.swosu.edu/</a:t>
            </a:r>
            <a:r>
              <a:rPr lang="en-US" sz="2800" u="sng" dirty="0" err="1" smtClean="0">
                <a:solidFill>
                  <a:srgbClr val="0000FF"/>
                </a:solidFill>
              </a:rPr>
              <a:t>cindy</a:t>
            </a:r>
            <a:r>
              <a:rPr lang="en-US" sz="2800" u="sng" dirty="0">
                <a:solidFill>
                  <a:srgbClr val="0000FF"/>
                </a:solidFill>
              </a:rPr>
              <a:t>.../</a:t>
            </a:r>
            <a:r>
              <a:rPr lang="en-US" sz="2800" u="sng" dirty="0" smtClean="0">
                <a:solidFill>
                  <a:srgbClr val="0000FF"/>
                </a:solidFill>
              </a:rPr>
              <a:t>Ch10%20</a:t>
            </a:r>
            <a:r>
              <a:rPr lang="en-US" sz="2800" b="1" u="sng" dirty="0" smtClean="0">
                <a:solidFill>
                  <a:srgbClr val="0000FF"/>
                </a:solidFill>
              </a:rPr>
              <a:t>Outlining</a:t>
            </a:r>
            <a:r>
              <a:rPr lang="en-US" sz="2800" u="sng" dirty="0" smtClean="0">
                <a:solidFill>
                  <a:srgbClr val="0000FF"/>
                </a:solidFill>
              </a:rPr>
              <a:t>%20the%20Speech.</a:t>
            </a:r>
            <a:r>
              <a:rPr lang="en-US" sz="2800" b="1" u="sng" dirty="0" smtClean="0">
                <a:solidFill>
                  <a:srgbClr val="0000FF"/>
                </a:solidFill>
              </a:rPr>
              <a:t>ppt</a:t>
            </a:r>
          </a:p>
          <a:p>
            <a:r>
              <a:rPr lang="en-US" sz="2800" b="1" u="sng" dirty="0">
                <a:solidFill>
                  <a:srgbClr val="0000FF"/>
                </a:solidFill>
              </a:rPr>
              <a:t>speak</a:t>
            </a:r>
            <a:r>
              <a:rPr lang="en-US" sz="2800" u="sng" dirty="0">
                <a:solidFill>
                  <a:srgbClr val="0000FF"/>
                </a:solidFill>
              </a:rPr>
              <a:t>ersplatform.wikispaces.com/file/.../</a:t>
            </a:r>
            <a:r>
              <a:rPr lang="en-US" sz="2800" b="1" u="sng" dirty="0" smtClean="0">
                <a:solidFill>
                  <a:srgbClr val="0000FF"/>
                </a:solidFill>
              </a:rPr>
              <a:t>OUTLINING</a:t>
            </a:r>
            <a:r>
              <a:rPr lang="en-US" sz="2800" u="sng" dirty="0" smtClean="0">
                <a:solidFill>
                  <a:srgbClr val="0000FF"/>
                </a:solidFill>
              </a:rPr>
              <a:t>+THE+SPEECH.</a:t>
            </a:r>
            <a:r>
              <a:rPr lang="en-US" sz="2800" b="1" u="sng" dirty="0" smtClean="0">
                <a:solidFill>
                  <a:srgbClr val="0000FF"/>
                </a:solidFill>
              </a:rPr>
              <a:t>pp</a:t>
            </a:r>
            <a:r>
              <a:rPr lang="en-US" sz="2800" u="sng" dirty="0" smtClean="0">
                <a:solidFill>
                  <a:srgbClr val="0000FF"/>
                </a:solidFill>
              </a:rPr>
              <a:t>t</a:t>
            </a:r>
          </a:p>
          <a:p>
            <a:r>
              <a:rPr lang="en-US" sz="2800" u="sng" dirty="0">
                <a:solidFill>
                  <a:srgbClr val="0000FF"/>
                </a:solidFill>
                <a:hlinkClick r:id="rId3"/>
              </a:rPr>
              <a:t>www.georgia4h.org/public/</a:t>
            </a:r>
            <a:r>
              <a:rPr lang="en-US" sz="2800" u="sng" dirty="0" err="1">
                <a:solidFill>
                  <a:srgbClr val="0000FF"/>
                </a:solidFill>
                <a:hlinkClick r:id="rId3"/>
              </a:rPr>
              <a:t>edops</a:t>
            </a:r>
            <a:r>
              <a:rPr lang="en-US" sz="2800" u="sng" dirty="0">
                <a:solidFill>
                  <a:srgbClr val="0000FF"/>
                </a:solidFill>
                <a:hlinkClick r:id="rId3"/>
              </a:rPr>
              <a:t>/.../</a:t>
            </a:r>
            <a:r>
              <a:rPr lang="en-US" sz="2800" u="sng" dirty="0" smtClean="0">
                <a:solidFill>
                  <a:srgbClr val="0000FF"/>
                </a:solidFill>
                <a:hlinkClick r:id="rId3"/>
              </a:rPr>
              <a:t>4-H%20Public%20</a:t>
            </a:r>
            <a:r>
              <a:rPr lang="en-US" sz="2800" b="1" u="sng" dirty="0" smtClean="0">
                <a:solidFill>
                  <a:srgbClr val="0000FF"/>
                </a:solidFill>
                <a:hlinkClick r:id="rId3"/>
              </a:rPr>
              <a:t>Speaking</a:t>
            </a:r>
            <a:r>
              <a:rPr lang="en-US" sz="2800" u="sng" dirty="0" smtClean="0">
                <a:solidFill>
                  <a:srgbClr val="0000FF"/>
                </a:solidFill>
                <a:hlinkClick r:id="rId3"/>
              </a:rPr>
              <a:t>.</a:t>
            </a:r>
            <a:r>
              <a:rPr lang="en-US" sz="2800" b="1" u="sng" dirty="0" smtClean="0">
                <a:solidFill>
                  <a:srgbClr val="0000FF"/>
                </a:solidFill>
                <a:hlinkClick r:id="rId3"/>
              </a:rPr>
              <a:t>ppt</a:t>
            </a:r>
            <a:endParaRPr lang="en-US" sz="2800" u="sng" dirty="0">
              <a:solidFill>
                <a:srgbClr val="0000FF"/>
              </a:solidFill>
            </a:endParaRPr>
          </a:p>
          <a:p>
            <a:endParaRPr lang="en-US" sz="2800" b="1" u="sng" dirty="0" smtClean="0"/>
          </a:p>
        </p:txBody>
      </p:sp>
    </p:spTree>
    <p:extLst>
      <p:ext uri="{BB962C8B-B14F-4D97-AF65-F5344CB8AC3E}">
        <p14:creationId xmlns:p14="http://schemas.microsoft.com/office/powerpoint/2010/main" xmlns="" val="314574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633</TotalTime>
  <Words>2012</Words>
  <Application>Microsoft Office PowerPoint</Application>
  <PresentationFormat>On-screen Show (4:3)</PresentationFormat>
  <Paragraphs>565</Paragraphs>
  <Slides>91</Slides>
  <Notes>57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91</vt:i4>
      </vt:variant>
    </vt:vector>
  </HeadingPairs>
  <TitlesOfParts>
    <vt:vector size="93" baseType="lpstr">
      <vt:lpstr>Office Theme</vt:lpstr>
      <vt:lpstr>Clip</vt:lpstr>
      <vt:lpstr>Communication Skills</vt:lpstr>
      <vt:lpstr>Recap</vt:lpstr>
      <vt:lpstr>Agenda</vt:lpstr>
      <vt:lpstr>Preview</vt:lpstr>
      <vt:lpstr>What is the preparation outline?</vt:lpstr>
      <vt:lpstr>Preparation Outline</vt:lpstr>
      <vt:lpstr>Guidelines for the Preparation Outline</vt:lpstr>
      <vt:lpstr>Guidelines for the Preparation Outline, cont.</vt:lpstr>
      <vt:lpstr>Visual Framework</vt:lpstr>
      <vt:lpstr>Example of Visual Framework</vt:lpstr>
      <vt:lpstr>Speaking Outline</vt:lpstr>
      <vt:lpstr>Guidelines for the  Speaking Outline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Importance of Communication</vt:lpstr>
      <vt:lpstr>Fear of Public Speaking</vt:lpstr>
      <vt:lpstr>Effective Communication</vt:lpstr>
      <vt:lpstr>Effective Communication</vt:lpstr>
      <vt:lpstr>Sample Speech Outline</vt:lpstr>
      <vt:lpstr>Effective Communication</vt:lpstr>
      <vt:lpstr>Effective Communication</vt:lpstr>
      <vt:lpstr>Things You Shouldn’t Do</vt:lpstr>
      <vt:lpstr>Things You Should Do</vt:lpstr>
      <vt:lpstr> Ten Successful Tips  Control the “Butterflies”</vt:lpstr>
      <vt:lpstr>Control the “Butterflies”</vt:lpstr>
      <vt:lpstr>Control the “Butterflies”</vt:lpstr>
      <vt:lpstr>Control the “Butterflies”</vt:lpstr>
      <vt:lpstr>Control the “Butterflies”</vt:lpstr>
      <vt:lpstr>  Public Speaking</vt:lpstr>
      <vt:lpstr>Public Speaking Produces Anxiety in Most People</vt:lpstr>
      <vt:lpstr>Overcoming Speech Anxiety</vt:lpstr>
      <vt:lpstr>Overcoming Speech Anxiety (con’t)</vt:lpstr>
      <vt:lpstr>Overcoming Speech Anxiety (con’t)</vt:lpstr>
      <vt:lpstr>Understand Audience and Listening</vt:lpstr>
      <vt:lpstr>Listening Remedies</vt:lpstr>
      <vt:lpstr>Understand Audience Memory</vt:lpstr>
      <vt:lpstr>Understand The Speech Context</vt:lpstr>
      <vt:lpstr>Context – </vt:lpstr>
      <vt:lpstr>The Audience</vt:lpstr>
      <vt:lpstr>Context - The Setting</vt:lpstr>
      <vt:lpstr>Understand &amp; Define Your Purpose</vt:lpstr>
      <vt:lpstr>Understand the Speech Making Process</vt:lpstr>
      <vt:lpstr>Choosing an Appropriate Topic</vt:lpstr>
      <vt:lpstr>Develop Central Idea</vt:lpstr>
      <vt:lpstr>Generate Main Idea</vt:lpstr>
      <vt:lpstr>Narrowing a Topic - Example</vt:lpstr>
      <vt:lpstr>Getting Topic Feedback</vt:lpstr>
      <vt:lpstr>Researching Topic and Finding Supporting Material</vt:lpstr>
      <vt:lpstr>Sources of Supporting Material </vt:lpstr>
      <vt:lpstr>Sources of Supporting Material (con’t)</vt:lpstr>
      <vt:lpstr>Types of Supporting Material</vt:lpstr>
      <vt:lpstr>Tests of Supporting Material</vt:lpstr>
      <vt:lpstr>Tests of Supporting Material (con’t)</vt:lpstr>
      <vt:lpstr>Special Considerations for Online Information</vt:lpstr>
      <vt:lpstr>Organizing Your Speech</vt:lpstr>
      <vt:lpstr>Types of Outlines</vt:lpstr>
      <vt:lpstr>Types of Outlines</vt:lpstr>
      <vt:lpstr>Ethics in Speech Preparation - Researching</vt:lpstr>
      <vt:lpstr>Don’t Use Someone Else’s Speech!</vt:lpstr>
      <vt:lpstr>Introductions</vt:lpstr>
      <vt:lpstr>Types of Introductions</vt:lpstr>
      <vt:lpstr>Types of Introductions (con’t)</vt:lpstr>
      <vt:lpstr>Functions of Introductions</vt:lpstr>
      <vt:lpstr>Conclusions</vt:lpstr>
      <vt:lpstr>Types of Conclusions</vt:lpstr>
      <vt:lpstr>Types of Conclusions</vt:lpstr>
      <vt:lpstr>Functions of Conclusions</vt:lpstr>
      <vt:lpstr>Methods of Delivery</vt:lpstr>
      <vt:lpstr>Delivering Speech - Beginning</vt:lpstr>
      <vt:lpstr>Delivering Speech - During</vt:lpstr>
      <vt:lpstr>Delivering Speech - Ending</vt:lpstr>
      <vt:lpstr>Elements of Vocal Delivery</vt:lpstr>
      <vt:lpstr>Elements of Physical Delivery or Body Language</vt:lpstr>
      <vt:lpstr>Rehearsing Speech</vt:lpstr>
      <vt:lpstr>Rehearsing Speech</vt:lpstr>
      <vt:lpstr>Rehearsing Speech</vt:lpstr>
      <vt:lpstr>Plan, Prepare, Polish, Practice, Present</vt:lpstr>
      <vt:lpstr>Recap</vt:lpstr>
      <vt:lpstr>References</vt:lpstr>
    </vt:vector>
  </TitlesOfParts>
  <Company>Personal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Cynthia J. Carley</dc:creator>
  <cp:lastModifiedBy>Administrator</cp:lastModifiedBy>
  <cp:revision>28</cp:revision>
  <dcterms:created xsi:type="dcterms:W3CDTF">2000-10-02T01:36:18Z</dcterms:created>
  <dcterms:modified xsi:type="dcterms:W3CDTF">2013-05-17T07:41:41Z</dcterms:modified>
</cp:coreProperties>
</file>