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9" r:id="rId4"/>
    <p:sldId id="260" r:id="rId5"/>
    <p:sldId id="277" r:id="rId6"/>
    <p:sldId id="279" r:id="rId7"/>
    <p:sldId id="276" r:id="rId8"/>
    <p:sldId id="268" r:id="rId9"/>
    <p:sldId id="278" r:id="rId10"/>
    <p:sldId id="269" r:id="rId11"/>
    <p:sldId id="271" r:id="rId12"/>
    <p:sldId id="272" r:id="rId13"/>
    <p:sldId id="273" r:id="rId14"/>
    <p:sldId id="274" r:id="rId15"/>
    <p:sldId id="275"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7AD65B-1C9E-455B-B5E8-21953F15F60D}" type="datetimeFigureOut">
              <a:rPr lang="en-US" smtClean="0"/>
              <a:pPr/>
              <a:t>4/6/2013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71CA85-50FE-459D-8035-C80B0A571237}" type="slidenum">
              <a:rPr lang="en-US" smtClean="0"/>
              <a:pPr/>
              <a:t>‹#›</a:t>
            </a:fld>
            <a:endParaRPr lang="en-US"/>
          </a:p>
        </p:txBody>
      </p:sp>
    </p:spTree>
    <p:extLst>
      <p:ext uri="{BB962C8B-B14F-4D97-AF65-F5344CB8AC3E}">
        <p14:creationId xmlns:p14="http://schemas.microsoft.com/office/powerpoint/2010/main" xmlns="" val="351352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98F28F7D-F16A-4CD0-9409-B29E04AAEFB9}" type="slidenum">
              <a:rPr lang="en-US" smtClean="0"/>
              <a:pPr eaLnBrk="1" hangingPunct="1"/>
              <a:t>5</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657DD58-5F98-4F91-8C37-828DCA48BACF}" type="slidenum">
              <a:rPr lang="en-US" smtClean="0"/>
              <a:pPr eaLnBrk="1" hangingPunct="1"/>
              <a:t>7</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B640608D-F23E-4899-8F3C-163DC99C57EE}" type="slidenum">
              <a:rPr lang="en-US" smtClean="0"/>
              <a:pPr eaLnBrk="1" hangingPunct="1"/>
              <a:t>9</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18F199E-F5A2-4B93-9360-333EFA14FF73}" type="slidenum">
              <a:rPr lang="en-US" smtClean="0"/>
              <a:pPr/>
              <a:t>19</a:t>
            </a:fld>
            <a:endParaRPr lang="en-US"/>
          </a:p>
        </p:txBody>
      </p:sp>
    </p:spTree>
    <p:extLst>
      <p:ext uri="{BB962C8B-B14F-4D97-AF65-F5344CB8AC3E}">
        <p14:creationId xmlns:p14="http://schemas.microsoft.com/office/powerpoint/2010/main" xmlns="" val="3953858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EE04A94-668C-49D5-ACA5-AE81A03B423F}" type="datetimeFigureOut">
              <a:rPr lang="en-US" smtClean="0"/>
              <a:pPr/>
              <a:t>4/6/2013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1385785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E04A94-668C-49D5-ACA5-AE81A03B423F}" type="datetimeFigureOut">
              <a:rPr lang="en-US" smtClean="0"/>
              <a:pPr/>
              <a:t>4/6/2013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3461129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E04A94-668C-49D5-ACA5-AE81A03B423F}" type="datetimeFigureOut">
              <a:rPr lang="en-US" smtClean="0"/>
              <a:pPr/>
              <a:t>4/6/2013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4011859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EE04A94-668C-49D5-ACA5-AE81A03B423F}" type="datetimeFigureOut">
              <a:rPr lang="en-US" smtClean="0"/>
              <a:pPr/>
              <a:t>4/6/2013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2226298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E04A94-668C-49D5-ACA5-AE81A03B423F}" type="datetimeFigureOut">
              <a:rPr lang="en-US" smtClean="0"/>
              <a:pPr/>
              <a:t>4/6/2013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199138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E04A94-668C-49D5-ACA5-AE81A03B423F}" type="datetimeFigureOut">
              <a:rPr lang="en-US" smtClean="0"/>
              <a:pPr/>
              <a:t>4/6/2013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2018931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E04A94-668C-49D5-ACA5-AE81A03B423F}" type="datetimeFigureOut">
              <a:rPr lang="en-US" smtClean="0"/>
              <a:pPr/>
              <a:t>4/6/2013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2704386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E04A94-668C-49D5-ACA5-AE81A03B423F}" type="datetimeFigureOut">
              <a:rPr lang="en-US" smtClean="0"/>
              <a:pPr/>
              <a:t>4/6/2013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2784239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E04A94-668C-49D5-ACA5-AE81A03B423F}" type="datetimeFigureOut">
              <a:rPr lang="en-US" smtClean="0"/>
              <a:pPr/>
              <a:t>4/6/2013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28263883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E04A94-668C-49D5-ACA5-AE81A03B423F}" type="datetimeFigureOut">
              <a:rPr lang="en-US" smtClean="0"/>
              <a:pPr/>
              <a:t>4/6/2013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2651597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E04A94-668C-49D5-ACA5-AE81A03B423F}" type="datetimeFigureOut">
              <a:rPr lang="en-US" smtClean="0"/>
              <a:pPr/>
              <a:t>4/6/2013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4024999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E04A94-668C-49D5-ACA5-AE81A03B423F}" type="datetimeFigureOut">
              <a:rPr lang="en-US" smtClean="0"/>
              <a:pPr/>
              <a:t>4/6/2013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E670A5-8EB2-4801-914C-459DF1F186A0}" type="slidenum">
              <a:rPr lang="en-US" smtClean="0"/>
              <a:pPr/>
              <a:t>‹#›</a:t>
            </a:fld>
            <a:endParaRPr lang="en-US"/>
          </a:p>
        </p:txBody>
      </p:sp>
    </p:spTree>
    <p:extLst>
      <p:ext uri="{BB962C8B-B14F-4D97-AF65-F5344CB8AC3E}">
        <p14:creationId xmlns:p14="http://schemas.microsoft.com/office/powerpoint/2010/main" xmlns="" val="984820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533401"/>
            <a:ext cx="8686800" cy="3067050"/>
          </a:xfrm>
        </p:spPr>
        <p:txBody>
          <a:bodyPr>
            <a:normAutofit/>
          </a:bodyPr>
          <a:lstStyle/>
          <a:p>
            <a:r>
              <a:rPr lang="en-US" sz="3600" dirty="0" smtClean="0"/>
              <a:t>Lecture 21</a:t>
            </a:r>
            <a:r>
              <a:rPr lang="en-US" dirty="0" smtClean="0"/>
              <a:t/>
            </a:r>
            <a:br>
              <a:rPr lang="en-US" dirty="0" smtClean="0"/>
            </a:br>
            <a:r>
              <a:rPr lang="en-US" dirty="0"/>
              <a:t/>
            </a:r>
            <a:br>
              <a:rPr lang="en-US" dirty="0"/>
            </a:br>
            <a:r>
              <a:rPr lang="en-US" dirty="0" smtClean="0"/>
              <a:t/>
            </a:r>
            <a:br>
              <a:rPr lang="en-US" dirty="0" smtClean="0"/>
            </a:br>
            <a:r>
              <a:rPr lang="en-US" sz="5400" dirty="0" smtClean="0"/>
              <a:t>Professional Communication</a:t>
            </a:r>
            <a:endParaRPr lang="en-US" sz="5400" dirty="0"/>
          </a:p>
        </p:txBody>
      </p:sp>
      <p:sp>
        <p:nvSpPr>
          <p:cNvPr id="3" name="Subtitle 2"/>
          <p:cNvSpPr>
            <a:spLocks noGrp="1"/>
          </p:cNvSpPr>
          <p:nvPr>
            <p:ph type="subTitle" idx="1"/>
          </p:nvPr>
        </p:nvSpPr>
        <p:spPr>
          <a:xfrm>
            <a:off x="1371600" y="4114800"/>
            <a:ext cx="6400800" cy="1524000"/>
          </a:xfrm>
        </p:spPr>
        <p:txBody>
          <a:bodyPr>
            <a:normAutofit/>
          </a:bodyPr>
          <a:lstStyle/>
          <a:p>
            <a:r>
              <a:rPr lang="en-US" sz="4000" dirty="0" smtClean="0">
                <a:solidFill>
                  <a:schemeClr val="tx1"/>
                </a:solidFill>
              </a:rPr>
              <a:t>Memorandum Writing</a:t>
            </a:r>
            <a:endParaRPr lang="en-US" sz="4000" dirty="0">
              <a:solidFill>
                <a:schemeClr val="tx1"/>
              </a:solidFill>
            </a:endParaRPr>
          </a:p>
        </p:txBody>
      </p:sp>
    </p:spTree>
    <p:extLst>
      <p:ext uri="{BB962C8B-B14F-4D97-AF65-F5344CB8AC3E}">
        <p14:creationId xmlns:p14="http://schemas.microsoft.com/office/powerpoint/2010/main" xmlns="" val="154616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457647" y="274588"/>
            <a:ext cx="8228707" cy="796975"/>
          </a:xfrm>
        </p:spPr>
        <p:txBody>
          <a:bodyPr/>
          <a:lstStyle/>
          <a:p>
            <a:r>
              <a:rPr lang="en-US" dirty="0" smtClean="0"/>
              <a:t>Summary</a:t>
            </a:r>
          </a:p>
        </p:txBody>
      </p:sp>
      <p:sp>
        <p:nvSpPr>
          <p:cNvPr id="7171" name="Rectangle 2"/>
          <p:cNvSpPr>
            <a:spLocks noGrp="1" noChangeArrowheads="1"/>
          </p:cNvSpPr>
          <p:nvPr>
            <p:ph idx="1"/>
          </p:nvPr>
        </p:nvSpPr>
        <p:spPr>
          <a:xfrm>
            <a:off x="392906" y="1071562"/>
            <a:ext cx="7875984" cy="5089922"/>
          </a:xfrm>
        </p:spPr>
        <p:txBody>
          <a:bodyPr/>
          <a:lstStyle/>
          <a:p>
            <a:pPr marL="623940"/>
            <a:r>
              <a:rPr lang="en-US" sz="2800" dirty="0"/>
              <a:t>What is an email?</a:t>
            </a:r>
          </a:p>
          <a:p>
            <a:pPr marL="623940"/>
            <a:r>
              <a:rPr lang="en-US" sz="2800" dirty="0"/>
              <a:t>Techniques to write effective emails</a:t>
            </a:r>
          </a:p>
          <a:p>
            <a:pPr marL="623940"/>
            <a:r>
              <a:rPr lang="en-US" sz="2800" dirty="0"/>
              <a:t>When to use email</a:t>
            </a:r>
          </a:p>
          <a:p>
            <a:pPr marL="623940"/>
            <a:r>
              <a:rPr lang="en-US" sz="2800" dirty="0"/>
              <a:t>Effective Subject Lines</a:t>
            </a:r>
          </a:p>
          <a:p>
            <a:pPr marL="623940"/>
            <a:r>
              <a:rPr lang="en-US" sz="2800" dirty="0"/>
              <a:t>Email Content and Style</a:t>
            </a:r>
          </a:p>
          <a:p>
            <a:pPr marL="623940"/>
            <a:r>
              <a:rPr lang="en-US" sz="2800" dirty="0"/>
              <a:t>Format</a:t>
            </a:r>
          </a:p>
          <a:p>
            <a:pPr marL="623940"/>
            <a:r>
              <a:rPr lang="en-US" sz="2800" dirty="0"/>
              <a:t>Signatures</a:t>
            </a:r>
          </a:p>
          <a:p>
            <a:pPr marL="623940"/>
            <a:r>
              <a:rPr lang="en-US" sz="2800" dirty="0"/>
              <a:t>Professionalism</a:t>
            </a:r>
          </a:p>
          <a:p>
            <a:pPr marL="623940"/>
            <a:r>
              <a:rPr lang="en-US" sz="2800" dirty="0"/>
              <a:t>Email etiquettes </a:t>
            </a:r>
          </a:p>
        </p:txBody>
      </p:sp>
    </p:spTree>
    <p:extLst>
      <p:ext uri="{BB962C8B-B14F-4D97-AF65-F5344CB8AC3E}">
        <p14:creationId xmlns:p14="http://schemas.microsoft.com/office/powerpoint/2010/main" xmlns="" val="2509693943"/>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title"/>
          </p:nvPr>
        </p:nvSpPr>
        <p:spPr/>
        <p:txBody>
          <a:bodyPr/>
          <a:lstStyle/>
          <a:p>
            <a:pPr eaLnBrk="1" hangingPunct="1"/>
            <a:r>
              <a:rPr lang="en-US" b="1" smtClean="0"/>
              <a:t>What is Memorandum?</a:t>
            </a:r>
          </a:p>
        </p:txBody>
      </p:sp>
      <p:sp>
        <p:nvSpPr>
          <p:cNvPr id="4099" name="Rectangle 6"/>
          <p:cNvSpPr>
            <a:spLocks noGrp="1" noChangeArrowheads="1"/>
          </p:cNvSpPr>
          <p:nvPr>
            <p:ph type="body" idx="1"/>
          </p:nvPr>
        </p:nvSpPr>
        <p:spPr>
          <a:xfrm>
            <a:off x="457200" y="2133600"/>
            <a:ext cx="8229600" cy="3997325"/>
          </a:xfrm>
        </p:spPr>
        <p:txBody>
          <a:bodyPr/>
          <a:lstStyle/>
          <a:p>
            <a:pPr eaLnBrk="1" hangingPunct="1"/>
            <a:r>
              <a:rPr lang="en-US" sz="3600" dirty="0" smtClean="0"/>
              <a:t>Memorandum is a written correspondence only within company.</a:t>
            </a:r>
          </a:p>
          <a:p>
            <a:pPr eaLnBrk="1" hangingPunct="1"/>
            <a:r>
              <a:rPr lang="en-US" sz="3600" dirty="0" smtClean="0"/>
              <a:t>Its an important mean by which employees communicate with each other.</a:t>
            </a:r>
          </a:p>
          <a:p>
            <a:pPr eaLnBrk="1" hangingPunct="1"/>
            <a:r>
              <a:rPr lang="en-US" sz="3600" dirty="0" smtClean="0"/>
              <a:t>Its an informal report.</a:t>
            </a:r>
          </a:p>
        </p:txBody>
      </p:sp>
    </p:spTree>
    <p:extLst>
      <p:ext uri="{BB962C8B-B14F-4D97-AF65-F5344CB8AC3E}">
        <p14:creationId xmlns:p14="http://schemas.microsoft.com/office/powerpoint/2010/main" xmlns="" val="1706203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457200" y="2057400"/>
            <a:ext cx="8229600" cy="4302125"/>
          </a:xfrm>
        </p:spPr>
        <p:txBody>
          <a:bodyPr/>
          <a:lstStyle/>
          <a:p>
            <a:pPr eaLnBrk="1" hangingPunct="1"/>
            <a:r>
              <a:rPr lang="en-US" sz="3600" dirty="0" smtClean="0"/>
              <a:t>Less threatening</a:t>
            </a:r>
          </a:p>
          <a:p>
            <a:pPr eaLnBrk="1" hangingPunct="1"/>
            <a:r>
              <a:rPr lang="en-US" sz="3600" dirty="0" smtClean="0"/>
              <a:t>Readily accessible</a:t>
            </a:r>
          </a:p>
          <a:p>
            <a:pPr eaLnBrk="1" hangingPunct="1"/>
            <a:r>
              <a:rPr lang="en-US" sz="3600" dirty="0" smtClean="0"/>
              <a:t>Easy to adapt</a:t>
            </a:r>
          </a:p>
          <a:p>
            <a:pPr eaLnBrk="1" hangingPunct="1"/>
            <a:r>
              <a:rPr lang="en-US" sz="3600" dirty="0" smtClean="0"/>
              <a:t>Used for many purposes</a:t>
            </a:r>
          </a:p>
          <a:p>
            <a:pPr eaLnBrk="1" hangingPunct="1"/>
            <a:r>
              <a:rPr lang="en-US" sz="3600" dirty="0" smtClean="0"/>
              <a:t>Can be for all levels</a:t>
            </a:r>
          </a:p>
        </p:txBody>
      </p:sp>
      <p:sp>
        <p:nvSpPr>
          <p:cNvPr id="5123" name="Rectangle 4"/>
          <p:cNvSpPr>
            <a:spLocks noGrp="1" noChangeArrowheads="1"/>
          </p:cNvSpPr>
          <p:nvPr>
            <p:ph type="title"/>
          </p:nvPr>
        </p:nvSpPr>
        <p:spPr>
          <a:noFill/>
        </p:spPr>
        <p:txBody>
          <a:bodyPr/>
          <a:lstStyle/>
          <a:p>
            <a:pPr eaLnBrk="1" hangingPunct="1"/>
            <a:r>
              <a:rPr lang="en-US" b="1" smtClean="0"/>
              <a:t>Memorandums are:</a:t>
            </a:r>
          </a:p>
        </p:txBody>
      </p:sp>
    </p:spTree>
    <p:extLst>
      <p:ext uri="{BB962C8B-B14F-4D97-AF65-F5344CB8AC3E}">
        <p14:creationId xmlns:p14="http://schemas.microsoft.com/office/powerpoint/2010/main" xmlns="" val="1912366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457200"/>
            <a:ext cx="9144000" cy="1143000"/>
          </a:xfrm>
        </p:spPr>
        <p:txBody>
          <a:bodyPr>
            <a:normAutofit fontScale="90000"/>
          </a:bodyPr>
          <a:lstStyle/>
          <a:p>
            <a:pPr eaLnBrk="1" hangingPunct="1"/>
            <a:r>
              <a:rPr lang="en-US" sz="4000" b="1" smtClean="0">
                <a:solidFill>
                  <a:srgbClr val="006600"/>
                </a:solidFill>
              </a:rPr>
              <a:t>What should you know about  Business Memos?  They . . . </a:t>
            </a:r>
          </a:p>
        </p:txBody>
      </p:sp>
      <p:sp>
        <p:nvSpPr>
          <p:cNvPr id="25603" name="Rectangle 3"/>
          <p:cNvSpPr>
            <a:spLocks noGrp="1" noChangeArrowheads="1"/>
          </p:cNvSpPr>
          <p:nvPr>
            <p:ph type="body" idx="1"/>
          </p:nvPr>
        </p:nvSpPr>
        <p:spPr>
          <a:xfrm>
            <a:off x="381000" y="1828800"/>
            <a:ext cx="8382000" cy="4724400"/>
          </a:xfrm>
        </p:spPr>
        <p:txBody>
          <a:bodyPr>
            <a:normAutofit/>
          </a:bodyPr>
          <a:lstStyle/>
          <a:p>
            <a:pPr eaLnBrk="1" hangingPunct="1">
              <a:lnSpc>
                <a:spcPct val="80000"/>
              </a:lnSpc>
            </a:pPr>
            <a:r>
              <a:rPr lang="en-US" sz="2800" dirty="0" smtClean="0"/>
              <a:t>are used </a:t>
            </a:r>
            <a:r>
              <a:rPr lang="en-US" sz="2800" i="1" dirty="0" smtClean="0"/>
              <a:t>within</a:t>
            </a:r>
            <a:r>
              <a:rPr lang="en-US" sz="2800" dirty="0" smtClean="0"/>
              <a:t> an organization </a:t>
            </a:r>
          </a:p>
          <a:p>
            <a:pPr eaLnBrk="1" hangingPunct="1">
              <a:lnSpc>
                <a:spcPct val="80000"/>
              </a:lnSpc>
            </a:pPr>
            <a:r>
              <a:rPr lang="en-US" sz="2800" i="1" dirty="0" smtClean="0"/>
              <a:t>usually</a:t>
            </a:r>
            <a:r>
              <a:rPr lang="en-US" sz="2800" dirty="0" smtClean="0"/>
              <a:t> are informal in style </a:t>
            </a:r>
          </a:p>
          <a:p>
            <a:pPr eaLnBrk="1" hangingPunct="1">
              <a:lnSpc>
                <a:spcPct val="80000"/>
              </a:lnSpc>
            </a:pPr>
            <a:r>
              <a:rPr lang="en-US" sz="2800" i="1" dirty="0" smtClean="0"/>
              <a:t>normally</a:t>
            </a:r>
            <a:r>
              <a:rPr lang="en-US" sz="2800" dirty="0" smtClean="0"/>
              <a:t> function as a non-sensitive communication</a:t>
            </a:r>
          </a:p>
          <a:p>
            <a:pPr eaLnBrk="1" hangingPunct="1">
              <a:lnSpc>
                <a:spcPct val="80000"/>
              </a:lnSpc>
            </a:pPr>
            <a:r>
              <a:rPr lang="en-US" sz="2800" dirty="0" smtClean="0"/>
              <a:t>are short and to-the-point  </a:t>
            </a:r>
          </a:p>
          <a:p>
            <a:pPr eaLnBrk="1" hangingPunct="1">
              <a:lnSpc>
                <a:spcPct val="80000"/>
              </a:lnSpc>
            </a:pPr>
            <a:r>
              <a:rPr lang="en-US" sz="2800" dirty="0" smtClean="0"/>
              <a:t>have a business tone / no slang or jokes</a:t>
            </a:r>
          </a:p>
          <a:p>
            <a:pPr eaLnBrk="1" hangingPunct="1">
              <a:lnSpc>
                <a:spcPct val="80000"/>
              </a:lnSpc>
            </a:pPr>
            <a:r>
              <a:rPr lang="en-US" sz="2800" dirty="0" smtClean="0"/>
              <a:t>do not require a salutation (formal greeting) </a:t>
            </a:r>
          </a:p>
          <a:p>
            <a:pPr eaLnBrk="1" hangingPunct="1">
              <a:lnSpc>
                <a:spcPct val="80000"/>
              </a:lnSpc>
            </a:pPr>
            <a:r>
              <a:rPr lang="en-US" sz="2800" dirty="0" smtClean="0"/>
              <a:t>do not have a complimentary closing as does a business letter (END) </a:t>
            </a:r>
          </a:p>
          <a:p>
            <a:pPr eaLnBrk="1" hangingPunct="1">
              <a:lnSpc>
                <a:spcPct val="80000"/>
              </a:lnSpc>
            </a:pPr>
            <a:r>
              <a:rPr lang="en-US" sz="2800" dirty="0" smtClean="0"/>
              <a:t>have a format very different from a business letter </a:t>
            </a:r>
          </a:p>
          <a:p>
            <a:pPr eaLnBrk="1" hangingPunct="1">
              <a:lnSpc>
                <a:spcPct val="80000"/>
              </a:lnSpc>
            </a:pPr>
            <a:r>
              <a:rPr lang="en-US" sz="2800" i="1" dirty="0" smtClean="0"/>
              <a:t>may</a:t>
            </a:r>
            <a:r>
              <a:rPr lang="en-US" sz="2800" dirty="0" smtClean="0"/>
              <a:t> address one person or a group of individuals</a:t>
            </a:r>
          </a:p>
          <a:p>
            <a:pPr eaLnBrk="1" hangingPunct="1">
              <a:lnSpc>
                <a:spcPct val="80000"/>
              </a:lnSpc>
            </a:pPr>
            <a:endParaRPr lang="en-US" sz="1800" dirty="0" smtClean="0"/>
          </a:p>
          <a:p>
            <a:pPr eaLnBrk="1" hangingPunct="1">
              <a:lnSpc>
                <a:spcPct val="80000"/>
              </a:lnSpc>
            </a:pPr>
            <a:endParaRPr lang="en-US" sz="1800" dirty="0" smtClean="0"/>
          </a:p>
          <a:p>
            <a:pPr eaLnBrk="1" hangingPunct="1">
              <a:lnSpc>
                <a:spcPct val="80000"/>
              </a:lnSpc>
            </a:pPr>
            <a:endParaRPr lang="en-US" sz="1800" dirty="0" smtClean="0"/>
          </a:p>
          <a:p>
            <a:pPr eaLnBrk="1" hangingPunct="1">
              <a:lnSpc>
                <a:spcPct val="80000"/>
              </a:lnSpc>
            </a:pPr>
            <a:endParaRPr lang="en-US" sz="1800" dirty="0" smtClean="0"/>
          </a:p>
          <a:p>
            <a:pPr eaLnBrk="1" hangingPunct="1">
              <a:lnSpc>
                <a:spcPct val="80000"/>
              </a:lnSpc>
            </a:pPr>
            <a:endParaRPr lang="en-US" sz="1800" dirty="0" smtClean="0"/>
          </a:p>
        </p:txBody>
      </p:sp>
    </p:spTree>
    <p:extLst>
      <p:ext uri="{BB962C8B-B14F-4D97-AF65-F5344CB8AC3E}">
        <p14:creationId xmlns:p14="http://schemas.microsoft.com/office/powerpoint/2010/main" xmlns="" val="29686273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p:cTn id="7" dur="500" fill="hold"/>
                                        <p:tgtEl>
                                          <p:spTgt spid="2560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560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p:cTn id="13" dur="500" fill="hold"/>
                                        <p:tgtEl>
                                          <p:spTgt spid="25603">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2560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p:cTn id="19" dur="500" fill="hold"/>
                                        <p:tgtEl>
                                          <p:spTgt spid="25603">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2560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25603">
                                            <p:txEl>
                                              <p:pRg st="3" end="3"/>
                                            </p:txEl>
                                          </p:spTgt>
                                        </p:tgtEl>
                                        <p:attrNameLst>
                                          <p:attrName>style.visibility</p:attrName>
                                        </p:attrNameLst>
                                      </p:cBhvr>
                                      <p:to>
                                        <p:strVal val="visible"/>
                                      </p:to>
                                    </p:set>
                                    <p:anim calcmode="lin" valueType="num">
                                      <p:cBhvr>
                                        <p:cTn id="25" dur="500" fill="hold"/>
                                        <p:tgtEl>
                                          <p:spTgt spid="25603">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2560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25603">
                                            <p:txEl>
                                              <p:pRg st="4" end="4"/>
                                            </p:txEl>
                                          </p:spTgt>
                                        </p:tgtEl>
                                        <p:attrNameLst>
                                          <p:attrName>style.visibility</p:attrName>
                                        </p:attrNameLst>
                                      </p:cBhvr>
                                      <p:to>
                                        <p:strVal val="visible"/>
                                      </p:to>
                                    </p:set>
                                    <p:anim calcmode="lin" valueType="num">
                                      <p:cBhvr>
                                        <p:cTn id="31" dur="500" fill="hold"/>
                                        <p:tgtEl>
                                          <p:spTgt spid="2560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2560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7" presetClass="entr" presetSubtype="10" fill="hold" grpId="0" nodeType="clickEffect">
                                  <p:stCondLst>
                                    <p:cond delay="0"/>
                                  </p:stCondLst>
                                  <p:childTnLst>
                                    <p:set>
                                      <p:cBhvr>
                                        <p:cTn id="36" dur="1" fill="hold">
                                          <p:stCondLst>
                                            <p:cond delay="0"/>
                                          </p:stCondLst>
                                        </p:cTn>
                                        <p:tgtEl>
                                          <p:spTgt spid="25603">
                                            <p:txEl>
                                              <p:pRg st="5" end="5"/>
                                            </p:txEl>
                                          </p:spTgt>
                                        </p:tgtEl>
                                        <p:attrNameLst>
                                          <p:attrName>style.visibility</p:attrName>
                                        </p:attrNameLst>
                                      </p:cBhvr>
                                      <p:to>
                                        <p:strVal val="visible"/>
                                      </p:to>
                                    </p:set>
                                    <p:anim calcmode="lin" valueType="num">
                                      <p:cBhvr>
                                        <p:cTn id="37" dur="500" fill="hold"/>
                                        <p:tgtEl>
                                          <p:spTgt spid="25603">
                                            <p:txEl>
                                              <p:pRg st="5" end="5"/>
                                            </p:txEl>
                                          </p:spTgt>
                                        </p:tgtEl>
                                        <p:attrNameLst>
                                          <p:attrName>ppt_w</p:attrName>
                                        </p:attrNameLst>
                                      </p:cBhvr>
                                      <p:tavLst>
                                        <p:tav tm="0">
                                          <p:val>
                                            <p:fltVal val="0"/>
                                          </p:val>
                                        </p:tav>
                                        <p:tav tm="100000">
                                          <p:val>
                                            <p:strVal val="#ppt_w"/>
                                          </p:val>
                                        </p:tav>
                                      </p:tavLst>
                                    </p:anim>
                                    <p:anim calcmode="lin" valueType="num">
                                      <p:cBhvr>
                                        <p:cTn id="38" dur="500" fill="hold"/>
                                        <p:tgtEl>
                                          <p:spTgt spid="25603">
                                            <p:txEl>
                                              <p:pRg st="5" end="5"/>
                                            </p:txEl>
                                          </p:spTgt>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7" presetClass="entr" presetSubtype="10" fill="hold" grpId="0" nodeType="clickEffect">
                                  <p:stCondLst>
                                    <p:cond delay="0"/>
                                  </p:stCondLst>
                                  <p:childTnLst>
                                    <p:set>
                                      <p:cBhvr>
                                        <p:cTn id="42" dur="1" fill="hold">
                                          <p:stCondLst>
                                            <p:cond delay="0"/>
                                          </p:stCondLst>
                                        </p:cTn>
                                        <p:tgtEl>
                                          <p:spTgt spid="25603">
                                            <p:txEl>
                                              <p:pRg st="6" end="6"/>
                                            </p:txEl>
                                          </p:spTgt>
                                        </p:tgtEl>
                                        <p:attrNameLst>
                                          <p:attrName>style.visibility</p:attrName>
                                        </p:attrNameLst>
                                      </p:cBhvr>
                                      <p:to>
                                        <p:strVal val="visible"/>
                                      </p:to>
                                    </p:set>
                                    <p:anim calcmode="lin" valueType="num">
                                      <p:cBhvr>
                                        <p:cTn id="43" dur="500" fill="hold"/>
                                        <p:tgtEl>
                                          <p:spTgt spid="25603">
                                            <p:txEl>
                                              <p:pRg st="6" end="6"/>
                                            </p:txEl>
                                          </p:spTgt>
                                        </p:tgtEl>
                                        <p:attrNameLst>
                                          <p:attrName>ppt_w</p:attrName>
                                        </p:attrNameLst>
                                      </p:cBhvr>
                                      <p:tavLst>
                                        <p:tav tm="0">
                                          <p:val>
                                            <p:fltVal val="0"/>
                                          </p:val>
                                        </p:tav>
                                        <p:tav tm="100000">
                                          <p:val>
                                            <p:strVal val="#ppt_w"/>
                                          </p:val>
                                        </p:tav>
                                      </p:tavLst>
                                    </p:anim>
                                    <p:anim calcmode="lin" valueType="num">
                                      <p:cBhvr>
                                        <p:cTn id="44" dur="500" fill="hold"/>
                                        <p:tgtEl>
                                          <p:spTgt spid="25603">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25603">
                                            <p:txEl>
                                              <p:pRg st="7" end="7"/>
                                            </p:txEl>
                                          </p:spTgt>
                                        </p:tgtEl>
                                        <p:attrNameLst>
                                          <p:attrName>style.visibility</p:attrName>
                                        </p:attrNameLst>
                                      </p:cBhvr>
                                      <p:to>
                                        <p:strVal val="visible"/>
                                      </p:to>
                                    </p:set>
                                    <p:anim calcmode="lin" valueType="num">
                                      <p:cBhvr>
                                        <p:cTn id="49" dur="500" fill="hold"/>
                                        <p:tgtEl>
                                          <p:spTgt spid="25603">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25603">
                                            <p:txEl>
                                              <p:pRg st="7" end="7"/>
                                            </p:txEl>
                                          </p:spTgt>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7" presetClass="entr" presetSubtype="10" fill="hold" grpId="0" nodeType="clickEffect">
                                  <p:stCondLst>
                                    <p:cond delay="0"/>
                                  </p:stCondLst>
                                  <p:childTnLst>
                                    <p:set>
                                      <p:cBhvr>
                                        <p:cTn id="54" dur="1" fill="hold">
                                          <p:stCondLst>
                                            <p:cond delay="0"/>
                                          </p:stCondLst>
                                        </p:cTn>
                                        <p:tgtEl>
                                          <p:spTgt spid="25603">
                                            <p:txEl>
                                              <p:pRg st="8" end="8"/>
                                            </p:txEl>
                                          </p:spTgt>
                                        </p:tgtEl>
                                        <p:attrNameLst>
                                          <p:attrName>style.visibility</p:attrName>
                                        </p:attrNameLst>
                                      </p:cBhvr>
                                      <p:to>
                                        <p:strVal val="visible"/>
                                      </p:to>
                                    </p:set>
                                    <p:anim calcmode="lin" valueType="num">
                                      <p:cBhvr>
                                        <p:cTn id="55" dur="500" fill="hold"/>
                                        <p:tgtEl>
                                          <p:spTgt spid="25603">
                                            <p:txEl>
                                              <p:pRg st="8" end="8"/>
                                            </p:txEl>
                                          </p:spTgt>
                                        </p:tgtEl>
                                        <p:attrNameLst>
                                          <p:attrName>ppt_w</p:attrName>
                                        </p:attrNameLst>
                                      </p:cBhvr>
                                      <p:tavLst>
                                        <p:tav tm="0">
                                          <p:val>
                                            <p:fltVal val="0"/>
                                          </p:val>
                                        </p:tav>
                                        <p:tav tm="100000">
                                          <p:val>
                                            <p:strVal val="#ppt_w"/>
                                          </p:val>
                                        </p:tav>
                                      </p:tavLst>
                                    </p:anim>
                                    <p:anim calcmode="lin" valueType="num">
                                      <p:cBhvr>
                                        <p:cTn id="56" dur="500" fill="hold"/>
                                        <p:tgtEl>
                                          <p:spTgt spid="25603">
                                            <p:txEl>
                                              <p:pRg st="8" end="8"/>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b="1" dirty="0" smtClean="0"/>
              <a:t>Memos</a:t>
            </a:r>
          </a:p>
        </p:txBody>
      </p:sp>
      <p:sp>
        <p:nvSpPr>
          <p:cNvPr id="15363" name="Rectangle 3"/>
          <p:cNvSpPr>
            <a:spLocks noGrp="1" noChangeArrowheads="1"/>
          </p:cNvSpPr>
          <p:nvPr>
            <p:ph type="body" idx="1"/>
          </p:nvPr>
        </p:nvSpPr>
        <p:spPr/>
        <p:txBody>
          <a:bodyPr/>
          <a:lstStyle/>
          <a:p>
            <a:pPr marL="609600" indent="-609600" eaLnBrk="1" hangingPunct="1">
              <a:lnSpc>
                <a:spcPct val="80000"/>
              </a:lnSpc>
            </a:pPr>
            <a:r>
              <a:rPr lang="en-US" sz="2800" b="1" u="sng" smtClean="0"/>
              <a:t>Audience recognition:</a:t>
            </a:r>
          </a:p>
          <a:p>
            <a:pPr marL="609600" indent="-609600" eaLnBrk="1" hangingPunct="1">
              <a:lnSpc>
                <a:spcPct val="80000"/>
              </a:lnSpc>
              <a:buFont typeface="Wingdings" pitchFamily="2" charset="2"/>
              <a:buAutoNum type="arabicPeriod"/>
            </a:pPr>
            <a:r>
              <a:rPr lang="en-US" sz="2800" smtClean="0"/>
              <a:t>In-house</a:t>
            </a:r>
          </a:p>
          <a:p>
            <a:pPr marL="609600" indent="-609600" eaLnBrk="1" hangingPunct="1">
              <a:lnSpc>
                <a:spcPct val="80000"/>
              </a:lnSpc>
              <a:buFont typeface="Wingdings" pitchFamily="2" charset="2"/>
              <a:buAutoNum type="arabicPeriod"/>
            </a:pPr>
            <a:r>
              <a:rPr lang="en-US" sz="2800" smtClean="0"/>
              <a:t>Acronyms/Internal Abbreviations</a:t>
            </a:r>
          </a:p>
          <a:p>
            <a:pPr marL="609600" indent="-609600" eaLnBrk="1" hangingPunct="1">
              <a:lnSpc>
                <a:spcPct val="80000"/>
              </a:lnSpc>
            </a:pPr>
            <a:r>
              <a:rPr lang="en-US" sz="2800" b="1" u="sng" smtClean="0"/>
              <a:t>Style:</a:t>
            </a:r>
            <a:r>
              <a:rPr lang="en-US" sz="2800" smtClean="0"/>
              <a:t> </a:t>
            </a:r>
          </a:p>
          <a:p>
            <a:pPr marL="609600" indent="-609600" eaLnBrk="1" hangingPunct="1">
              <a:lnSpc>
                <a:spcPct val="80000"/>
              </a:lnSpc>
              <a:buFont typeface="Wingdings" pitchFamily="2" charset="2"/>
              <a:buAutoNum type="arabicPeriod"/>
            </a:pPr>
            <a:r>
              <a:rPr lang="en-US" sz="2800" smtClean="0"/>
              <a:t>Simple words</a:t>
            </a:r>
          </a:p>
          <a:p>
            <a:pPr marL="609600" indent="-609600" eaLnBrk="1" hangingPunct="1">
              <a:lnSpc>
                <a:spcPct val="80000"/>
              </a:lnSpc>
              <a:buFont typeface="Wingdings" pitchFamily="2" charset="2"/>
              <a:buAutoNum type="arabicPeriod"/>
            </a:pPr>
            <a:r>
              <a:rPr lang="en-US" sz="2800" smtClean="0"/>
              <a:t>Readable Sentences</a:t>
            </a:r>
          </a:p>
          <a:p>
            <a:pPr marL="609600" indent="-609600" eaLnBrk="1" hangingPunct="1">
              <a:lnSpc>
                <a:spcPct val="80000"/>
              </a:lnSpc>
              <a:buFont typeface="Wingdings" pitchFamily="2" charset="2"/>
              <a:buAutoNum type="arabicPeriod"/>
            </a:pPr>
            <a:r>
              <a:rPr lang="en-US" sz="2800" smtClean="0"/>
              <a:t>Specific Detail</a:t>
            </a:r>
          </a:p>
          <a:p>
            <a:pPr marL="609600" indent="-609600" eaLnBrk="1" hangingPunct="1">
              <a:lnSpc>
                <a:spcPct val="80000"/>
              </a:lnSpc>
              <a:buFont typeface="Wingdings" pitchFamily="2" charset="2"/>
              <a:buAutoNum type="arabicPeriod"/>
            </a:pPr>
            <a:r>
              <a:rPr lang="en-US" sz="2800" smtClean="0"/>
              <a:t>Highlighting Techniques</a:t>
            </a:r>
          </a:p>
          <a:p>
            <a:pPr marL="609600" indent="-609600" eaLnBrk="1" hangingPunct="1">
              <a:lnSpc>
                <a:spcPct val="80000"/>
              </a:lnSpc>
            </a:pPr>
            <a:r>
              <a:rPr lang="en-US" sz="2800" b="1" u="sng" smtClean="0"/>
              <a:t>Grammar:</a:t>
            </a:r>
            <a:r>
              <a:rPr lang="en-US" sz="2800" smtClean="0"/>
              <a:t> </a:t>
            </a:r>
          </a:p>
          <a:p>
            <a:pPr marL="609600" indent="-609600" eaLnBrk="1" hangingPunct="1">
              <a:lnSpc>
                <a:spcPct val="80000"/>
              </a:lnSpc>
              <a:buFont typeface="Wingdings" pitchFamily="2" charset="2"/>
              <a:buAutoNum type="arabicPeriod"/>
            </a:pPr>
            <a:r>
              <a:rPr lang="en-US" sz="2800" smtClean="0"/>
              <a:t>Grammatical Conversations</a:t>
            </a:r>
          </a:p>
        </p:txBody>
      </p:sp>
    </p:spTree>
    <p:extLst>
      <p:ext uri="{BB962C8B-B14F-4D97-AF65-F5344CB8AC3E}">
        <p14:creationId xmlns:p14="http://schemas.microsoft.com/office/powerpoint/2010/main" xmlns="" val="3559932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b="1" smtClean="0"/>
              <a:t>Formatting a . . .</a:t>
            </a:r>
            <a:r>
              <a:rPr lang="en-US" smtClean="0"/>
              <a:t> </a:t>
            </a:r>
          </a:p>
        </p:txBody>
      </p:sp>
      <p:sp>
        <p:nvSpPr>
          <p:cNvPr id="9219" name="Rectangle 3"/>
          <p:cNvSpPr>
            <a:spLocks noGrp="1" noChangeArrowheads="1"/>
          </p:cNvSpPr>
          <p:nvPr>
            <p:ph type="body" idx="1"/>
          </p:nvPr>
        </p:nvSpPr>
        <p:spPr>
          <a:xfrm>
            <a:off x="762000" y="2743200"/>
            <a:ext cx="7696200" cy="2590800"/>
          </a:xfrm>
        </p:spPr>
        <p:txBody>
          <a:bodyPr/>
          <a:lstStyle/>
          <a:p>
            <a:pPr algn="ctr" eaLnBrk="1" hangingPunct="1">
              <a:buFontTx/>
              <a:buNone/>
            </a:pPr>
            <a:r>
              <a:rPr lang="en-US" sz="6600" b="1" dirty="0" smtClean="0">
                <a:solidFill>
                  <a:srgbClr val="006600"/>
                </a:solidFill>
              </a:rPr>
              <a:t>Business </a:t>
            </a:r>
          </a:p>
          <a:p>
            <a:pPr algn="ctr" eaLnBrk="1" hangingPunct="1">
              <a:buFontTx/>
              <a:buNone/>
            </a:pPr>
            <a:r>
              <a:rPr lang="en-US" sz="6600" b="1" dirty="0" smtClean="0">
                <a:solidFill>
                  <a:srgbClr val="006600"/>
                </a:solidFill>
              </a:rPr>
              <a:t>Memo</a:t>
            </a:r>
          </a:p>
        </p:txBody>
      </p:sp>
    </p:spTree>
    <p:extLst>
      <p:ext uri="{BB962C8B-B14F-4D97-AF65-F5344CB8AC3E}">
        <p14:creationId xmlns:p14="http://schemas.microsoft.com/office/powerpoint/2010/main" xmlns="" val="358728738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81000" y="533400"/>
            <a:ext cx="8382000" cy="1143000"/>
          </a:xfrm>
        </p:spPr>
        <p:txBody>
          <a:bodyPr/>
          <a:lstStyle/>
          <a:p>
            <a:pPr eaLnBrk="1" hangingPunct="1"/>
            <a:r>
              <a:rPr lang="en-US" sz="3600" b="1" smtClean="0"/>
              <a:t>Basic Elements of Memorandum Format</a:t>
            </a:r>
          </a:p>
        </p:txBody>
      </p:sp>
      <p:sp>
        <p:nvSpPr>
          <p:cNvPr id="13315" name="Rectangle 3"/>
          <p:cNvSpPr>
            <a:spLocks noGrp="1" noChangeArrowheads="1"/>
          </p:cNvSpPr>
          <p:nvPr>
            <p:ph type="body" idx="1"/>
          </p:nvPr>
        </p:nvSpPr>
        <p:spPr/>
        <p:txBody>
          <a:bodyPr/>
          <a:lstStyle/>
          <a:p>
            <a:pPr eaLnBrk="1" hangingPunct="1"/>
            <a:r>
              <a:rPr lang="en-US" smtClean="0"/>
              <a:t>Date:</a:t>
            </a:r>
          </a:p>
          <a:p>
            <a:pPr eaLnBrk="1" hangingPunct="1"/>
            <a:r>
              <a:rPr lang="en-US" smtClean="0"/>
              <a:t>To:</a:t>
            </a:r>
          </a:p>
          <a:p>
            <a:pPr eaLnBrk="1" hangingPunct="1"/>
            <a:r>
              <a:rPr lang="en-US" smtClean="0"/>
              <a:t>From:</a:t>
            </a:r>
          </a:p>
          <a:p>
            <a:pPr eaLnBrk="1" hangingPunct="1"/>
            <a:r>
              <a:rPr lang="en-US" smtClean="0"/>
              <a:t>Subject:</a:t>
            </a:r>
          </a:p>
          <a:p>
            <a:pPr eaLnBrk="1" hangingPunct="1"/>
            <a:r>
              <a:rPr lang="en-US" smtClean="0"/>
              <a:t>Memo Report:</a:t>
            </a:r>
          </a:p>
          <a:p>
            <a:pPr eaLnBrk="1" hangingPunct="1"/>
            <a:r>
              <a:rPr lang="en-US" smtClean="0"/>
              <a:t>Names of receivers:</a:t>
            </a:r>
          </a:p>
        </p:txBody>
      </p:sp>
    </p:spTree>
    <p:extLst>
      <p:ext uri="{BB962C8B-B14F-4D97-AF65-F5344CB8AC3E}">
        <p14:creationId xmlns:p14="http://schemas.microsoft.com/office/powerpoint/2010/main" xmlns="" val="330390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8600" y="0"/>
            <a:ext cx="3200400" cy="792163"/>
          </a:xfrm>
        </p:spPr>
        <p:txBody>
          <a:bodyPr/>
          <a:lstStyle/>
          <a:p>
            <a:pPr eaLnBrk="1" hangingPunct="1"/>
            <a:r>
              <a:rPr lang="en-US" sz="2400" b="1" smtClean="0"/>
              <a:t>Memo Sample</a:t>
            </a:r>
          </a:p>
        </p:txBody>
      </p:sp>
      <p:sp>
        <p:nvSpPr>
          <p:cNvPr id="33795" name="Rectangle 3" descr="Parchment"/>
          <p:cNvSpPr>
            <a:spLocks noGrp="1" noChangeArrowheads="1"/>
          </p:cNvSpPr>
          <p:nvPr>
            <p:ph type="body" idx="1"/>
          </p:nvPr>
        </p:nvSpPr>
        <p:spPr>
          <a:xfrm>
            <a:off x="381000" y="762000"/>
            <a:ext cx="8534400" cy="5791200"/>
          </a:xfrm>
          <a:blipFill dpi="0" rotWithShape="0">
            <a:blip r:embed="rId4"/>
            <a:srcRect/>
            <a:tile tx="0" ty="0" sx="100000" sy="100000" flip="none" algn="tl"/>
          </a:blipFill>
          <a:ln>
            <a:solidFill>
              <a:schemeClr val="bg2"/>
            </a:solidFill>
            <a:miter lim="800000"/>
            <a:headEnd/>
            <a:tailEnd/>
          </a:ln>
        </p:spPr>
        <p:txBody>
          <a:bodyPr/>
          <a:lstStyle/>
          <a:p>
            <a:pPr eaLnBrk="1" hangingPunct="1">
              <a:lnSpc>
                <a:spcPct val="80000"/>
              </a:lnSpc>
              <a:buFontTx/>
              <a:buNone/>
            </a:pPr>
            <a:r>
              <a:rPr lang="en-US" sz="1600" b="1" dirty="0" smtClean="0">
                <a:latin typeface="Lucida Sans" pitchFamily="34" charset="0"/>
              </a:rPr>
              <a:t>College of Business Administration Business Communication</a:t>
            </a:r>
            <a:r>
              <a:rPr lang="en-US" sz="1400" b="1" dirty="0" smtClean="0"/>
              <a:t> </a:t>
            </a:r>
            <a:br>
              <a:rPr lang="en-US" sz="1400" b="1" dirty="0" smtClean="0"/>
            </a:br>
            <a:r>
              <a:rPr lang="en-US" sz="1000" dirty="0" smtClean="0"/>
              <a:t>  </a:t>
            </a:r>
            <a:br>
              <a:rPr lang="en-US" sz="1000" dirty="0" smtClean="0"/>
            </a:br>
            <a:r>
              <a:rPr lang="en-US" sz="1000" dirty="0" smtClean="0"/>
              <a:t>  </a:t>
            </a:r>
          </a:p>
          <a:p>
            <a:pPr eaLnBrk="1" hangingPunct="1">
              <a:lnSpc>
                <a:spcPct val="80000"/>
              </a:lnSpc>
              <a:buFontTx/>
              <a:buNone/>
            </a:pPr>
            <a:r>
              <a:rPr lang="en-US" sz="1400" b="1" dirty="0" smtClean="0"/>
              <a:t>Memorandum </a:t>
            </a:r>
          </a:p>
          <a:p>
            <a:pPr eaLnBrk="1" hangingPunct="1">
              <a:lnSpc>
                <a:spcPct val="80000"/>
              </a:lnSpc>
              <a:buFontTx/>
              <a:buNone/>
            </a:pPr>
            <a:endParaRPr lang="en-US" sz="1400" b="1" dirty="0" smtClean="0"/>
          </a:p>
          <a:p>
            <a:pPr>
              <a:lnSpc>
                <a:spcPct val="80000"/>
              </a:lnSpc>
              <a:buNone/>
            </a:pPr>
            <a:r>
              <a:rPr lang="en-US" sz="1000" b="1" dirty="0" smtClean="0"/>
              <a:t>Date:   </a:t>
            </a:r>
            <a:r>
              <a:rPr lang="en-US" sz="1000" dirty="0" smtClean="0"/>
              <a:t>  September 10, 2007</a:t>
            </a:r>
            <a:endParaRPr lang="en-US" sz="1000" b="1" dirty="0" smtClean="0"/>
          </a:p>
          <a:p>
            <a:pPr eaLnBrk="1" hangingPunct="1">
              <a:lnSpc>
                <a:spcPct val="80000"/>
              </a:lnSpc>
              <a:buFontTx/>
              <a:buNone/>
            </a:pPr>
            <a:endParaRPr lang="en-US" sz="1000" b="1" dirty="0" smtClean="0"/>
          </a:p>
          <a:p>
            <a:pPr eaLnBrk="1" hangingPunct="1">
              <a:lnSpc>
                <a:spcPct val="80000"/>
              </a:lnSpc>
              <a:buFontTx/>
              <a:buNone/>
            </a:pPr>
            <a:r>
              <a:rPr lang="en-US" sz="1000" b="1" dirty="0" smtClean="0"/>
              <a:t>To:</a:t>
            </a:r>
            <a:r>
              <a:rPr lang="en-US" sz="1000" dirty="0" smtClean="0"/>
              <a:t>         CBA Students</a:t>
            </a:r>
          </a:p>
          <a:p>
            <a:pPr eaLnBrk="1" hangingPunct="1">
              <a:lnSpc>
                <a:spcPct val="80000"/>
              </a:lnSpc>
              <a:buFontTx/>
              <a:buNone/>
            </a:pPr>
            <a:r>
              <a:rPr lang="en-US" sz="1000" dirty="0" smtClean="0"/>
              <a:t> </a:t>
            </a:r>
            <a:endParaRPr lang="en-US" sz="1000" b="1" dirty="0" smtClean="0"/>
          </a:p>
          <a:p>
            <a:pPr eaLnBrk="1" hangingPunct="1">
              <a:lnSpc>
                <a:spcPct val="80000"/>
              </a:lnSpc>
              <a:buFontTx/>
              <a:buNone/>
            </a:pPr>
            <a:r>
              <a:rPr lang="en-US" sz="1000" b="1" dirty="0" smtClean="0"/>
              <a:t>From:</a:t>
            </a:r>
            <a:r>
              <a:rPr lang="en-US" sz="1000" dirty="0" smtClean="0"/>
              <a:t>     Dale Coattail</a:t>
            </a:r>
          </a:p>
          <a:p>
            <a:pPr eaLnBrk="1" hangingPunct="1">
              <a:lnSpc>
                <a:spcPct val="80000"/>
              </a:lnSpc>
              <a:buFontTx/>
              <a:buNone/>
            </a:pPr>
            <a:endParaRPr lang="en-US" sz="1000" dirty="0" smtClean="0"/>
          </a:p>
          <a:p>
            <a:pPr eaLnBrk="1" hangingPunct="1">
              <a:lnSpc>
                <a:spcPct val="80000"/>
              </a:lnSpc>
              <a:buFontTx/>
              <a:buNone/>
            </a:pPr>
            <a:endParaRPr lang="en-US" sz="1000" b="1" dirty="0" smtClean="0"/>
          </a:p>
          <a:p>
            <a:pPr eaLnBrk="1" hangingPunct="1">
              <a:lnSpc>
                <a:spcPct val="80000"/>
              </a:lnSpc>
              <a:buFontTx/>
              <a:buNone/>
            </a:pPr>
            <a:r>
              <a:rPr lang="en-US" sz="1000" b="1" dirty="0" err="1" smtClean="0"/>
              <a:t>Sunject</a:t>
            </a:r>
            <a:r>
              <a:rPr lang="en-US" sz="1000" b="1" dirty="0" smtClean="0"/>
              <a:t>:        </a:t>
            </a:r>
            <a:r>
              <a:rPr lang="en-US" sz="1000" dirty="0" smtClean="0"/>
              <a:t> How to Write a Memo </a:t>
            </a:r>
          </a:p>
          <a:p>
            <a:pPr eaLnBrk="1" hangingPunct="1">
              <a:lnSpc>
                <a:spcPct val="80000"/>
              </a:lnSpc>
              <a:buFontTx/>
              <a:buNone/>
            </a:pPr>
            <a:r>
              <a:rPr lang="en-US" sz="1000" dirty="0" smtClean="0"/>
              <a:t> </a:t>
            </a:r>
          </a:p>
          <a:p>
            <a:pPr eaLnBrk="1" hangingPunct="1">
              <a:lnSpc>
                <a:spcPct val="80000"/>
              </a:lnSpc>
              <a:buFontTx/>
              <a:buNone/>
            </a:pPr>
            <a:r>
              <a:rPr lang="en-US" sz="1000" dirty="0" smtClean="0"/>
              <a:t>	Your instructor has asked you to write a memo, which is the most common form of written communication in business. In order to perform this task successfully, you should conform to general business standards of content, format, structure and language use. Regarding </a:t>
            </a:r>
            <a:r>
              <a:rPr lang="en-US" sz="1000" b="1" i="1" dirty="0" smtClean="0"/>
              <a:t>Content</a:t>
            </a:r>
            <a:r>
              <a:rPr lang="en-US" sz="1000" b="1" dirty="0" smtClean="0"/>
              <a:t>,</a:t>
            </a:r>
            <a:r>
              <a:rPr lang="en-US" sz="1000" dirty="0" smtClean="0"/>
              <a:t> </a:t>
            </a:r>
            <a:br>
              <a:rPr lang="en-US" sz="1000" dirty="0" smtClean="0"/>
            </a:br>
            <a:r>
              <a:rPr lang="en-US" sz="1000" dirty="0" smtClean="0"/>
              <a:t>the first rule of writing a good memo is</a:t>
            </a:r>
            <a:r>
              <a:rPr lang="en-US" sz="1000" b="1" u="sng" dirty="0" smtClean="0"/>
              <a:t> "Get to the point!"</a:t>
            </a:r>
            <a:r>
              <a:rPr lang="en-US" sz="1000" dirty="0" smtClean="0"/>
              <a:t> The second rule is </a:t>
            </a:r>
            <a:r>
              <a:rPr lang="en-US" sz="1000" b="1" i="1" u="sng" dirty="0" smtClean="0"/>
              <a:t>"Know what your purpose is."</a:t>
            </a:r>
            <a:r>
              <a:rPr lang="en-US" sz="1000" dirty="0" smtClean="0"/>
              <a:t> </a:t>
            </a:r>
            <a:r>
              <a:rPr lang="en-US" sz="1000" i="1" dirty="0" smtClean="0"/>
              <a:t>Before</a:t>
            </a:r>
            <a:r>
              <a:rPr lang="en-US" sz="1000" dirty="0" smtClean="0"/>
              <a:t> you start writing, be sure that you know what your "answer" is to the boss's or colleague's question. Don't include all your thinking in the memo. While several pages of thinking might get written as you come up with the answer, the memo includes </a:t>
            </a:r>
            <a:r>
              <a:rPr lang="en-US" sz="1000" i="1" dirty="0" smtClean="0"/>
              <a:t>only </a:t>
            </a:r>
            <a:r>
              <a:rPr lang="en-US" sz="1000" dirty="0" smtClean="0"/>
              <a:t>the answer. Citations, financials, or justifications that must be available to the reader can be added as appendices or written as a separate, formal report. The memo should include only those ideas that are required for the reader's action or decision. </a:t>
            </a:r>
          </a:p>
          <a:p>
            <a:pPr eaLnBrk="1" hangingPunct="1">
              <a:lnSpc>
                <a:spcPct val="80000"/>
              </a:lnSpc>
              <a:buFontTx/>
              <a:buNone/>
            </a:pPr>
            <a:endParaRPr lang="en-US" sz="1000" b="1" dirty="0" smtClean="0"/>
          </a:p>
          <a:p>
            <a:pPr eaLnBrk="1" hangingPunct="1">
              <a:lnSpc>
                <a:spcPct val="80000"/>
              </a:lnSpc>
              <a:buFontTx/>
              <a:buNone/>
            </a:pPr>
            <a:r>
              <a:rPr lang="en-US" sz="1000" b="1" dirty="0" smtClean="0"/>
              <a:t>Format</a:t>
            </a:r>
            <a:r>
              <a:rPr lang="en-US" sz="1000" dirty="0" smtClean="0"/>
              <a:t> </a:t>
            </a:r>
            <a:br>
              <a:rPr lang="en-US" sz="1000" dirty="0" smtClean="0"/>
            </a:br>
            <a:r>
              <a:rPr lang="en-US" sz="1000" dirty="0" smtClean="0"/>
              <a:t>This memo is an example of memo format. Note especially the routing information, the use of </a:t>
            </a:r>
            <a:r>
              <a:rPr lang="en-US" sz="1000" b="1" i="1" dirty="0" smtClean="0"/>
              <a:t>headings</a:t>
            </a:r>
            <a:r>
              <a:rPr lang="en-US" sz="1000" dirty="0" smtClean="0"/>
              <a:t>, and the </a:t>
            </a:r>
            <a:r>
              <a:rPr lang="en-US" sz="1000" b="1" dirty="0" smtClean="0"/>
              <a:t>single spaced block</a:t>
            </a:r>
            <a:r>
              <a:rPr lang="en-US" sz="1000" dirty="0" smtClean="0"/>
              <a:t> paragraphs.  If your memo </a:t>
            </a:r>
            <a:r>
              <a:rPr lang="en-US" sz="1000" i="1" dirty="0" smtClean="0"/>
              <a:t>looks </a:t>
            </a:r>
            <a:r>
              <a:rPr lang="en-US" sz="1000" dirty="0" smtClean="0"/>
              <a:t>like a memo, there's a better chance a business reader will take your ideas seriously.  If you are working in a CBA lab, the easiest way to duplicate the proper memo format is to use a template.  (Select "new" from the File MENU and select the "memo" tab on the dialogue box.)    </a:t>
            </a:r>
            <a:endParaRPr lang="en-US" sz="1000" b="1" dirty="0" smtClean="0"/>
          </a:p>
          <a:p>
            <a:pPr eaLnBrk="1" hangingPunct="1">
              <a:lnSpc>
                <a:spcPct val="80000"/>
              </a:lnSpc>
              <a:buFontTx/>
              <a:buNone/>
            </a:pPr>
            <a:endParaRPr lang="en-US" sz="1000" b="1" dirty="0" smtClean="0"/>
          </a:p>
          <a:p>
            <a:pPr eaLnBrk="1" hangingPunct="1">
              <a:lnSpc>
                <a:spcPct val="80000"/>
              </a:lnSpc>
              <a:buFontTx/>
              <a:buNone/>
            </a:pPr>
            <a:r>
              <a:rPr lang="en-US" sz="1000" b="1" dirty="0" smtClean="0"/>
              <a:t>Structure</a:t>
            </a:r>
            <a:r>
              <a:rPr lang="en-US" sz="1000" dirty="0" smtClean="0"/>
              <a:t> </a:t>
            </a:r>
            <a:br>
              <a:rPr lang="en-US" sz="1000" dirty="0" smtClean="0"/>
            </a:br>
            <a:r>
              <a:rPr lang="en-US" sz="1000" dirty="0" smtClean="0"/>
              <a:t>The typical memo is only </a:t>
            </a:r>
            <a:r>
              <a:rPr lang="en-US" sz="1000" i="1" u="sng" dirty="0" smtClean="0"/>
              <a:t>2 or 3 paragraphs</a:t>
            </a:r>
            <a:r>
              <a:rPr lang="en-US" sz="1000" dirty="0" smtClean="0"/>
              <a:t> and fits on one page. The first paragraph summarizes the gist of the whole memo, then the main points are covered in the same order they were previewed. Again, this memo provides an example of the </a:t>
            </a:r>
            <a:r>
              <a:rPr lang="en-US" sz="1000" i="1" dirty="0" smtClean="0"/>
              <a:t>typical structure</a:t>
            </a:r>
            <a:r>
              <a:rPr lang="en-US" sz="1000" dirty="0" smtClean="0"/>
              <a:t>. </a:t>
            </a:r>
            <a:endParaRPr lang="en-US" sz="1000" b="1" dirty="0" smtClean="0"/>
          </a:p>
          <a:p>
            <a:pPr eaLnBrk="1" hangingPunct="1">
              <a:lnSpc>
                <a:spcPct val="80000"/>
              </a:lnSpc>
              <a:buFontTx/>
              <a:buNone/>
            </a:pPr>
            <a:endParaRPr lang="en-US" sz="1000" b="1" dirty="0" smtClean="0"/>
          </a:p>
          <a:p>
            <a:pPr eaLnBrk="1" hangingPunct="1">
              <a:lnSpc>
                <a:spcPct val="80000"/>
              </a:lnSpc>
              <a:buFontTx/>
              <a:buNone/>
            </a:pPr>
            <a:r>
              <a:rPr lang="en-US" sz="1000" b="1" dirty="0" smtClean="0"/>
              <a:t>Language Use</a:t>
            </a:r>
            <a:r>
              <a:rPr lang="en-US" sz="1000" dirty="0" smtClean="0"/>
              <a:t> </a:t>
            </a:r>
            <a:br>
              <a:rPr lang="en-US" sz="1000" dirty="0" smtClean="0"/>
            </a:br>
            <a:r>
              <a:rPr lang="en-US" sz="1000" dirty="0" smtClean="0"/>
              <a:t>A memo is often less formal than a letter, but should still be written with a </a:t>
            </a:r>
            <a:r>
              <a:rPr lang="en-US" sz="1000" b="1" i="1" dirty="0" smtClean="0"/>
              <a:t>businesslike tone</a:t>
            </a:r>
            <a:r>
              <a:rPr lang="en-US" sz="1000" dirty="0" smtClean="0"/>
              <a:t>. You can be friendly, but not cute. Your professional image depends on perfect spelling and grammar, but you can usually get away with a few "down home" expressions. Edit for wordiness and </a:t>
            </a:r>
            <a:r>
              <a:rPr lang="en-US" sz="1000" b="1" i="1" dirty="0" smtClean="0"/>
              <a:t>get directly to the point</a:t>
            </a:r>
            <a:r>
              <a:rPr lang="en-US" sz="1000" dirty="0" smtClean="0"/>
              <a:t>. Use language to communicate your ideas effectively and efficiently. (END)</a:t>
            </a:r>
          </a:p>
          <a:p>
            <a:pPr eaLnBrk="1" hangingPunct="1">
              <a:lnSpc>
                <a:spcPct val="80000"/>
              </a:lnSpc>
              <a:buFontTx/>
              <a:buNone/>
            </a:pPr>
            <a:endParaRPr lang="en-US" sz="1000" dirty="0" smtClean="0"/>
          </a:p>
          <a:p>
            <a:pPr eaLnBrk="1" hangingPunct="1">
              <a:lnSpc>
                <a:spcPct val="80000"/>
              </a:lnSpc>
              <a:buFontTx/>
              <a:buNone/>
            </a:pPr>
            <a:r>
              <a:rPr lang="en-US" sz="1000" dirty="0" smtClean="0"/>
              <a:t>cc:          Your Instructor </a:t>
            </a:r>
            <a:endParaRPr lang="en-US" sz="1000" b="1" dirty="0" smtClean="0"/>
          </a:p>
          <a:p>
            <a:pPr eaLnBrk="1" hangingPunct="1">
              <a:lnSpc>
                <a:spcPct val="80000"/>
              </a:lnSpc>
              <a:buFontTx/>
              <a:buNone/>
            </a:pPr>
            <a:endParaRPr lang="en-US" sz="1000" dirty="0" smtClean="0"/>
          </a:p>
          <a:p>
            <a:pPr eaLnBrk="1" hangingPunct="1">
              <a:lnSpc>
                <a:spcPct val="80000"/>
              </a:lnSpc>
              <a:buFontTx/>
              <a:buNone/>
            </a:pPr>
            <a:endParaRPr lang="en-US" sz="1000" dirty="0" smtClean="0"/>
          </a:p>
        </p:txBody>
      </p:sp>
      <p:sp>
        <p:nvSpPr>
          <p:cNvPr id="11268" name="AutoShape 4"/>
          <p:cNvSpPr>
            <a:spLocks noChangeArrowheads="1"/>
          </p:cNvSpPr>
          <p:nvPr/>
        </p:nvSpPr>
        <p:spPr bwMode="auto">
          <a:xfrm>
            <a:off x="5867400" y="1600200"/>
            <a:ext cx="2590800" cy="685800"/>
          </a:xfrm>
          <a:prstGeom prst="wedgeRectCallout">
            <a:avLst>
              <a:gd name="adj1" fmla="val -99694"/>
              <a:gd name="adj2" fmla="val 137963"/>
            </a:avLst>
          </a:prstGeom>
          <a:solidFill>
            <a:srgbClr val="CCFFCC"/>
          </a:solidFill>
          <a:ln w="9525">
            <a:solidFill>
              <a:schemeClr val="tx1"/>
            </a:solidFill>
            <a:miter lim="800000"/>
            <a:headEnd/>
            <a:tailEnd/>
          </a:ln>
        </p:spPr>
        <p:txBody>
          <a:bodyPr/>
          <a:lstStyle/>
          <a:p>
            <a:pPr algn="ctr"/>
            <a:r>
              <a:rPr lang="en-US" sz="1400" b="1"/>
              <a:t>Executive Summary or Introduction</a:t>
            </a:r>
          </a:p>
        </p:txBody>
      </p:sp>
      <p:sp>
        <p:nvSpPr>
          <p:cNvPr id="11269" name="AutoShape 5"/>
          <p:cNvSpPr>
            <a:spLocks noChangeArrowheads="1"/>
          </p:cNvSpPr>
          <p:nvPr/>
        </p:nvSpPr>
        <p:spPr bwMode="auto">
          <a:xfrm>
            <a:off x="3200400" y="1219200"/>
            <a:ext cx="2362200" cy="838200"/>
          </a:xfrm>
          <a:prstGeom prst="wedgeRoundRectCallout">
            <a:avLst>
              <a:gd name="adj1" fmla="val -54097"/>
              <a:gd name="adj2" fmla="val -3407"/>
              <a:gd name="adj3" fmla="val 16667"/>
            </a:avLst>
          </a:prstGeom>
          <a:solidFill>
            <a:srgbClr val="FFFFFF"/>
          </a:solidFill>
          <a:ln w="9525">
            <a:solidFill>
              <a:schemeClr val="tx1"/>
            </a:solidFill>
            <a:miter lim="800000"/>
            <a:headEnd/>
            <a:tailEnd/>
          </a:ln>
        </p:spPr>
        <p:txBody>
          <a:bodyPr/>
          <a:lstStyle/>
          <a:p>
            <a:pPr algn="ctr"/>
            <a:r>
              <a:rPr lang="en-US" sz="1600" b="1"/>
              <a:t>Headings w/ routing information</a:t>
            </a:r>
          </a:p>
        </p:txBody>
      </p:sp>
      <p:sp>
        <p:nvSpPr>
          <p:cNvPr id="11270" name="Line 6"/>
          <p:cNvSpPr>
            <a:spLocks noChangeShapeType="1"/>
          </p:cNvSpPr>
          <p:nvPr/>
        </p:nvSpPr>
        <p:spPr bwMode="auto">
          <a:xfrm flipH="1">
            <a:off x="2057400" y="1676400"/>
            <a:ext cx="990600" cy="762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271" name="Line 7"/>
          <p:cNvSpPr>
            <a:spLocks noChangeShapeType="1"/>
          </p:cNvSpPr>
          <p:nvPr/>
        </p:nvSpPr>
        <p:spPr bwMode="auto">
          <a:xfrm flipH="1">
            <a:off x="1828800" y="1752600"/>
            <a:ext cx="12192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272" name="Line 8"/>
          <p:cNvSpPr>
            <a:spLocks noChangeShapeType="1"/>
          </p:cNvSpPr>
          <p:nvPr/>
        </p:nvSpPr>
        <p:spPr bwMode="auto">
          <a:xfrm flipH="1">
            <a:off x="2209800" y="1828800"/>
            <a:ext cx="9144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273" name="Line 9"/>
          <p:cNvSpPr>
            <a:spLocks noChangeShapeType="1"/>
          </p:cNvSpPr>
          <p:nvPr/>
        </p:nvSpPr>
        <p:spPr bwMode="auto">
          <a:xfrm flipH="1">
            <a:off x="2286000" y="1981200"/>
            <a:ext cx="914400" cy="685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274" name="Line 10"/>
          <p:cNvSpPr>
            <a:spLocks noChangeShapeType="1"/>
          </p:cNvSpPr>
          <p:nvPr/>
        </p:nvSpPr>
        <p:spPr bwMode="auto">
          <a:xfrm flipH="1" flipV="1">
            <a:off x="1905000" y="1371600"/>
            <a:ext cx="10668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275" name="AutoShape 11"/>
          <p:cNvSpPr>
            <a:spLocks noChangeArrowheads="1"/>
          </p:cNvSpPr>
          <p:nvPr/>
        </p:nvSpPr>
        <p:spPr bwMode="auto">
          <a:xfrm>
            <a:off x="3200400" y="5943600"/>
            <a:ext cx="3048000" cy="381000"/>
          </a:xfrm>
          <a:prstGeom prst="wedgeRoundRectCallout">
            <a:avLst>
              <a:gd name="adj1" fmla="val -94741"/>
              <a:gd name="adj2" fmla="val -23750"/>
              <a:gd name="adj3" fmla="val 16667"/>
            </a:avLst>
          </a:prstGeom>
          <a:solidFill>
            <a:schemeClr val="accent1"/>
          </a:solidFill>
          <a:ln w="9525">
            <a:solidFill>
              <a:schemeClr val="tx1"/>
            </a:solidFill>
            <a:miter lim="800000"/>
            <a:headEnd/>
            <a:tailEnd/>
          </a:ln>
        </p:spPr>
        <p:txBody>
          <a:bodyPr/>
          <a:lstStyle/>
          <a:p>
            <a:pPr algn="ctr"/>
            <a:r>
              <a:rPr lang="en-US" sz="1400" b="1"/>
              <a:t>Special note</a:t>
            </a:r>
          </a:p>
        </p:txBody>
      </p:sp>
      <p:sp>
        <p:nvSpPr>
          <p:cNvPr id="11276" name="AutoShape 12"/>
          <p:cNvSpPr>
            <a:spLocks noChangeArrowheads="1"/>
          </p:cNvSpPr>
          <p:nvPr/>
        </p:nvSpPr>
        <p:spPr bwMode="auto">
          <a:xfrm>
            <a:off x="4953000" y="3733800"/>
            <a:ext cx="3124200" cy="304800"/>
          </a:xfrm>
          <a:prstGeom prst="wedgeRectCallout">
            <a:avLst>
              <a:gd name="adj1" fmla="val -179218"/>
              <a:gd name="adj2" fmla="val 42708"/>
            </a:avLst>
          </a:prstGeom>
          <a:solidFill>
            <a:srgbClr val="CCFFCC"/>
          </a:solidFill>
          <a:ln w="9525">
            <a:solidFill>
              <a:schemeClr val="tx1"/>
            </a:solidFill>
            <a:miter lim="800000"/>
            <a:headEnd/>
            <a:tailEnd/>
          </a:ln>
        </p:spPr>
        <p:txBody>
          <a:bodyPr/>
          <a:lstStyle/>
          <a:p>
            <a:pPr algn="ctr"/>
            <a:r>
              <a:rPr lang="en-US" sz="1400" b="1"/>
              <a:t>Start the Body / Body Headings</a:t>
            </a:r>
          </a:p>
        </p:txBody>
      </p:sp>
      <p:sp>
        <p:nvSpPr>
          <p:cNvPr id="11277" name="Line 14"/>
          <p:cNvSpPr>
            <a:spLocks noChangeShapeType="1"/>
          </p:cNvSpPr>
          <p:nvPr/>
        </p:nvSpPr>
        <p:spPr bwMode="auto">
          <a:xfrm flipH="1" flipV="1">
            <a:off x="2743200" y="1066800"/>
            <a:ext cx="381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xmlns="" val="1713692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795">
                                            <p:bg/>
                                          </p:spTgt>
                                        </p:tgtEl>
                                        <p:attrNameLst>
                                          <p:attrName>style.visibility</p:attrName>
                                        </p:attrNameLst>
                                      </p:cBhvr>
                                      <p:to>
                                        <p:strVal val="visible"/>
                                      </p:to>
                                    </p:set>
                                    <p:animEffect transition="in" filter="dissolve">
                                      <p:cBhvr>
                                        <p:cTn id="7" dur="500"/>
                                        <p:tgtEl>
                                          <p:spTgt spid="3379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Effect transition="in" filter="dissolve">
                                      <p:cBhvr>
                                        <p:cTn id="12" dur="500"/>
                                        <p:tgtEl>
                                          <p:spTgt spid="3379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795">
                                            <p:txEl>
                                              <p:pRg st="1" end="1"/>
                                            </p:txEl>
                                          </p:spTgt>
                                        </p:tgtEl>
                                        <p:attrNameLst>
                                          <p:attrName>style.visibility</p:attrName>
                                        </p:attrNameLst>
                                      </p:cBhvr>
                                      <p:to>
                                        <p:strVal val="visible"/>
                                      </p:to>
                                    </p:set>
                                    <p:animEffect transition="in" filter="dissolve">
                                      <p:cBhvr>
                                        <p:cTn id="17" dur="500"/>
                                        <p:tgtEl>
                                          <p:spTgt spid="3379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3795">
                                            <p:txEl>
                                              <p:pRg st="3" end="3"/>
                                            </p:txEl>
                                          </p:spTgt>
                                        </p:tgtEl>
                                        <p:attrNameLst>
                                          <p:attrName>style.visibility</p:attrName>
                                        </p:attrNameLst>
                                      </p:cBhvr>
                                      <p:to>
                                        <p:strVal val="visible"/>
                                      </p:to>
                                    </p:set>
                                    <p:animEffect transition="in" filter="dissolve">
                                      <p:cBhvr>
                                        <p:cTn id="22" dur="500"/>
                                        <p:tgtEl>
                                          <p:spTgt spid="337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3795">
                                            <p:txEl>
                                              <p:pRg st="5" end="5"/>
                                            </p:txEl>
                                          </p:spTgt>
                                        </p:tgtEl>
                                        <p:attrNameLst>
                                          <p:attrName>style.visibility</p:attrName>
                                        </p:attrNameLst>
                                      </p:cBhvr>
                                      <p:to>
                                        <p:strVal val="visible"/>
                                      </p:to>
                                    </p:set>
                                    <p:animEffect transition="in" filter="dissolve">
                                      <p:cBhvr>
                                        <p:cTn id="27" dur="500"/>
                                        <p:tgtEl>
                                          <p:spTgt spid="3379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3795">
                                            <p:txEl>
                                              <p:pRg st="6" end="6"/>
                                            </p:txEl>
                                          </p:spTgt>
                                        </p:tgtEl>
                                        <p:attrNameLst>
                                          <p:attrName>style.visibility</p:attrName>
                                        </p:attrNameLst>
                                      </p:cBhvr>
                                      <p:to>
                                        <p:strVal val="visible"/>
                                      </p:to>
                                    </p:set>
                                    <p:animEffect transition="in" filter="dissolve">
                                      <p:cBhvr>
                                        <p:cTn id="32" dur="500"/>
                                        <p:tgtEl>
                                          <p:spTgt spid="33795">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3795">
                                            <p:txEl>
                                              <p:pRg st="7" end="7"/>
                                            </p:txEl>
                                          </p:spTgt>
                                        </p:tgtEl>
                                        <p:attrNameLst>
                                          <p:attrName>style.visibility</p:attrName>
                                        </p:attrNameLst>
                                      </p:cBhvr>
                                      <p:to>
                                        <p:strVal val="visible"/>
                                      </p:to>
                                    </p:set>
                                    <p:animEffect transition="in" filter="dissolve">
                                      <p:cBhvr>
                                        <p:cTn id="37" dur="500"/>
                                        <p:tgtEl>
                                          <p:spTgt spid="33795">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33795">
                                            <p:txEl>
                                              <p:pRg st="10" end="10"/>
                                            </p:txEl>
                                          </p:spTgt>
                                        </p:tgtEl>
                                        <p:attrNameLst>
                                          <p:attrName>style.visibility</p:attrName>
                                        </p:attrNameLst>
                                      </p:cBhvr>
                                      <p:to>
                                        <p:strVal val="visible"/>
                                      </p:to>
                                    </p:set>
                                    <p:animEffect transition="in" filter="dissolve">
                                      <p:cBhvr>
                                        <p:cTn id="42" dur="500"/>
                                        <p:tgtEl>
                                          <p:spTgt spid="33795">
                                            <p:txEl>
                                              <p:pRg st="10" end="10"/>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3795">
                                            <p:txEl>
                                              <p:pRg st="11" end="11"/>
                                            </p:txEl>
                                          </p:spTgt>
                                        </p:tgtEl>
                                        <p:attrNameLst>
                                          <p:attrName>style.visibility</p:attrName>
                                        </p:attrNameLst>
                                      </p:cBhvr>
                                      <p:to>
                                        <p:strVal val="visible"/>
                                      </p:to>
                                    </p:set>
                                    <p:animEffect transition="in" filter="dissolve">
                                      <p:cBhvr>
                                        <p:cTn id="47" dur="500"/>
                                        <p:tgtEl>
                                          <p:spTgt spid="33795">
                                            <p:txEl>
                                              <p:pRg st="11" end="11"/>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33795">
                                            <p:txEl>
                                              <p:pRg st="12" end="12"/>
                                            </p:txEl>
                                          </p:spTgt>
                                        </p:tgtEl>
                                        <p:attrNameLst>
                                          <p:attrName>style.visibility</p:attrName>
                                        </p:attrNameLst>
                                      </p:cBhvr>
                                      <p:to>
                                        <p:strVal val="visible"/>
                                      </p:to>
                                    </p:set>
                                    <p:animEffect transition="in" filter="dissolve">
                                      <p:cBhvr>
                                        <p:cTn id="52" dur="500"/>
                                        <p:tgtEl>
                                          <p:spTgt spid="33795">
                                            <p:txEl>
                                              <p:pRg st="12" end="12"/>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3795">
                                            <p:txEl>
                                              <p:pRg st="14" end="14"/>
                                            </p:txEl>
                                          </p:spTgt>
                                        </p:tgtEl>
                                        <p:attrNameLst>
                                          <p:attrName>style.visibility</p:attrName>
                                        </p:attrNameLst>
                                      </p:cBhvr>
                                      <p:to>
                                        <p:strVal val="visible"/>
                                      </p:to>
                                    </p:set>
                                    <p:animEffect transition="in" filter="dissolve">
                                      <p:cBhvr>
                                        <p:cTn id="57" dur="500"/>
                                        <p:tgtEl>
                                          <p:spTgt spid="33795">
                                            <p:txEl>
                                              <p:pRg st="14" end="14"/>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33795">
                                            <p:txEl>
                                              <p:pRg st="16" end="16"/>
                                            </p:txEl>
                                          </p:spTgt>
                                        </p:tgtEl>
                                        <p:attrNameLst>
                                          <p:attrName>style.visibility</p:attrName>
                                        </p:attrNameLst>
                                      </p:cBhvr>
                                      <p:to>
                                        <p:strVal val="visible"/>
                                      </p:to>
                                    </p:set>
                                    <p:animEffect transition="in" filter="dissolve">
                                      <p:cBhvr>
                                        <p:cTn id="62" dur="500"/>
                                        <p:tgtEl>
                                          <p:spTgt spid="33795">
                                            <p:txEl>
                                              <p:pRg st="16" end="16"/>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33795">
                                            <p:txEl>
                                              <p:pRg st="18" end="18"/>
                                            </p:txEl>
                                          </p:spTgt>
                                        </p:tgtEl>
                                        <p:attrNameLst>
                                          <p:attrName>style.visibility</p:attrName>
                                        </p:attrNameLst>
                                      </p:cBhvr>
                                      <p:to>
                                        <p:strVal val="visible"/>
                                      </p:to>
                                    </p:set>
                                    <p:animEffect transition="in" filter="dissolve">
                                      <p:cBhvr>
                                        <p:cTn id="67" dur="500"/>
                                        <p:tgtEl>
                                          <p:spTgt spid="33795">
                                            <p:txEl>
                                              <p:pRg st="18" end="18"/>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grpId="0" nodeType="clickEffect">
                                  <p:stCondLst>
                                    <p:cond delay="0"/>
                                  </p:stCondLst>
                                  <p:childTnLst>
                                    <p:set>
                                      <p:cBhvr>
                                        <p:cTn id="71" dur="1" fill="hold">
                                          <p:stCondLst>
                                            <p:cond delay="0"/>
                                          </p:stCondLst>
                                        </p:cTn>
                                        <p:tgtEl>
                                          <p:spTgt spid="33795">
                                            <p:txEl>
                                              <p:pRg st="20" end="20"/>
                                            </p:txEl>
                                          </p:spTgt>
                                        </p:tgtEl>
                                        <p:attrNameLst>
                                          <p:attrName>style.visibility</p:attrName>
                                        </p:attrNameLst>
                                      </p:cBhvr>
                                      <p:to>
                                        <p:strVal val="visible"/>
                                      </p:to>
                                    </p:set>
                                    <p:animEffect transition="in" filter="dissolve">
                                      <p:cBhvr>
                                        <p:cTn id="72" dur="500"/>
                                        <p:tgtEl>
                                          <p:spTgt spid="33795">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b="1" dirty="0" smtClean="0"/>
              <a:t>Guidelines for writing Memos</a:t>
            </a:r>
          </a:p>
        </p:txBody>
      </p:sp>
      <p:sp>
        <p:nvSpPr>
          <p:cNvPr id="14339" name="Rectangle 3"/>
          <p:cNvSpPr>
            <a:spLocks noGrp="1" noChangeArrowheads="1"/>
          </p:cNvSpPr>
          <p:nvPr>
            <p:ph type="body" idx="1"/>
          </p:nvPr>
        </p:nvSpPr>
        <p:spPr/>
        <p:txBody>
          <a:bodyPr/>
          <a:lstStyle/>
          <a:p>
            <a:pPr eaLnBrk="1" hangingPunct="1">
              <a:lnSpc>
                <a:spcPct val="90000"/>
              </a:lnSpc>
            </a:pPr>
            <a:r>
              <a:rPr lang="en-US" smtClean="0"/>
              <a:t>Place DATE, TO, FROM, SUBECT at left hand margin</a:t>
            </a:r>
          </a:p>
          <a:p>
            <a:pPr eaLnBrk="1" hangingPunct="1">
              <a:lnSpc>
                <a:spcPct val="90000"/>
              </a:lnSpc>
            </a:pPr>
            <a:r>
              <a:rPr lang="en-US" smtClean="0"/>
              <a:t>Place DATE to the right (optional)</a:t>
            </a:r>
          </a:p>
          <a:p>
            <a:pPr eaLnBrk="1" hangingPunct="1">
              <a:lnSpc>
                <a:spcPct val="90000"/>
              </a:lnSpc>
            </a:pPr>
            <a:r>
              <a:rPr lang="en-US" smtClean="0"/>
              <a:t>Follow each item with a colon</a:t>
            </a:r>
          </a:p>
          <a:p>
            <a:pPr eaLnBrk="1" hangingPunct="1">
              <a:lnSpc>
                <a:spcPct val="90000"/>
              </a:lnSpc>
            </a:pPr>
            <a:r>
              <a:rPr lang="en-US" smtClean="0"/>
              <a:t>Lace names of people below the message</a:t>
            </a:r>
          </a:p>
          <a:p>
            <a:pPr eaLnBrk="1" hangingPunct="1">
              <a:lnSpc>
                <a:spcPct val="90000"/>
              </a:lnSpc>
            </a:pPr>
            <a:r>
              <a:rPr lang="en-US" smtClean="0"/>
              <a:t>Name the contents in subject line</a:t>
            </a:r>
          </a:p>
          <a:p>
            <a:pPr eaLnBrk="1" hangingPunct="1">
              <a:lnSpc>
                <a:spcPct val="90000"/>
              </a:lnSpc>
            </a:pPr>
            <a:r>
              <a:rPr lang="en-US" smtClean="0"/>
              <a:t>Signature must occur at right of your typed name</a:t>
            </a:r>
          </a:p>
        </p:txBody>
      </p:sp>
    </p:spTree>
    <p:extLst>
      <p:ext uri="{BB962C8B-B14F-4D97-AF65-F5344CB8AC3E}">
        <p14:creationId xmlns:p14="http://schemas.microsoft.com/office/powerpoint/2010/main" xmlns="" val="21424402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Memo Writing Process</a:t>
            </a:r>
          </a:p>
        </p:txBody>
      </p:sp>
      <p:sp>
        <p:nvSpPr>
          <p:cNvPr id="16387" name="Rectangle 3"/>
          <p:cNvSpPr>
            <a:spLocks noGrp="1" noChangeArrowheads="1"/>
          </p:cNvSpPr>
          <p:nvPr>
            <p:ph type="body" idx="1"/>
          </p:nvPr>
        </p:nvSpPr>
        <p:spPr/>
        <p:txBody>
          <a:bodyPr/>
          <a:lstStyle/>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a:p>
            <a:pPr eaLnBrk="1" hangingPunct="1">
              <a:buFont typeface="Wingdings" pitchFamily="2" charset="2"/>
              <a:buNone/>
            </a:pPr>
            <a:endParaRPr lang="en-US" smtClean="0"/>
          </a:p>
        </p:txBody>
      </p:sp>
      <p:sp>
        <p:nvSpPr>
          <p:cNvPr id="16388" name="Rectangle 5"/>
          <p:cNvSpPr>
            <a:spLocks noChangeArrowheads="1"/>
          </p:cNvSpPr>
          <p:nvPr/>
        </p:nvSpPr>
        <p:spPr bwMode="auto">
          <a:xfrm>
            <a:off x="3200400" y="4876800"/>
            <a:ext cx="2419350" cy="6508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20000"/>
              </a:spcBef>
              <a:buClr>
                <a:schemeClr val="bg2"/>
              </a:buClr>
              <a:buSzPct val="70000"/>
              <a:buFont typeface="Wingdings" pitchFamily="2" charset="2"/>
              <a:buNone/>
            </a:pPr>
            <a:r>
              <a:rPr lang="en-US" sz="3600"/>
              <a:t>Re-Writing</a:t>
            </a:r>
          </a:p>
        </p:txBody>
      </p:sp>
      <p:sp>
        <p:nvSpPr>
          <p:cNvPr id="16389" name="Rectangle 6"/>
          <p:cNvSpPr>
            <a:spLocks noChangeArrowheads="1"/>
          </p:cNvSpPr>
          <p:nvPr/>
        </p:nvSpPr>
        <p:spPr bwMode="auto">
          <a:xfrm>
            <a:off x="3429000" y="3352800"/>
            <a:ext cx="1920875" cy="6508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3600"/>
              <a:t>Writing</a:t>
            </a:r>
          </a:p>
        </p:txBody>
      </p:sp>
      <p:sp>
        <p:nvSpPr>
          <p:cNvPr id="16390" name="Rectangle 7"/>
          <p:cNvSpPr>
            <a:spLocks noChangeArrowheads="1"/>
          </p:cNvSpPr>
          <p:nvPr/>
        </p:nvSpPr>
        <p:spPr bwMode="auto">
          <a:xfrm>
            <a:off x="3048000" y="1981200"/>
            <a:ext cx="2530475" cy="6508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20000"/>
              </a:spcBef>
              <a:buClr>
                <a:schemeClr val="bg2"/>
              </a:buClr>
              <a:buSzPct val="70000"/>
              <a:buFont typeface="Wingdings" pitchFamily="2" charset="2"/>
              <a:buNone/>
            </a:pPr>
            <a:r>
              <a:rPr lang="en-US" sz="3600"/>
              <a:t>Pre-Writing</a:t>
            </a:r>
          </a:p>
        </p:txBody>
      </p:sp>
      <p:sp>
        <p:nvSpPr>
          <p:cNvPr id="16391" name="Line 8"/>
          <p:cNvSpPr>
            <a:spLocks noChangeShapeType="1"/>
          </p:cNvSpPr>
          <p:nvPr/>
        </p:nvSpPr>
        <p:spPr bwMode="auto">
          <a:xfrm>
            <a:off x="4343400" y="2667000"/>
            <a:ext cx="0" cy="685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6392" name="Line 9"/>
          <p:cNvSpPr>
            <a:spLocks noChangeShapeType="1"/>
          </p:cNvSpPr>
          <p:nvPr/>
        </p:nvSpPr>
        <p:spPr bwMode="auto">
          <a:xfrm>
            <a:off x="4343400" y="4038600"/>
            <a:ext cx="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7136078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Memo Writing Process</a:t>
            </a:r>
          </a:p>
        </p:txBody>
      </p:sp>
      <p:sp>
        <p:nvSpPr>
          <p:cNvPr id="17411" name="Rectangle 3"/>
          <p:cNvSpPr>
            <a:spLocks noGrp="1" noChangeArrowheads="1"/>
          </p:cNvSpPr>
          <p:nvPr>
            <p:ph type="body" idx="1"/>
          </p:nvPr>
        </p:nvSpPr>
        <p:spPr/>
        <p:txBody>
          <a:bodyPr/>
          <a:lstStyle/>
          <a:p>
            <a:pPr marL="609600" indent="-609600" eaLnBrk="1" hangingPunct="1"/>
            <a:endParaRPr lang="en-US" sz="4400" b="1" smtClean="0"/>
          </a:p>
          <a:p>
            <a:pPr marL="609600" indent="-609600" eaLnBrk="1" hangingPunct="1"/>
            <a:r>
              <a:rPr lang="en-US" sz="4400" b="1" smtClean="0"/>
              <a:t>Pre-Writing</a:t>
            </a:r>
          </a:p>
          <a:p>
            <a:pPr marL="609600" indent="-609600" eaLnBrk="1" hangingPunct="1">
              <a:buFont typeface="Wingdings" pitchFamily="2" charset="2"/>
              <a:buAutoNum type="arabicPeriod"/>
            </a:pPr>
            <a:r>
              <a:rPr lang="en-US" smtClean="0"/>
              <a:t>Clustering</a:t>
            </a:r>
          </a:p>
          <a:p>
            <a:pPr marL="609600" indent="-609600" eaLnBrk="1" hangingPunct="1">
              <a:buFont typeface="Wingdings" pitchFamily="2" charset="2"/>
              <a:buAutoNum type="arabicPeriod"/>
            </a:pPr>
            <a:r>
              <a:rPr lang="en-US" smtClean="0"/>
              <a:t>Mind mapping</a:t>
            </a:r>
          </a:p>
        </p:txBody>
      </p:sp>
    </p:spTree>
    <p:extLst>
      <p:ext uri="{BB962C8B-B14F-4D97-AF65-F5344CB8AC3E}">
        <p14:creationId xmlns:p14="http://schemas.microsoft.com/office/powerpoint/2010/main" xmlns="" val="34260466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Memo Writing Process</a:t>
            </a:r>
          </a:p>
        </p:txBody>
      </p:sp>
      <p:sp>
        <p:nvSpPr>
          <p:cNvPr id="18435" name="Rectangle 3"/>
          <p:cNvSpPr>
            <a:spLocks noGrp="1" noChangeArrowheads="1"/>
          </p:cNvSpPr>
          <p:nvPr>
            <p:ph type="body" idx="1"/>
          </p:nvPr>
        </p:nvSpPr>
        <p:spPr/>
        <p:txBody>
          <a:bodyPr/>
          <a:lstStyle/>
          <a:p>
            <a:pPr marL="609600" indent="-609600" eaLnBrk="1" hangingPunct="1">
              <a:lnSpc>
                <a:spcPct val="90000"/>
              </a:lnSpc>
            </a:pPr>
            <a:r>
              <a:rPr lang="en-US" sz="5400" b="1" smtClean="0"/>
              <a:t>Writing</a:t>
            </a:r>
          </a:p>
          <a:p>
            <a:pPr marL="609600" indent="-609600" eaLnBrk="1" hangingPunct="1">
              <a:lnSpc>
                <a:spcPct val="90000"/>
              </a:lnSpc>
              <a:buFont typeface="Wingdings" pitchFamily="2" charset="2"/>
              <a:buAutoNum type="arabicPeriod"/>
            </a:pPr>
            <a:r>
              <a:rPr lang="en-US" smtClean="0"/>
              <a:t>Review your Pre-writing</a:t>
            </a:r>
          </a:p>
          <a:p>
            <a:pPr marL="609600" indent="-609600" eaLnBrk="1" hangingPunct="1">
              <a:lnSpc>
                <a:spcPct val="90000"/>
              </a:lnSpc>
              <a:buFont typeface="Wingdings" pitchFamily="2" charset="2"/>
              <a:buAutoNum type="arabicPeriod"/>
            </a:pPr>
            <a:r>
              <a:rPr lang="en-US" smtClean="0"/>
              <a:t>Determine your focus (topic sentence)</a:t>
            </a:r>
          </a:p>
          <a:p>
            <a:pPr marL="609600" indent="-609600" eaLnBrk="1" hangingPunct="1">
              <a:lnSpc>
                <a:spcPct val="90000"/>
              </a:lnSpc>
              <a:buFont typeface="Wingdings" pitchFamily="2" charset="2"/>
              <a:buAutoNum type="arabicPeriod"/>
            </a:pPr>
            <a:r>
              <a:rPr lang="en-US" smtClean="0"/>
              <a:t>Clarify your audience</a:t>
            </a:r>
          </a:p>
          <a:p>
            <a:pPr marL="609600" indent="-609600" eaLnBrk="1" hangingPunct="1">
              <a:lnSpc>
                <a:spcPct val="90000"/>
              </a:lnSpc>
              <a:buFont typeface="Wingdings" pitchFamily="2" charset="2"/>
              <a:buAutoNum type="arabicPeriod"/>
            </a:pPr>
            <a:r>
              <a:rPr lang="en-US" smtClean="0"/>
              <a:t>Review memo criteria (what a memo entails)</a:t>
            </a:r>
          </a:p>
          <a:p>
            <a:pPr marL="609600" indent="-609600" eaLnBrk="1" hangingPunct="1">
              <a:lnSpc>
                <a:spcPct val="90000"/>
              </a:lnSpc>
              <a:buFont typeface="Wingdings" pitchFamily="2" charset="2"/>
              <a:buAutoNum type="arabicPeriod"/>
            </a:pPr>
            <a:r>
              <a:rPr lang="en-US" smtClean="0"/>
              <a:t>Organize your ideas (Chronology)</a:t>
            </a:r>
          </a:p>
          <a:p>
            <a:pPr marL="609600" indent="-609600" eaLnBrk="1" hangingPunct="1">
              <a:lnSpc>
                <a:spcPct val="90000"/>
              </a:lnSpc>
              <a:buFont typeface="Wingdings" pitchFamily="2" charset="2"/>
              <a:buAutoNum type="arabicPeriod"/>
            </a:pPr>
            <a:r>
              <a:rPr lang="en-US" smtClean="0"/>
              <a:t>Write the draft</a:t>
            </a:r>
            <a:endParaRPr lang="en-US" sz="4000" smtClean="0"/>
          </a:p>
        </p:txBody>
      </p:sp>
    </p:spTree>
    <p:extLst>
      <p:ext uri="{BB962C8B-B14F-4D97-AF65-F5344CB8AC3E}">
        <p14:creationId xmlns:p14="http://schemas.microsoft.com/office/powerpoint/2010/main" xmlns="" val="40382851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Memo Writing Process</a:t>
            </a:r>
          </a:p>
        </p:txBody>
      </p:sp>
      <p:sp>
        <p:nvSpPr>
          <p:cNvPr id="19459" name="Rectangle 3"/>
          <p:cNvSpPr>
            <a:spLocks noGrp="1" noChangeArrowheads="1"/>
          </p:cNvSpPr>
          <p:nvPr>
            <p:ph type="body" idx="1"/>
          </p:nvPr>
        </p:nvSpPr>
        <p:spPr/>
        <p:txBody>
          <a:bodyPr/>
          <a:lstStyle/>
          <a:p>
            <a:pPr marL="609600" indent="-609600" eaLnBrk="1" hangingPunct="1"/>
            <a:r>
              <a:rPr lang="en-US" sz="5400" b="1" smtClean="0"/>
              <a:t>Re-writing</a:t>
            </a:r>
          </a:p>
          <a:p>
            <a:pPr marL="609600" indent="-609600" eaLnBrk="1" hangingPunct="1">
              <a:buFont typeface="Wingdings" pitchFamily="2" charset="2"/>
              <a:buAutoNum type="arabicPeriod"/>
            </a:pPr>
            <a:r>
              <a:rPr lang="en-US" smtClean="0"/>
              <a:t>Add new detail for clarity (5 W’s)</a:t>
            </a:r>
          </a:p>
          <a:p>
            <a:pPr marL="609600" indent="-609600" eaLnBrk="1" hangingPunct="1">
              <a:buFont typeface="Wingdings" pitchFamily="2" charset="2"/>
              <a:buAutoNum type="arabicPeriod"/>
            </a:pPr>
            <a:r>
              <a:rPr lang="en-US" smtClean="0"/>
              <a:t>Delete dead words/phrases (conciseness)</a:t>
            </a:r>
          </a:p>
          <a:p>
            <a:pPr marL="609600" indent="-609600" eaLnBrk="1" hangingPunct="1">
              <a:buFont typeface="Wingdings" pitchFamily="2" charset="2"/>
              <a:buAutoNum type="arabicPeriod"/>
            </a:pPr>
            <a:r>
              <a:rPr lang="en-US" smtClean="0"/>
              <a:t>Simplify words/phrases</a:t>
            </a:r>
          </a:p>
          <a:p>
            <a:pPr marL="609600" indent="-609600" eaLnBrk="1" hangingPunct="1">
              <a:buFont typeface="Wingdings" pitchFamily="2" charset="2"/>
              <a:buAutoNum type="arabicPeriod"/>
            </a:pPr>
            <a:r>
              <a:rPr lang="en-US" smtClean="0"/>
              <a:t>Move information from top to bottom/bottom to up</a:t>
            </a:r>
          </a:p>
        </p:txBody>
      </p:sp>
    </p:spTree>
    <p:extLst>
      <p:ext uri="{BB962C8B-B14F-4D97-AF65-F5344CB8AC3E}">
        <p14:creationId xmlns:p14="http://schemas.microsoft.com/office/powerpoint/2010/main" xmlns="" val="42587540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133600" y="914400"/>
            <a:ext cx="4572000" cy="762000"/>
          </a:xfrm>
        </p:spPr>
        <p:txBody>
          <a:bodyPr/>
          <a:lstStyle/>
          <a:p>
            <a:pPr algn="ctr" eaLnBrk="1" hangingPunct="1"/>
            <a:r>
              <a:rPr lang="en-US" smtClean="0"/>
              <a:t>Types of Memos</a:t>
            </a:r>
          </a:p>
        </p:txBody>
      </p:sp>
      <p:sp>
        <p:nvSpPr>
          <p:cNvPr id="20483" name="Text Box 4"/>
          <p:cNvSpPr txBox="1">
            <a:spLocks noChangeArrowheads="1"/>
          </p:cNvSpPr>
          <p:nvPr/>
        </p:nvSpPr>
        <p:spPr bwMode="auto">
          <a:xfrm>
            <a:off x="457200" y="2133600"/>
            <a:ext cx="3124200" cy="8318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eaLnBrk="1" hangingPunct="1"/>
            <a:r>
              <a:rPr lang="en-US" sz="2400" b="1"/>
              <a:t>Student Written</a:t>
            </a:r>
            <a:r>
              <a:rPr lang="en-US"/>
              <a:t> </a:t>
            </a:r>
            <a:r>
              <a:rPr lang="en-US" sz="2400" b="1"/>
              <a:t>Memo</a:t>
            </a:r>
          </a:p>
        </p:txBody>
      </p:sp>
      <p:sp>
        <p:nvSpPr>
          <p:cNvPr id="20484" name="Text Box 5"/>
          <p:cNvSpPr txBox="1">
            <a:spLocks noChangeArrowheads="1"/>
          </p:cNvSpPr>
          <p:nvPr/>
        </p:nvSpPr>
        <p:spPr bwMode="auto">
          <a:xfrm>
            <a:off x="2209800" y="3124200"/>
            <a:ext cx="3124200" cy="8318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eaLnBrk="1" hangingPunct="1"/>
            <a:r>
              <a:rPr lang="en-US" sz="2400" b="1"/>
              <a:t>Professionally Written Memo</a:t>
            </a:r>
          </a:p>
        </p:txBody>
      </p:sp>
      <p:sp>
        <p:nvSpPr>
          <p:cNvPr id="20485" name="Text Box 6"/>
          <p:cNvSpPr txBox="1">
            <a:spLocks noChangeArrowheads="1"/>
          </p:cNvSpPr>
          <p:nvPr/>
        </p:nvSpPr>
        <p:spPr bwMode="auto">
          <a:xfrm>
            <a:off x="5638800" y="5486400"/>
            <a:ext cx="3124200" cy="11969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eaLnBrk="1" hangingPunct="1"/>
            <a:r>
              <a:rPr lang="en-US" sz="2400" b="1"/>
              <a:t>Professionally Written Problem-Solution Memo</a:t>
            </a:r>
          </a:p>
        </p:txBody>
      </p:sp>
      <p:sp>
        <p:nvSpPr>
          <p:cNvPr id="20486" name="Text Box 7"/>
          <p:cNvSpPr txBox="1">
            <a:spLocks noChangeArrowheads="1"/>
          </p:cNvSpPr>
          <p:nvPr/>
        </p:nvSpPr>
        <p:spPr bwMode="auto">
          <a:xfrm>
            <a:off x="3810000" y="4114800"/>
            <a:ext cx="3124200" cy="11969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Times New Roman" pitchFamily="18" charset="0"/>
                <a:cs typeface="Arial" pitchFamily="34" charset="0"/>
              </a:defRPr>
            </a:lvl1pPr>
            <a:lvl2pPr marL="742950" indent="-285750" eaLnBrk="0" hangingPunct="0">
              <a:defRPr>
                <a:solidFill>
                  <a:schemeClr val="tx1"/>
                </a:solidFill>
                <a:latin typeface="Times New Roman" pitchFamily="18" charset="0"/>
                <a:cs typeface="Arial" pitchFamily="34" charset="0"/>
              </a:defRPr>
            </a:lvl2pPr>
            <a:lvl3pPr marL="1143000" indent="-228600" eaLnBrk="0" hangingPunct="0">
              <a:defRPr>
                <a:solidFill>
                  <a:schemeClr val="tx1"/>
                </a:solidFill>
                <a:latin typeface="Times New Roman" pitchFamily="18" charset="0"/>
                <a:cs typeface="Arial" pitchFamily="34" charset="0"/>
              </a:defRPr>
            </a:lvl3pPr>
            <a:lvl4pPr marL="1600200" indent="-228600" eaLnBrk="0" hangingPunct="0">
              <a:defRPr>
                <a:solidFill>
                  <a:schemeClr val="tx1"/>
                </a:solidFill>
                <a:latin typeface="Times New Roman" pitchFamily="18" charset="0"/>
                <a:cs typeface="Arial" pitchFamily="34" charset="0"/>
              </a:defRPr>
            </a:lvl4pPr>
            <a:lvl5pPr marL="2057400" indent="-228600" eaLnBrk="0" hangingPunct="0">
              <a:defRPr>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a:solidFill>
                  <a:schemeClr val="tx1"/>
                </a:solidFill>
                <a:latin typeface="Times New Roman" pitchFamily="18" charset="0"/>
                <a:cs typeface="Arial" pitchFamily="34" charset="0"/>
              </a:defRPr>
            </a:lvl9pPr>
          </a:lstStyle>
          <a:p>
            <a:pPr algn="ctr" eaLnBrk="1" hangingPunct="1"/>
            <a:r>
              <a:rPr lang="en-US" sz="2400" b="1"/>
              <a:t>Professionally Written Compare-and-Contrast Memo</a:t>
            </a:r>
          </a:p>
        </p:txBody>
      </p:sp>
      <p:sp>
        <p:nvSpPr>
          <p:cNvPr id="20487" name="Line 8"/>
          <p:cNvSpPr>
            <a:spLocks noChangeShapeType="1"/>
          </p:cNvSpPr>
          <p:nvPr/>
        </p:nvSpPr>
        <p:spPr bwMode="auto">
          <a:xfrm>
            <a:off x="457200" y="1752600"/>
            <a:ext cx="0" cy="5334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88" name="Line 9"/>
          <p:cNvSpPr>
            <a:spLocks noChangeShapeType="1"/>
          </p:cNvSpPr>
          <p:nvPr/>
        </p:nvSpPr>
        <p:spPr bwMode="auto">
          <a:xfrm>
            <a:off x="5334000" y="1752600"/>
            <a:ext cx="0" cy="1371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89" name="Line 10"/>
          <p:cNvSpPr>
            <a:spLocks noChangeShapeType="1"/>
          </p:cNvSpPr>
          <p:nvPr/>
        </p:nvSpPr>
        <p:spPr bwMode="auto">
          <a:xfrm>
            <a:off x="6934200" y="1752600"/>
            <a:ext cx="0" cy="2667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0490" name="Line 11"/>
          <p:cNvSpPr>
            <a:spLocks noChangeShapeType="1"/>
          </p:cNvSpPr>
          <p:nvPr/>
        </p:nvSpPr>
        <p:spPr bwMode="auto">
          <a:xfrm>
            <a:off x="8763000" y="1752600"/>
            <a:ext cx="0" cy="41910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xmlns="" val="37476716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Practice one!</a:t>
            </a:r>
            <a:endParaRPr lang="en-US" dirty="0"/>
          </a:p>
        </p:txBody>
      </p:sp>
      <p:sp>
        <p:nvSpPr>
          <p:cNvPr id="3" name="Content Placeholder 2"/>
          <p:cNvSpPr>
            <a:spLocks noGrp="1"/>
          </p:cNvSpPr>
          <p:nvPr>
            <p:ph idx="1"/>
          </p:nvPr>
        </p:nvSpPr>
        <p:spPr/>
        <p:txBody>
          <a:bodyPr/>
          <a:lstStyle/>
          <a:p>
            <a:pPr algn="just"/>
            <a:r>
              <a:rPr lang="en-US" dirty="0"/>
              <a:t>A major project is being introduced at work.  Write a Directive Memo, as a Director, informing your work team of their individual work and responsibilities. Your team comprises Marketing Manager, Assistant Manager, Finance Officer and Field Officer.</a:t>
            </a:r>
          </a:p>
        </p:txBody>
      </p:sp>
    </p:spTree>
    <p:extLst>
      <p:ext uri="{BB962C8B-B14F-4D97-AF65-F5344CB8AC3E}">
        <p14:creationId xmlns:p14="http://schemas.microsoft.com/office/powerpoint/2010/main" xmlns="" val="24303101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838200"/>
            <a:ext cx="5181600" cy="5105400"/>
          </a:xfrm>
          <a:ln/>
        </p:spPr>
        <p:style>
          <a:lnRef idx="2">
            <a:schemeClr val="dk1"/>
          </a:lnRef>
          <a:fillRef idx="1">
            <a:schemeClr val="lt1"/>
          </a:fillRef>
          <a:effectRef idx="0">
            <a:schemeClr val="dk1"/>
          </a:effectRef>
          <a:fontRef idx="minor">
            <a:schemeClr val="dk1"/>
          </a:fontRef>
        </p:style>
        <p:txBody>
          <a:bodyPr/>
          <a:lstStyle/>
          <a:p>
            <a:pPr algn="ctr"/>
            <a:r>
              <a:rPr lang="en-US" b="1" dirty="0" smtClean="0">
                <a:solidFill>
                  <a:schemeClr val="tx1"/>
                </a:solidFill>
              </a:rPr>
              <a:t>Memos </a:t>
            </a:r>
            <a:br>
              <a:rPr lang="en-US" b="1" dirty="0" smtClean="0">
                <a:solidFill>
                  <a:schemeClr val="tx1"/>
                </a:solidFill>
              </a:rPr>
            </a:br>
            <a:r>
              <a:rPr lang="en-US" sz="5000" dirty="0" smtClean="0">
                <a:solidFill>
                  <a:schemeClr val="tx1"/>
                </a:solidFill>
              </a:rPr>
              <a:t>VS </a:t>
            </a:r>
            <a:r>
              <a:rPr lang="en-US" dirty="0" smtClean="0">
                <a:solidFill>
                  <a:schemeClr val="tx1"/>
                </a:solidFill>
              </a:rPr>
              <a:t/>
            </a:r>
            <a:br>
              <a:rPr lang="en-US" dirty="0" smtClean="0">
                <a:solidFill>
                  <a:schemeClr val="tx1"/>
                </a:solidFill>
              </a:rPr>
            </a:br>
            <a:r>
              <a:rPr lang="en-US" b="1" dirty="0" smtClean="0">
                <a:solidFill>
                  <a:schemeClr val="tx1"/>
                </a:solidFill>
              </a:rPr>
              <a:t>Letters </a:t>
            </a:r>
            <a:br>
              <a:rPr lang="en-US" b="1" dirty="0" smtClean="0">
                <a:solidFill>
                  <a:schemeClr val="tx1"/>
                </a:solidFill>
              </a:rPr>
            </a:br>
            <a:r>
              <a:rPr lang="en-US" sz="5000" dirty="0">
                <a:solidFill>
                  <a:schemeClr val="tx1"/>
                </a:solidFill>
              </a:rPr>
              <a:t>VS </a:t>
            </a:r>
            <a:r>
              <a:rPr lang="en-US" dirty="0" smtClean="0">
                <a:solidFill>
                  <a:schemeClr val="tx1"/>
                </a:solidFill>
              </a:rPr>
              <a:t/>
            </a:r>
            <a:br>
              <a:rPr lang="en-US" dirty="0" smtClean="0">
                <a:solidFill>
                  <a:schemeClr val="tx1"/>
                </a:solidFill>
              </a:rPr>
            </a:br>
            <a:r>
              <a:rPr lang="en-US" b="1" dirty="0" smtClean="0">
                <a:solidFill>
                  <a:schemeClr val="tx1"/>
                </a:solidFill>
              </a:rPr>
              <a:t>Email</a:t>
            </a:r>
            <a:endParaRPr lang="en-US" b="1" dirty="0">
              <a:solidFill>
                <a:schemeClr val="tx1"/>
              </a:solidFill>
            </a:endParaRPr>
          </a:p>
        </p:txBody>
      </p:sp>
    </p:spTree>
    <p:extLst>
      <p:ext uri="{BB962C8B-B14F-4D97-AF65-F5344CB8AC3E}">
        <p14:creationId xmlns:p14="http://schemas.microsoft.com/office/powerpoint/2010/main" xmlns="" val="139196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US" sz="4800" dirty="0" smtClean="0"/>
              <a:t>Destination</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xmlns="" val="4268513559"/>
              </p:ext>
            </p:extLst>
          </p:nvPr>
        </p:nvGraphicFramePr>
        <p:xfrm>
          <a:off x="304800" y="1143000"/>
          <a:ext cx="8382000" cy="5156200"/>
        </p:xfrm>
        <a:graphic>
          <a:graphicData uri="http://schemas.openxmlformats.org/drawingml/2006/table">
            <a:tbl>
              <a:tblPr firstRow="1" bandRow="1">
                <a:tableStyleId>{69012ECD-51FC-41F1-AA8D-1B2483CD663E}</a:tableStyleId>
              </a:tblPr>
              <a:tblGrid>
                <a:gridCol w="2417884"/>
                <a:gridCol w="5964116"/>
              </a:tblGrid>
              <a:tr h="1600200">
                <a:tc>
                  <a:txBody>
                    <a:bodyPr/>
                    <a:lstStyle/>
                    <a:p>
                      <a:pPr algn="ctr"/>
                      <a:endParaRPr lang="en-US" sz="3600" b="1" dirty="0" smtClean="0">
                        <a:solidFill>
                          <a:schemeClr val="tx1"/>
                        </a:solidFill>
                      </a:endParaRPr>
                    </a:p>
                    <a:p>
                      <a:pPr algn="ctr"/>
                      <a:r>
                        <a:rPr lang="en-US" sz="3600" b="1" dirty="0" smtClean="0">
                          <a:solidFill>
                            <a:schemeClr val="tx1"/>
                          </a:solidFill>
                        </a:rPr>
                        <a:t>Memos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800" b="1" dirty="0" smtClean="0">
                          <a:solidFill>
                            <a:schemeClr val="tx1"/>
                          </a:solidFill>
                        </a:rPr>
                        <a:t>Internal </a:t>
                      </a:r>
                      <a:r>
                        <a:rPr lang="en-US" sz="2800" b="1" baseline="0" dirty="0" smtClean="0">
                          <a:solidFill>
                            <a:schemeClr val="tx1"/>
                          </a:solidFill>
                        </a:rPr>
                        <a:t> </a:t>
                      </a:r>
                    </a:p>
                    <a:p>
                      <a:pPr marL="285750" indent="-285750" algn="l">
                        <a:lnSpc>
                          <a:spcPct val="100000"/>
                        </a:lnSpc>
                        <a:buFont typeface="Arial" pitchFamily="34" charset="0"/>
                        <a:buChar char="•"/>
                      </a:pPr>
                      <a:r>
                        <a:rPr lang="en-US" sz="2800" b="1" baseline="0" dirty="0" smtClean="0">
                          <a:solidFill>
                            <a:schemeClr val="tx1"/>
                          </a:solidFill>
                        </a:rPr>
                        <a:t>Correspondence written to colleagues within a company</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76400">
                <a:tc>
                  <a:txBody>
                    <a:bodyPr/>
                    <a:lstStyle/>
                    <a:p>
                      <a:pPr algn="ctr"/>
                      <a:endParaRPr lang="en-US" sz="3600" b="1" dirty="0" smtClean="0">
                        <a:solidFill>
                          <a:schemeClr val="tx1"/>
                        </a:solidFill>
                      </a:endParaRPr>
                    </a:p>
                    <a:p>
                      <a:pPr algn="ctr"/>
                      <a:r>
                        <a:rPr lang="en-US" sz="3600" b="1" dirty="0" smtClean="0">
                          <a:solidFill>
                            <a:schemeClr val="tx1"/>
                          </a:solidFill>
                        </a:rPr>
                        <a:t>Letters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800" b="1" dirty="0" smtClean="0">
                          <a:solidFill>
                            <a:schemeClr val="tx1"/>
                          </a:solidFill>
                        </a:rPr>
                        <a:t>External </a:t>
                      </a:r>
                    </a:p>
                    <a:p>
                      <a:pPr marL="285750" indent="-285750" algn="l">
                        <a:lnSpc>
                          <a:spcPct val="100000"/>
                        </a:lnSpc>
                        <a:buFont typeface="Arial" pitchFamily="34" charset="0"/>
                        <a:buChar char="•"/>
                      </a:pPr>
                      <a:r>
                        <a:rPr lang="en-US" sz="2800" b="1" dirty="0" smtClean="0">
                          <a:solidFill>
                            <a:schemeClr val="tx1"/>
                          </a:solidFill>
                        </a:rPr>
                        <a:t>Correspondence</a:t>
                      </a:r>
                      <a:r>
                        <a:rPr lang="en-US" sz="2800" b="1" baseline="0" dirty="0" smtClean="0">
                          <a:solidFill>
                            <a:schemeClr val="tx1"/>
                          </a:solidFill>
                        </a:rPr>
                        <a:t> written outside the business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879600">
                <a:tc>
                  <a:txBody>
                    <a:bodyPr/>
                    <a:lstStyle/>
                    <a:p>
                      <a:pPr algn="ctr"/>
                      <a:endParaRPr lang="en-US" sz="3600" b="1" dirty="0" smtClean="0">
                        <a:solidFill>
                          <a:schemeClr val="tx1"/>
                        </a:solidFill>
                      </a:endParaRPr>
                    </a:p>
                    <a:p>
                      <a:pPr algn="ctr"/>
                      <a:r>
                        <a:rPr lang="en-US" sz="3600" b="1" dirty="0" smtClean="0">
                          <a:solidFill>
                            <a:schemeClr val="tx1"/>
                          </a:solidFill>
                        </a:rPr>
                        <a:t>E-mail</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800" b="1" dirty="0" smtClean="0">
                          <a:solidFill>
                            <a:schemeClr val="tx1"/>
                          </a:solidFill>
                        </a:rPr>
                        <a:t>Internal or external</a:t>
                      </a:r>
                    </a:p>
                    <a:p>
                      <a:pPr marL="285750" indent="-285750" algn="l">
                        <a:lnSpc>
                          <a:spcPct val="100000"/>
                        </a:lnSpc>
                        <a:buFont typeface="Arial" pitchFamily="34" charset="0"/>
                        <a:buChar char="•"/>
                      </a:pPr>
                      <a:r>
                        <a:rPr lang="en-US" sz="2800" b="1" dirty="0" smtClean="0">
                          <a:solidFill>
                            <a:schemeClr val="tx1"/>
                          </a:solidFill>
                        </a:rPr>
                        <a:t>Correspondence written to personal friends as well as business</a:t>
                      </a:r>
                      <a:r>
                        <a:rPr lang="en-US" sz="2800" b="1" baseline="0" dirty="0" smtClean="0">
                          <a:solidFill>
                            <a:schemeClr val="tx1"/>
                          </a:solidFill>
                        </a:rPr>
                        <a:t> associates</a:t>
                      </a:r>
                      <a:endParaRPr lang="en-US" sz="2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Slide Number Placeholder 5"/>
          <p:cNvSpPr>
            <a:spLocks noGrp="1"/>
          </p:cNvSpPr>
          <p:nvPr>
            <p:ph type="sldNum" sz="quarter" idx="12"/>
          </p:nvPr>
        </p:nvSpPr>
        <p:spPr/>
        <p:txBody>
          <a:bodyPr/>
          <a:lstStyle/>
          <a:p>
            <a:fld id="{EE85AB50-8EFD-4F2D-BAA3-7A18F6A26DE1}" type="slidenum">
              <a:rPr lang="en-US" smtClean="0"/>
              <a:pPr/>
              <a:t>18</a:t>
            </a:fld>
            <a:endParaRPr lang="en-US"/>
          </a:p>
        </p:txBody>
      </p:sp>
    </p:spTree>
    <p:extLst>
      <p:ext uri="{BB962C8B-B14F-4D97-AF65-F5344CB8AC3E}">
        <p14:creationId xmlns:p14="http://schemas.microsoft.com/office/powerpoint/2010/main" xmlns="" val="252291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US" sz="4800" dirty="0" smtClean="0"/>
              <a:t>Format</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xmlns="" val="504018976"/>
              </p:ext>
            </p:extLst>
          </p:nvPr>
        </p:nvGraphicFramePr>
        <p:xfrm>
          <a:off x="152400" y="649912"/>
          <a:ext cx="8763000" cy="6217920"/>
        </p:xfrm>
        <a:graphic>
          <a:graphicData uri="http://schemas.openxmlformats.org/drawingml/2006/table">
            <a:tbl>
              <a:tblPr firstRow="1" bandRow="1">
                <a:tableStyleId>{69012ECD-51FC-41F1-AA8D-1B2483CD663E}</a:tableStyleId>
              </a:tblPr>
              <a:tblGrid>
                <a:gridCol w="2527788"/>
                <a:gridCol w="6235212"/>
              </a:tblGrid>
              <a:tr h="1758699">
                <a:tc>
                  <a:txBody>
                    <a:bodyPr/>
                    <a:lstStyle/>
                    <a:p>
                      <a:pPr algn="ctr"/>
                      <a:endParaRPr lang="en-US" sz="3600" b="1" dirty="0" smtClean="0">
                        <a:solidFill>
                          <a:schemeClr val="tx1"/>
                        </a:solidFill>
                      </a:endParaRPr>
                    </a:p>
                    <a:p>
                      <a:pPr algn="ctr"/>
                      <a:r>
                        <a:rPr lang="en-US" sz="3600" b="1" dirty="0" smtClean="0">
                          <a:solidFill>
                            <a:schemeClr val="tx1"/>
                          </a:solidFill>
                        </a:rPr>
                        <a:t>Memos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200" b="1" dirty="0" smtClean="0">
                          <a:solidFill>
                            <a:schemeClr val="tx1"/>
                          </a:solidFill>
                        </a:rPr>
                        <a:t>Identification</a:t>
                      </a:r>
                      <a:r>
                        <a:rPr lang="en-US" sz="2200" b="1" baseline="0" dirty="0" smtClean="0">
                          <a:solidFill>
                            <a:schemeClr val="tx1"/>
                          </a:solidFill>
                        </a:rPr>
                        <a:t> lines include:</a:t>
                      </a:r>
                    </a:p>
                    <a:p>
                      <a:pPr marL="1371600" lvl="2" indent="-457200" algn="l">
                        <a:lnSpc>
                          <a:spcPct val="100000"/>
                        </a:lnSpc>
                        <a:buFont typeface="Wingdings" pitchFamily="2" charset="2"/>
                        <a:buChar char="§"/>
                      </a:pPr>
                      <a:r>
                        <a:rPr lang="en-US" sz="1800" b="1" baseline="0" dirty="0" smtClean="0">
                          <a:solidFill>
                            <a:schemeClr val="tx1"/>
                          </a:solidFill>
                        </a:rPr>
                        <a:t>Date</a:t>
                      </a:r>
                    </a:p>
                    <a:p>
                      <a:pPr marL="1371600" lvl="2" indent="-457200" algn="l">
                        <a:lnSpc>
                          <a:spcPct val="100000"/>
                        </a:lnSpc>
                        <a:buFont typeface="Wingdings" pitchFamily="2" charset="2"/>
                        <a:buChar char="§"/>
                      </a:pPr>
                      <a:r>
                        <a:rPr lang="en-US" sz="1800" b="1" baseline="0" dirty="0" smtClean="0">
                          <a:solidFill>
                            <a:schemeClr val="tx1"/>
                          </a:solidFill>
                        </a:rPr>
                        <a:t>To</a:t>
                      </a:r>
                    </a:p>
                    <a:p>
                      <a:pPr marL="1371600" lvl="2" indent="-457200" algn="l">
                        <a:lnSpc>
                          <a:spcPct val="100000"/>
                        </a:lnSpc>
                        <a:buFont typeface="Wingdings" pitchFamily="2" charset="2"/>
                        <a:buChar char="§"/>
                      </a:pPr>
                      <a:r>
                        <a:rPr lang="en-US" sz="1800" b="1" baseline="0" dirty="0" smtClean="0">
                          <a:solidFill>
                            <a:schemeClr val="tx1"/>
                          </a:solidFill>
                        </a:rPr>
                        <a:t>From</a:t>
                      </a:r>
                    </a:p>
                    <a:p>
                      <a:pPr marL="1371600" lvl="2" indent="-457200" algn="l">
                        <a:lnSpc>
                          <a:spcPct val="100000"/>
                        </a:lnSpc>
                        <a:buFont typeface="Wingdings" pitchFamily="2" charset="2"/>
                        <a:buChar char="§"/>
                      </a:pPr>
                      <a:r>
                        <a:rPr lang="en-US" sz="1800" b="1" baseline="0" dirty="0" smtClean="0">
                          <a:solidFill>
                            <a:schemeClr val="tx1"/>
                          </a:solidFill>
                        </a:rPr>
                        <a:t>Subject</a:t>
                      </a:r>
                    </a:p>
                    <a:p>
                      <a:pPr marL="1371600" lvl="2" indent="-457200" algn="l">
                        <a:lnSpc>
                          <a:spcPct val="100000"/>
                        </a:lnSpc>
                        <a:buFont typeface="Wingdings" pitchFamily="2" charset="2"/>
                        <a:buChar char="§"/>
                      </a:pPr>
                      <a:r>
                        <a:rPr lang="en-US" sz="1800" b="1" baseline="0" dirty="0" smtClean="0">
                          <a:solidFill>
                            <a:schemeClr val="tx1"/>
                          </a:solidFill>
                        </a:rPr>
                        <a:t>The message follows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563527">
                <a:tc>
                  <a:txBody>
                    <a:bodyPr/>
                    <a:lstStyle/>
                    <a:p>
                      <a:pPr algn="ctr"/>
                      <a:endParaRPr lang="en-US" sz="3600" b="1" dirty="0" smtClean="0">
                        <a:solidFill>
                          <a:schemeClr val="tx1"/>
                        </a:solidFill>
                      </a:endParaRPr>
                    </a:p>
                    <a:p>
                      <a:pPr algn="ctr"/>
                      <a:r>
                        <a:rPr lang="en-US" sz="3600" b="1" dirty="0" smtClean="0">
                          <a:solidFill>
                            <a:schemeClr val="tx1"/>
                          </a:solidFill>
                        </a:rPr>
                        <a:t>Letters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200" b="1" kern="1200" dirty="0" smtClean="0">
                          <a:solidFill>
                            <a:schemeClr val="tx1"/>
                          </a:solidFill>
                          <a:latin typeface="+mn-lt"/>
                          <a:ea typeface="+mn-ea"/>
                          <a:cs typeface="+mn-cs"/>
                        </a:rPr>
                        <a:t>Includes:</a:t>
                      </a:r>
                    </a:p>
                    <a:p>
                      <a:pPr marL="1200150" lvl="2" indent="-285750" algn="l">
                        <a:lnSpc>
                          <a:spcPct val="100000"/>
                        </a:lnSpc>
                        <a:buFont typeface="Wingdings" pitchFamily="2" charset="2"/>
                        <a:buChar char="§"/>
                      </a:pPr>
                      <a:r>
                        <a:rPr lang="en-US" sz="1800" b="1" kern="1200" baseline="0" dirty="0" smtClean="0">
                          <a:solidFill>
                            <a:schemeClr val="tx1"/>
                          </a:solidFill>
                          <a:latin typeface="+mn-lt"/>
                          <a:ea typeface="+mn-ea"/>
                          <a:cs typeface="+mn-cs"/>
                        </a:rPr>
                        <a:t>Letter-head address</a:t>
                      </a:r>
                    </a:p>
                    <a:p>
                      <a:pPr marL="1200150" lvl="2" indent="-285750" algn="l">
                        <a:lnSpc>
                          <a:spcPct val="100000"/>
                        </a:lnSpc>
                        <a:buFont typeface="Wingdings" pitchFamily="2" charset="2"/>
                        <a:buChar char="§"/>
                      </a:pPr>
                      <a:r>
                        <a:rPr lang="en-US" sz="1800" b="1" kern="1200" baseline="0" dirty="0" smtClean="0">
                          <a:solidFill>
                            <a:schemeClr val="tx1"/>
                          </a:solidFill>
                          <a:latin typeface="+mn-lt"/>
                          <a:ea typeface="+mn-ea"/>
                          <a:cs typeface="+mn-cs"/>
                        </a:rPr>
                        <a:t>Date</a:t>
                      </a:r>
                    </a:p>
                    <a:p>
                      <a:pPr marL="1200150" lvl="2" indent="-285750" algn="l">
                        <a:lnSpc>
                          <a:spcPct val="100000"/>
                        </a:lnSpc>
                        <a:buFont typeface="Wingdings" pitchFamily="2" charset="2"/>
                        <a:buChar char="§"/>
                      </a:pPr>
                      <a:r>
                        <a:rPr lang="en-US" sz="1800" b="1" kern="1200" baseline="0" dirty="0" smtClean="0">
                          <a:solidFill>
                            <a:schemeClr val="tx1"/>
                          </a:solidFill>
                          <a:latin typeface="+mn-lt"/>
                          <a:ea typeface="+mn-ea"/>
                          <a:cs typeface="+mn-cs"/>
                        </a:rPr>
                        <a:t>Reader's address</a:t>
                      </a:r>
                    </a:p>
                    <a:p>
                      <a:pPr marL="1200150" lvl="2" indent="-285750" algn="l">
                        <a:lnSpc>
                          <a:spcPct val="100000"/>
                        </a:lnSpc>
                        <a:buFont typeface="Wingdings" pitchFamily="2" charset="2"/>
                        <a:buChar char="§"/>
                      </a:pPr>
                      <a:r>
                        <a:rPr lang="en-US" sz="1800" b="1" kern="1200" baseline="0" dirty="0" smtClean="0">
                          <a:solidFill>
                            <a:schemeClr val="tx1"/>
                          </a:solidFill>
                          <a:latin typeface="+mn-lt"/>
                          <a:ea typeface="+mn-ea"/>
                          <a:cs typeface="+mn-cs"/>
                        </a:rPr>
                        <a:t>Subject</a:t>
                      </a:r>
                    </a:p>
                    <a:p>
                      <a:pPr marL="1200150" lvl="2" indent="-285750" algn="l">
                        <a:lnSpc>
                          <a:spcPct val="100000"/>
                        </a:lnSpc>
                        <a:buFont typeface="Wingdings" pitchFamily="2" charset="2"/>
                        <a:buChar char="§"/>
                      </a:pPr>
                      <a:r>
                        <a:rPr lang="en-US" sz="1800" b="1" kern="1200" baseline="0" dirty="0" smtClean="0">
                          <a:solidFill>
                            <a:schemeClr val="tx1"/>
                          </a:solidFill>
                          <a:latin typeface="+mn-lt"/>
                          <a:ea typeface="+mn-ea"/>
                          <a:cs typeface="+mn-cs"/>
                        </a:rPr>
                        <a:t>Salutation</a:t>
                      </a:r>
                    </a:p>
                    <a:p>
                      <a:pPr marL="1200150" lvl="2" indent="-285750" algn="l">
                        <a:lnSpc>
                          <a:spcPct val="100000"/>
                        </a:lnSpc>
                        <a:buFont typeface="Wingdings" pitchFamily="2" charset="2"/>
                        <a:buChar char="§"/>
                      </a:pPr>
                      <a:r>
                        <a:rPr lang="en-US" sz="1800" b="1" kern="1200" baseline="0" dirty="0" smtClean="0">
                          <a:solidFill>
                            <a:schemeClr val="tx1"/>
                          </a:solidFill>
                          <a:latin typeface="+mn-lt"/>
                          <a:ea typeface="+mn-ea"/>
                          <a:cs typeface="+mn-cs"/>
                        </a:rPr>
                        <a:t>Text</a:t>
                      </a:r>
                    </a:p>
                    <a:p>
                      <a:pPr marL="1200150" lvl="2" indent="-285750" algn="l">
                        <a:lnSpc>
                          <a:spcPct val="100000"/>
                        </a:lnSpc>
                        <a:buFont typeface="Wingdings" pitchFamily="2" charset="2"/>
                        <a:buChar char="§"/>
                      </a:pPr>
                      <a:r>
                        <a:rPr lang="en-US" sz="1800" b="1" kern="1200" baseline="0" dirty="0" smtClean="0">
                          <a:solidFill>
                            <a:schemeClr val="tx1"/>
                          </a:solidFill>
                          <a:latin typeface="+mn-lt"/>
                          <a:ea typeface="+mn-ea"/>
                          <a:cs typeface="+mn-cs"/>
                        </a:rPr>
                        <a:t>Complimentary close</a:t>
                      </a:r>
                    </a:p>
                    <a:p>
                      <a:pPr marL="1200150" lvl="2" indent="-285750" algn="l">
                        <a:lnSpc>
                          <a:spcPct val="100000"/>
                        </a:lnSpc>
                        <a:buFont typeface="Wingdings" pitchFamily="2" charset="2"/>
                        <a:buChar char="§"/>
                      </a:pPr>
                      <a:r>
                        <a:rPr lang="en-US" sz="1800" b="1" kern="1200" baseline="0" dirty="0" smtClean="0">
                          <a:solidFill>
                            <a:schemeClr val="tx1"/>
                          </a:solidFill>
                          <a:latin typeface="+mn-lt"/>
                          <a:ea typeface="+mn-ea"/>
                          <a:cs typeface="+mn-cs"/>
                        </a:rPr>
                        <a:t>Signatures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58699">
                <a:tc>
                  <a:txBody>
                    <a:bodyPr/>
                    <a:lstStyle/>
                    <a:p>
                      <a:pPr algn="ctr"/>
                      <a:endParaRPr lang="en-US" sz="3600" b="1" dirty="0" smtClean="0">
                        <a:solidFill>
                          <a:schemeClr val="tx1"/>
                        </a:solidFill>
                      </a:endParaRPr>
                    </a:p>
                    <a:p>
                      <a:pPr algn="ctr"/>
                      <a:r>
                        <a:rPr lang="en-US" sz="3600" b="1" dirty="0" smtClean="0">
                          <a:solidFill>
                            <a:schemeClr val="tx1"/>
                          </a:solidFill>
                        </a:rPr>
                        <a:t>E-mail</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200" b="1" kern="1200" dirty="0" smtClean="0">
                          <a:solidFill>
                            <a:schemeClr val="tx1"/>
                          </a:solidFill>
                          <a:latin typeface="+mn-lt"/>
                          <a:ea typeface="+mn-ea"/>
                          <a:cs typeface="+mn-cs"/>
                        </a:rPr>
                        <a:t>Identification lines include:</a:t>
                      </a:r>
                    </a:p>
                    <a:p>
                      <a:pPr marL="1371600" lvl="2" indent="-457200" algn="l" defTabSz="914400" rtl="0" eaLnBrk="1" latinLnBrk="0" hangingPunct="1">
                        <a:lnSpc>
                          <a:spcPct val="100000"/>
                        </a:lnSpc>
                        <a:buFont typeface="Wingdings" pitchFamily="2" charset="2"/>
                        <a:buChar char="§"/>
                      </a:pPr>
                      <a:r>
                        <a:rPr lang="en-US" sz="1800" b="1" kern="1200" baseline="0" dirty="0" smtClean="0">
                          <a:solidFill>
                            <a:schemeClr val="tx1"/>
                          </a:solidFill>
                          <a:latin typeface="+mn-lt"/>
                          <a:ea typeface="+mn-ea"/>
                          <a:cs typeface="+mn-cs"/>
                        </a:rPr>
                        <a:t>Subject</a:t>
                      </a:r>
                    </a:p>
                    <a:p>
                      <a:pPr marL="1371600" lvl="2" indent="-457200" algn="l" defTabSz="914400" rtl="0" eaLnBrk="1" latinLnBrk="0" hangingPunct="1">
                        <a:lnSpc>
                          <a:spcPct val="100000"/>
                        </a:lnSpc>
                        <a:buFont typeface="Wingdings" pitchFamily="2" charset="2"/>
                        <a:buChar char="§"/>
                      </a:pPr>
                      <a:r>
                        <a:rPr lang="en-US" sz="1800" b="1" kern="1200" baseline="0" dirty="0" smtClean="0">
                          <a:solidFill>
                            <a:schemeClr val="tx1"/>
                          </a:solidFill>
                          <a:latin typeface="+mn-lt"/>
                          <a:ea typeface="+mn-ea"/>
                          <a:cs typeface="+mn-cs"/>
                        </a:rPr>
                        <a:t>From (writer’s name, and e-mail address)</a:t>
                      </a:r>
                    </a:p>
                    <a:p>
                      <a:pPr marL="1371600" lvl="2" indent="-457200" algn="l" defTabSz="914400" rtl="0" eaLnBrk="1" latinLnBrk="0" hangingPunct="1">
                        <a:lnSpc>
                          <a:spcPct val="100000"/>
                        </a:lnSpc>
                        <a:buFont typeface="Wingdings" pitchFamily="2" charset="2"/>
                        <a:buChar char="§"/>
                      </a:pPr>
                      <a:r>
                        <a:rPr lang="en-US" sz="1800" b="1" kern="1200" baseline="0" dirty="0" smtClean="0">
                          <a:solidFill>
                            <a:schemeClr val="tx1"/>
                          </a:solidFill>
                          <a:latin typeface="+mn-lt"/>
                          <a:ea typeface="+mn-ea"/>
                          <a:cs typeface="+mn-cs"/>
                        </a:rPr>
                        <a:t>Sent (date of transmission)</a:t>
                      </a:r>
                    </a:p>
                    <a:p>
                      <a:pPr marL="1371600" lvl="2" indent="-457200" algn="l" defTabSz="914400" rtl="0" eaLnBrk="1" latinLnBrk="0" hangingPunct="1">
                        <a:lnSpc>
                          <a:spcPct val="100000"/>
                        </a:lnSpc>
                        <a:buFont typeface="Wingdings" pitchFamily="2" charset="2"/>
                        <a:buChar char="§"/>
                      </a:pPr>
                      <a:r>
                        <a:rPr lang="en-US" sz="1800" b="1" kern="1200" baseline="0" dirty="0" smtClean="0">
                          <a:solidFill>
                            <a:schemeClr val="tx1"/>
                          </a:solidFill>
                          <a:latin typeface="+mn-lt"/>
                          <a:ea typeface="+mn-ea"/>
                          <a:cs typeface="+mn-cs"/>
                        </a:rPr>
                        <a:t>To (reader's name and email address)</a:t>
                      </a:r>
                    </a:p>
                    <a:p>
                      <a:pPr marL="1371600" lvl="2" indent="-457200" algn="l" defTabSz="914400" rtl="0" eaLnBrk="1" latinLnBrk="0" hangingPunct="1">
                        <a:lnSpc>
                          <a:spcPct val="100000"/>
                        </a:lnSpc>
                        <a:buFont typeface="Wingdings" pitchFamily="2" charset="2"/>
                        <a:buChar char="§"/>
                      </a:pPr>
                      <a:r>
                        <a:rPr lang="en-US" sz="1800" b="1" kern="1200" baseline="0" dirty="0" smtClean="0">
                          <a:solidFill>
                            <a:schemeClr val="tx1"/>
                          </a:solidFill>
                          <a:latin typeface="+mn-lt"/>
                          <a:ea typeface="+mn-ea"/>
                          <a:cs typeface="+mn-cs"/>
                        </a:rPr>
                        <a:t>The message follows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Slide Number Placeholder 3"/>
          <p:cNvSpPr>
            <a:spLocks noGrp="1"/>
          </p:cNvSpPr>
          <p:nvPr>
            <p:ph type="sldNum" sz="quarter" idx="12"/>
          </p:nvPr>
        </p:nvSpPr>
        <p:spPr/>
        <p:txBody>
          <a:bodyPr/>
          <a:lstStyle/>
          <a:p>
            <a:fld id="{EE85AB50-8EFD-4F2D-BAA3-7A18F6A26DE1}" type="slidenum">
              <a:rPr lang="en-US" smtClean="0"/>
              <a:pPr/>
              <a:t>19</a:t>
            </a:fld>
            <a:endParaRPr lang="en-US"/>
          </a:p>
        </p:txBody>
      </p:sp>
    </p:spTree>
    <p:extLst>
      <p:ext uri="{BB962C8B-B14F-4D97-AF65-F5344CB8AC3E}">
        <p14:creationId xmlns:p14="http://schemas.microsoft.com/office/powerpoint/2010/main" xmlns="" val="96060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US" sz="4800" dirty="0" smtClean="0"/>
              <a:t>Audience</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xmlns="" val="366750727"/>
              </p:ext>
            </p:extLst>
          </p:nvPr>
        </p:nvGraphicFramePr>
        <p:xfrm>
          <a:off x="304800" y="1066800"/>
          <a:ext cx="8458200" cy="5577840"/>
        </p:xfrm>
        <a:graphic>
          <a:graphicData uri="http://schemas.openxmlformats.org/drawingml/2006/table">
            <a:tbl>
              <a:tblPr firstRow="1" bandRow="1">
                <a:tableStyleId>{69012ECD-51FC-41F1-AA8D-1B2483CD663E}</a:tableStyleId>
              </a:tblPr>
              <a:tblGrid>
                <a:gridCol w="2439865"/>
                <a:gridCol w="6018335"/>
              </a:tblGrid>
              <a:tr h="1371600">
                <a:tc>
                  <a:txBody>
                    <a:bodyPr/>
                    <a:lstStyle/>
                    <a:p>
                      <a:pPr algn="ctr"/>
                      <a:endParaRPr lang="en-US" sz="1800" b="1" dirty="0" smtClean="0">
                        <a:solidFill>
                          <a:schemeClr val="tx1"/>
                        </a:solidFill>
                      </a:endParaRPr>
                    </a:p>
                    <a:p>
                      <a:pPr algn="ctr"/>
                      <a:r>
                        <a:rPr lang="en-US" sz="3600" b="1" dirty="0" smtClean="0">
                          <a:solidFill>
                            <a:schemeClr val="tx1"/>
                          </a:solidFill>
                        </a:rPr>
                        <a:t>Memos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0" indent="0" algn="l">
                        <a:lnSpc>
                          <a:spcPct val="100000"/>
                        </a:lnSpc>
                        <a:buFont typeface="Arial" pitchFamily="34" charset="0"/>
                        <a:buNone/>
                      </a:pPr>
                      <a:endParaRPr lang="en-US" sz="1800" b="1" baseline="0" dirty="0" smtClean="0">
                        <a:solidFill>
                          <a:schemeClr val="tx1"/>
                        </a:solidFill>
                      </a:endParaRPr>
                    </a:p>
                    <a:p>
                      <a:pPr marL="285750" indent="-285750" algn="l">
                        <a:lnSpc>
                          <a:spcPct val="100000"/>
                        </a:lnSpc>
                        <a:buFont typeface="Arial" pitchFamily="34" charset="0"/>
                        <a:buChar char="•"/>
                      </a:pPr>
                      <a:r>
                        <a:rPr lang="en-US" sz="2700" b="1" baseline="0" dirty="0" smtClean="0">
                          <a:solidFill>
                            <a:schemeClr val="tx1"/>
                          </a:solidFill>
                        </a:rPr>
                        <a:t>Generally high-tech or low-tech</a:t>
                      </a:r>
                    </a:p>
                    <a:p>
                      <a:pPr marL="285750" indent="-285750" algn="l">
                        <a:lnSpc>
                          <a:spcPct val="100000"/>
                        </a:lnSpc>
                        <a:buFont typeface="Arial" pitchFamily="34" charset="0"/>
                        <a:buChar char="•"/>
                      </a:pPr>
                      <a:r>
                        <a:rPr lang="en-US" sz="2700" b="1" baseline="0" dirty="0" smtClean="0">
                          <a:solidFill>
                            <a:schemeClr val="tx1"/>
                          </a:solidFill>
                        </a:rPr>
                        <a:t>Mostly business colleagues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371600">
                <a:tc>
                  <a:txBody>
                    <a:bodyPr/>
                    <a:lstStyle/>
                    <a:p>
                      <a:pPr algn="ctr"/>
                      <a:endParaRPr lang="en-US" sz="1800" b="1" dirty="0" smtClean="0">
                        <a:solidFill>
                          <a:schemeClr val="tx1"/>
                        </a:solidFill>
                      </a:endParaRPr>
                    </a:p>
                    <a:p>
                      <a:pPr algn="ctr"/>
                      <a:r>
                        <a:rPr lang="en-US" sz="3600" b="1" dirty="0" smtClean="0">
                          <a:solidFill>
                            <a:schemeClr val="tx1"/>
                          </a:solidFill>
                        </a:rPr>
                        <a:t>Letters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0" indent="0" algn="l">
                        <a:lnSpc>
                          <a:spcPct val="100000"/>
                        </a:lnSpc>
                        <a:buFont typeface="Arial" pitchFamily="34" charset="0"/>
                        <a:buNone/>
                      </a:pPr>
                      <a:endParaRPr lang="en-US" sz="1600" b="1" dirty="0" smtClean="0">
                        <a:solidFill>
                          <a:schemeClr val="tx1"/>
                        </a:solidFill>
                      </a:endParaRPr>
                    </a:p>
                    <a:p>
                      <a:pPr marL="285750" indent="-285750" algn="l">
                        <a:lnSpc>
                          <a:spcPct val="100000"/>
                        </a:lnSpc>
                        <a:buFont typeface="Arial" pitchFamily="34" charset="0"/>
                        <a:buChar char="•"/>
                      </a:pPr>
                      <a:r>
                        <a:rPr lang="en-US" sz="2700" b="1" dirty="0" smtClean="0">
                          <a:solidFill>
                            <a:schemeClr val="tx1"/>
                          </a:solidFill>
                        </a:rPr>
                        <a:t>Generally</a:t>
                      </a:r>
                      <a:r>
                        <a:rPr lang="en-US" sz="2700" b="1" baseline="0" dirty="0" smtClean="0">
                          <a:solidFill>
                            <a:schemeClr val="tx1"/>
                          </a:solidFill>
                        </a:rPr>
                        <a:t> low-tech and lay readers</a:t>
                      </a:r>
                    </a:p>
                    <a:p>
                      <a:pPr marL="285750" indent="-285750" algn="l">
                        <a:lnSpc>
                          <a:spcPct val="100000"/>
                        </a:lnSpc>
                        <a:buFont typeface="Arial" pitchFamily="34" charset="0"/>
                        <a:buChar char="•"/>
                      </a:pPr>
                      <a:r>
                        <a:rPr lang="en-US" sz="2700" b="1" baseline="0" dirty="0" smtClean="0">
                          <a:solidFill>
                            <a:schemeClr val="tx1"/>
                          </a:solidFill>
                        </a:rPr>
                        <a:t>Such as vendors and clients</a:t>
                      </a:r>
                      <a:endParaRPr lang="en-US" sz="2700" b="1"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879600">
                <a:tc>
                  <a:txBody>
                    <a:bodyPr/>
                    <a:lstStyle/>
                    <a:p>
                      <a:pPr algn="ctr"/>
                      <a:endParaRPr lang="en-US" sz="3600" b="1" dirty="0" smtClean="0">
                        <a:solidFill>
                          <a:schemeClr val="tx1"/>
                        </a:solidFill>
                      </a:endParaRPr>
                    </a:p>
                    <a:p>
                      <a:pPr algn="ctr"/>
                      <a:r>
                        <a:rPr lang="en-US" sz="3600" b="1" dirty="0" smtClean="0">
                          <a:solidFill>
                            <a:schemeClr val="tx1"/>
                          </a:solidFill>
                        </a:rPr>
                        <a:t>E-mail</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0" indent="0" algn="l">
                        <a:lnSpc>
                          <a:spcPct val="100000"/>
                        </a:lnSpc>
                        <a:buFont typeface="Arial" pitchFamily="34" charset="0"/>
                        <a:buNone/>
                      </a:pPr>
                      <a:endParaRPr lang="en-US" sz="1000" b="1" dirty="0" smtClean="0">
                        <a:solidFill>
                          <a:schemeClr val="tx1"/>
                        </a:solidFill>
                      </a:endParaRPr>
                    </a:p>
                    <a:p>
                      <a:pPr marL="285750" indent="-285750" algn="l">
                        <a:lnSpc>
                          <a:spcPct val="100000"/>
                        </a:lnSpc>
                        <a:buFont typeface="Arial" pitchFamily="34" charset="0"/>
                        <a:buChar char="•"/>
                      </a:pPr>
                      <a:r>
                        <a:rPr lang="en-US" sz="2700" b="1" dirty="0" smtClean="0">
                          <a:solidFill>
                            <a:schemeClr val="tx1"/>
                          </a:solidFill>
                        </a:rPr>
                        <a:t>Generally</a:t>
                      </a:r>
                      <a:r>
                        <a:rPr lang="en-US" sz="2700" b="1" baseline="0" dirty="0" smtClean="0">
                          <a:solidFill>
                            <a:schemeClr val="tx1"/>
                          </a:solidFill>
                        </a:rPr>
                        <a:t> multiple readers with various levels of knowledge</a:t>
                      </a:r>
                    </a:p>
                    <a:p>
                      <a:pPr marL="285750" indent="-285750" algn="l">
                        <a:lnSpc>
                          <a:spcPct val="100000"/>
                        </a:lnSpc>
                        <a:buFont typeface="Arial" pitchFamily="34" charset="0"/>
                        <a:buChar char="•"/>
                      </a:pPr>
                      <a:r>
                        <a:rPr lang="en-US" sz="2700" b="1" baseline="0" dirty="0" smtClean="0">
                          <a:solidFill>
                            <a:schemeClr val="tx1"/>
                          </a:solidFill>
                        </a:rPr>
                        <a:t>Could include instructors</a:t>
                      </a:r>
                    </a:p>
                    <a:p>
                      <a:pPr marL="285750" indent="-285750" algn="l">
                        <a:lnSpc>
                          <a:spcPct val="100000"/>
                        </a:lnSpc>
                        <a:buFont typeface="Arial" pitchFamily="34" charset="0"/>
                        <a:buChar char="•"/>
                      </a:pPr>
                      <a:r>
                        <a:rPr lang="en-US" sz="2700" b="1" baseline="0" dirty="0" smtClean="0">
                          <a:solidFill>
                            <a:schemeClr val="tx1"/>
                          </a:solidFill>
                        </a:rPr>
                        <a:t>Company supervisors</a:t>
                      </a:r>
                    </a:p>
                    <a:p>
                      <a:pPr marL="285750" indent="-285750" algn="l">
                        <a:lnSpc>
                          <a:spcPct val="100000"/>
                        </a:lnSpc>
                        <a:buFont typeface="Arial" pitchFamily="34" charset="0"/>
                        <a:buChar char="•"/>
                      </a:pPr>
                      <a:r>
                        <a:rPr lang="en-US" sz="2700" b="1" baseline="0" dirty="0" smtClean="0">
                          <a:solidFill>
                            <a:schemeClr val="tx1"/>
                          </a:solidFill>
                        </a:rPr>
                        <a:t>Subordinates as well as family and friends</a:t>
                      </a:r>
                    </a:p>
                    <a:p>
                      <a:pPr marL="0" indent="0" algn="l">
                        <a:lnSpc>
                          <a:spcPct val="100000"/>
                        </a:lnSpc>
                        <a:buFont typeface="Arial" pitchFamily="34" charset="0"/>
                        <a:buNone/>
                      </a:pPr>
                      <a:endParaRPr lang="en-US" sz="800" b="1"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Slide Number Placeholder 3"/>
          <p:cNvSpPr>
            <a:spLocks noGrp="1"/>
          </p:cNvSpPr>
          <p:nvPr>
            <p:ph type="sldNum" sz="quarter" idx="12"/>
          </p:nvPr>
        </p:nvSpPr>
        <p:spPr/>
        <p:txBody>
          <a:bodyPr/>
          <a:lstStyle/>
          <a:p>
            <a:fld id="{EE85AB50-8EFD-4F2D-BAA3-7A18F6A26DE1}" type="slidenum">
              <a:rPr lang="en-US" smtClean="0"/>
              <a:pPr/>
              <a:t>20</a:t>
            </a:fld>
            <a:endParaRPr lang="en-US"/>
          </a:p>
        </p:txBody>
      </p:sp>
    </p:spTree>
    <p:extLst>
      <p:ext uri="{BB962C8B-B14F-4D97-AF65-F5344CB8AC3E}">
        <p14:creationId xmlns:p14="http://schemas.microsoft.com/office/powerpoint/2010/main" xmlns="" val="245543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US" sz="4800" dirty="0" smtClean="0"/>
              <a:t>Topic</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xmlns="" val="1379882196"/>
              </p:ext>
            </p:extLst>
          </p:nvPr>
        </p:nvGraphicFramePr>
        <p:xfrm>
          <a:off x="304800" y="1143000"/>
          <a:ext cx="8534400" cy="5156200"/>
        </p:xfrm>
        <a:graphic>
          <a:graphicData uri="http://schemas.openxmlformats.org/drawingml/2006/table">
            <a:tbl>
              <a:tblPr firstRow="1" bandRow="1">
                <a:tableStyleId>{69012ECD-51FC-41F1-AA8D-1B2483CD663E}</a:tableStyleId>
              </a:tblPr>
              <a:tblGrid>
                <a:gridCol w="2461847"/>
                <a:gridCol w="6072553"/>
              </a:tblGrid>
              <a:tr h="1600200">
                <a:tc>
                  <a:txBody>
                    <a:bodyPr/>
                    <a:lstStyle/>
                    <a:p>
                      <a:pPr algn="ctr"/>
                      <a:endParaRPr lang="en-US" sz="2400" b="1" dirty="0" smtClean="0">
                        <a:solidFill>
                          <a:schemeClr val="tx1"/>
                        </a:solidFill>
                      </a:endParaRPr>
                    </a:p>
                    <a:p>
                      <a:pPr algn="ctr"/>
                      <a:r>
                        <a:rPr lang="en-US" sz="3600" b="1" dirty="0" smtClean="0">
                          <a:solidFill>
                            <a:schemeClr val="tx1"/>
                          </a:solidFill>
                        </a:rPr>
                        <a:t>Memos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0" indent="0" algn="l">
                        <a:lnSpc>
                          <a:spcPct val="100000"/>
                        </a:lnSpc>
                        <a:buFont typeface="Arial" pitchFamily="34" charset="0"/>
                        <a:buNone/>
                      </a:pPr>
                      <a:endParaRPr lang="en-US" sz="1000" b="1" baseline="0" dirty="0" smtClean="0">
                        <a:solidFill>
                          <a:schemeClr val="tx1"/>
                        </a:solidFill>
                      </a:endParaRPr>
                    </a:p>
                    <a:p>
                      <a:pPr marL="285750" indent="-285750" algn="l">
                        <a:lnSpc>
                          <a:spcPct val="100000"/>
                        </a:lnSpc>
                        <a:buFont typeface="Arial" pitchFamily="34" charset="0"/>
                        <a:buChar char="•"/>
                      </a:pPr>
                      <a:r>
                        <a:rPr lang="en-US" sz="2800" b="1" baseline="0" dirty="0" smtClean="0">
                          <a:solidFill>
                            <a:schemeClr val="tx1"/>
                          </a:solidFill>
                        </a:rPr>
                        <a:t>Generally high-tech to low-tech; abbreviations and acronym often allowed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76400">
                <a:tc>
                  <a:txBody>
                    <a:bodyPr/>
                    <a:lstStyle/>
                    <a:p>
                      <a:pPr algn="ctr"/>
                      <a:endParaRPr lang="en-US" sz="2400" b="1" dirty="0" smtClean="0">
                        <a:solidFill>
                          <a:schemeClr val="tx1"/>
                        </a:solidFill>
                      </a:endParaRPr>
                    </a:p>
                    <a:p>
                      <a:pPr algn="ctr"/>
                      <a:r>
                        <a:rPr lang="en-US" sz="3600" b="1" dirty="0" smtClean="0">
                          <a:solidFill>
                            <a:schemeClr val="tx1"/>
                          </a:solidFill>
                        </a:rPr>
                        <a:t>Letters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0" indent="0" algn="l">
                        <a:lnSpc>
                          <a:spcPct val="100000"/>
                        </a:lnSpc>
                        <a:buFont typeface="Arial" pitchFamily="34" charset="0"/>
                        <a:buNone/>
                      </a:pPr>
                      <a:endParaRPr lang="en-US" sz="1050" b="1" dirty="0" smtClean="0">
                        <a:solidFill>
                          <a:schemeClr val="tx1"/>
                        </a:solidFill>
                      </a:endParaRPr>
                    </a:p>
                    <a:p>
                      <a:pPr marL="285750" indent="-285750" algn="l">
                        <a:lnSpc>
                          <a:spcPct val="100000"/>
                        </a:lnSpc>
                        <a:buFont typeface="Arial" pitchFamily="34" charset="0"/>
                        <a:buChar char="•"/>
                      </a:pPr>
                      <a:r>
                        <a:rPr lang="en-US" sz="2800" b="1" dirty="0" smtClean="0">
                          <a:solidFill>
                            <a:schemeClr val="tx1"/>
                          </a:solidFill>
                        </a:rPr>
                        <a:t>Generally</a:t>
                      </a:r>
                      <a:r>
                        <a:rPr lang="en-US" sz="2800" b="1" baseline="0" dirty="0" smtClean="0">
                          <a:solidFill>
                            <a:schemeClr val="tx1"/>
                          </a:solidFill>
                        </a:rPr>
                        <a:t> low-tech to lay; abbreviations and acronyms usually defined</a:t>
                      </a:r>
                      <a:endParaRPr lang="en-US" sz="2800" b="1"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879600">
                <a:tc>
                  <a:txBody>
                    <a:bodyPr/>
                    <a:lstStyle/>
                    <a:p>
                      <a:pPr algn="ctr"/>
                      <a:endParaRPr lang="en-US" sz="1800" b="1" dirty="0" smtClean="0">
                        <a:solidFill>
                          <a:schemeClr val="tx1"/>
                        </a:solidFill>
                      </a:endParaRPr>
                    </a:p>
                    <a:p>
                      <a:pPr algn="ctr"/>
                      <a:r>
                        <a:rPr lang="en-US" sz="3600" b="1" dirty="0" smtClean="0">
                          <a:solidFill>
                            <a:schemeClr val="tx1"/>
                          </a:solidFill>
                        </a:rPr>
                        <a:t>E-mail</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0" indent="0" algn="l">
                        <a:lnSpc>
                          <a:spcPct val="100000"/>
                        </a:lnSpc>
                        <a:buFont typeface="Arial" pitchFamily="34" charset="0"/>
                        <a:buNone/>
                      </a:pPr>
                      <a:endParaRPr lang="en-US" sz="1400" b="1" dirty="0" smtClean="0">
                        <a:solidFill>
                          <a:schemeClr val="tx1"/>
                        </a:solidFill>
                      </a:endParaRPr>
                    </a:p>
                    <a:p>
                      <a:pPr marL="285750" indent="-285750" algn="l">
                        <a:lnSpc>
                          <a:spcPct val="100000"/>
                        </a:lnSpc>
                        <a:buFont typeface="Arial" pitchFamily="34" charset="0"/>
                        <a:buChar char="•"/>
                      </a:pPr>
                      <a:r>
                        <a:rPr lang="en-US" sz="2800" b="1" dirty="0" smtClean="0">
                          <a:solidFill>
                            <a:schemeClr val="tx1"/>
                          </a:solidFill>
                        </a:rPr>
                        <a:t>A</a:t>
                      </a:r>
                      <a:r>
                        <a:rPr lang="en-US" sz="2800" b="1" baseline="0" dirty="0" smtClean="0">
                          <a:solidFill>
                            <a:schemeClr val="tx1"/>
                          </a:solidFill>
                        </a:rPr>
                        <a:t> wide range of diverse topics determined by audience</a:t>
                      </a:r>
                      <a:endParaRPr lang="en-US" sz="2800" b="1"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Slide Number Placeholder 3"/>
          <p:cNvSpPr>
            <a:spLocks noGrp="1"/>
          </p:cNvSpPr>
          <p:nvPr>
            <p:ph type="sldNum" sz="quarter" idx="12"/>
          </p:nvPr>
        </p:nvSpPr>
        <p:spPr/>
        <p:txBody>
          <a:bodyPr/>
          <a:lstStyle/>
          <a:p>
            <a:fld id="{EE85AB50-8EFD-4F2D-BAA3-7A18F6A26DE1}" type="slidenum">
              <a:rPr lang="en-US" smtClean="0"/>
              <a:pPr/>
              <a:t>21</a:t>
            </a:fld>
            <a:endParaRPr lang="en-US"/>
          </a:p>
        </p:txBody>
      </p:sp>
    </p:spTree>
    <p:extLst>
      <p:ext uri="{BB962C8B-B14F-4D97-AF65-F5344CB8AC3E}">
        <p14:creationId xmlns:p14="http://schemas.microsoft.com/office/powerpoint/2010/main" xmlns="" val="2760304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US" sz="4800" dirty="0" smtClean="0"/>
              <a:t>Tone</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xmlns="" val="477112967"/>
              </p:ext>
            </p:extLst>
          </p:nvPr>
        </p:nvGraphicFramePr>
        <p:xfrm>
          <a:off x="228600" y="1143000"/>
          <a:ext cx="8534400" cy="4927600"/>
        </p:xfrm>
        <a:graphic>
          <a:graphicData uri="http://schemas.openxmlformats.org/drawingml/2006/table">
            <a:tbl>
              <a:tblPr firstRow="1" bandRow="1">
                <a:tableStyleId>{69012ECD-51FC-41F1-AA8D-1B2483CD663E}</a:tableStyleId>
              </a:tblPr>
              <a:tblGrid>
                <a:gridCol w="2461846"/>
                <a:gridCol w="6072554"/>
              </a:tblGrid>
              <a:tr h="1371600">
                <a:tc>
                  <a:txBody>
                    <a:bodyPr/>
                    <a:lstStyle/>
                    <a:p>
                      <a:pPr algn="ctr"/>
                      <a:endParaRPr lang="en-US" sz="1800" b="1" dirty="0" smtClean="0">
                        <a:solidFill>
                          <a:schemeClr val="tx1"/>
                        </a:solidFill>
                      </a:endParaRPr>
                    </a:p>
                    <a:p>
                      <a:pPr algn="ctr"/>
                      <a:r>
                        <a:rPr lang="en-US" sz="3600" b="1" dirty="0" smtClean="0">
                          <a:solidFill>
                            <a:schemeClr val="tx1"/>
                          </a:solidFill>
                        </a:rPr>
                        <a:t>Memos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0" indent="0" algn="l">
                        <a:lnSpc>
                          <a:spcPct val="100000"/>
                        </a:lnSpc>
                        <a:buFont typeface="Arial" pitchFamily="34" charset="0"/>
                        <a:buNone/>
                      </a:pPr>
                      <a:endParaRPr lang="en-US" sz="1400" b="1" dirty="0" smtClean="0">
                        <a:solidFill>
                          <a:schemeClr val="tx1"/>
                        </a:solidFill>
                      </a:endParaRPr>
                    </a:p>
                    <a:p>
                      <a:pPr marL="285750" indent="-285750" algn="l">
                        <a:lnSpc>
                          <a:spcPct val="100000"/>
                        </a:lnSpc>
                        <a:buFont typeface="Arial" pitchFamily="34" charset="0"/>
                        <a:buChar char="•"/>
                      </a:pPr>
                      <a:r>
                        <a:rPr lang="en-US" sz="2800" b="1" dirty="0" smtClean="0">
                          <a:solidFill>
                            <a:schemeClr val="tx1"/>
                          </a:solidFill>
                        </a:rPr>
                        <a:t>Informal</a:t>
                      </a:r>
                    </a:p>
                    <a:p>
                      <a:pPr marL="285750" indent="-285750" algn="l">
                        <a:lnSpc>
                          <a:spcPct val="100000"/>
                        </a:lnSpc>
                        <a:buFont typeface="Arial" pitchFamily="34" charset="0"/>
                        <a:buChar char="•"/>
                      </a:pPr>
                      <a:r>
                        <a:rPr lang="en-US" sz="2800" b="1" baseline="0" dirty="0" smtClean="0">
                          <a:solidFill>
                            <a:schemeClr val="tx1"/>
                          </a:solidFill>
                        </a:rPr>
                        <a:t>Peer audience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76400">
                <a:tc>
                  <a:txBody>
                    <a:bodyPr/>
                    <a:lstStyle/>
                    <a:p>
                      <a:pPr algn="ctr"/>
                      <a:endParaRPr lang="en-US" sz="1800" b="1" dirty="0" smtClean="0">
                        <a:solidFill>
                          <a:schemeClr val="tx1"/>
                        </a:solidFill>
                      </a:endParaRPr>
                    </a:p>
                    <a:p>
                      <a:pPr algn="ctr"/>
                      <a:r>
                        <a:rPr lang="en-US" sz="3600" b="1" dirty="0" smtClean="0">
                          <a:solidFill>
                            <a:schemeClr val="tx1"/>
                          </a:solidFill>
                        </a:rPr>
                        <a:t>Letters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0" indent="0" algn="l">
                        <a:lnSpc>
                          <a:spcPct val="100000"/>
                        </a:lnSpc>
                        <a:buFont typeface="Arial" pitchFamily="34" charset="0"/>
                        <a:buNone/>
                      </a:pPr>
                      <a:endParaRPr lang="en-US" sz="1400" b="1" dirty="0" smtClean="0">
                        <a:solidFill>
                          <a:schemeClr val="tx1"/>
                        </a:solidFill>
                      </a:endParaRPr>
                    </a:p>
                    <a:p>
                      <a:pPr marL="285750" indent="-285750" algn="l">
                        <a:lnSpc>
                          <a:spcPct val="100000"/>
                        </a:lnSpc>
                        <a:buFont typeface="Arial" pitchFamily="34" charset="0"/>
                        <a:buChar char="•"/>
                      </a:pPr>
                      <a:r>
                        <a:rPr lang="en-US" sz="2800" b="1" dirty="0" smtClean="0">
                          <a:solidFill>
                            <a:schemeClr val="tx1"/>
                          </a:solidFill>
                        </a:rPr>
                        <a:t>More</a:t>
                      </a:r>
                      <a:r>
                        <a:rPr lang="en-US" sz="2800" b="1" baseline="0" dirty="0" smtClean="0">
                          <a:solidFill>
                            <a:schemeClr val="tx1"/>
                          </a:solidFill>
                        </a:rPr>
                        <a:t> formal</a:t>
                      </a:r>
                    </a:p>
                    <a:p>
                      <a:pPr marL="285750" indent="-285750" algn="l">
                        <a:lnSpc>
                          <a:spcPct val="100000"/>
                        </a:lnSpc>
                        <a:buFont typeface="Arial" pitchFamily="34" charset="0"/>
                        <a:buChar char="•"/>
                      </a:pPr>
                      <a:r>
                        <a:rPr lang="en-US" sz="2800" b="1" baseline="0" dirty="0" smtClean="0">
                          <a:solidFill>
                            <a:schemeClr val="tx1"/>
                          </a:solidFill>
                        </a:rPr>
                        <a:t>Audience of vendors and clients</a:t>
                      </a:r>
                      <a:endParaRPr lang="en-US" sz="2800" b="1"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879600">
                <a:tc>
                  <a:txBody>
                    <a:bodyPr/>
                    <a:lstStyle/>
                    <a:p>
                      <a:pPr algn="ctr"/>
                      <a:endParaRPr lang="en-US" sz="2400" b="1" dirty="0" smtClean="0">
                        <a:solidFill>
                          <a:schemeClr val="tx1"/>
                        </a:solidFill>
                      </a:endParaRPr>
                    </a:p>
                    <a:p>
                      <a:pPr algn="ctr"/>
                      <a:r>
                        <a:rPr lang="en-US" sz="3600" b="1" dirty="0" smtClean="0">
                          <a:solidFill>
                            <a:schemeClr val="tx1"/>
                          </a:solidFill>
                        </a:rPr>
                        <a:t>E-mail</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0" indent="0" algn="l">
                        <a:lnSpc>
                          <a:spcPct val="100000"/>
                        </a:lnSpc>
                        <a:buFont typeface="Arial" pitchFamily="34" charset="0"/>
                        <a:buNone/>
                      </a:pPr>
                      <a:endParaRPr lang="en-US" sz="1100" b="1" dirty="0" smtClean="0">
                        <a:solidFill>
                          <a:schemeClr val="tx1"/>
                        </a:solidFill>
                      </a:endParaRPr>
                    </a:p>
                    <a:p>
                      <a:pPr marL="285750" indent="-285750" algn="l">
                        <a:lnSpc>
                          <a:spcPct val="100000"/>
                        </a:lnSpc>
                        <a:buFont typeface="Arial" pitchFamily="34" charset="0"/>
                        <a:buChar char="•"/>
                      </a:pPr>
                      <a:r>
                        <a:rPr lang="en-US" sz="2800" b="1" dirty="0" smtClean="0">
                          <a:solidFill>
                            <a:schemeClr val="tx1"/>
                          </a:solidFill>
                        </a:rPr>
                        <a:t>Usually</a:t>
                      </a:r>
                      <a:r>
                        <a:rPr lang="en-US" sz="2800" b="1" baseline="0" dirty="0" smtClean="0">
                          <a:solidFill>
                            <a:schemeClr val="tx1"/>
                          </a:solidFill>
                        </a:rPr>
                        <a:t> informal</a:t>
                      </a:r>
                    </a:p>
                    <a:p>
                      <a:pPr marL="285750" indent="-285750" algn="l">
                        <a:lnSpc>
                          <a:spcPct val="100000"/>
                        </a:lnSpc>
                        <a:buFont typeface="Arial" pitchFamily="34" charset="0"/>
                        <a:buChar char="•"/>
                      </a:pPr>
                      <a:r>
                        <a:rPr lang="en-US" sz="2800" b="1" baseline="0" dirty="0" smtClean="0">
                          <a:solidFill>
                            <a:schemeClr val="tx1"/>
                          </a:solidFill>
                        </a:rPr>
                        <a:t>Due to the “conversational” nature of electronic communication</a:t>
                      </a:r>
                      <a:endParaRPr lang="en-US" sz="2800" b="1"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4" name="Slide Number Placeholder 3"/>
          <p:cNvSpPr>
            <a:spLocks noGrp="1"/>
          </p:cNvSpPr>
          <p:nvPr>
            <p:ph type="sldNum" sz="quarter" idx="12"/>
          </p:nvPr>
        </p:nvSpPr>
        <p:spPr/>
        <p:txBody>
          <a:bodyPr/>
          <a:lstStyle/>
          <a:p>
            <a:fld id="{EE85AB50-8EFD-4F2D-BAA3-7A18F6A26DE1}" type="slidenum">
              <a:rPr lang="en-US" smtClean="0"/>
              <a:pPr/>
              <a:t>22</a:t>
            </a:fld>
            <a:endParaRPr lang="en-US"/>
          </a:p>
        </p:txBody>
      </p:sp>
    </p:spTree>
    <p:extLst>
      <p:ext uri="{BB962C8B-B14F-4D97-AF65-F5344CB8AC3E}">
        <p14:creationId xmlns:p14="http://schemas.microsoft.com/office/powerpoint/2010/main" xmlns="" val="186719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US" sz="4800" dirty="0" smtClean="0"/>
              <a:t>Attachments or Enclosures</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xmlns="" val="3308452413"/>
              </p:ext>
            </p:extLst>
          </p:nvPr>
        </p:nvGraphicFramePr>
        <p:xfrm>
          <a:off x="304800" y="838200"/>
          <a:ext cx="8610600" cy="5806440"/>
        </p:xfrm>
        <a:graphic>
          <a:graphicData uri="http://schemas.openxmlformats.org/drawingml/2006/table">
            <a:tbl>
              <a:tblPr firstRow="1" bandRow="1">
                <a:tableStyleId>{69012ECD-51FC-41F1-AA8D-1B2483CD663E}</a:tableStyleId>
              </a:tblPr>
              <a:tblGrid>
                <a:gridCol w="2378166"/>
                <a:gridCol w="6232434"/>
              </a:tblGrid>
              <a:tr h="1794125">
                <a:tc>
                  <a:txBody>
                    <a:bodyPr/>
                    <a:lstStyle/>
                    <a:p>
                      <a:pPr algn="ctr"/>
                      <a:endParaRPr lang="en-US" sz="2400" b="1" dirty="0" smtClean="0">
                        <a:solidFill>
                          <a:schemeClr val="tx1"/>
                        </a:solidFill>
                      </a:endParaRPr>
                    </a:p>
                    <a:p>
                      <a:pPr algn="ctr"/>
                      <a:r>
                        <a:rPr lang="en-US" sz="3600" b="1" dirty="0" smtClean="0">
                          <a:solidFill>
                            <a:schemeClr val="tx1"/>
                          </a:solidFill>
                        </a:rPr>
                        <a:t>Memos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600" b="1" baseline="0" dirty="0" smtClean="0">
                          <a:solidFill>
                            <a:schemeClr val="tx1"/>
                          </a:solidFill>
                        </a:rPr>
                        <a:t>Hard-copy attachments can be stapled to memo</a:t>
                      </a:r>
                    </a:p>
                    <a:p>
                      <a:pPr marL="285750" indent="-285750" algn="l">
                        <a:lnSpc>
                          <a:spcPct val="100000"/>
                        </a:lnSpc>
                        <a:buFont typeface="Arial" pitchFamily="34" charset="0"/>
                        <a:buChar char="•"/>
                      </a:pPr>
                      <a:r>
                        <a:rPr lang="en-US" sz="2600" b="1" baseline="0" dirty="0" smtClean="0">
                          <a:solidFill>
                            <a:schemeClr val="tx1"/>
                          </a:solidFill>
                        </a:rPr>
                        <a:t>Complimentary copies can be sent to other readers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94125">
                <a:tc>
                  <a:txBody>
                    <a:bodyPr/>
                    <a:lstStyle/>
                    <a:p>
                      <a:pPr algn="ctr"/>
                      <a:endParaRPr lang="en-US" sz="2800" b="1" dirty="0" smtClean="0">
                        <a:solidFill>
                          <a:schemeClr val="tx1"/>
                        </a:solidFill>
                      </a:endParaRPr>
                    </a:p>
                    <a:p>
                      <a:pPr algn="ctr"/>
                      <a:r>
                        <a:rPr lang="en-US" sz="3600" b="1" dirty="0" smtClean="0">
                          <a:solidFill>
                            <a:schemeClr val="tx1"/>
                          </a:solidFill>
                        </a:rPr>
                        <a:t>Letters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600" b="1" dirty="0" smtClean="0">
                          <a:solidFill>
                            <a:schemeClr val="tx1"/>
                          </a:solidFill>
                        </a:rPr>
                        <a:t>Additional</a:t>
                      </a:r>
                      <a:r>
                        <a:rPr lang="en-US" sz="2600" b="1" baseline="0" dirty="0" smtClean="0">
                          <a:solidFill>
                            <a:schemeClr val="tx1"/>
                          </a:solidFill>
                        </a:rPr>
                        <a:t> information can be enclosed within the envelope</a:t>
                      </a:r>
                    </a:p>
                    <a:p>
                      <a:pPr marL="285750" indent="-285750" algn="l">
                        <a:lnSpc>
                          <a:spcPct val="100000"/>
                        </a:lnSpc>
                        <a:buFont typeface="Arial" pitchFamily="34" charset="0"/>
                        <a:buChar char="•"/>
                      </a:pPr>
                      <a:r>
                        <a:rPr lang="en-US" sz="2600" b="1" baseline="0" dirty="0" smtClean="0">
                          <a:solidFill>
                            <a:schemeClr val="tx1"/>
                          </a:solidFill>
                        </a:rPr>
                        <a:t>Complimentary copies can be sent to other readers</a:t>
                      </a:r>
                      <a:endParaRPr lang="en-US" sz="2600" b="1" dirty="0" smtClean="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18190">
                <a:tc>
                  <a:txBody>
                    <a:bodyPr/>
                    <a:lstStyle/>
                    <a:p>
                      <a:pPr algn="ctr"/>
                      <a:endParaRPr lang="en-US" sz="3600" b="1" dirty="0" smtClean="0">
                        <a:solidFill>
                          <a:schemeClr val="tx1"/>
                        </a:solidFill>
                      </a:endParaRPr>
                    </a:p>
                    <a:p>
                      <a:pPr algn="ctr"/>
                      <a:r>
                        <a:rPr lang="en-US" sz="3600" b="1" dirty="0" smtClean="0">
                          <a:solidFill>
                            <a:schemeClr val="tx1"/>
                          </a:solidFill>
                        </a:rPr>
                        <a:t>E-mail</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600" b="1" dirty="0" smtClean="0">
                          <a:solidFill>
                            <a:schemeClr val="tx1"/>
                          </a:solidFill>
                        </a:rPr>
                        <a:t>Computer</a:t>
                      </a:r>
                      <a:r>
                        <a:rPr lang="en-US" sz="2600" b="1" baseline="0" dirty="0" smtClean="0">
                          <a:solidFill>
                            <a:schemeClr val="tx1"/>
                          </a:solidFill>
                        </a:rPr>
                        <a:t> files</a:t>
                      </a:r>
                    </a:p>
                    <a:p>
                      <a:pPr marL="285750" indent="-285750" algn="l">
                        <a:lnSpc>
                          <a:spcPct val="100000"/>
                        </a:lnSpc>
                        <a:buFont typeface="Arial" pitchFamily="34" charset="0"/>
                        <a:buChar char="•"/>
                      </a:pPr>
                      <a:r>
                        <a:rPr lang="en-US" sz="2600" b="1" baseline="0" dirty="0" smtClean="0">
                          <a:solidFill>
                            <a:schemeClr val="tx1"/>
                          </a:solidFill>
                        </a:rPr>
                        <a:t>Active links and </a:t>
                      </a:r>
                      <a:r>
                        <a:rPr lang="en-US" sz="2600" b="1" baseline="0" dirty="0" err="1" smtClean="0">
                          <a:solidFill>
                            <a:schemeClr val="tx1"/>
                          </a:solidFill>
                        </a:rPr>
                        <a:t>downable</a:t>
                      </a:r>
                      <a:r>
                        <a:rPr lang="en-US" sz="2600" b="1" baseline="0" dirty="0" smtClean="0">
                          <a:solidFill>
                            <a:schemeClr val="tx1"/>
                          </a:solidFill>
                        </a:rPr>
                        <a:t> graphics can be attached</a:t>
                      </a:r>
                    </a:p>
                    <a:p>
                      <a:pPr marL="285750" indent="-285750" algn="l">
                        <a:lnSpc>
                          <a:spcPct val="100000"/>
                        </a:lnSpc>
                        <a:buFont typeface="Arial" pitchFamily="34" charset="0"/>
                        <a:buChar char="•"/>
                      </a:pPr>
                      <a:r>
                        <a:rPr lang="en-US" sz="2600" b="1" baseline="0" dirty="0" smtClean="0">
                          <a:solidFill>
                            <a:schemeClr val="tx1"/>
                          </a:solidFill>
                        </a:rPr>
                        <a:t>Complimentary copies can be sent to other readers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Slide Number Placeholder 5"/>
          <p:cNvSpPr>
            <a:spLocks noGrp="1"/>
          </p:cNvSpPr>
          <p:nvPr>
            <p:ph type="sldNum" sz="quarter" idx="12"/>
          </p:nvPr>
        </p:nvSpPr>
        <p:spPr/>
        <p:txBody>
          <a:bodyPr/>
          <a:lstStyle/>
          <a:p>
            <a:fld id="{EE85AB50-8EFD-4F2D-BAA3-7A18F6A26DE1}" type="slidenum">
              <a:rPr lang="en-US" smtClean="0"/>
              <a:pPr/>
              <a:t>23</a:t>
            </a:fld>
            <a:endParaRPr lang="en-US"/>
          </a:p>
        </p:txBody>
      </p:sp>
    </p:spTree>
    <p:extLst>
      <p:ext uri="{BB962C8B-B14F-4D97-AF65-F5344CB8AC3E}">
        <p14:creationId xmlns:p14="http://schemas.microsoft.com/office/powerpoint/2010/main" xmlns="" val="295854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US" sz="4800" dirty="0" smtClean="0"/>
              <a:t>Structure</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xmlns="" val="148733235"/>
              </p:ext>
            </p:extLst>
          </p:nvPr>
        </p:nvGraphicFramePr>
        <p:xfrm>
          <a:off x="228600" y="1524000"/>
          <a:ext cx="8534400" cy="4726351"/>
        </p:xfrm>
        <a:graphic>
          <a:graphicData uri="http://schemas.openxmlformats.org/drawingml/2006/table">
            <a:tbl>
              <a:tblPr firstRow="1" bandRow="1">
                <a:tableStyleId>{69012ECD-51FC-41F1-AA8D-1B2483CD663E}</a:tableStyleId>
              </a:tblPr>
              <a:tblGrid>
                <a:gridCol w="2461846"/>
                <a:gridCol w="6072554"/>
              </a:tblGrid>
              <a:tr h="1295400">
                <a:tc>
                  <a:txBody>
                    <a:bodyPr/>
                    <a:lstStyle/>
                    <a:p>
                      <a:pPr algn="ctr"/>
                      <a:endParaRPr lang="en-US" sz="1400" b="1" dirty="0" smtClean="0">
                        <a:solidFill>
                          <a:schemeClr val="tx1"/>
                        </a:solidFill>
                      </a:endParaRPr>
                    </a:p>
                    <a:p>
                      <a:pPr algn="ctr"/>
                      <a:r>
                        <a:rPr lang="en-US" sz="3600" b="1" dirty="0" smtClean="0">
                          <a:solidFill>
                            <a:schemeClr val="tx1"/>
                          </a:solidFill>
                        </a:rPr>
                        <a:t>Memos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400" b="1" baseline="0" dirty="0" smtClean="0">
                          <a:solidFill>
                            <a:schemeClr val="tx1"/>
                          </a:solidFill>
                        </a:rPr>
                        <a:t>Typically 8 ½” * 11” with 1” margins</a:t>
                      </a:r>
                    </a:p>
                    <a:p>
                      <a:pPr marL="285750" indent="-285750" algn="l">
                        <a:lnSpc>
                          <a:spcPct val="100000"/>
                        </a:lnSpc>
                        <a:buFont typeface="Arial" pitchFamily="34" charset="0"/>
                        <a:buChar char="•"/>
                      </a:pPr>
                      <a:r>
                        <a:rPr lang="en-US" sz="2400" b="1" baseline="0" dirty="0" smtClean="0">
                          <a:solidFill>
                            <a:schemeClr val="tx1"/>
                          </a:solidFill>
                        </a:rPr>
                        <a:t>80 characters per line</a:t>
                      </a:r>
                    </a:p>
                    <a:p>
                      <a:pPr marL="285750" indent="-285750" algn="l">
                        <a:lnSpc>
                          <a:spcPct val="100000"/>
                        </a:lnSpc>
                        <a:buFont typeface="Arial" pitchFamily="34" charset="0"/>
                        <a:buChar char="•"/>
                      </a:pPr>
                      <a:r>
                        <a:rPr lang="en-US" sz="2400" b="1" baseline="0" dirty="0" smtClean="0">
                          <a:solidFill>
                            <a:schemeClr val="tx1"/>
                          </a:solidFill>
                        </a:rPr>
                        <a:t>55 lines per page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10711">
                <a:tc>
                  <a:txBody>
                    <a:bodyPr/>
                    <a:lstStyle/>
                    <a:p>
                      <a:pPr algn="ctr"/>
                      <a:endParaRPr lang="en-US" sz="1600" b="1" dirty="0" smtClean="0">
                        <a:solidFill>
                          <a:schemeClr val="tx1"/>
                        </a:solidFill>
                      </a:endParaRPr>
                    </a:p>
                    <a:p>
                      <a:pPr algn="ctr"/>
                      <a:r>
                        <a:rPr lang="en-US" sz="3600" b="1" dirty="0" smtClean="0">
                          <a:solidFill>
                            <a:schemeClr val="tx1"/>
                          </a:solidFill>
                        </a:rPr>
                        <a:t>Letters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400" b="1" baseline="0" dirty="0" smtClean="0">
                          <a:solidFill>
                            <a:schemeClr val="tx1"/>
                          </a:solidFill>
                        </a:rPr>
                        <a:t>Typically 8 ½” * 11” with 1” margins</a:t>
                      </a:r>
                    </a:p>
                    <a:p>
                      <a:pPr marL="285750" indent="-285750" algn="l">
                        <a:lnSpc>
                          <a:spcPct val="100000"/>
                        </a:lnSpc>
                        <a:buFont typeface="Arial" pitchFamily="34" charset="0"/>
                        <a:buChar char="•"/>
                      </a:pPr>
                      <a:r>
                        <a:rPr lang="en-US" sz="2400" b="1" baseline="0" dirty="0" smtClean="0">
                          <a:solidFill>
                            <a:schemeClr val="tx1"/>
                          </a:solidFill>
                        </a:rPr>
                        <a:t>80 characters per line</a:t>
                      </a:r>
                    </a:p>
                    <a:p>
                      <a:pPr marL="285750" indent="-285750" algn="l">
                        <a:lnSpc>
                          <a:spcPct val="100000"/>
                        </a:lnSpc>
                        <a:buFont typeface="Arial" pitchFamily="34" charset="0"/>
                        <a:buChar char="•"/>
                      </a:pPr>
                      <a:r>
                        <a:rPr lang="en-US" sz="2400" b="1" baseline="0" dirty="0" smtClean="0">
                          <a:solidFill>
                            <a:schemeClr val="tx1"/>
                          </a:solidFill>
                        </a:rPr>
                        <a:t>55 lines per page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474376">
                <a:tc>
                  <a:txBody>
                    <a:bodyPr/>
                    <a:lstStyle/>
                    <a:p>
                      <a:pPr algn="ctr"/>
                      <a:endParaRPr lang="en-US" sz="1600" b="1" dirty="0" smtClean="0">
                        <a:solidFill>
                          <a:schemeClr val="tx1"/>
                        </a:solidFill>
                      </a:endParaRPr>
                    </a:p>
                    <a:p>
                      <a:pPr algn="ctr"/>
                      <a:r>
                        <a:rPr lang="en-US" sz="3600" b="1" dirty="0" smtClean="0">
                          <a:solidFill>
                            <a:schemeClr val="tx1"/>
                          </a:solidFill>
                        </a:rPr>
                        <a:t>E-mail</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400" b="1" baseline="0" dirty="0" smtClean="0">
                          <a:solidFill>
                            <a:schemeClr val="tx1"/>
                          </a:solidFill>
                        </a:rPr>
                        <a:t>Typically one viewable screen with 60-70 characters per line</a:t>
                      </a:r>
                    </a:p>
                    <a:p>
                      <a:pPr marL="285750" indent="-285750" algn="l">
                        <a:lnSpc>
                          <a:spcPct val="100000"/>
                        </a:lnSpc>
                        <a:buFont typeface="Arial" pitchFamily="34" charset="0"/>
                        <a:buChar char="•"/>
                      </a:pPr>
                      <a:r>
                        <a:rPr lang="en-US" sz="2400" b="1" baseline="0" dirty="0" smtClean="0">
                          <a:solidFill>
                            <a:schemeClr val="tx1"/>
                          </a:solidFill>
                        </a:rPr>
                        <a:t>12-14 lines per screen</a:t>
                      </a:r>
                    </a:p>
                    <a:p>
                      <a:pPr marL="285750" indent="-285750" algn="l">
                        <a:lnSpc>
                          <a:spcPct val="100000"/>
                        </a:lnSpc>
                        <a:buFont typeface="Arial" pitchFamily="34" charset="0"/>
                        <a:buChar char="•"/>
                      </a:pPr>
                      <a:r>
                        <a:rPr lang="en-US" sz="2400" b="1" baseline="0" dirty="0" smtClean="0">
                          <a:solidFill>
                            <a:schemeClr val="tx1"/>
                          </a:solidFill>
                        </a:rPr>
                        <a:t>Beyond these parameters, a reader must scroll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8" name="Slide Number Placeholder 7"/>
          <p:cNvSpPr>
            <a:spLocks noGrp="1"/>
          </p:cNvSpPr>
          <p:nvPr>
            <p:ph type="sldNum" sz="quarter" idx="12"/>
          </p:nvPr>
        </p:nvSpPr>
        <p:spPr/>
        <p:txBody>
          <a:bodyPr/>
          <a:lstStyle/>
          <a:p>
            <a:fld id="{EE85AB50-8EFD-4F2D-BAA3-7A18F6A26DE1}" type="slidenum">
              <a:rPr lang="en-US" smtClean="0"/>
              <a:pPr/>
              <a:t>24</a:t>
            </a:fld>
            <a:endParaRPr lang="en-US"/>
          </a:p>
        </p:txBody>
      </p:sp>
    </p:spTree>
    <p:extLst>
      <p:ext uri="{BB962C8B-B14F-4D97-AF65-F5344CB8AC3E}">
        <p14:creationId xmlns:p14="http://schemas.microsoft.com/office/powerpoint/2010/main" xmlns="" val="393957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US" sz="4800" dirty="0" smtClean="0">
                <a:solidFill>
                  <a:schemeClr val="tx1"/>
                </a:solidFill>
              </a:rPr>
              <a:t>Security</a:t>
            </a:r>
            <a:endParaRPr lang="en-US" sz="4800" dirty="0">
              <a:solidFill>
                <a:schemeClr val="tx1"/>
              </a:solidFill>
            </a:endParaRPr>
          </a:p>
        </p:txBody>
      </p:sp>
      <p:graphicFrame>
        <p:nvGraphicFramePr>
          <p:cNvPr id="3" name="Table 2"/>
          <p:cNvGraphicFramePr>
            <a:graphicFrameLocks noGrp="1"/>
          </p:cNvGraphicFramePr>
          <p:nvPr>
            <p:extLst>
              <p:ext uri="{D42A27DB-BD31-4B8C-83A1-F6EECF244321}">
                <p14:modId xmlns:p14="http://schemas.microsoft.com/office/powerpoint/2010/main" xmlns="" val="1744285954"/>
              </p:ext>
            </p:extLst>
          </p:nvPr>
        </p:nvGraphicFramePr>
        <p:xfrm>
          <a:off x="228600" y="1219200"/>
          <a:ext cx="8534400" cy="4986633"/>
        </p:xfrm>
        <a:graphic>
          <a:graphicData uri="http://schemas.openxmlformats.org/drawingml/2006/table">
            <a:tbl>
              <a:tblPr firstRow="1" bandRow="1">
                <a:tableStyleId>{69012ECD-51FC-41F1-AA8D-1B2483CD663E}</a:tableStyleId>
              </a:tblPr>
              <a:tblGrid>
                <a:gridCol w="2461846"/>
                <a:gridCol w="6072554"/>
              </a:tblGrid>
              <a:tr h="1676400">
                <a:tc>
                  <a:txBody>
                    <a:bodyPr/>
                    <a:lstStyle/>
                    <a:p>
                      <a:pPr algn="ctr"/>
                      <a:endParaRPr lang="en-US" sz="1400" b="1" dirty="0" smtClean="0">
                        <a:solidFill>
                          <a:schemeClr val="tx1"/>
                        </a:solidFill>
                      </a:endParaRPr>
                    </a:p>
                    <a:p>
                      <a:pPr algn="ctr"/>
                      <a:r>
                        <a:rPr lang="en-US" sz="3600" b="1" dirty="0" smtClean="0">
                          <a:solidFill>
                            <a:schemeClr val="tx1"/>
                          </a:solidFill>
                        </a:rPr>
                        <a:t>Memos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000" b="1" baseline="0" dirty="0" smtClean="0">
                          <a:solidFill>
                            <a:schemeClr val="tx1"/>
                          </a:solidFill>
                        </a:rPr>
                        <a:t>If the company’s mail delivery is reliable, the memo will be placed in the reader's mailbox</a:t>
                      </a:r>
                    </a:p>
                    <a:p>
                      <a:pPr marL="285750" indent="-285750" algn="l">
                        <a:lnSpc>
                          <a:spcPct val="100000"/>
                        </a:lnSpc>
                        <a:buFont typeface="Arial" pitchFamily="34" charset="0"/>
                        <a:buChar char="•"/>
                      </a:pPr>
                      <a:r>
                        <a:rPr lang="en-US" sz="2000" b="1" baseline="0" dirty="0" smtClean="0">
                          <a:solidFill>
                            <a:schemeClr val="tx1"/>
                          </a:solidFill>
                        </a:rPr>
                        <a:t>Security depends on the ethics of co-workers and whether the memo was sent within an envelope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85193">
                <a:tc>
                  <a:txBody>
                    <a:bodyPr/>
                    <a:lstStyle/>
                    <a:p>
                      <a:pPr algn="ctr"/>
                      <a:endParaRPr lang="en-US" sz="1600" b="1" dirty="0" smtClean="0">
                        <a:solidFill>
                          <a:schemeClr val="tx1"/>
                        </a:solidFill>
                      </a:endParaRPr>
                    </a:p>
                    <a:p>
                      <a:pPr algn="ctr"/>
                      <a:r>
                        <a:rPr lang="en-US" sz="3600" b="1" dirty="0" smtClean="0">
                          <a:solidFill>
                            <a:schemeClr val="tx1"/>
                          </a:solidFill>
                        </a:rPr>
                        <a:t>Letters</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000" b="1" baseline="0" dirty="0" smtClean="0">
                          <a:solidFill>
                            <a:schemeClr val="tx1"/>
                          </a:solidFill>
                        </a:rPr>
                        <a:t>Privacy laws protect the letter’s content</a:t>
                      </a:r>
                    </a:p>
                    <a:p>
                      <a:pPr marL="285750" indent="-285750" algn="l">
                        <a:lnSpc>
                          <a:spcPct val="100000"/>
                        </a:lnSpc>
                        <a:buFont typeface="Arial" pitchFamily="34" charset="0"/>
                        <a:buChar char="•"/>
                      </a:pPr>
                      <a:r>
                        <a:rPr lang="en-US" sz="2000" b="1" baseline="0" dirty="0" smtClean="0">
                          <a:solidFill>
                            <a:schemeClr val="tx1"/>
                          </a:solidFill>
                        </a:rPr>
                        <a:t>Once the reader opens the envelope, he or she sees exactly what the writer wrote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789387">
                <a:tc>
                  <a:txBody>
                    <a:bodyPr/>
                    <a:lstStyle/>
                    <a:p>
                      <a:pPr algn="ctr"/>
                      <a:endParaRPr lang="en-US" sz="1600" b="1" dirty="0" smtClean="0">
                        <a:solidFill>
                          <a:schemeClr val="tx1"/>
                        </a:solidFill>
                      </a:endParaRPr>
                    </a:p>
                    <a:p>
                      <a:pPr algn="ctr"/>
                      <a:r>
                        <a:rPr lang="en-US" sz="3600" b="1" dirty="0" smtClean="0">
                          <a:solidFill>
                            <a:schemeClr val="tx1"/>
                          </a:solidFill>
                        </a:rPr>
                        <a:t>E-mail</a:t>
                      </a:r>
                      <a:endParaRPr lang="en-US" sz="3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pattFill prst="lgConfetti">
                      <a:fgClr>
                        <a:srgbClr val="FF9900"/>
                      </a:fgClr>
                      <a:bgClr>
                        <a:schemeClr val="bg1"/>
                      </a:bgClr>
                    </a:pattFill>
                  </a:tcPr>
                </a:tc>
                <a:tc>
                  <a:txBody>
                    <a:bodyPr/>
                    <a:lstStyle/>
                    <a:p>
                      <a:pPr marL="285750" indent="-285750" algn="l">
                        <a:lnSpc>
                          <a:spcPct val="100000"/>
                        </a:lnSpc>
                        <a:buFont typeface="Arial" pitchFamily="34" charset="0"/>
                        <a:buChar char="•"/>
                      </a:pPr>
                      <a:r>
                        <a:rPr lang="en-US" sz="2000" b="1" baseline="0" dirty="0" smtClean="0">
                          <a:solidFill>
                            <a:schemeClr val="tx1"/>
                          </a:solidFill>
                        </a:rPr>
                        <a:t>E-mail systems, like computer systems, malfunctions from time to time</a:t>
                      </a:r>
                    </a:p>
                    <a:p>
                      <a:pPr marL="285750" indent="-285750" algn="l">
                        <a:lnSpc>
                          <a:spcPct val="100000"/>
                        </a:lnSpc>
                        <a:buFont typeface="Arial" pitchFamily="34" charset="0"/>
                        <a:buChar char="•"/>
                      </a:pPr>
                      <a:r>
                        <a:rPr lang="en-US" sz="2000" b="1" baseline="0" dirty="0" smtClean="0">
                          <a:solidFill>
                            <a:schemeClr val="tx1"/>
                          </a:solidFill>
                        </a:rPr>
                        <a:t>Sent email might not arrive</a:t>
                      </a:r>
                    </a:p>
                    <a:p>
                      <a:pPr marL="285750" indent="-285750" algn="l">
                        <a:lnSpc>
                          <a:spcPct val="100000"/>
                        </a:lnSpc>
                        <a:buFont typeface="Arial" pitchFamily="34" charset="0"/>
                        <a:buChar char="•"/>
                      </a:pPr>
                      <a:r>
                        <a:rPr lang="en-US" sz="2000" b="1" baseline="0" dirty="0" smtClean="0">
                          <a:solidFill>
                            <a:schemeClr val="tx1"/>
                          </a:solidFill>
                        </a:rPr>
                        <a:t>The content can be the same, but the page layout could be differ</a:t>
                      </a:r>
                    </a:p>
                    <a:p>
                      <a:pPr marL="285750" indent="-285750" algn="l">
                        <a:lnSpc>
                          <a:spcPct val="100000"/>
                        </a:lnSpc>
                        <a:buFont typeface="Arial" pitchFamily="34" charset="0"/>
                        <a:buChar char="•"/>
                      </a:pPr>
                      <a:r>
                        <a:rPr lang="en-US" sz="2000" b="1" baseline="0" dirty="0" smtClean="0">
                          <a:solidFill>
                            <a:schemeClr val="tx1"/>
                          </a:solidFill>
                        </a:rPr>
                        <a:t>Email can be tampered with and/or read by others with access to the system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 name="Slide Number Placeholder 4"/>
          <p:cNvSpPr>
            <a:spLocks noGrp="1"/>
          </p:cNvSpPr>
          <p:nvPr>
            <p:ph type="sldNum" sz="quarter" idx="12"/>
          </p:nvPr>
        </p:nvSpPr>
        <p:spPr/>
        <p:txBody>
          <a:bodyPr/>
          <a:lstStyle/>
          <a:p>
            <a:fld id="{EE85AB50-8EFD-4F2D-BAA3-7A18F6A26DE1}" type="slidenum">
              <a:rPr lang="en-US" smtClean="0"/>
              <a:pPr/>
              <a:t>25</a:t>
            </a:fld>
            <a:endParaRPr lang="en-US"/>
          </a:p>
        </p:txBody>
      </p:sp>
    </p:spTree>
    <p:extLst>
      <p:ext uri="{BB962C8B-B14F-4D97-AF65-F5344CB8AC3E}">
        <p14:creationId xmlns:p14="http://schemas.microsoft.com/office/powerpoint/2010/main" xmlns="" val="206327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en-US" sz="4800" dirty="0" smtClean="0"/>
              <a:t>Writing a Memo</a:t>
            </a:r>
            <a:endParaRPr lang="en-US" sz="4800" dirty="0"/>
          </a:p>
        </p:txBody>
      </p:sp>
      <p:graphicFrame>
        <p:nvGraphicFramePr>
          <p:cNvPr id="3" name="Table 2"/>
          <p:cNvGraphicFramePr>
            <a:graphicFrameLocks noGrp="1"/>
          </p:cNvGraphicFramePr>
          <p:nvPr>
            <p:extLst>
              <p:ext uri="{D42A27DB-BD31-4B8C-83A1-F6EECF244321}">
                <p14:modId xmlns:p14="http://schemas.microsoft.com/office/powerpoint/2010/main" xmlns="" val="288676193"/>
              </p:ext>
            </p:extLst>
          </p:nvPr>
        </p:nvGraphicFramePr>
        <p:xfrm>
          <a:off x="228600" y="1905000"/>
          <a:ext cx="8686800" cy="3276600"/>
        </p:xfrm>
        <a:graphic>
          <a:graphicData uri="http://schemas.openxmlformats.org/drawingml/2006/table">
            <a:tbl>
              <a:tblPr firstRow="1" bandRow="1">
                <a:tableStyleId>{69012ECD-51FC-41F1-AA8D-1B2483CD663E}</a:tableStyleId>
              </a:tblPr>
              <a:tblGrid>
                <a:gridCol w="8686800"/>
              </a:tblGrid>
              <a:tr h="3276600">
                <a:tc>
                  <a:txBody>
                    <a:bodyPr/>
                    <a:lstStyle/>
                    <a:p>
                      <a:pPr marL="0" indent="0" algn="ctr">
                        <a:lnSpc>
                          <a:spcPct val="100000"/>
                        </a:lnSpc>
                        <a:buFont typeface="Arial" pitchFamily="34" charset="0"/>
                        <a:buNone/>
                      </a:pPr>
                      <a:r>
                        <a:rPr lang="en-US" sz="4000" b="1" baseline="0" dirty="0" smtClean="0">
                          <a:ln>
                            <a:solidFill>
                              <a:schemeClr val="bg1"/>
                            </a:solidFill>
                          </a:ln>
                          <a:solidFill>
                            <a:schemeClr val="tx1"/>
                          </a:solidFill>
                        </a:rPr>
                        <a:t>It’s time for your group to meet again for the final Project (assume that you are the group leader). Write a memo calling the meeting. Provide an agenda.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5" name="Slide Number Placeholder 4"/>
          <p:cNvSpPr>
            <a:spLocks noGrp="1"/>
          </p:cNvSpPr>
          <p:nvPr>
            <p:ph type="sldNum" sz="quarter" idx="12"/>
          </p:nvPr>
        </p:nvSpPr>
        <p:spPr/>
        <p:txBody>
          <a:bodyPr/>
          <a:lstStyle/>
          <a:p>
            <a:fld id="{EE85AB50-8EFD-4F2D-BAA3-7A18F6A26DE1}" type="slidenum">
              <a:rPr lang="en-US" smtClean="0"/>
              <a:pPr/>
              <a:t>26</a:t>
            </a:fld>
            <a:endParaRPr lang="en-US"/>
          </a:p>
        </p:txBody>
      </p:sp>
    </p:spTree>
    <p:extLst>
      <p:ext uri="{BB962C8B-B14F-4D97-AF65-F5344CB8AC3E}">
        <p14:creationId xmlns:p14="http://schemas.microsoft.com/office/powerpoint/2010/main" xmlns="" val="1313669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r>
              <a:rPr lang="en-US" dirty="0" smtClean="0"/>
              <a:t>What is Memo?</a:t>
            </a:r>
          </a:p>
          <a:p>
            <a:r>
              <a:rPr lang="en-US" dirty="0" smtClean="0"/>
              <a:t>Memo Formatting</a:t>
            </a:r>
          </a:p>
          <a:p>
            <a:r>
              <a:rPr lang="en-US" dirty="0" smtClean="0"/>
              <a:t>Types of Memos</a:t>
            </a:r>
          </a:p>
          <a:p>
            <a:r>
              <a:rPr lang="en-US" smtClean="0"/>
              <a:t>Similarities </a:t>
            </a:r>
            <a:r>
              <a:rPr lang="en-US" dirty="0" smtClean="0"/>
              <a:t>and Differences between Memo, Letter and Email</a:t>
            </a:r>
            <a:endParaRPr lang="en-US" dirty="0"/>
          </a:p>
        </p:txBody>
      </p:sp>
    </p:spTree>
    <p:extLst>
      <p:ext uri="{BB962C8B-B14F-4D97-AF65-F5344CB8AC3E}">
        <p14:creationId xmlns:p14="http://schemas.microsoft.com/office/powerpoint/2010/main" xmlns="" val="31058691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Source: http://oregonstate.edu/dept/eli/buswrite/memos.html</a:t>
            </a:r>
          </a:p>
          <a:p>
            <a:endParaRPr lang="en-US" dirty="0"/>
          </a:p>
        </p:txBody>
      </p:sp>
    </p:spTree>
    <p:extLst>
      <p:ext uri="{BB962C8B-B14F-4D97-AF65-F5344CB8AC3E}">
        <p14:creationId xmlns:p14="http://schemas.microsoft.com/office/powerpoint/2010/main" xmlns="" val="39467910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913</Words>
  <Application>Microsoft Office PowerPoint</Application>
  <PresentationFormat>On-screen Show (4:3)</PresentationFormat>
  <Paragraphs>277</Paragraphs>
  <Slides>28</Slides>
  <Notes>4</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Lecture 21   Professional Communication</vt:lpstr>
      <vt:lpstr>Summary</vt:lpstr>
      <vt:lpstr>What is Memorandum?</vt:lpstr>
      <vt:lpstr>Memorandums are:</vt:lpstr>
      <vt:lpstr>What should you know about  Business Memos?  They . . . </vt:lpstr>
      <vt:lpstr>Memos</vt:lpstr>
      <vt:lpstr>Formatting a . . . </vt:lpstr>
      <vt:lpstr>Basic Elements of Memorandum Format</vt:lpstr>
      <vt:lpstr>Memo Sample</vt:lpstr>
      <vt:lpstr>Guidelines for writing Memos</vt:lpstr>
      <vt:lpstr>Memo Writing Process</vt:lpstr>
      <vt:lpstr>Memo Writing Process</vt:lpstr>
      <vt:lpstr>Memo Writing Process</vt:lpstr>
      <vt:lpstr>Memo Writing Process</vt:lpstr>
      <vt:lpstr>Types of Memos</vt:lpstr>
      <vt:lpstr>Lets Practice one!</vt:lpstr>
      <vt:lpstr>Memos  VS  Letters  VS  Email</vt:lpstr>
      <vt:lpstr>Destination</vt:lpstr>
      <vt:lpstr>Format</vt:lpstr>
      <vt:lpstr>Audience</vt:lpstr>
      <vt:lpstr>Topic</vt:lpstr>
      <vt:lpstr>Tone</vt:lpstr>
      <vt:lpstr>Attachments or Enclosures</vt:lpstr>
      <vt:lpstr>Structure</vt:lpstr>
      <vt:lpstr>Security</vt:lpstr>
      <vt:lpstr>Writing a Memo</vt:lpstr>
      <vt:lpstr>Recap</vt:lpstr>
      <vt:lpstr>References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21   Professional Communication</dc:title>
  <dc:creator>MyUserName</dc:creator>
  <cp:lastModifiedBy>NTS</cp:lastModifiedBy>
  <cp:revision>5</cp:revision>
  <dcterms:created xsi:type="dcterms:W3CDTF">2013-04-05T17:32:54Z</dcterms:created>
  <dcterms:modified xsi:type="dcterms:W3CDTF">2013-04-06T08:45:47Z</dcterms:modified>
</cp:coreProperties>
</file>