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7"/>
  </p:notesMasterIdLst>
  <p:sldIdLst>
    <p:sldId id="256" r:id="rId2"/>
    <p:sldId id="258" r:id="rId3"/>
    <p:sldId id="259" r:id="rId4"/>
    <p:sldId id="261" r:id="rId5"/>
    <p:sldId id="262" r:id="rId6"/>
    <p:sldId id="270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1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FFF82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E01428-A857-4163-BEF1-0F569DF418D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0F2545-81B1-41CF-BBEF-18063CB7C5C3}">
      <dgm:prSet phldrT="[Text]"/>
      <dgm:spPr/>
      <dgm:t>
        <a:bodyPr/>
        <a:lstStyle/>
        <a:p>
          <a:r>
            <a:rPr lang="en-US" b="0" dirty="0" smtClean="0">
              <a:solidFill>
                <a:schemeClr val="bg1"/>
              </a:solidFill>
            </a:rPr>
            <a:t>Block Format</a:t>
          </a:r>
          <a:endParaRPr lang="en-US" b="0" dirty="0">
            <a:solidFill>
              <a:schemeClr val="bg1"/>
            </a:solidFill>
          </a:endParaRPr>
        </a:p>
      </dgm:t>
    </dgm:pt>
    <dgm:pt modelId="{149A660A-7557-44D2-B976-854EEC5C1432}" type="parTrans" cxnId="{32C156FF-20BC-45FF-ADD4-865692470704}">
      <dgm:prSet/>
      <dgm:spPr/>
      <dgm:t>
        <a:bodyPr/>
        <a:lstStyle/>
        <a:p>
          <a:endParaRPr lang="en-US"/>
        </a:p>
      </dgm:t>
    </dgm:pt>
    <dgm:pt modelId="{4FBB8422-9FF3-45B1-9340-80DF177AB91E}" type="sibTrans" cxnId="{32C156FF-20BC-45FF-ADD4-865692470704}">
      <dgm:prSet/>
      <dgm:spPr/>
      <dgm:t>
        <a:bodyPr/>
        <a:lstStyle/>
        <a:p>
          <a:endParaRPr lang="en-US"/>
        </a:p>
      </dgm:t>
    </dgm:pt>
    <dgm:pt modelId="{58AF51B9-F319-4808-9456-E78A45969E92}">
      <dgm:prSet phldrT="[Text]"/>
      <dgm:spPr/>
      <dgm:t>
        <a:bodyPr/>
        <a:lstStyle/>
        <a:p>
          <a:r>
            <a:rPr lang="en-US" dirty="0" smtClean="0"/>
            <a:t>All elements on left-hand margin</a:t>
          </a:r>
          <a:endParaRPr lang="en-US" dirty="0"/>
        </a:p>
      </dgm:t>
    </dgm:pt>
    <dgm:pt modelId="{F26D828D-5C03-4396-89D2-0502EBE63D3F}" type="parTrans" cxnId="{18C6D629-10FA-457C-AFA9-36DFD1D8E8B3}">
      <dgm:prSet/>
      <dgm:spPr/>
      <dgm:t>
        <a:bodyPr/>
        <a:lstStyle/>
        <a:p>
          <a:endParaRPr lang="en-US"/>
        </a:p>
      </dgm:t>
    </dgm:pt>
    <dgm:pt modelId="{36F805C7-30BB-440A-A671-76423EEF7956}" type="sibTrans" cxnId="{18C6D629-10FA-457C-AFA9-36DFD1D8E8B3}">
      <dgm:prSet/>
      <dgm:spPr/>
      <dgm:t>
        <a:bodyPr/>
        <a:lstStyle/>
        <a:p>
          <a:endParaRPr lang="en-US"/>
        </a:p>
      </dgm:t>
    </dgm:pt>
    <dgm:pt modelId="{E86B50F2-BA36-4B14-B43B-1035AFA1BB6A}">
      <dgm:prSet phldrT="[Text]"/>
      <dgm:spPr/>
      <dgm:t>
        <a:bodyPr/>
        <a:lstStyle/>
        <a:p>
          <a:r>
            <a:rPr lang="en-US" dirty="0" smtClean="0"/>
            <a:t>Typed quickly</a:t>
          </a:r>
          <a:endParaRPr lang="en-US" dirty="0"/>
        </a:p>
      </dgm:t>
    </dgm:pt>
    <dgm:pt modelId="{F588D754-7DB1-4549-AD2B-835B150207EE}" type="parTrans" cxnId="{7F1A208C-97E6-464A-8FA4-3D5C92C1CC9A}">
      <dgm:prSet/>
      <dgm:spPr/>
      <dgm:t>
        <a:bodyPr/>
        <a:lstStyle/>
        <a:p>
          <a:endParaRPr lang="en-US"/>
        </a:p>
      </dgm:t>
    </dgm:pt>
    <dgm:pt modelId="{CCD451F2-9568-4D25-BA36-4326ACF4122B}" type="sibTrans" cxnId="{7F1A208C-97E6-464A-8FA4-3D5C92C1CC9A}">
      <dgm:prSet/>
      <dgm:spPr/>
      <dgm:t>
        <a:bodyPr/>
        <a:lstStyle/>
        <a:p>
          <a:endParaRPr lang="en-US"/>
        </a:p>
      </dgm:t>
    </dgm:pt>
    <dgm:pt modelId="{4E1EDCDC-708D-4C05-BE25-923B741D2005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Simplified</a:t>
          </a:r>
          <a:r>
            <a:rPr lang="en-US" dirty="0" smtClean="0">
              <a:solidFill>
                <a:schemeClr val="tx1"/>
              </a:solidFill>
            </a:rPr>
            <a:t> </a:t>
          </a:r>
          <a:r>
            <a:rPr lang="en-US" dirty="0" smtClean="0">
              <a:solidFill>
                <a:schemeClr val="bg1"/>
              </a:solidFill>
            </a:rPr>
            <a:t>Format</a:t>
          </a:r>
          <a:endParaRPr lang="en-US" dirty="0">
            <a:solidFill>
              <a:schemeClr val="bg1"/>
            </a:solidFill>
          </a:endParaRPr>
        </a:p>
      </dgm:t>
    </dgm:pt>
    <dgm:pt modelId="{4D7B2C92-B812-4972-8A93-F11AEFA5F1E0}" type="parTrans" cxnId="{0FE3DA27-039D-472E-A391-398EEFCEA1C3}">
      <dgm:prSet/>
      <dgm:spPr/>
      <dgm:t>
        <a:bodyPr/>
        <a:lstStyle/>
        <a:p>
          <a:endParaRPr lang="en-US"/>
        </a:p>
      </dgm:t>
    </dgm:pt>
    <dgm:pt modelId="{270143D5-93FF-47A7-99D7-DB51EDA17B25}" type="sibTrans" cxnId="{0FE3DA27-039D-472E-A391-398EEFCEA1C3}">
      <dgm:prSet/>
      <dgm:spPr/>
      <dgm:t>
        <a:bodyPr/>
        <a:lstStyle/>
        <a:p>
          <a:endParaRPr lang="en-US"/>
        </a:p>
      </dgm:t>
    </dgm:pt>
    <dgm:pt modelId="{7EF7AED0-64A0-43D9-AB76-5347212478B5}">
      <dgm:prSet phldrT="[Text]"/>
      <dgm:spPr/>
      <dgm:t>
        <a:bodyPr/>
        <a:lstStyle/>
        <a:p>
          <a:r>
            <a:rPr lang="en-US" dirty="0" smtClean="0"/>
            <a:t>Conventional</a:t>
          </a:r>
          <a:endParaRPr lang="en-US" dirty="0"/>
        </a:p>
      </dgm:t>
    </dgm:pt>
    <dgm:pt modelId="{16ECCDC4-105F-4326-B092-1A5669765B86}" type="parTrans" cxnId="{01CD616A-D209-4C7B-9B66-0722ED18AA1E}">
      <dgm:prSet/>
      <dgm:spPr/>
      <dgm:t>
        <a:bodyPr/>
        <a:lstStyle/>
        <a:p>
          <a:endParaRPr lang="en-US"/>
        </a:p>
      </dgm:t>
    </dgm:pt>
    <dgm:pt modelId="{EEFA5A15-027E-4EF9-AD98-7094FC91F13C}" type="sibTrans" cxnId="{01CD616A-D209-4C7B-9B66-0722ED18AA1E}">
      <dgm:prSet/>
      <dgm:spPr/>
      <dgm:t>
        <a:bodyPr/>
        <a:lstStyle/>
        <a:p>
          <a:endParaRPr lang="en-US"/>
        </a:p>
      </dgm:t>
    </dgm:pt>
    <dgm:pt modelId="{0EC83FEF-75E0-4C56-A542-5483BF8E001A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Modified Block Format</a:t>
          </a:r>
          <a:endParaRPr lang="en-US" dirty="0">
            <a:solidFill>
              <a:schemeClr val="bg1"/>
            </a:solidFill>
          </a:endParaRPr>
        </a:p>
      </dgm:t>
    </dgm:pt>
    <dgm:pt modelId="{55AEADA3-9BA1-4B2B-89D3-D7A54DE5A0F6}" type="parTrans" cxnId="{5572258E-9782-4695-86F5-A224A3B58682}">
      <dgm:prSet/>
      <dgm:spPr/>
      <dgm:t>
        <a:bodyPr/>
        <a:lstStyle/>
        <a:p>
          <a:endParaRPr lang="en-US"/>
        </a:p>
      </dgm:t>
    </dgm:pt>
    <dgm:pt modelId="{43449B16-BB95-437A-B258-7FF7D1E4BEBE}" type="sibTrans" cxnId="{5572258E-9782-4695-86F5-A224A3B58682}">
      <dgm:prSet/>
      <dgm:spPr/>
      <dgm:t>
        <a:bodyPr/>
        <a:lstStyle/>
        <a:p>
          <a:endParaRPr lang="en-US"/>
        </a:p>
      </dgm:t>
    </dgm:pt>
    <dgm:pt modelId="{DA1ED7F5-5545-4F07-9B9B-4034E04ECFF0}">
      <dgm:prSet phldrT="[Text]"/>
      <dgm:spPr/>
      <dgm:t>
        <a:bodyPr/>
        <a:lstStyle/>
        <a:p>
          <a:r>
            <a:rPr lang="en-US" dirty="0" smtClean="0"/>
            <a:t>Two exceptions only</a:t>
          </a:r>
          <a:endParaRPr lang="en-US" dirty="0"/>
        </a:p>
      </dgm:t>
    </dgm:pt>
    <dgm:pt modelId="{7579A648-B8F6-4D47-B5BB-BF92C6427D68}" type="parTrans" cxnId="{BBEC6679-59DA-4445-85AE-46570B04DE29}">
      <dgm:prSet/>
      <dgm:spPr/>
      <dgm:t>
        <a:bodyPr/>
        <a:lstStyle/>
        <a:p>
          <a:endParaRPr lang="en-US"/>
        </a:p>
      </dgm:t>
    </dgm:pt>
    <dgm:pt modelId="{871DF916-E172-4344-AB15-0A93A2B34870}" type="sibTrans" cxnId="{BBEC6679-59DA-4445-85AE-46570B04DE29}">
      <dgm:prSet/>
      <dgm:spPr/>
      <dgm:t>
        <a:bodyPr/>
        <a:lstStyle/>
        <a:p>
          <a:endParaRPr lang="en-US"/>
        </a:p>
      </dgm:t>
    </dgm:pt>
    <dgm:pt modelId="{98D8C990-CC3C-4149-972B-EE48CF051786}">
      <dgm:prSet phldrT="[Text]"/>
      <dgm:spPr/>
      <dgm:t>
        <a:bodyPr/>
        <a:lstStyle/>
        <a:p>
          <a:r>
            <a:rPr lang="en-US" dirty="0" smtClean="0"/>
            <a:t>Includes subject line</a:t>
          </a:r>
          <a:endParaRPr lang="en-US" dirty="0"/>
        </a:p>
      </dgm:t>
    </dgm:pt>
    <dgm:pt modelId="{4BA004C0-0E2B-4C72-ABA3-B76397C3672A}" type="parTrans" cxnId="{58F04243-D67E-47D3-B6BA-DC7495920579}">
      <dgm:prSet/>
      <dgm:spPr/>
      <dgm:t>
        <a:bodyPr/>
        <a:lstStyle/>
        <a:p>
          <a:endParaRPr lang="en-US"/>
        </a:p>
      </dgm:t>
    </dgm:pt>
    <dgm:pt modelId="{70DF49BE-DF4B-4C96-9D74-9BB6A3BC4354}" type="sibTrans" cxnId="{58F04243-D67E-47D3-B6BA-DC7495920579}">
      <dgm:prSet/>
      <dgm:spPr/>
      <dgm:t>
        <a:bodyPr/>
        <a:lstStyle/>
        <a:p>
          <a:endParaRPr lang="en-US"/>
        </a:p>
      </dgm:t>
    </dgm:pt>
    <dgm:pt modelId="{03441F48-C9A3-495C-8FD2-3CBE43E4070F}">
      <dgm:prSet phldrT="[Text]"/>
      <dgm:spPr/>
      <dgm:t>
        <a:bodyPr/>
        <a:lstStyle/>
        <a:p>
          <a:r>
            <a:rPr lang="en-US" dirty="0" smtClean="0"/>
            <a:t>Resembles Block Format</a:t>
          </a:r>
          <a:endParaRPr lang="en-US" dirty="0"/>
        </a:p>
      </dgm:t>
    </dgm:pt>
    <dgm:pt modelId="{A71FB72A-B287-4B49-B0F2-C959A2CC72DF}" type="parTrans" cxnId="{0D626385-011D-421B-AF44-448A343A5B6C}">
      <dgm:prSet/>
      <dgm:spPr/>
      <dgm:t>
        <a:bodyPr/>
        <a:lstStyle/>
        <a:p>
          <a:endParaRPr lang="en-US"/>
        </a:p>
      </dgm:t>
    </dgm:pt>
    <dgm:pt modelId="{7F5B87FA-73E5-44B9-9A59-1370374BB028}" type="sibTrans" cxnId="{0D626385-011D-421B-AF44-448A343A5B6C}">
      <dgm:prSet/>
      <dgm:spPr/>
      <dgm:t>
        <a:bodyPr/>
        <a:lstStyle/>
        <a:p>
          <a:endParaRPr lang="en-US"/>
        </a:p>
      </dgm:t>
    </dgm:pt>
    <dgm:pt modelId="{8D7CCDB7-787D-4289-83CE-CD08AD5C2B0A}">
      <dgm:prSet phldrT="[Text]"/>
      <dgm:spPr/>
      <dgm:t>
        <a:bodyPr/>
        <a:lstStyle/>
        <a:p>
          <a:r>
            <a:rPr lang="en-US" dirty="0" smtClean="0"/>
            <a:t>Date and closing on right hand side</a:t>
          </a:r>
          <a:endParaRPr lang="en-US" dirty="0"/>
        </a:p>
      </dgm:t>
    </dgm:pt>
    <dgm:pt modelId="{5D56DBC7-5035-436D-8403-7C8D37A965C4}" type="parTrans" cxnId="{BD3FA59E-4BF3-4D86-8AA2-4E2B6C27E355}">
      <dgm:prSet/>
      <dgm:spPr/>
      <dgm:t>
        <a:bodyPr/>
        <a:lstStyle/>
        <a:p>
          <a:endParaRPr lang="en-US"/>
        </a:p>
      </dgm:t>
    </dgm:pt>
    <dgm:pt modelId="{8CDD8DB2-074D-46E0-ADDD-516174A00203}" type="sibTrans" cxnId="{BD3FA59E-4BF3-4D86-8AA2-4E2B6C27E355}">
      <dgm:prSet/>
      <dgm:spPr/>
      <dgm:t>
        <a:bodyPr/>
        <a:lstStyle/>
        <a:p>
          <a:endParaRPr lang="en-US"/>
        </a:p>
      </dgm:t>
    </dgm:pt>
    <dgm:pt modelId="{0E302A75-E478-4B0D-A91A-C3E5CB3EDF06}" type="pres">
      <dgm:prSet presAssocID="{A6E01428-A857-4163-BEF1-0F569DF418D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F6C9F69-9EF0-4709-AD56-192BB2D8ECC9}" type="pres">
      <dgm:prSet presAssocID="{F30F2545-81B1-41CF-BBEF-18063CB7C5C3}" presName="linNode" presStyleCnt="0"/>
      <dgm:spPr/>
    </dgm:pt>
    <dgm:pt modelId="{57B2F3E0-C4A7-4958-9FC7-2CC8BBE5E454}" type="pres">
      <dgm:prSet presAssocID="{F30F2545-81B1-41CF-BBEF-18063CB7C5C3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27C344-A697-4DFE-91BF-F176C85AC1C0}" type="pres">
      <dgm:prSet presAssocID="{F30F2545-81B1-41CF-BBEF-18063CB7C5C3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D68801-C282-49DC-AE0F-E3A1555E395F}" type="pres">
      <dgm:prSet presAssocID="{4FBB8422-9FF3-45B1-9340-80DF177AB91E}" presName="sp" presStyleCnt="0"/>
      <dgm:spPr/>
    </dgm:pt>
    <dgm:pt modelId="{D4049F6E-608E-4F97-AA1B-9D50144B9595}" type="pres">
      <dgm:prSet presAssocID="{4E1EDCDC-708D-4C05-BE25-923B741D2005}" presName="linNode" presStyleCnt="0"/>
      <dgm:spPr/>
    </dgm:pt>
    <dgm:pt modelId="{B842A0E2-A0E5-42EA-8914-10FAC6A1CF95}" type="pres">
      <dgm:prSet presAssocID="{4E1EDCDC-708D-4C05-BE25-923B741D2005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77CC4B-6E58-4D36-B181-C1797C980F99}" type="pres">
      <dgm:prSet presAssocID="{4E1EDCDC-708D-4C05-BE25-923B741D2005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D3F1FF-2B64-45D8-819C-35B60B2C67E7}" type="pres">
      <dgm:prSet presAssocID="{270143D5-93FF-47A7-99D7-DB51EDA17B25}" presName="sp" presStyleCnt="0"/>
      <dgm:spPr/>
    </dgm:pt>
    <dgm:pt modelId="{14FF297D-2F52-4044-AD7F-4A122F68A854}" type="pres">
      <dgm:prSet presAssocID="{0EC83FEF-75E0-4C56-A542-5483BF8E001A}" presName="linNode" presStyleCnt="0"/>
      <dgm:spPr/>
    </dgm:pt>
    <dgm:pt modelId="{B8CD8E4A-594B-49A7-A8C7-A5E0A3129718}" type="pres">
      <dgm:prSet presAssocID="{0EC83FEF-75E0-4C56-A542-5483BF8E001A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0C6D3D-D288-41F2-9FC2-DBCA7B2FB894}" type="pres">
      <dgm:prSet presAssocID="{0EC83FEF-75E0-4C56-A542-5483BF8E001A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E21A9D-DCE2-4202-9BA0-B1C22FEE8740}" type="presOf" srcId="{E86B50F2-BA36-4B14-B43B-1035AFA1BB6A}" destId="{4A27C344-A697-4DFE-91BF-F176C85AC1C0}" srcOrd="0" destOrd="1" presId="urn:microsoft.com/office/officeart/2005/8/layout/vList5"/>
    <dgm:cxn modelId="{611496C5-4760-4B5D-89F7-2631CB969FE4}" type="presOf" srcId="{A6E01428-A857-4163-BEF1-0F569DF418DC}" destId="{0E302A75-E478-4B0D-A91A-C3E5CB3EDF06}" srcOrd="0" destOrd="0" presId="urn:microsoft.com/office/officeart/2005/8/layout/vList5"/>
    <dgm:cxn modelId="{086A56B9-12DA-463E-9ABF-4CD27AF48169}" type="presOf" srcId="{7EF7AED0-64A0-43D9-AB76-5347212478B5}" destId="{9877CC4B-6E58-4D36-B181-C1797C980F99}" srcOrd="0" destOrd="0" presId="urn:microsoft.com/office/officeart/2005/8/layout/vList5"/>
    <dgm:cxn modelId="{7F1A208C-97E6-464A-8FA4-3D5C92C1CC9A}" srcId="{F30F2545-81B1-41CF-BBEF-18063CB7C5C3}" destId="{E86B50F2-BA36-4B14-B43B-1035AFA1BB6A}" srcOrd="1" destOrd="0" parTransId="{F588D754-7DB1-4549-AD2B-835B150207EE}" sibTransId="{CCD451F2-9568-4D25-BA36-4326ACF4122B}"/>
    <dgm:cxn modelId="{1BCFA0C4-618B-4975-89C9-0072E4B0E8C3}" type="presOf" srcId="{03441F48-C9A3-495C-8FD2-3CBE43E4070F}" destId="{9877CC4B-6E58-4D36-B181-C1797C980F99}" srcOrd="0" destOrd="2" presId="urn:microsoft.com/office/officeart/2005/8/layout/vList5"/>
    <dgm:cxn modelId="{8C111A9C-9DA3-4453-97E4-B7D4E6316B83}" type="presOf" srcId="{0EC83FEF-75E0-4C56-A542-5483BF8E001A}" destId="{B8CD8E4A-594B-49A7-A8C7-A5E0A3129718}" srcOrd="0" destOrd="0" presId="urn:microsoft.com/office/officeart/2005/8/layout/vList5"/>
    <dgm:cxn modelId="{BBEC6679-59DA-4445-85AE-46570B04DE29}" srcId="{0EC83FEF-75E0-4C56-A542-5483BF8E001A}" destId="{DA1ED7F5-5545-4F07-9B9B-4034E04ECFF0}" srcOrd="0" destOrd="0" parTransId="{7579A648-B8F6-4D47-B5BB-BF92C6427D68}" sibTransId="{871DF916-E172-4344-AB15-0A93A2B34870}"/>
    <dgm:cxn modelId="{32C156FF-20BC-45FF-ADD4-865692470704}" srcId="{A6E01428-A857-4163-BEF1-0F569DF418DC}" destId="{F30F2545-81B1-41CF-BBEF-18063CB7C5C3}" srcOrd="0" destOrd="0" parTransId="{149A660A-7557-44D2-B976-854EEC5C1432}" sibTransId="{4FBB8422-9FF3-45B1-9340-80DF177AB91E}"/>
    <dgm:cxn modelId="{78B989F5-A450-4FDD-9190-E1000E3C5614}" type="presOf" srcId="{58AF51B9-F319-4808-9456-E78A45969E92}" destId="{4A27C344-A697-4DFE-91BF-F176C85AC1C0}" srcOrd="0" destOrd="0" presId="urn:microsoft.com/office/officeart/2005/8/layout/vList5"/>
    <dgm:cxn modelId="{58F04243-D67E-47D3-B6BA-DC7495920579}" srcId="{4E1EDCDC-708D-4C05-BE25-923B741D2005}" destId="{98D8C990-CC3C-4149-972B-EE48CF051786}" srcOrd="1" destOrd="0" parTransId="{4BA004C0-0E2B-4C72-ABA3-B76397C3672A}" sibTransId="{70DF49BE-DF4B-4C96-9D74-9BB6A3BC4354}"/>
    <dgm:cxn modelId="{3ADDABA9-334A-43FE-A266-498B0154C858}" type="presOf" srcId="{4E1EDCDC-708D-4C05-BE25-923B741D2005}" destId="{B842A0E2-A0E5-42EA-8914-10FAC6A1CF95}" srcOrd="0" destOrd="0" presId="urn:microsoft.com/office/officeart/2005/8/layout/vList5"/>
    <dgm:cxn modelId="{18C6D629-10FA-457C-AFA9-36DFD1D8E8B3}" srcId="{F30F2545-81B1-41CF-BBEF-18063CB7C5C3}" destId="{58AF51B9-F319-4808-9456-E78A45969E92}" srcOrd="0" destOrd="0" parTransId="{F26D828D-5C03-4396-89D2-0502EBE63D3F}" sibTransId="{36F805C7-30BB-440A-A671-76423EEF7956}"/>
    <dgm:cxn modelId="{0D626385-011D-421B-AF44-448A343A5B6C}" srcId="{4E1EDCDC-708D-4C05-BE25-923B741D2005}" destId="{03441F48-C9A3-495C-8FD2-3CBE43E4070F}" srcOrd="2" destOrd="0" parTransId="{A71FB72A-B287-4B49-B0F2-C959A2CC72DF}" sibTransId="{7F5B87FA-73E5-44B9-9A59-1370374BB028}"/>
    <dgm:cxn modelId="{BD3FA59E-4BF3-4D86-8AA2-4E2B6C27E355}" srcId="{0EC83FEF-75E0-4C56-A542-5483BF8E001A}" destId="{8D7CCDB7-787D-4289-83CE-CD08AD5C2B0A}" srcOrd="1" destOrd="0" parTransId="{5D56DBC7-5035-436D-8403-7C8D37A965C4}" sibTransId="{8CDD8DB2-074D-46E0-ADDD-516174A00203}"/>
    <dgm:cxn modelId="{8E1D3E88-AFB3-43E9-A627-71A4F180BFD0}" type="presOf" srcId="{98D8C990-CC3C-4149-972B-EE48CF051786}" destId="{9877CC4B-6E58-4D36-B181-C1797C980F99}" srcOrd="0" destOrd="1" presId="urn:microsoft.com/office/officeart/2005/8/layout/vList5"/>
    <dgm:cxn modelId="{0FE3DA27-039D-472E-A391-398EEFCEA1C3}" srcId="{A6E01428-A857-4163-BEF1-0F569DF418DC}" destId="{4E1EDCDC-708D-4C05-BE25-923B741D2005}" srcOrd="1" destOrd="0" parTransId="{4D7B2C92-B812-4972-8A93-F11AEFA5F1E0}" sibTransId="{270143D5-93FF-47A7-99D7-DB51EDA17B25}"/>
    <dgm:cxn modelId="{01CD616A-D209-4C7B-9B66-0722ED18AA1E}" srcId="{4E1EDCDC-708D-4C05-BE25-923B741D2005}" destId="{7EF7AED0-64A0-43D9-AB76-5347212478B5}" srcOrd="0" destOrd="0" parTransId="{16ECCDC4-105F-4326-B092-1A5669765B86}" sibTransId="{EEFA5A15-027E-4EF9-AD98-7094FC91F13C}"/>
    <dgm:cxn modelId="{6BF24BB4-3A6A-42FD-83A8-3B892F25D18E}" type="presOf" srcId="{8D7CCDB7-787D-4289-83CE-CD08AD5C2B0A}" destId="{100C6D3D-D288-41F2-9FC2-DBCA7B2FB894}" srcOrd="0" destOrd="1" presId="urn:microsoft.com/office/officeart/2005/8/layout/vList5"/>
    <dgm:cxn modelId="{5572258E-9782-4695-86F5-A224A3B58682}" srcId="{A6E01428-A857-4163-BEF1-0F569DF418DC}" destId="{0EC83FEF-75E0-4C56-A542-5483BF8E001A}" srcOrd="2" destOrd="0" parTransId="{55AEADA3-9BA1-4B2B-89D3-D7A54DE5A0F6}" sibTransId="{43449B16-BB95-437A-B258-7FF7D1E4BEBE}"/>
    <dgm:cxn modelId="{284937C3-7952-4ED6-B51F-96FF2BA3C858}" type="presOf" srcId="{DA1ED7F5-5545-4F07-9B9B-4034E04ECFF0}" destId="{100C6D3D-D288-41F2-9FC2-DBCA7B2FB894}" srcOrd="0" destOrd="0" presId="urn:microsoft.com/office/officeart/2005/8/layout/vList5"/>
    <dgm:cxn modelId="{3F11C78B-8EE6-4872-B89C-CAAD40E9F928}" type="presOf" srcId="{F30F2545-81B1-41CF-BBEF-18063CB7C5C3}" destId="{57B2F3E0-C4A7-4958-9FC7-2CC8BBE5E454}" srcOrd="0" destOrd="0" presId="urn:microsoft.com/office/officeart/2005/8/layout/vList5"/>
    <dgm:cxn modelId="{A7DF76F7-BEE6-43A1-851F-53D966BE7112}" type="presParOf" srcId="{0E302A75-E478-4B0D-A91A-C3E5CB3EDF06}" destId="{2F6C9F69-9EF0-4709-AD56-192BB2D8ECC9}" srcOrd="0" destOrd="0" presId="urn:microsoft.com/office/officeart/2005/8/layout/vList5"/>
    <dgm:cxn modelId="{EF8F01B5-0BF3-48E5-B41E-AE1D7E7C20B6}" type="presParOf" srcId="{2F6C9F69-9EF0-4709-AD56-192BB2D8ECC9}" destId="{57B2F3E0-C4A7-4958-9FC7-2CC8BBE5E454}" srcOrd="0" destOrd="0" presId="urn:microsoft.com/office/officeart/2005/8/layout/vList5"/>
    <dgm:cxn modelId="{B46FDC48-CB4D-4B4D-9879-BD87465EF606}" type="presParOf" srcId="{2F6C9F69-9EF0-4709-AD56-192BB2D8ECC9}" destId="{4A27C344-A697-4DFE-91BF-F176C85AC1C0}" srcOrd="1" destOrd="0" presId="urn:microsoft.com/office/officeart/2005/8/layout/vList5"/>
    <dgm:cxn modelId="{7C348F43-F461-4480-B13C-C6B441003098}" type="presParOf" srcId="{0E302A75-E478-4B0D-A91A-C3E5CB3EDF06}" destId="{EBD68801-C282-49DC-AE0F-E3A1555E395F}" srcOrd="1" destOrd="0" presId="urn:microsoft.com/office/officeart/2005/8/layout/vList5"/>
    <dgm:cxn modelId="{A269E15A-7A5B-455B-AB95-EDF0CE788D7B}" type="presParOf" srcId="{0E302A75-E478-4B0D-A91A-C3E5CB3EDF06}" destId="{D4049F6E-608E-4F97-AA1B-9D50144B9595}" srcOrd="2" destOrd="0" presId="urn:microsoft.com/office/officeart/2005/8/layout/vList5"/>
    <dgm:cxn modelId="{D8F369CE-7587-490F-9478-4C9B7DC5D022}" type="presParOf" srcId="{D4049F6E-608E-4F97-AA1B-9D50144B9595}" destId="{B842A0E2-A0E5-42EA-8914-10FAC6A1CF95}" srcOrd="0" destOrd="0" presId="urn:microsoft.com/office/officeart/2005/8/layout/vList5"/>
    <dgm:cxn modelId="{BF3FC5C3-561C-4618-BA68-D1FC240C1BAA}" type="presParOf" srcId="{D4049F6E-608E-4F97-AA1B-9D50144B9595}" destId="{9877CC4B-6E58-4D36-B181-C1797C980F99}" srcOrd="1" destOrd="0" presId="urn:microsoft.com/office/officeart/2005/8/layout/vList5"/>
    <dgm:cxn modelId="{1037BBD9-B92C-4561-BCC3-93784EF3825F}" type="presParOf" srcId="{0E302A75-E478-4B0D-A91A-C3E5CB3EDF06}" destId="{4FD3F1FF-2B64-45D8-819C-35B60B2C67E7}" srcOrd="3" destOrd="0" presId="urn:microsoft.com/office/officeart/2005/8/layout/vList5"/>
    <dgm:cxn modelId="{9A83E32B-6E3F-45C2-8D73-7155742D8166}" type="presParOf" srcId="{0E302A75-E478-4B0D-A91A-C3E5CB3EDF06}" destId="{14FF297D-2F52-4044-AD7F-4A122F68A854}" srcOrd="4" destOrd="0" presId="urn:microsoft.com/office/officeart/2005/8/layout/vList5"/>
    <dgm:cxn modelId="{9DA57A18-86FB-4BDA-BE7A-B95DE35E0B2E}" type="presParOf" srcId="{14FF297D-2F52-4044-AD7F-4A122F68A854}" destId="{B8CD8E4A-594B-49A7-A8C7-A5E0A3129718}" srcOrd="0" destOrd="0" presId="urn:microsoft.com/office/officeart/2005/8/layout/vList5"/>
    <dgm:cxn modelId="{4B3F6872-F384-4FCD-8915-BEA7593EAD94}" type="presParOf" srcId="{14FF297D-2F52-4044-AD7F-4A122F68A854}" destId="{100C6D3D-D288-41F2-9FC2-DBCA7B2FB89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A27C344-A697-4DFE-91BF-F176C85AC1C0}">
      <dsp:nvSpPr>
        <dsp:cNvPr id="0" name=""/>
        <dsp:cNvSpPr/>
      </dsp:nvSpPr>
      <dsp:spPr>
        <a:xfrm rot="5400000">
          <a:off x="4291167" y="-1565479"/>
          <a:ext cx="1159073" cy="45841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All elements on left-hand margin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Typed quickly</a:t>
          </a:r>
          <a:endParaRPr lang="en-US" sz="2000" kern="1200" dirty="0"/>
        </a:p>
      </dsp:txBody>
      <dsp:txXfrm rot="5400000">
        <a:off x="4291167" y="-1565479"/>
        <a:ext cx="1159073" cy="4584192"/>
      </dsp:txXfrm>
    </dsp:sp>
    <dsp:sp modelId="{57B2F3E0-C4A7-4958-9FC7-2CC8BBE5E454}">
      <dsp:nvSpPr>
        <dsp:cNvPr id="0" name=""/>
        <dsp:cNvSpPr/>
      </dsp:nvSpPr>
      <dsp:spPr>
        <a:xfrm>
          <a:off x="0" y="2195"/>
          <a:ext cx="2578608" cy="14488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kern="1200" dirty="0" smtClean="0">
              <a:solidFill>
                <a:schemeClr val="bg1"/>
              </a:solidFill>
            </a:rPr>
            <a:t>Block Format</a:t>
          </a:r>
          <a:endParaRPr lang="en-US" sz="3200" b="0" kern="1200" dirty="0">
            <a:solidFill>
              <a:schemeClr val="bg1"/>
            </a:solidFill>
          </a:endParaRPr>
        </a:p>
      </dsp:txBody>
      <dsp:txXfrm>
        <a:off x="0" y="2195"/>
        <a:ext cx="2578608" cy="1448841"/>
      </dsp:txXfrm>
    </dsp:sp>
    <dsp:sp modelId="{9877CC4B-6E58-4D36-B181-C1797C980F99}">
      <dsp:nvSpPr>
        <dsp:cNvPr id="0" name=""/>
        <dsp:cNvSpPr/>
      </dsp:nvSpPr>
      <dsp:spPr>
        <a:xfrm rot="5400000">
          <a:off x="4291167" y="-44196"/>
          <a:ext cx="1159073" cy="45841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Conventional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Includes subject line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Resembles Block Format</a:t>
          </a:r>
          <a:endParaRPr lang="en-US" sz="2000" kern="1200" dirty="0"/>
        </a:p>
      </dsp:txBody>
      <dsp:txXfrm rot="5400000">
        <a:off x="4291167" y="-44196"/>
        <a:ext cx="1159073" cy="4584192"/>
      </dsp:txXfrm>
    </dsp:sp>
    <dsp:sp modelId="{B842A0E2-A0E5-42EA-8914-10FAC6A1CF95}">
      <dsp:nvSpPr>
        <dsp:cNvPr id="0" name=""/>
        <dsp:cNvSpPr/>
      </dsp:nvSpPr>
      <dsp:spPr>
        <a:xfrm>
          <a:off x="0" y="1523479"/>
          <a:ext cx="2578608" cy="14488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bg1"/>
              </a:solidFill>
            </a:rPr>
            <a:t>Simplified</a:t>
          </a:r>
          <a:r>
            <a:rPr lang="en-US" sz="3200" kern="1200" dirty="0" smtClean="0">
              <a:solidFill>
                <a:schemeClr val="tx1"/>
              </a:solidFill>
            </a:rPr>
            <a:t> </a:t>
          </a:r>
          <a:r>
            <a:rPr lang="en-US" sz="3200" kern="1200" dirty="0" smtClean="0">
              <a:solidFill>
                <a:schemeClr val="bg1"/>
              </a:solidFill>
            </a:rPr>
            <a:t>Format</a:t>
          </a:r>
          <a:endParaRPr lang="en-US" sz="3200" kern="1200" dirty="0">
            <a:solidFill>
              <a:schemeClr val="bg1"/>
            </a:solidFill>
          </a:endParaRPr>
        </a:p>
      </dsp:txBody>
      <dsp:txXfrm>
        <a:off x="0" y="1523479"/>
        <a:ext cx="2578608" cy="1448841"/>
      </dsp:txXfrm>
    </dsp:sp>
    <dsp:sp modelId="{100C6D3D-D288-41F2-9FC2-DBCA7B2FB894}">
      <dsp:nvSpPr>
        <dsp:cNvPr id="0" name=""/>
        <dsp:cNvSpPr/>
      </dsp:nvSpPr>
      <dsp:spPr>
        <a:xfrm rot="5400000">
          <a:off x="4291167" y="1477087"/>
          <a:ext cx="1159073" cy="45841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Two exceptions only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Date and closing on right hand side</a:t>
          </a:r>
          <a:endParaRPr lang="en-US" sz="2000" kern="1200" dirty="0"/>
        </a:p>
      </dsp:txBody>
      <dsp:txXfrm rot="5400000">
        <a:off x="4291167" y="1477087"/>
        <a:ext cx="1159073" cy="4584192"/>
      </dsp:txXfrm>
    </dsp:sp>
    <dsp:sp modelId="{B8CD8E4A-594B-49A7-A8C7-A5E0A3129718}">
      <dsp:nvSpPr>
        <dsp:cNvPr id="0" name=""/>
        <dsp:cNvSpPr/>
      </dsp:nvSpPr>
      <dsp:spPr>
        <a:xfrm>
          <a:off x="0" y="3044762"/>
          <a:ext cx="2578608" cy="14488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bg1"/>
              </a:solidFill>
            </a:rPr>
            <a:t>Modified Block Format</a:t>
          </a:r>
          <a:endParaRPr lang="en-US" sz="3200" kern="1200" dirty="0">
            <a:solidFill>
              <a:schemeClr val="bg1"/>
            </a:solidFill>
          </a:endParaRPr>
        </a:p>
      </dsp:txBody>
      <dsp:txXfrm>
        <a:off x="0" y="3044762"/>
        <a:ext cx="2578608" cy="14488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77AD1-C460-4AC7-91A5-FE69052F2F1D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0C69B8-FDC6-4679-A669-002290293C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380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FB7E-7ACF-4C3D-A60C-14DC2E6BFACC}" type="datetime1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7159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BEF7A-16C9-4979-ADF9-E9E2A941E181}" type="datetime1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9108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74544-B49E-42D6-B045-547AEDC6541E}" type="datetime1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869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4298-03F1-4458-879E-62A5FC1D0860}" type="datetime1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1390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E464B-C56E-4D48-B98B-D1723675C1C4}" type="datetime1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5055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311C4-5584-425F-9290-D1A702490725}" type="datetime1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5492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17016-1CF8-4736-A523-6A08CB7C12EF}" type="datetime1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5525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482AC-02D9-42CB-BC6B-71F0A9F6F644}" type="datetime1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0823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2A3B2-B02C-489D-BCF8-346B6A55D532}" type="datetime1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577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E96E8-CCD0-484F-818C-C190DC0615EB}" type="datetime1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053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132C-BF50-4BE7-99C7-06E49AD4F2B3}" type="datetime1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5436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A43F5-8A99-4E65-AF4F-F8FF54D4A69E}" type="datetime1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896E7-43D4-44E8-AFFA-AB10083990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191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362200"/>
            <a:ext cx="6979920" cy="2209800"/>
          </a:xfrm>
        </p:spPr>
        <p:txBody>
          <a:bodyPr>
            <a:normAutofit/>
          </a:bodyPr>
          <a:lstStyle/>
          <a:p>
            <a:r>
              <a:rPr lang="en-US" b="1" dirty="0" smtClean="0"/>
              <a:t>Professional Communication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>
                <a:solidFill>
                  <a:schemeClr val="tx1"/>
                </a:solidFill>
              </a:rPr>
              <a:t>Letter Writing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914400"/>
            <a:ext cx="3309803" cy="1260629"/>
          </a:xfrm>
        </p:spPr>
        <p:txBody>
          <a:bodyPr>
            <a:normAutofit/>
          </a:bodyPr>
          <a:lstStyle/>
          <a:p>
            <a:pPr algn="ctr"/>
            <a:r>
              <a:rPr lang="en-US" sz="3400" dirty="0" smtClean="0">
                <a:solidFill>
                  <a:schemeClr val="tx1"/>
                </a:solidFill>
              </a:rPr>
              <a:t>Lecture 19</a:t>
            </a:r>
            <a:endParaRPr lang="en-US" sz="3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315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024744" cy="5725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Letter Formats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94919466"/>
              </p:ext>
            </p:extLst>
          </p:nvPr>
        </p:nvGraphicFramePr>
        <p:xfrm>
          <a:off x="914400" y="1676400"/>
          <a:ext cx="71628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119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47244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Letter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7315200" cy="4343400"/>
          </a:xfrm>
          <a:solidFill>
            <a:schemeClr val="bg1"/>
          </a:solidFill>
          <a:ln>
            <a:solidFill>
              <a:schemeClr val="bg1">
                <a:alpha val="18039"/>
              </a:schemeClr>
            </a:solidFill>
          </a:ln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Writers Address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Date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Inside Address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Salutation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Letter body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Complimentary close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Signed name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Typed name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022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47244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Letter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95400"/>
            <a:ext cx="3733800" cy="5029200"/>
          </a:xfrm>
          <a:solidFill>
            <a:srgbClr val="DFFF82">
              <a:alpha val="52941"/>
            </a:srgbClr>
          </a:solidFill>
          <a:ln>
            <a:solidFill>
              <a:schemeClr val="tx1">
                <a:alpha val="18039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300000"/>
              </a:lnSpc>
            </a:pPr>
            <a:r>
              <a:rPr lang="en-US" sz="2800" dirty="0" smtClean="0"/>
              <a:t>Writers Address</a:t>
            </a:r>
          </a:p>
          <a:p>
            <a:pPr>
              <a:lnSpc>
                <a:spcPct val="300000"/>
              </a:lnSpc>
            </a:pPr>
            <a:r>
              <a:rPr lang="en-US" sz="2800" dirty="0" smtClean="0"/>
              <a:t>Date</a:t>
            </a:r>
          </a:p>
          <a:p>
            <a:pPr>
              <a:lnSpc>
                <a:spcPct val="300000"/>
              </a:lnSpc>
            </a:pPr>
            <a:r>
              <a:rPr lang="en-US" sz="2800" dirty="0" smtClean="0"/>
              <a:t>Inside Address</a:t>
            </a:r>
          </a:p>
          <a:p>
            <a:pPr>
              <a:lnSpc>
                <a:spcPct val="300000"/>
              </a:lnSpc>
            </a:pPr>
            <a:r>
              <a:rPr lang="en-US" sz="2800" dirty="0" smtClean="0"/>
              <a:t>Subject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029200" y="1371600"/>
            <a:ext cx="3276600" cy="1295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company name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street, address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city, state, zip.</a:t>
            </a:r>
          </a:p>
        </p:txBody>
      </p:sp>
      <p:cxnSp>
        <p:nvCxnSpPr>
          <p:cNvPr id="7" name="Straight Arrow Connector 6"/>
          <p:cNvCxnSpPr>
            <a:endCxn id="4" idx="1"/>
          </p:cNvCxnSpPr>
          <p:nvPr/>
        </p:nvCxnSpPr>
        <p:spPr>
          <a:xfrm>
            <a:off x="4191000" y="2019300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91000" y="4419600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191000" y="3200400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029200" y="2895600"/>
            <a:ext cx="32766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Month day, year.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029200" y="3657600"/>
            <a:ext cx="3276600" cy="1981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Reader’s name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Your readers title (optional)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Company name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Company street, address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company city, state and zip code.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191000" y="6019800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029200" y="5791200"/>
            <a:ext cx="32766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 one line only.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125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47244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Letter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0" y="1295400"/>
            <a:ext cx="4038600" cy="4876800"/>
          </a:xfrm>
          <a:solidFill>
            <a:srgbClr val="DFFF82">
              <a:alpha val="52941"/>
            </a:srgbClr>
          </a:solidFill>
          <a:ln>
            <a:solidFill>
              <a:schemeClr val="tx1">
                <a:alpha val="18039"/>
              </a:schemeClr>
            </a:solidFill>
          </a:ln>
        </p:spPr>
        <p:txBody>
          <a:bodyPr>
            <a:normAutofit fontScale="70000" lnSpcReduction="20000"/>
          </a:bodyPr>
          <a:lstStyle/>
          <a:p>
            <a:pPr>
              <a:lnSpc>
                <a:spcPct val="300000"/>
              </a:lnSpc>
            </a:pPr>
            <a:r>
              <a:rPr lang="en-US" sz="2800" dirty="0" smtClean="0"/>
              <a:t>Salutation</a:t>
            </a:r>
          </a:p>
          <a:p>
            <a:pPr>
              <a:lnSpc>
                <a:spcPct val="300000"/>
              </a:lnSpc>
            </a:pPr>
            <a:r>
              <a:rPr lang="en-US" sz="2800" dirty="0" smtClean="0"/>
              <a:t>Letter body</a:t>
            </a:r>
          </a:p>
          <a:p>
            <a:pPr>
              <a:lnSpc>
                <a:spcPct val="300000"/>
              </a:lnSpc>
            </a:pPr>
            <a:r>
              <a:rPr lang="en-US" sz="2800" dirty="0" smtClean="0"/>
              <a:t>Complimentary close</a:t>
            </a:r>
          </a:p>
          <a:p>
            <a:pPr>
              <a:lnSpc>
                <a:spcPct val="300000"/>
              </a:lnSpc>
            </a:pPr>
            <a:r>
              <a:rPr lang="en-US" sz="2800" dirty="0" smtClean="0"/>
              <a:t>Signed name</a:t>
            </a:r>
          </a:p>
          <a:p>
            <a:pPr>
              <a:lnSpc>
                <a:spcPct val="300000"/>
              </a:lnSpc>
            </a:pPr>
            <a:r>
              <a:rPr lang="en-US" sz="2800" dirty="0" smtClean="0"/>
              <a:t>Typed name</a:t>
            </a: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029200" y="1295400"/>
            <a:ext cx="3276600" cy="16272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Reader’s last name preceded by Dear and followed by semi colon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First name can also be used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7" name="Straight Arrow Connector 6"/>
          <p:cNvCxnSpPr>
            <a:endCxn id="4" idx="1"/>
          </p:cNvCxnSpPr>
          <p:nvPr/>
        </p:nvCxnSpPr>
        <p:spPr>
          <a:xfrm>
            <a:off x="2514600" y="2109019"/>
            <a:ext cx="25146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endCxn id="11" idx="1"/>
          </p:cNvCxnSpPr>
          <p:nvPr/>
        </p:nvCxnSpPr>
        <p:spPr>
          <a:xfrm>
            <a:off x="3771900" y="4026309"/>
            <a:ext cx="1302774" cy="54569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10" idx="1"/>
          </p:cNvCxnSpPr>
          <p:nvPr/>
        </p:nvCxnSpPr>
        <p:spPr>
          <a:xfrm>
            <a:off x="2743200" y="2922639"/>
            <a:ext cx="2298290" cy="6526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041490" y="3124200"/>
            <a:ext cx="3276600" cy="9021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Introductory paragraph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Discussion paragraph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Conclusion paragraph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74674" y="4343400"/>
            <a:ext cx="3276600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Followed by comma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971800" y="4724400"/>
            <a:ext cx="2102874" cy="990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5074674" y="5486400"/>
            <a:ext cx="3276600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</a:rPr>
              <a:t>Legible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007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024744" cy="6487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Kinds of Letters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95400"/>
            <a:ext cx="6777317" cy="4953000"/>
          </a:xfr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</a:pPr>
            <a:r>
              <a:rPr lang="en-US" sz="2600" dirty="0" smtClean="0"/>
              <a:t> Inquiry</a:t>
            </a:r>
          </a:p>
          <a:p>
            <a:pPr lvl="1">
              <a:lnSpc>
                <a:spcPct val="150000"/>
              </a:lnSpc>
            </a:pPr>
            <a:r>
              <a:rPr lang="en-US" sz="2600" dirty="0" smtClean="0"/>
              <a:t>Cover (transmittal)</a:t>
            </a:r>
          </a:p>
          <a:p>
            <a:pPr lvl="1">
              <a:lnSpc>
                <a:spcPct val="150000"/>
              </a:lnSpc>
            </a:pPr>
            <a:r>
              <a:rPr lang="en-US" sz="2600" dirty="0" smtClean="0"/>
              <a:t>Good news</a:t>
            </a:r>
          </a:p>
          <a:p>
            <a:pPr lvl="1">
              <a:lnSpc>
                <a:spcPct val="150000"/>
              </a:lnSpc>
            </a:pPr>
            <a:r>
              <a:rPr lang="en-US" sz="2600" dirty="0" smtClean="0"/>
              <a:t>Bad news</a:t>
            </a:r>
          </a:p>
          <a:p>
            <a:pPr lvl="1">
              <a:lnSpc>
                <a:spcPct val="150000"/>
              </a:lnSpc>
            </a:pPr>
            <a:r>
              <a:rPr lang="en-US" sz="2600" dirty="0" smtClean="0"/>
              <a:t>Complaint</a:t>
            </a:r>
          </a:p>
          <a:p>
            <a:pPr lvl="1">
              <a:lnSpc>
                <a:spcPct val="150000"/>
              </a:lnSpc>
            </a:pPr>
            <a:r>
              <a:rPr lang="en-US" sz="2600" dirty="0" smtClean="0"/>
              <a:t>Adjustment</a:t>
            </a:r>
          </a:p>
          <a:p>
            <a:pPr lvl="1">
              <a:lnSpc>
                <a:spcPct val="150000"/>
              </a:lnSpc>
            </a:pPr>
            <a:r>
              <a:rPr lang="en-US" sz="2600" dirty="0" smtClean="0"/>
              <a:t>Sales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271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688131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Kinds of Letters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28800"/>
            <a:ext cx="3757108" cy="6858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smtClean="0"/>
              <a:t>Letters of Inquiry</a:t>
            </a:r>
            <a:endParaRPr lang="en-US" sz="28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Curved Right Arrow 5"/>
          <p:cNvSpPr/>
          <p:nvPr/>
        </p:nvSpPr>
        <p:spPr>
          <a:xfrm>
            <a:off x="609599" y="2133600"/>
            <a:ext cx="685801" cy="2133600"/>
          </a:xfrm>
          <a:prstGeom prst="curvedRightArrow">
            <a:avLst>
              <a:gd name="adj1" fmla="val 29312"/>
              <a:gd name="adj2" fmla="val 50000"/>
              <a:gd name="adj3" fmla="val 25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0" y="2667000"/>
            <a:ext cx="7010400" cy="3733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/>
                </a:solidFill>
              </a:rPr>
              <a:t>Clarify your intent in the introduction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/>
                </a:solidFill>
              </a:rPr>
              <a:t>Specify your needs in discussion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/>
                </a:solidFill>
              </a:rPr>
              <a:t>Conclude precisely</a:t>
            </a:r>
          </a:p>
          <a:p>
            <a:pPr marL="1200150" lvl="2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Degree requirements</a:t>
            </a:r>
          </a:p>
          <a:p>
            <a:pPr marL="1200150" lvl="2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Equipment costs</a:t>
            </a:r>
          </a:p>
          <a:p>
            <a:pPr marL="1200150" lvl="2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Performance records</a:t>
            </a:r>
          </a:p>
          <a:p>
            <a:pPr marL="1200150" lvl="2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Or any other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25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688131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Kinds of Letters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28800"/>
            <a:ext cx="3757108" cy="6858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smtClean="0"/>
              <a:t>Cover Letters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Curved Right Arrow 5"/>
          <p:cNvSpPr/>
          <p:nvPr/>
        </p:nvSpPr>
        <p:spPr>
          <a:xfrm>
            <a:off x="609599" y="2133600"/>
            <a:ext cx="685801" cy="2133600"/>
          </a:xfrm>
          <a:prstGeom prst="curvedRightArrow">
            <a:avLst>
              <a:gd name="adj1" fmla="val 29312"/>
              <a:gd name="adj2" fmla="val 50000"/>
              <a:gd name="adj3" fmla="val 25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0" y="2971800"/>
            <a:ext cx="7010400" cy="2667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Information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Key points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Serves as a friendly gesture for readers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33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688131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Kinds of Letters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28800"/>
            <a:ext cx="3757108" cy="6858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smtClean="0"/>
              <a:t>Good news Letters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Curved Right Arrow 5"/>
          <p:cNvSpPr/>
          <p:nvPr/>
        </p:nvSpPr>
        <p:spPr>
          <a:xfrm>
            <a:off x="609599" y="2133600"/>
            <a:ext cx="685801" cy="2133600"/>
          </a:xfrm>
          <a:prstGeom prst="curvedRightArrow">
            <a:avLst>
              <a:gd name="adj1" fmla="val 29312"/>
              <a:gd name="adj2" fmla="val 50000"/>
              <a:gd name="adj3" fmla="val 25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0" y="2971800"/>
            <a:ext cx="7010400" cy="2667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Promoting an employee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Job offer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Approval</a:t>
            </a:r>
          </a:p>
        </p:txBody>
      </p:sp>
    </p:spTree>
    <p:extLst>
      <p:ext uri="{BB962C8B-B14F-4D97-AF65-F5344CB8AC3E}">
        <p14:creationId xmlns:p14="http://schemas.microsoft.com/office/powerpoint/2010/main" xmlns="" val="175574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688131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Kinds of Letters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28800"/>
            <a:ext cx="3757108" cy="6858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smtClean="0"/>
              <a:t>Bad news Letters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Curved Right Arrow 5"/>
          <p:cNvSpPr/>
          <p:nvPr/>
        </p:nvSpPr>
        <p:spPr>
          <a:xfrm>
            <a:off x="609599" y="2133600"/>
            <a:ext cx="685801" cy="2133600"/>
          </a:xfrm>
          <a:prstGeom prst="curvedRightArrow">
            <a:avLst>
              <a:gd name="adj1" fmla="val 29312"/>
              <a:gd name="adj2" fmla="val 50000"/>
              <a:gd name="adj3" fmla="val 25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0" y="2971800"/>
            <a:ext cx="7010400" cy="2667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Rejection of a job applicant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Reject customers request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termination</a:t>
            </a:r>
            <a:endParaRPr lang="en-US" sz="2600" dirty="0">
              <a:solidFill>
                <a:prstClr val="black"/>
              </a:solidFill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574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688131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Kinds of Letters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28800"/>
            <a:ext cx="3757108" cy="6858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smtClean="0"/>
              <a:t>Complaint Letters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Curved Right Arrow 5"/>
          <p:cNvSpPr/>
          <p:nvPr/>
        </p:nvSpPr>
        <p:spPr>
          <a:xfrm>
            <a:off x="609599" y="2133600"/>
            <a:ext cx="685801" cy="2133600"/>
          </a:xfrm>
          <a:prstGeom prst="curvedRightArrow">
            <a:avLst>
              <a:gd name="adj1" fmla="val 29312"/>
              <a:gd name="adj2" fmla="val 50000"/>
              <a:gd name="adj3" fmla="val 25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0" y="2971800"/>
            <a:ext cx="7010400" cy="2667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Mostly has enclosures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Invoice/ receipts etc.</a:t>
            </a:r>
            <a:endParaRPr lang="en-US" sz="2600" dirty="0">
              <a:solidFill>
                <a:prstClr val="black"/>
              </a:solidFill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574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688131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Kinds of Letters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28800"/>
            <a:ext cx="3757108" cy="6858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smtClean="0"/>
              <a:t>Adjustment Letters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Curved Right Arrow 5"/>
          <p:cNvSpPr/>
          <p:nvPr/>
        </p:nvSpPr>
        <p:spPr>
          <a:xfrm>
            <a:off x="609599" y="2133600"/>
            <a:ext cx="685801" cy="2133600"/>
          </a:xfrm>
          <a:prstGeom prst="curvedRightArrow">
            <a:avLst>
              <a:gd name="adj1" fmla="val 29312"/>
              <a:gd name="adj2" fmla="val 50000"/>
              <a:gd name="adj3" fmla="val 25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0" y="2971800"/>
            <a:ext cx="7010400" cy="2667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Response to the complaint letter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600" dirty="0" smtClean="0">
                <a:solidFill>
                  <a:prstClr val="black"/>
                </a:solidFill>
              </a:rPr>
              <a:t>100 % yes</a:t>
            </a:r>
          </a:p>
          <a:p>
            <a:pPr marL="914400" lvl="1" indent="-45720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600" dirty="0" smtClean="0">
                <a:solidFill>
                  <a:prstClr val="black"/>
                </a:solidFill>
              </a:rPr>
              <a:t>100 % no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574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688131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Kinds of Letters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828800"/>
            <a:ext cx="3757108" cy="6858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smtClean="0"/>
              <a:t>Sales Letters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Curved Right Arrow 5"/>
          <p:cNvSpPr/>
          <p:nvPr/>
        </p:nvSpPr>
        <p:spPr>
          <a:xfrm>
            <a:off x="609599" y="2133600"/>
            <a:ext cx="685801" cy="2133600"/>
          </a:xfrm>
          <a:prstGeom prst="curvedRightArrow">
            <a:avLst>
              <a:gd name="adj1" fmla="val 29312"/>
              <a:gd name="adj2" fmla="val 50000"/>
              <a:gd name="adj3" fmla="val 25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0" y="3429000"/>
            <a:ext cx="7010400" cy="1295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smtClean="0">
                <a:solidFill>
                  <a:prstClr val="black"/>
                </a:solidFill>
              </a:rPr>
              <a:t>Introducing a new product</a:t>
            </a:r>
          </a:p>
        </p:txBody>
      </p:sp>
    </p:spTree>
    <p:extLst>
      <p:ext uri="{BB962C8B-B14F-4D97-AF65-F5344CB8AC3E}">
        <p14:creationId xmlns:p14="http://schemas.microsoft.com/office/powerpoint/2010/main" xmlns="" val="175574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914400"/>
            <a:ext cx="7024744" cy="7249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Exercise-1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905000"/>
            <a:ext cx="6777317" cy="3508977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Write a sales letter. To do so, imagine what product or service you could provide to a potential client. Select one from your area of expertise or academic major. Write a letter using techniques discussed in the presentation.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239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154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981200"/>
            <a:ext cx="7620000" cy="2438401"/>
          </a:xfrm>
        </p:spPr>
        <p:txBody>
          <a:bodyPr/>
          <a:lstStyle/>
          <a:p>
            <a:r>
              <a:rPr lang="en-US" b="1" dirty="0" smtClean="0"/>
              <a:t>COVER LETTER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200" b="1" i="1" dirty="0" smtClean="0"/>
              <a:t>Never send a resume without a cover letter!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xmlns="" val="25956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73183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Purpose of a Cover Letter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295400"/>
            <a:ext cx="7772400" cy="51816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b="1" dirty="0" smtClean="0"/>
              <a:t>	</a:t>
            </a:r>
            <a:r>
              <a:rPr lang="en-US" dirty="0" smtClean="0"/>
              <a:t>Used when responding to specific, advertised openings or expressing interest in organization</a:t>
            </a:r>
            <a:endParaRPr lang="en-US" dirty="0"/>
          </a:p>
          <a:p>
            <a:pPr>
              <a:buNone/>
            </a:pPr>
            <a:r>
              <a:rPr lang="en-US" dirty="0"/>
              <a:t>• Explains why you are sending the resume, how you learned about </a:t>
            </a:r>
            <a:r>
              <a:rPr lang="en-US" dirty="0" smtClean="0"/>
              <a:t>company or position</a:t>
            </a:r>
            <a:endParaRPr lang="en-US" dirty="0"/>
          </a:p>
          <a:p>
            <a:pPr>
              <a:buNone/>
            </a:pPr>
            <a:r>
              <a:rPr lang="en-US" dirty="0"/>
              <a:t>• Convinces reader to look at your resume</a:t>
            </a:r>
          </a:p>
          <a:p>
            <a:pPr>
              <a:buNone/>
            </a:pPr>
            <a:r>
              <a:rPr lang="en-US" dirty="0"/>
              <a:t>• Calls attention to important attributes of your background</a:t>
            </a:r>
          </a:p>
          <a:p>
            <a:pPr>
              <a:buNone/>
            </a:pPr>
            <a:r>
              <a:rPr lang="en-US" dirty="0"/>
              <a:t>• Shows your personality, attitude, enthusiasm and communication skills</a:t>
            </a:r>
          </a:p>
        </p:txBody>
      </p:sp>
    </p:spTree>
    <p:extLst>
      <p:ext uri="{BB962C8B-B14F-4D97-AF65-F5344CB8AC3E}">
        <p14:creationId xmlns:p14="http://schemas.microsoft.com/office/powerpoint/2010/main" xmlns="" val="56283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620000" cy="960438"/>
          </a:xfrm>
        </p:spPr>
        <p:txBody>
          <a:bodyPr>
            <a:normAutofit/>
          </a:bodyPr>
          <a:lstStyle/>
          <a:p>
            <a:r>
              <a:rPr lang="en-US" b="1" dirty="0"/>
              <a:t>Do’s &amp; Don’ts of Cover Letters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620000" cy="5257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• Don’t repeat information found in </a:t>
            </a:r>
            <a:r>
              <a:rPr lang="en-US" dirty="0" smtClean="0"/>
              <a:t>resume</a:t>
            </a:r>
          </a:p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Do Sum-up important qualities, areas of expertise, and motivation about field or position </a:t>
            </a:r>
            <a:r>
              <a:rPr lang="en-US" dirty="0" smtClean="0"/>
              <a:t>of interest</a:t>
            </a:r>
            <a:endParaRPr lang="en-US" dirty="0"/>
          </a:p>
          <a:p>
            <a:pPr>
              <a:buNone/>
            </a:pPr>
            <a:r>
              <a:rPr lang="en-US" dirty="0"/>
              <a:t>• Do include information about availability</a:t>
            </a:r>
          </a:p>
          <a:p>
            <a:pPr>
              <a:buNone/>
            </a:pPr>
            <a:r>
              <a:rPr lang="en-US" dirty="0"/>
              <a:t>• Do explain shortcomings or gaps in work experience in history</a:t>
            </a:r>
          </a:p>
          <a:p>
            <a:pPr>
              <a:buNone/>
            </a:pPr>
            <a:r>
              <a:rPr lang="en-US" dirty="0"/>
              <a:t>• Do try to keep the cover letter to one page; however, two pages are acceptable, </a:t>
            </a:r>
            <a:r>
              <a:rPr lang="en-US" dirty="0" smtClean="0"/>
              <a:t>especially when </a:t>
            </a:r>
            <a:r>
              <a:rPr lang="en-US" dirty="0"/>
              <a:t>reflective of extensive work experience</a:t>
            </a:r>
          </a:p>
        </p:txBody>
      </p:sp>
    </p:spTree>
    <p:extLst>
      <p:ext uri="{BB962C8B-B14F-4D97-AF65-F5344CB8AC3E}">
        <p14:creationId xmlns:p14="http://schemas.microsoft.com/office/powerpoint/2010/main" xmlns="" val="210163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8077200" cy="838200"/>
          </a:xfrm>
        </p:spPr>
        <p:txBody>
          <a:bodyPr>
            <a:noAutofit/>
          </a:bodyPr>
          <a:lstStyle/>
          <a:p>
            <a:r>
              <a:rPr lang="en-US" sz="3400" b="1" dirty="0"/>
              <a:t>General Structure of the Cover Letter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71600"/>
            <a:ext cx="7772400" cy="5334000"/>
          </a:xfrm>
        </p:spPr>
        <p:txBody>
          <a:bodyPr>
            <a:normAutofit/>
          </a:bodyPr>
          <a:lstStyle/>
          <a:p>
            <a:pPr marL="596646" indent="-514350">
              <a:buAutoNum type="arabicPeriod"/>
            </a:pPr>
            <a:r>
              <a:rPr lang="en-US" b="1" dirty="0" smtClean="0"/>
              <a:t>Opening </a:t>
            </a:r>
            <a:r>
              <a:rPr lang="en-US" b="1" dirty="0"/>
              <a:t>paragraph</a:t>
            </a:r>
            <a:r>
              <a:rPr lang="en-US" dirty="0" smtClean="0"/>
              <a:t>:</a:t>
            </a:r>
          </a:p>
          <a:p>
            <a:pPr marL="82296" indent="0">
              <a:buNone/>
            </a:pPr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en-US" dirty="0" smtClean="0"/>
              <a:t>	State </a:t>
            </a:r>
            <a:r>
              <a:rPr lang="en-US" dirty="0"/>
              <a:t>why you are </a:t>
            </a:r>
            <a:r>
              <a:rPr lang="en-US" dirty="0" smtClean="0"/>
              <a:t>writing</a:t>
            </a:r>
          </a:p>
          <a:p>
            <a:r>
              <a:rPr lang="en-US" dirty="0"/>
              <a:t> </a:t>
            </a:r>
            <a:r>
              <a:rPr lang="en-US" dirty="0" smtClean="0"/>
              <a:t>	how </a:t>
            </a:r>
            <a:r>
              <a:rPr lang="en-US" dirty="0"/>
              <a:t>you learned of the organization </a:t>
            </a:r>
            <a:r>
              <a:rPr lang="en-US" dirty="0" smtClean="0"/>
              <a:t>	or position</a:t>
            </a:r>
            <a:r>
              <a:rPr lang="en-US" dirty="0"/>
              <a:t>, and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	basic </a:t>
            </a:r>
            <a:r>
              <a:rPr lang="en-US" dirty="0"/>
              <a:t>information about </a:t>
            </a:r>
            <a:r>
              <a:rPr lang="en-US" dirty="0" smtClean="0"/>
              <a:t>yourself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0536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/>
              <a:t>2. Main Body </a:t>
            </a:r>
            <a:r>
              <a:rPr lang="en-US" b="1" dirty="0" smtClean="0"/>
              <a:t>paragraph</a:t>
            </a:r>
          </a:p>
          <a:p>
            <a:pPr>
              <a:buNone/>
            </a:pPr>
            <a:r>
              <a:rPr lang="en-US" b="1" dirty="0"/>
              <a:t>	</a:t>
            </a:r>
            <a:endParaRPr lang="en-US" b="1" dirty="0" smtClean="0"/>
          </a:p>
          <a:p>
            <a:pPr algn="just">
              <a:buFont typeface="Arial" pitchFamily="34" charset="0"/>
              <a:buChar char="•"/>
            </a:pPr>
            <a:r>
              <a:rPr lang="en-US" dirty="0" smtClean="0"/>
              <a:t>Tell </a:t>
            </a:r>
            <a:r>
              <a:rPr lang="en-US" dirty="0"/>
              <a:t>why you are interested in employer or type of work.</a:t>
            </a:r>
          </a:p>
          <a:p>
            <a:pPr algn="just">
              <a:buFont typeface="Arial" pitchFamily="34" charset="0"/>
              <a:buChar char="•"/>
            </a:pPr>
            <a:r>
              <a:rPr lang="en-US" dirty="0" smtClean="0"/>
              <a:t>Demonstrate </a:t>
            </a:r>
            <a:r>
              <a:rPr lang="en-US" dirty="0"/>
              <a:t>that you know enough about the employer or position and relate your background to the employer or position. </a:t>
            </a:r>
            <a:endParaRPr lang="en-US" dirty="0" smtClean="0"/>
          </a:p>
          <a:p>
            <a:pPr algn="just">
              <a:buFont typeface="Arial" pitchFamily="34" charset="0"/>
              <a:buChar char="•"/>
            </a:pPr>
            <a:r>
              <a:rPr lang="en-US" dirty="0" smtClean="0"/>
              <a:t>Mention </a:t>
            </a:r>
            <a:r>
              <a:rPr lang="en-US" dirty="0"/>
              <a:t>specific qualifications that make you a good fit for the employer’s needs. Refer to the fact that your resume is enclosed. 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8077200" cy="838200"/>
          </a:xfrm>
        </p:spPr>
        <p:txBody>
          <a:bodyPr>
            <a:noAutofit/>
          </a:bodyPr>
          <a:lstStyle/>
          <a:p>
            <a:r>
              <a:rPr lang="en-US" sz="3400" b="1" dirty="0"/>
              <a:t>General Structure of the Cover Letter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xmlns="" val="287932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71600"/>
            <a:ext cx="7772400" cy="4876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3. Closing </a:t>
            </a:r>
            <a:r>
              <a:rPr lang="en-US" b="1" dirty="0"/>
              <a:t>paragraph: </a:t>
            </a:r>
            <a:endParaRPr lang="en-US" b="1" dirty="0" smtClean="0"/>
          </a:p>
          <a:p>
            <a:r>
              <a:rPr lang="en-US" dirty="0" smtClean="0"/>
              <a:t>Indicate </a:t>
            </a:r>
            <a:r>
              <a:rPr lang="en-US" dirty="0"/>
              <a:t>you would like opportunity to interview for a position or </a:t>
            </a:r>
            <a:r>
              <a:rPr lang="en-US" dirty="0" smtClean="0"/>
              <a:t>to talk </a:t>
            </a:r>
            <a:r>
              <a:rPr lang="en-US" dirty="0"/>
              <a:t>with employer to learn more about career opportunities. </a:t>
            </a:r>
            <a:endParaRPr lang="en-US" dirty="0" smtClean="0"/>
          </a:p>
          <a:p>
            <a:r>
              <a:rPr lang="en-US" dirty="0" smtClean="0"/>
              <a:t>State </a:t>
            </a:r>
            <a:r>
              <a:rPr lang="en-US" dirty="0"/>
              <a:t>how you will follow </a:t>
            </a:r>
            <a:r>
              <a:rPr lang="en-US" dirty="0" smtClean="0"/>
              <a:t>up on </a:t>
            </a:r>
            <a:r>
              <a:rPr lang="en-US" dirty="0"/>
              <a:t>the </a:t>
            </a:r>
            <a:r>
              <a:rPr lang="en-US" dirty="0" smtClean="0"/>
              <a:t>letter</a:t>
            </a:r>
          </a:p>
          <a:p>
            <a:pPr lvl="1"/>
            <a:r>
              <a:rPr lang="en-US" dirty="0"/>
              <a:t>	</a:t>
            </a:r>
            <a:r>
              <a:rPr lang="en-US" dirty="0" smtClean="0"/>
              <a:t>such </a:t>
            </a:r>
            <a:r>
              <a:rPr lang="en-US" dirty="0"/>
              <a:t>as calling the </a:t>
            </a:r>
            <a:r>
              <a:rPr lang="en-US" dirty="0" smtClean="0"/>
              <a:t>company/employer </a:t>
            </a:r>
          </a:p>
          <a:p>
            <a:r>
              <a:rPr lang="en-US" dirty="0" smtClean="0"/>
              <a:t>Offer </a:t>
            </a:r>
            <a:r>
              <a:rPr lang="en-US" dirty="0"/>
              <a:t>to provide employer </a:t>
            </a:r>
            <a:r>
              <a:rPr lang="en-US" dirty="0" smtClean="0"/>
              <a:t>with additional </a:t>
            </a:r>
            <a:r>
              <a:rPr lang="en-US" dirty="0"/>
              <a:t>information </a:t>
            </a:r>
            <a:endParaRPr lang="en-US" dirty="0" smtClean="0"/>
          </a:p>
          <a:p>
            <a:pPr lvl="1"/>
            <a:r>
              <a:rPr lang="en-US" dirty="0"/>
              <a:t>	</a:t>
            </a:r>
            <a:r>
              <a:rPr lang="en-US" dirty="0" smtClean="0"/>
              <a:t>such </a:t>
            </a:r>
            <a:r>
              <a:rPr lang="en-US" dirty="0"/>
              <a:t>as certificates, references, etc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8077200" cy="838200"/>
          </a:xfrm>
        </p:spPr>
        <p:txBody>
          <a:bodyPr>
            <a:noAutofit/>
          </a:bodyPr>
          <a:lstStyle/>
          <a:p>
            <a:r>
              <a:rPr lang="en-US" sz="3400" b="1" dirty="0"/>
              <a:t>General Structure of the Cover Letter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xmlns="" val="53211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4. Thank the employer for his or her consideration of your letter/attached resume </a:t>
            </a:r>
          </a:p>
          <a:p>
            <a:pPr>
              <a:buNone/>
            </a:pPr>
            <a:r>
              <a:rPr lang="en-US" dirty="0"/>
              <a:t>	(could be a brief 4th paragraph).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1876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33400"/>
            <a:ext cx="7620000" cy="73183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Formatting </a:t>
            </a:r>
            <a:r>
              <a:rPr lang="en-US" b="1" dirty="0"/>
              <a:t>Concerns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620000" cy="4038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Be sure you use standard, acceptable margins for page layout (MS Word default)</a:t>
            </a:r>
          </a:p>
          <a:p>
            <a:pPr>
              <a:buNone/>
            </a:pPr>
            <a:r>
              <a:rPr lang="en-US" dirty="0"/>
              <a:t>• Use business letter style (first sentences are not indented)</a:t>
            </a:r>
          </a:p>
          <a:p>
            <a:pPr>
              <a:buNone/>
            </a:pPr>
            <a:r>
              <a:rPr lang="en-US" dirty="0"/>
              <a:t>• Block style is acceptable, with text flush with left margin</a:t>
            </a:r>
          </a:p>
        </p:txBody>
      </p:sp>
    </p:spTree>
    <p:extLst>
      <p:ext uri="{BB962C8B-B14F-4D97-AF65-F5344CB8AC3E}">
        <p14:creationId xmlns:p14="http://schemas.microsoft.com/office/powerpoint/2010/main" xmlns="" val="208551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Types of Cover Letters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790688" cy="4800600"/>
          </a:xfrm>
        </p:spPr>
        <p:txBody>
          <a:bodyPr/>
          <a:lstStyle/>
          <a:p>
            <a:pPr marL="596646" lvl="0" indent="-514350">
              <a:buFont typeface="+mj-lt"/>
              <a:buAutoNum type="arabicPeriod"/>
            </a:pPr>
            <a:r>
              <a:rPr lang="en-US" dirty="0" smtClean="0"/>
              <a:t>The </a:t>
            </a:r>
            <a:r>
              <a:rPr lang="en-US" b="1" dirty="0" smtClean="0"/>
              <a:t>application letter</a:t>
            </a:r>
            <a:r>
              <a:rPr lang="en-US" dirty="0" smtClean="0"/>
              <a:t> which responds to a known job opening</a:t>
            </a:r>
          </a:p>
          <a:p>
            <a:pPr marL="596646" lvl="0" indent="-514350">
              <a:buFont typeface="+mj-lt"/>
              <a:buAutoNum type="arabicPeriod"/>
            </a:pPr>
            <a:r>
              <a:rPr lang="en-US" dirty="0" smtClean="0"/>
              <a:t>The </a:t>
            </a:r>
            <a:r>
              <a:rPr lang="en-US" b="1" dirty="0" smtClean="0"/>
              <a:t>prospecting letter</a:t>
            </a:r>
            <a:r>
              <a:rPr lang="en-US" dirty="0" smtClean="0"/>
              <a:t> which inquires about possible positions </a:t>
            </a:r>
          </a:p>
          <a:p>
            <a:pPr marL="596646" lvl="0" indent="-514350">
              <a:buFont typeface="+mj-lt"/>
              <a:buAutoNum type="arabicPeriod"/>
            </a:pPr>
            <a:r>
              <a:rPr lang="en-US" dirty="0" smtClean="0"/>
              <a:t>The </a:t>
            </a:r>
            <a:r>
              <a:rPr lang="en-US" b="1" dirty="0" smtClean="0"/>
              <a:t>networking letter</a:t>
            </a:r>
            <a:r>
              <a:rPr lang="en-US" dirty="0" smtClean="0"/>
              <a:t> which requests information and assistance in your job search 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527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Letter Formats</a:t>
            </a:r>
          </a:p>
          <a:p>
            <a:pPr lvl="1"/>
            <a:r>
              <a:rPr lang="en-US" dirty="0" smtClean="0"/>
              <a:t>Block Format</a:t>
            </a:r>
          </a:p>
          <a:p>
            <a:pPr lvl="1"/>
            <a:r>
              <a:rPr lang="en-US" dirty="0" smtClean="0"/>
              <a:t>Simplified Format</a:t>
            </a:r>
          </a:p>
          <a:p>
            <a:pPr lvl="1"/>
            <a:r>
              <a:rPr lang="en-US" dirty="0" smtClean="0"/>
              <a:t>Modified Block Format</a:t>
            </a:r>
          </a:p>
          <a:p>
            <a:r>
              <a:rPr lang="en-US" dirty="0" smtClean="0"/>
              <a:t>Kinds of Letters</a:t>
            </a:r>
          </a:p>
          <a:p>
            <a:pPr lvl="1">
              <a:lnSpc>
                <a:spcPct val="150000"/>
              </a:lnSpc>
            </a:pPr>
            <a:r>
              <a:rPr lang="en-US" sz="2600" dirty="0" smtClean="0"/>
              <a:t> Inquiry</a:t>
            </a:r>
          </a:p>
          <a:p>
            <a:pPr lvl="1">
              <a:lnSpc>
                <a:spcPct val="150000"/>
              </a:lnSpc>
            </a:pPr>
            <a:r>
              <a:rPr lang="en-US" sz="2600" dirty="0" smtClean="0"/>
              <a:t>Cover (transmittal)</a:t>
            </a:r>
          </a:p>
          <a:p>
            <a:pPr lvl="1">
              <a:lnSpc>
                <a:spcPct val="150000"/>
              </a:lnSpc>
            </a:pPr>
            <a:r>
              <a:rPr lang="en-US" sz="2600" dirty="0" smtClean="0"/>
              <a:t>Good news</a:t>
            </a:r>
          </a:p>
          <a:p>
            <a:pPr lvl="1">
              <a:lnSpc>
                <a:spcPct val="150000"/>
              </a:lnSpc>
            </a:pPr>
            <a:r>
              <a:rPr lang="en-US" sz="2600" dirty="0" smtClean="0"/>
              <a:t>Bad news</a:t>
            </a:r>
          </a:p>
          <a:p>
            <a:pPr lvl="1">
              <a:lnSpc>
                <a:spcPct val="150000"/>
              </a:lnSpc>
            </a:pPr>
            <a:r>
              <a:rPr lang="en-US" sz="2600" dirty="0" smtClean="0"/>
              <a:t>Complaint</a:t>
            </a:r>
          </a:p>
          <a:p>
            <a:pPr lvl="1">
              <a:lnSpc>
                <a:spcPct val="150000"/>
              </a:lnSpc>
            </a:pPr>
            <a:r>
              <a:rPr lang="en-US" sz="2600" dirty="0" smtClean="0"/>
              <a:t>Adjustment</a:t>
            </a:r>
          </a:p>
          <a:p>
            <a:pPr lvl="1">
              <a:lnSpc>
                <a:spcPct val="150000"/>
              </a:lnSpc>
            </a:pPr>
            <a:r>
              <a:rPr lang="en-US" sz="2600" dirty="0" smtClean="0"/>
              <a:t>Sales</a:t>
            </a:r>
          </a:p>
          <a:p>
            <a:r>
              <a:rPr lang="en-US" dirty="0" smtClean="0"/>
              <a:t>Cover Letter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96E7-43D4-44E8-AFFA-AB10083990B7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927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</TotalTime>
  <Words>560</Words>
  <Application>Microsoft Office PowerPoint</Application>
  <PresentationFormat>On-screen Show (4:3)</PresentationFormat>
  <Paragraphs>167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Professional Communication  Letter Writing</vt:lpstr>
      <vt:lpstr>Basic Letter Formats</vt:lpstr>
      <vt:lpstr>Letter Components</vt:lpstr>
      <vt:lpstr>Letter Components</vt:lpstr>
      <vt:lpstr>Letter Components</vt:lpstr>
      <vt:lpstr>Kinds of Letters</vt:lpstr>
      <vt:lpstr>Kinds of Letters</vt:lpstr>
      <vt:lpstr>Kinds of Letters</vt:lpstr>
      <vt:lpstr>Kinds of Letters</vt:lpstr>
      <vt:lpstr>Kinds of Letters</vt:lpstr>
      <vt:lpstr>Kinds of Letters</vt:lpstr>
      <vt:lpstr>Kinds of Letters</vt:lpstr>
      <vt:lpstr>Kinds of Letters</vt:lpstr>
      <vt:lpstr>Exercise-1</vt:lpstr>
      <vt:lpstr>Slide 15</vt:lpstr>
      <vt:lpstr>COVER LETTER  Never send a resume without a cover letter!</vt:lpstr>
      <vt:lpstr>Purpose of a Cover Letter</vt:lpstr>
      <vt:lpstr>Do’s &amp; Don’ts of Cover Letters</vt:lpstr>
      <vt:lpstr>General Structure of the Cover Letter</vt:lpstr>
      <vt:lpstr>General Structure of the Cover Letter</vt:lpstr>
      <vt:lpstr>General Structure of the Cover Letter</vt:lpstr>
      <vt:lpstr>Slide 22</vt:lpstr>
      <vt:lpstr> Formatting Concerns </vt:lpstr>
      <vt:lpstr> Types of Cover Letters  </vt:lpstr>
      <vt:lpstr>Recap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Professional Communication</dc:title>
  <dc:creator>Anila</dc:creator>
  <cp:lastModifiedBy>Administrator</cp:lastModifiedBy>
  <cp:revision>13</cp:revision>
  <dcterms:created xsi:type="dcterms:W3CDTF">2011-11-23T15:02:29Z</dcterms:created>
  <dcterms:modified xsi:type="dcterms:W3CDTF">2013-04-04T05:36:36Z</dcterms:modified>
</cp:coreProperties>
</file>