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50"/>
  </p:notesMasterIdLst>
  <p:sldIdLst>
    <p:sldId id="256" r:id="rId2"/>
    <p:sldId id="290" r:id="rId3"/>
    <p:sldId id="269" r:id="rId4"/>
    <p:sldId id="257" r:id="rId5"/>
    <p:sldId id="270" r:id="rId6"/>
    <p:sldId id="271"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283" r:id="rId20"/>
    <p:sldId id="272" r:id="rId21"/>
    <p:sldId id="273" r:id="rId22"/>
    <p:sldId id="274" r:id="rId23"/>
    <p:sldId id="275" r:id="rId24"/>
    <p:sldId id="276" r:id="rId25"/>
    <p:sldId id="277" r:id="rId26"/>
    <p:sldId id="278" r:id="rId27"/>
    <p:sldId id="284" r:id="rId28"/>
    <p:sldId id="285" r:id="rId29"/>
    <p:sldId id="286" r:id="rId30"/>
    <p:sldId id="287" r:id="rId31"/>
    <p:sldId id="279" r:id="rId32"/>
    <p:sldId id="282" r:id="rId33"/>
    <p:sldId id="281" r:id="rId34"/>
    <p:sldId id="316" r:id="rId35"/>
    <p:sldId id="303" r:id="rId36"/>
    <p:sldId id="304" r:id="rId37"/>
    <p:sldId id="305" r:id="rId38"/>
    <p:sldId id="306" r:id="rId39"/>
    <p:sldId id="307" r:id="rId40"/>
    <p:sldId id="308" r:id="rId41"/>
    <p:sldId id="309" r:id="rId42"/>
    <p:sldId id="310" r:id="rId43"/>
    <p:sldId id="311" r:id="rId44"/>
    <p:sldId id="312" r:id="rId45"/>
    <p:sldId id="313" r:id="rId46"/>
    <p:sldId id="314" r:id="rId47"/>
    <p:sldId id="315" r:id="rId48"/>
    <p:sldId id="289"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250" autoAdjust="0"/>
    <p:restoredTop sz="94660"/>
  </p:normalViewPr>
  <p:slideViewPr>
    <p:cSldViewPr>
      <p:cViewPr>
        <p:scale>
          <a:sx n="70" d="100"/>
          <a:sy n="70" d="100"/>
        </p:scale>
        <p:origin x="-498" y="-5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13D895-9AF0-4F60-A298-E7E0686AC01F}" type="doc">
      <dgm:prSet loTypeId="urn:microsoft.com/office/officeart/2005/8/layout/radial1" loCatId="relationship" qsTypeId="urn:microsoft.com/office/officeart/2005/8/quickstyle/simple1" qsCatId="simple" csTypeId="urn:microsoft.com/office/officeart/2005/8/colors/accent1_2" csCatId="accent1"/>
      <dgm:spPr/>
    </dgm:pt>
    <dgm:pt modelId="{92599756-2B71-43CD-9B40-E25D5AEA075C}">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cs typeface="Arial" pitchFamily="34" charset="0"/>
            </a:rPr>
            <a:t>Dogs</a:t>
          </a:r>
        </a:p>
      </dgm:t>
    </dgm:pt>
    <dgm:pt modelId="{1EA683D4-C6DE-478C-9190-0F1017C91E36}" type="parTrans" cxnId="{DB352604-6AF9-48ED-8575-20FB74D96372}">
      <dgm:prSet/>
      <dgm:spPr/>
    </dgm:pt>
    <dgm:pt modelId="{9A84E59E-1CE4-44AA-8250-CA6C78395AB7}" type="sibTrans" cxnId="{DB352604-6AF9-48ED-8575-20FB74D96372}">
      <dgm:prSet/>
      <dgm:spPr/>
    </dgm:pt>
    <dgm:pt modelId="{44E09D2A-6FE2-4DC5-A1F2-633F49BE7344}">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cs typeface="Arial" pitchFamily="34" charset="0"/>
            </a:rPr>
            <a:t>Grooming</a:t>
          </a:r>
        </a:p>
      </dgm:t>
    </dgm:pt>
    <dgm:pt modelId="{79F38C42-34C2-4883-BC23-B727C21818D8}" type="parTrans" cxnId="{3A9464DC-F8F0-4D17-B666-FCFDC54CD120}">
      <dgm:prSet/>
      <dgm:spPr/>
      <dgm:t>
        <a:bodyPr/>
        <a:lstStyle/>
        <a:p>
          <a:endParaRPr lang="en-US"/>
        </a:p>
      </dgm:t>
    </dgm:pt>
    <dgm:pt modelId="{D52BFB6F-1654-42C4-8176-0BEF00B7D8F8}" type="sibTrans" cxnId="{3A9464DC-F8F0-4D17-B666-FCFDC54CD120}">
      <dgm:prSet/>
      <dgm:spPr/>
    </dgm:pt>
    <dgm:pt modelId="{D18039D2-C0E4-4F28-9B11-5936E88B3D3B}">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cs typeface="Arial" pitchFamily="34" charset="0"/>
            </a:rPr>
            <a:t>Behavior</a:t>
          </a:r>
        </a:p>
      </dgm:t>
    </dgm:pt>
    <dgm:pt modelId="{DB823EEE-2031-46BC-B85A-6C72A928A556}" type="parTrans" cxnId="{475BED2A-C0A9-44B8-A28E-25FBBC604BEB}">
      <dgm:prSet/>
      <dgm:spPr/>
      <dgm:t>
        <a:bodyPr/>
        <a:lstStyle/>
        <a:p>
          <a:endParaRPr lang="en-US"/>
        </a:p>
      </dgm:t>
    </dgm:pt>
    <dgm:pt modelId="{6886DB57-3500-4520-BC29-FAED9257FAE7}" type="sibTrans" cxnId="{475BED2A-C0A9-44B8-A28E-25FBBC604BEB}">
      <dgm:prSet/>
      <dgm:spPr/>
    </dgm:pt>
    <dgm:pt modelId="{4F49D602-4BAB-4B22-88E8-42AFACD2CF29}">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cs typeface="Arial" pitchFamily="34" charset="0"/>
            </a:rPr>
            <a:t>Nutrition</a:t>
          </a:r>
        </a:p>
      </dgm:t>
    </dgm:pt>
    <dgm:pt modelId="{FFEB5BE6-49B4-46B8-ACA5-46F4F57DF7A3}" type="parTrans" cxnId="{D1E57595-1427-4276-8593-0D0535EAF079}">
      <dgm:prSet/>
      <dgm:spPr/>
      <dgm:t>
        <a:bodyPr/>
        <a:lstStyle/>
        <a:p>
          <a:endParaRPr lang="en-US"/>
        </a:p>
      </dgm:t>
    </dgm:pt>
    <dgm:pt modelId="{C4AF099E-A570-4C3D-BF88-7D7BCBEAC0C1}" type="sibTrans" cxnId="{D1E57595-1427-4276-8593-0D0535EAF079}">
      <dgm:prSet/>
      <dgm:spPr/>
    </dgm:pt>
    <dgm:pt modelId="{2D9684ED-9DB1-421F-8E64-FE06B3F3EA4E}">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cs typeface="Arial" pitchFamily="34" charset="0"/>
            </a:rPr>
            <a:t>Health</a:t>
          </a:r>
        </a:p>
      </dgm:t>
    </dgm:pt>
    <dgm:pt modelId="{754924EB-5A85-4F78-AAE2-0E4847805E66}" type="parTrans" cxnId="{41D3F4EF-C060-4113-BB70-C5919DC0BE00}">
      <dgm:prSet/>
      <dgm:spPr/>
      <dgm:t>
        <a:bodyPr/>
        <a:lstStyle/>
        <a:p>
          <a:endParaRPr lang="en-US"/>
        </a:p>
      </dgm:t>
    </dgm:pt>
    <dgm:pt modelId="{2B26AD43-33D0-4F5C-8CBE-A2FE7D9DB752}" type="sibTrans" cxnId="{41D3F4EF-C060-4113-BB70-C5919DC0BE00}">
      <dgm:prSet/>
      <dgm:spPr/>
    </dgm:pt>
    <dgm:pt modelId="{3FB96F02-D9CD-4C37-A189-6498E1A5EE0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smtClean="0">
              <a:ln>
                <a:noFill/>
              </a:ln>
              <a:solidFill>
                <a:schemeClr val="tx1"/>
              </a:solidFill>
              <a:effectLst/>
              <a:cs typeface="Arial" pitchFamily="34" charset="0"/>
            </a:rPr>
            <a:t>Breeds</a:t>
          </a:r>
        </a:p>
      </dgm:t>
    </dgm:pt>
    <dgm:pt modelId="{41BC6F89-014B-400D-AEE9-DA87BDD8539B}" type="parTrans" cxnId="{92458995-C441-48EE-95F8-8A917DCE8D98}">
      <dgm:prSet/>
      <dgm:spPr/>
      <dgm:t>
        <a:bodyPr/>
        <a:lstStyle/>
        <a:p>
          <a:endParaRPr lang="en-US"/>
        </a:p>
      </dgm:t>
    </dgm:pt>
    <dgm:pt modelId="{CF640251-2A75-4346-8C6C-E241B7EB9B6F}" type="sibTrans" cxnId="{92458995-C441-48EE-95F8-8A917DCE8D98}">
      <dgm:prSet/>
      <dgm:spPr/>
    </dgm:pt>
    <dgm:pt modelId="{CADD757A-B617-48C7-B8BB-A64E5EC47673}" type="pres">
      <dgm:prSet presAssocID="{8D13D895-9AF0-4F60-A298-E7E0686AC01F}" presName="cycle" presStyleCnt="0">
        <dgm:presLayoutVars>
          <dgm:chMax val="1"/>
          <dgm:dir/>
          <dgm:animLvl val="ctr"/>
          <dgm:resizeHandles val="exact"/>
        </dgm:presLayoutVars>
      </dgm:prSet>
      <dgm:spPr/>
    </dgm:pt>
    <dgm:pt modelId="{DA521950-0A4D-4A7B-A020-811BF2F3447E}" type="pres">
      <dgm:prSet presAssocID="{92599756-2B71-43CD-9B40-E25D5AEA075C}" presName="centerShape" presStyleLbl="node0" presStyleIdx="0" presStyleCnt="1"/>
      <dgm:spPr/>
      <dgm:t>
        <a:bodyPr/>
        <a:lstStyle/>
        <a:p>
          <a:endParaRPr lang="en-US"/>
        </a:p>
      </dgm:t>
    </dgm:pt>
    <dgm:pt modelId="{C9C15450-3797-4A63-8CBD-DCC2D188912F}" type="pres">
      <dgm:prSet presAssocID="{79F38C42-34C2-4883-BC23-B727C21818D8}" presName="Name9" presStyleLbl="parChTrans1D2" presStyleIdx="0" presStyleCnt="5"/>
      <dgm:spPr/>
      <dgm:t>
        <a:bodyPr/>
        <a:lstStyle/>
        <a:p>
          <a:endParaRPr lang="en-US"/>
        </a:p>
      </dgm:t>
    </dgm:pt>
    <dgm:pt modelId="{DC72516B-FCD4-43D0-846F-19092AC8A299}" type="pres">
      <dgm:prSet presAssocID="{79F38C42-34C2-4883-BC23-B727C21818D8}" presName="connTx" presStyleLbl="parChTrans1D2" presStyleIdx="0" presStyleCnt="5"/>
      <dgm:spPr/>
      <dgm:t>
        <a:bodyPr/>
        <a:lstStyle/>
        <a:p>
          <a:endParaRPr lang="en-US"/>
        </a:p>
      </dgm:t>
    </dgm:pt>
    <dgm:pt modelId="{8A2066BA-2AFD-459C-83AB-D42902179589}" type="pres">
      <dgm:prSet presAssocID="{44E09D2A-6FE2-4DC5-A1F2-633F49BE7344}" presName="node" presStyleLbl="node1" presStyleIdx="0" presStyleCnt="5">
        <dgm:presLayoutVars>
          <dgm:bulletEnabled val="1"/>
        </dgm:presLayoutVars>
      </dgm:prSet>
      <dgm:spPr/>
      <dgm:t>
        <a:bodyPr/>
        <a:lstStyle/>
        <a:p>
          <a:endParaRPr lang="en-US"/>
        </a:p>
      </dgm:t>
    </dgm:pt>
    <dgm:pt modelId="{9E44ED07-0F6B-4641-9682-DFA65270FA25}" type="pres">
      <dgm:prSet presAssocID="{DB823EEE-2031-46BC-B85A-6C72A928A556}" presName="Name9" presStyleLbl="parChTrans1D2" presStyleIdx="1" presStyleCnt="5"/>
      <dgm:spPr/>
      <dgm:t>
        <a:bodyPr/>
        <a:lstStyle/>
        <a:p>
          <a:endParaRPr lang="en-US"/>
        </a:p>
      </dgm:t>
    </dgm:pt>
    <dgm:pt modelId="{BD6CB737-5A24-4415-ABC4-99AE716009F3}" type="pres">
      <dgm:prSet presAssocID="{DB823EEE-2031-46BC-B85A-6C72A928A556}" presName="connTx" presStyleLbl="parChTrans1D2" presStyleIdx="1" presStyleCnt="5"/>
      <dgm:spPr/>
      <dgm:t>
        <a:bodyPr/>
        <a:lstStyle/>
        <a:p>
          <a:endParaRPr lang="en-US"/>
        </a:p>
      </dgm:t>
    </dgm:pt>
    <dgm:pt modelId="{623AB2AD-DF29-4243-879D-1770539475F3}" type="pres">
      <dgm:prSet presAssocID="{D18039D2-C0E4-4F28-9B11-5936E88B3D3B}" presName="node" presStyleLbl="node1" presStyleIdx="1" presStyleCnt="5">
        <dgm:presLayoutVars>
          <dgm:bulletEnabled val="1"/>
        </dgm:presLayoutVars>
      </dgm:prSet>
      <dgm:spPr/>
      <dgm:t>
        <a:bodyPr/>
        <a:lstStyle/>
        <a:p>
          <a:endParaRPr lang="en-US"/>
        </a:p>
      </dgm:t>
    </dgm:pt>
    <dgm:pt modelId="{C57B7FF0-B69A-4676-9E3B-EE75B8DFB867}" type="pres">
      <dgm:prSet presAssocID="{FFEB5BE6-49B4-46B8-ACA5-46F4F57DF7A3}" presName="Name9" presStyleLbl="parChTrans1D2" presStyleIdx="2" presStyleCnt="5"/>
      <dgm:spPr/>
      <dgm:t>
        <a:bodyPr/>
        <a:lstStyle/>
        <a:p>
          <a:endParaRPr lang="en-US"/>
        </a:p>
      </dgm:t>
    </dgm:pt>
    <dgm:pt modelId="{87623065-8CE9-478E-8536-89C532F248B0}" type="pres">
      <dgm:prSet presAssocID="{FFEB5BE6-49B4-46B8-ACA5-46F4F57DF7A3}" presName="connTx" presStyleLbl="parChTrans1D2" presStyleIdx="2" presStyleCnt="5"/>
      <dgm:spPr/>
      <dgm:t>
        <a:bodyPr/>
        <a:lstStyle/>
        <a:p>
          <a:endParaRPr lang="en-US"/>
        </a:p>
      </dgm:t>
    </dgm:pt>
    <dgm:pt modelId="{39D59F9C-5EFF-48C2-995E-711234262B75}" type="pres">
      <dgm:prSet presAssocID="{4F49D602-4BAB-4B22-88E8-42AFACD2CF29}" presName="node" presStyleLbl="node1" presStyleIdx="2" presStyleCnt="5">
        <dgm:presLayoutVars>
          <dgm:bulletEnabled val="1"/>
        </dgm:presLayoutVars>
      </dgm:prSet>
      <dgm:spPr/>
      <dgm:t>
        <a:bodyPr/>
        <a:lstStyle/>
        <a:p>
          <a:endParaRPr lang="en-US"/>
        </a:p>
      </dgm:t>
    </dgm:pt>
    <dgm:pt modelId="{32FFC0C9-325B-4374-9DA0-A4F643AFB0E9}" type="pres">
      <dgm:prSet presAssocID="{754924EB-5A85-4F78-AAE2-0E4847805E66}" presName="Name9" presStyleLbl="parChTrans1D2" presStyleIdx="3" presStyleCnt="5"/>
      <dgm:spPr/>
      <dgm:t>
        <a:bodyPr/>
        <a:lstStyle/>
        <a:p>
          <a:endParaRPr lang="en-US"/>
        </a:p>
      </dgm:t>
    </dgm:pt>
    <dgm:pt modelId="{5338EDB7-9985-4B15-9458-2B8BEEE269D4}" type="pres">
      <dgm:prSet presAssocID="{754924EB-5A85-4F78-AAE2-0E4847805E66}" presName="connTx" presStyleLbl="parChTrans1D2" presStyleIdx="3" presStyleCnt="5"/>
      <dgm:spPr/>
      <dgm:t>
        <a:bodyPr/>
        <a:lstStyle/>
        <a:p>
          <a:endParaRPr lang="en-US"/>
        </a:p>
      </dgm:t>
    </dgm:pt>
    <dgm:pt modelId="{3CF98C24-72D0-4C6F-A89A-2CF7517CFDC6}" type="pres">
      <dgm:prSet presAssocID="{2D9684ED-9DB1-421F-8E64-FE06B3F3EA4E}" presName="node" presStyleLbl="node1" presStyleIdx="3" presStyleCnt="5">
        <dgm:presLayoutVars>
          <dgm:bulletEnabled val="1"/>
        </dgm:presLayoutVars>
      </dgm:prSet>
      <dgm:spPr/>
      <dgm:t>
        <a:bodyPr/>
        <a:lstStyle/>
        <a:p>
          <a:endParaRPr lang="en-US"/>
        </a:p>
      </dgm:t>
    </dgm:pt>
    <dgm:pt modelId="{EADD19F3-3BD4-4E64-A6E8-AC99AC44BBC9}" type="pres">
      <dgm:prSet presAssocID="{41BC6F89-014B-400D-AEE9-DA87BDD8539B}" presName="Name9" presStyleLbl="parChTrans1D2" presStyleIdx="4" presStyleCnt="5"/>
      <dgm:spPr/>
      <dgm:t>
        <a:bodyPr/>
        <a:lstStyle/>
        <a:p>
          <a:endParaRPr lang="en-US"/>
        </a:p>
      </dgm:t>
    </dgm:pt>
    <dgm:pt modelId="{383E222C-94A9-477E-B4A6-ED7566A35281}" type="pres">
      <dgm:prSet presAssocID="{41BC6F89-014B-400D-AEE9-DA87BDD8539B}" presName="connTx" presStyleLbl="parChTrans1D2" presStyleIdx="4" presStyleCnt="5"/>
      <dgm:spPr/>
      <dgm:t>
        <a:bodyPr/>
        <a:lstStyle/>
        <a:p>
          <a:endParaRPr lang="en-US"/>
        </a:p>
      </dgm:t>
    </dgm:pt>
    <dgm:pt modelId="{AE263C4E-2F13-4591-AF46-7F16B0056F8A}" type="pres">
      <dgm:prSet presAssocID="{3FB96F02-D9CD-4C37-A189-6498E1A5EE0D}" presName="node" presStyleLbl="node1" presStyleIdx="4" presStyleCnt="5">
        <dgm:presLayoutVars>
          <dgm:bulletEnabled val="1"/>
        </dgm:presLayoutVars>
      </dgm:prSet>
      <dgm:spPr/>
      <dgm:t>
        <a:bodyPr/>
        <a:lstStyle/>
        <a:p>
          <a:endParaRPr lang="en-US"/>
        </a:p>
      </dgm:t>
    </dgm:pt>
  </dgm:ptLst>
  <dgm:cxnLst>
    <dgm:cxn modelId="{A1E37DCE-D2C6-4526-8FF5-DFF696A32077}" type="presOf" srcId="{44E09D2A-6FE2-4DC5-A1F2-633F49BE7344}" destId="{8A2066BA-2AFD-459C-83AB-D42902179589}" srcOrd="0" destOrd="0" presId="urn:microsoft.com/office/officeart/2005/8/layout/radial1"/>
    <dgm:cxn modelId="{DB352604-6AF9-48ED-8575-20FB74D96372}" srcId="{8D13D895-9AF0-4F60-A298-E7E0686AC01F}" destId="{92599756-2B71-43CD-9B40-E25D5AEA075C}" srcOrd="0" destOrd="0" parTransId="{1EA683D4-C6DE-478C-9190-0F1017C91E36}" sibTransId="{9A84E59E-1CE4-44AA-8250-CA6C78395AB7}"/>
    <dgm:cxn modelId="{620F84D4-6778-4CA3-A052-DF7123B5F996}" type="presOf" srcId="{754924EB-5A85-4F78-AAE2-0E4847805E66}" destId="{5338EDB7-9985-4B15-9458-2B8BEEE269D4}" srcOrd="1" destOrd="0" presId="urn:microsoft.com/office/officeart/2005/8/layout/radial1"/>
    <dgm:cxn modelId="{D1E57595-1427-4276-8593-0D0535EAF079}" srcId="{92599756-2B71-43CD-9B40-E25D5AEA075C}" destId="{4F49D602-4BAB-4B22-88E8-42AFACD2CF29}" srcOrd="2" destOrd="0" parTransId="{FFEB5BE6-49B4-46B8-ACA5-46F4F57DF7A3}" sibTransId="{C4AF099E-A570-4C3D-BF88-7D7BCBEAC0C1}"/>
    <dgm:cxn modelId="{92458995-C441-48EE-95F8-8A917DCE8D98}" srcId="{92599756-2B71-43CD-9B40-E25D5AEA075C}" destId="{3FB96F02-D9CD-4C37-A189-6498E1A5EE0D}" srcOrd="4" destOrd="0" parTransId="{41BC6F89-014B-400D-AEE9-DA87BDD8539B}" sibTransId="{CF640251-2A75-4346-8C6C-E241B7EB9B6F}"/>
    <dgm:cxn modelId="{41D3F4EF-C060-4113-BB70-C5919DC0BE00}" srcId="{92599756-2B71-43CD-9B40-E25D5AEA075C}" destId="{2D9684ED-9DB1-421F-8E64-FE06B3F3EA4E}" srcOrd="3" destOrd="0" parTransId="{754924EB-5A85-4F78-AAE2-0E4847805E66}" sibTransId="{2B26AD43-33D0-4F5C-8CBE-A2FE7D9DB752}"/>
    <dgm:cxn modelId="{3A9464DC-F8F0-4D17-B666-FCFDC54CD120}" srcId="{92599756-2B71-43CD-9B40-E25D5AEA075C}" destId="{44E09D2A-6FE2-4DC5-A1F2-633F49BE7344}" srcOrd="0" destOrd="0" parTransId="{79F38C42-34C2-4883-BC23-B727C21818D8}" sibTransId="{D52BFB6F-1654-42C4-8176-0BEF00B7D8F8}"/>
    <dgm:cxn modelId="{5D39835A-AA6F-4BFB-96E9-054D364BD9EF}" type="presOf" srcId="{4F49D602-4BAB-4B22-88E8-42AFACD2CF29}" destId="{39D59F9C-5EFF-48C2-995E-711234262B75}" srcOrd="0" destOrd="0" presId="urn:microsoft.com/office/officeart/2005/8/layout/radial1"/>
    <dgm:cxn modelId="{43AA7E51-BD02-463B-A634-44DF4796D723}" type="presOf" srcId="{79F38C42-34C2-4883-BC23-B727C21818D8}" destId="{DC72516B-FCD4-43D0-846F-19092AC8A299}" srcOrd="1" destOrd="0" presId="urn:microsoft.com/office/officeart/2005/8/layout/radial1"/>
    <dgm:cxn modelId="{4CE22073-F548-4228-858F-87C0C22E1BE5}" type="presOf" srcId="{DB823EEE-2031-46BC-B85A-6C72A928A556}" destId="{BD6CB737-5A24-4415-ABC4-99AE716009F3}" srcOrd="1" destOrd="0" presId="urn:microsoft.com/office/officeart/2005/8/layout/radial1"/>
    <dgm:cxn modelId="{475BED2A-C0A9-44B8-A28E-25FBBC604BEB}" srcId="{92599756-2B71-43CD-9B40-E25D5AEA075C}" destId="{D18039D2-C0E4-4F28-9B11-5936E88B3D3B}" srcOrd="1" destOrd="0" parTransId="{DB823EEE-2031-46BC-B85A-6C72A928A556}" sibTransId="{6886DB57-3500-4520-BC29-FAED9257FAE7}"/>
    <dgm:cxn modelId="{3336F00F-11BB-48CA-9BA0-BE3D4E4889D8}" type="presOf" srcId="{41BC6F89-014B-400D-AEE9-DA87BDD8539B}" destId="{EADD19F3-3BD4-4E64-A6E8-AC99AC44BBC9}" srcOrd="0" destOrd="0" presId="urn:microsoft.com/office/officeart/2005/8/layout/radial1"/>
    <dgm:cxn modelId="{BA7E3D9B-F113-4901-8D62-C06C83AFA919}" type="presOf" srcId="{92599756-2B71-43CD-9B40-E25D5AEA075C}" destId="{DA521950-0A4D-4A7B-A020-811BF2F3447E}" srcOrd="0" destOrd="0" presId="urn:microsoft.com/office/officeart/2005/8/layout/radial1"/>
    <dgm:cxn modelId="{C4C25CBA-CF87-44F5-A852-53C6C64BA225}" type="presOf" srcId="{41BC6F89-014B-400D-AEE9-DA87BDD8539B}" destId="{383E222C-94A9-477E-B4A6-ED7566A35281}" srcOrd="1" destOrd="0" presId="urn:microsoft.com/office/officeart/2005/8/layout/radial1"/>
    <dgm:cxn modelId="{46591345-DBCA-4D24-9D9E-C1B03AD12F2E}" type="presOf" srcId="{DB823EEE-2031-46BC-B85A-6C72A928A556}" destId="{9E44ED07-0F6B-4641-9682-DFA65270FA25}" srcOrd="0" destOrd="0" presId="urn:microsoft.com/office/officeart/2005/8/layout/radial1"/>
    <dgm:cxn modelId="{83466D0B-EA55-4865-94BD-48C91B541A7A}" type="presOf" srcId="{754924EB-5A85-4F78-AAE2-0E4847805E66}" destId="{32FFC0C9-325B-4374-9DA0-A4F643AFB0E9}" srcOrd="0" destOrd="0" presId="urn:microsoft.com/office/officeart/2005/8/layout/radial1"/>
    <dgm:cxn modelId="{495A0C20-665E-4548-A3DC-09CE436EF1E4}" type="presOf" srcId="{3FB96F02-D9CD-4C37-A189-6498E1A5EE0D}" destId="{AE263C4E-2F13-4591-AF46-7F16B0056F8A}" srcOrd="0" destOrd="0" presId="urn:microsoft.com/office/officeart/2005/8/layout/radial1"/>
    <dgm:cxn modelId="{078F5A36-39B4-4083-9F8D-22C94B304592}" type="presOf" srcId="{2D9684ED-9DB1-421F-8E64-FE06B3F3EA4E}" destId="{3CF98C24-72D0-4C6F-A89A-2CF7517CFDC6}" srcOrd="0" destOrd="0" presId="urn:microsoft.com/office/officeart/2005/8/layout/radial1"/>
    <dgm:cxn modelId="{CA2B30B7-8D94-41C0-90E6-0E2732211DF9}" type="presOf" srcId="{79F38C42-34C2-4883-BC23-B727C21818D8}" destId="{C9C15450-3797-4A63-8CBD-DCC2D188912F}" srcOrd="0" destOrd="0" presId="urn:microsoft.com/office/officeart/2005/8/layout/radial1"/>
    <dgm:cxn modelId="{E8043EB8-BB63-439F-B263-6FA8B2E1DF2D}" type="presOf" srcId="{FFEB5BE6-49B4-46B8-ACA5-46F4F57DF7A3}" destId="{87623065-8CE9-478E-8536-89C532F248B0}" srcOrd="1" destOrd="0" presId="urn:microsoft.com/office/officeart/2005/8/layout/radial1"/>
    <dgm:cxn modelId="{76F202A9-629F-4EF7-9274-0B594AAA1321}" type="presOf" srcId="{FFEB5BE6-49B4-46B8-ACA5-46F4F57DF7A3}" destId="{C57B7FF0-B69A-4676-9E3B-EE75B8DFB867}" srcOrd="0" destOrd="0" presId="urn:microsoft.com/office/officeart/2005/8/layout/radial1"/>
    <dgm:cxn modelId="{AAF30D1E-78E3-46EB-97F0-3DFEF79FC107}" type="presOf" srcId="{8D13D895-9AF0-4F60-A298-E7E0686AC01F}" destId="{CADD757A-B617-48C7-B8BB-A64E5EC47673}" srcOrd="0" destOrd="0" presId="urn:microsoft.com/office/officeart/2005/8/layout/radial1"/>
    <dgm:cxn modelId="{47D57CB8-FEBA-47B1-B48E-43B9363EC135}" type="presOf" srcId="{D18039D2-C0E4-4F28-9B11-5936E88B3D3B}" destId="{623AB2AD-DF29-4243-879D-1770539475F3}" srcOrd="0" destOrd="0" presId="urn:microsoft.com/office/officeart/2005/8/layout/radial1"/>
    <dgm:cxn modelId="{4A2A4FF7-12E5-4C9C-88BF-F5773D0ED938}" type="presParOf" srcId="{CADD757A-B617-48C7-B8BB-A64E5EC47673}" destId="{DA521950-0A4D-4A7B-A020-811BF2F3447E}" srcOrd="0" destOrd="0" presId="urn:microsoft.com/office/officeart/2005/8/layout/radial1"/>
    <dgm:cxn modelId="{B06D4D27-1528-4D4A-86DC-8DB5209BE120}" type="presParOf" srcId="{CADD757A-B617-48C7-B8BB-A64E5EC47673}" destId="{C9C15450-3797-4A63-8CBD-DCC2D188912F}" srcOrd="1" destOrd="0" presId="urn:microsoft.com/office/officeart/2005/8/layout/radial1"/>
    <dgm:cxn modelId="{0660B8DA-D2E9-421C-8A6B-DD5BB445B35C}" type="presParOf" srcId="{C9C15450-3797-4A63-8CBD-DCC2D188912F}" destId="{DC72516B-FCD4-43D0-846F-19092AC8A299}" srcOrd="0" destOrd="0" presId="urn:microsoft.com/office/officeart/2005/8/layout/radial1"/>
    <dgm:cxn modelId="{DC0D4137-EDDD-4DF9-94D9-20E1CF7147CB}" type="presParOf" srcId="{CADD757A-B617-48C7-B8BB-A64E5EC47673}" destId="{8A2066BA-2AFD-459C-83AB-D42902179589}" srcOrd="2" destOrd="0" presId="urn:microsoft.com/office/officeart/2005/8/layout/radial1"/>
    <dgm:cxn modelId="{DC9AB0AC-D508-4C39-AC7B-11B5E1CF3C5E}" type="presParOf" srcId="{CADD757A-B617-48C7-B8BB-A64E5EC47673}" destId="{9E44ED07-0F6B-4641-9682-DFA65270FA25}" srcOrd="3" destOrd="0" presId="urn:microsoft.com/office/officeart/2005/8/layout/radial1"/>
    <dgm:cxn modelId="{1F9E697A-A613-40B5-845E-36CD8D56D11B}" type="presParOf" srcId="{9E44ED07-0F6B-4641-9682-DFA65270FA25}" destId="{BD6CB737-5A24-4415-ABC4-99AE716009F3}" srcOrd="0" destOrd="0" presId="urn:microsoft.com/office/officeart/2005/8/layout/radial1"/>
    <dgm:cxn modelId="{0F7B395A-BB69-4537-9E7A-C7C9A4DDB90B}" type="presParOf" srcId="{CADD757A-B617-48C7-B8BB-A64E5EC47673}" destId="{623AB2AD-DF29-4243-879D-1770539475F3}" srcOrd="4" destOrd="0" presId="urn:microsoft.com/office/officeart/2005/8/layout/radial1"/>
    <dgm:cxn modelId="{3EACC874-B18B-44E2-A43F-2629FB0DD938}" type="presParOf" srcId="{CADD757A-B617-48C7-B8BB-A64E5EC47673}" destId="{C57B7FF0-B69A-4676-9E3B-EE75B8DFB867}" srcOrd="5" destOrd="0" presId="urn:microsoft.com/office/officeart/2005/8/layout/radial1"/>
    <dgm:cxn modelId="{5D5C425F-3253-426C-BB94-378130EE0A59}" type="presParOf" srcId="{C57B7FF0-B69A-4676-9E3B-EE75B8DFB867}" destId="{87623065-8CE9-478E-8536-89C532F248B0}" srcOrd="0" destOrd="0" presId="urn:microsoft.com/office/officeart/2005/8/layout/radial1"/>
    <dgm:cxn modelId="{38606D4B-25DE-4A68-A7A8-38D9B489648A}" type="presParOf" srcId="{CADD757A-B617-48C7-B8BB-A64E5EC47673}" destId="{39D59F9C-5EFF-48C2-995E-711234262B75}" srcOrd="6" destOrd="0" presId="urn:microsoft.com/office/officeart/2005/8/layout/radial1"/>
    <dgm:cxn modelId="{F70F8F83-844E-46B7-9D4B-D627A39C5E15}" type="presParOf" srcId="{CADD757A-B617-48C7-B8BB-A64E5EC47673}" destId="{32FFC0C9-325B-4374-9DA0-A4F643AFB0E9}" srcOrd="7" destOrd="0" presId="urn:microsoft.com/office/officeart/2005/8/layout/radial1"/>
    <dgm:cxn modelId="{19DF7FB4-A75C-40F7-B81D-4DBFD1E934E9}" type="presParOf" srcId="{32FFC0C9-325B-4374-9DA0-A4F643AFB0E9}" destId="{5338EDB7-9985-4B15-9458-2B8BEEE269D4}" srcOrd="0" destOrd="0" presId="urn:microsoft.com/office/officeart/2005/8/layout/radial1"/>
    <dgm:cxn modelId="{03889FE3-96A1-4E0D-8A4E-C32958DBD07C}" type="presParOf" srcId="{CADD757A-B617-48C7-B8BB-A64E5EC47673}" destId="{3CF98C24-72D0-4C6F-A89A-2CF7517CFDC6}" srcOrd="8" destOrd="0" presId="urn:microsoft.com/office/officeart/2005/8/layout/radial1"/>
    <dgm:cxn modelId="{2F0FB7E9-6EF3-4737-89E9-2BD81EF8F798}" type="presParOf" srcId="{CADD757A-B617-48C7-B8BB-A64E5EC47673}" destId="{EADD19F3-3BD4-4E64-A6E8-AC99AC44BBC9}" srcOrd="9" destOrd="0" presId="urn:microsoft.com/office/officeart/2005/8/layout/radial1"/>
    <dgm:cxn modelId="{DF21F809-26FE-406A-8FBA-574167DACDE6}" type="presParOf" srcId="{EADD19F3-3BD4-4E64-A6E8-AC99AC44BBC9}" destId="{383E222C-94A9-477E-B4A6-ED7566A35281}" srcOrd="0" destOrd="0" presId="urn:microsoft.com/office/officeart/2005/8/layout/radial1"/>
    <dgm:cxn modelId="{70E968B6-FAC9-43AF-BBE0-B88592999676}" type="presParOf" srcId="{CADD757A-B617-48C7-B8BB-A64E5EC47673}" destId="{AE263C4E-2F13-4591-AF46-7F16B0056F8A}" srcOrd="10"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62767-8E50-46C8-887B-BCD94DA452FC}" type="datetimeFigureOut">
              <a:rPr lang="en-US" smtClean="0"/>
              <a:pPr/>
              <a:t>3/30/2013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4C3211-ABF3-4D4F-8F31-28655F1600E8}" type="slidenum">
              <a:rPr lang="en-US" smtClean="0"/>
              <a:pPr/>
              <a:t>‹#›</a:t>
            </a:fld>
            <a:endParaRPr lang="en-US"/>
          </a:p>
        </p:txBody>
      </p:sp>
    </p:spTree>
    <p:extLst>
      <p:ext uri="{BB962C8B-B14F-4D97-AF65-F5344CB8AC3E}">
        <p14:creationId xmlns:p14="http://schemas.microsoft.com/office/powerpoint/2010/main" xmlns="" val="932779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66D40F-F726-4A4E-8FD1-4585D0DB2180}" type="slidenum">
              <a:rPr lang="en-GB"/>
              <a:pPr/>
              <a:t>7</a:t>
            </a:fld>
            <a:endParaRPr lang="en-GB"/>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A54F6D-BA28-4EEA-AEC1-A9960D5C7EFF}" type="slidenum">
              <a:rPr lang="en-GB"/>
              <a:pPr/>
              <a:t>8</a:t>
            </a:fld>
            <a:endParaRPr lang="en-GB"/>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BA28DE-6FFF-4C48-8733-56E4372079F7}" type="slidenum">
              <a:rPr lang="en-GB"/>
              <a:pPr/>
              <a:t>9</a:t>
            </a:fld>
            <a:endParaRPr lang="en-GB"/>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1C9123-8062-4DFE-B24C-684F636D97CD}" type="slidenum">
              <a:rPr lang="en-GB"/>
              <a:pPr/>
              <a:t>10</a:t>
            </a:fld>
            <a:endParaRPr lang="en-GB"/>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910DC-26EA-461D-AE96-4FE4EB780170}" type="slidenum">
              <a:rPr lang="en-GB"/>
              <a:pPr/>
              <a:t>11</a:t>
            </a:fld>
            <a:endParaRPr lang="en-GB"/>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D05C08-0FE5-4F09-8F63-C73669EC955A}" type="slidenum">
              <a:rPr lang="en-GB"/>
              <a:pPr/>
              <a:t>12</a:t>
            </a:fld>
            <a:endParaRPr lang="en-GB"/>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634125-AD4F-49AD-BBB2-B11B4CF1762A}" type="slidenum">
              <a:rPr lang="en-GB"/>
              <a:pPr/>
              <a:t>13</a:t>
            </a:fld>
            <a:endParaRPr lang="en-GB"/>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292939-E8C2-455F-8659-B66E26ACC9E6}" type="slidenum">
              <a:rPr lang="en-GB"/>
              <a:pPr/>
              <a:t>14</a:t>
            </a:fld>
            <a:endParaRPr lang="en-GB"/>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789CEA-C849-4614-8C92-25AD328D8447}" type="slidenum">
              <a:rPr lang="en-GB"/>
              <a:pPr/>
              <a:t>15</a:t>
            </a:fld>
            <a:endParaRPr lang="en-GB"/>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459CD4-0901-4F89-826A-34BBD9B6BA89}" type="slidenum">
              <a:rPr lang="en-GB"/>
              <a:pPr/>
              <a:t>16</a:t>
            </a:fld>
            <a:endParaRPr lang="en-GB"/>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0B7F0E-1041-4103-9C72-A018382ECED9}" type="slidenum">
              <a:rPr lang="en-GB"/>
              <a:pPr/>
              <a:t>17</a:t>
            </a:fld>
            <a:endParaRPr lang="en-GB"/>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3505CD-96BF-47D4-8729-059BC53891CC}" type="slidenum">
              <a:rPr lang="en-GB"/>
              <a:pPr/>
              <a:t>18</a:t>
            </a:fld>
            <a:endParaRPr lang="en-GB"/>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20</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21</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22</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23</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732821-29DD-472D-AE98-43A37BE10EBF}"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6C7E34-B64C-4726-9528-19AF0C65AB4D}"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B3612F-D451-4D14-9E3E-320B9D937012}"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C78372-9E4B-4BBE-A610-4D9473A88C63}" type="datetime1">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90FF7B-3559-49A5-915A-A3AD439C9245}" type="datetime1">
              <a:rPr lang="en-US" smtClean="0"/>
              <a:pPr/>
              <a:t>3/30/2013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A0BB96-73F1-4F19-BD59-E754C303CA81}" type="datetime1">
              <a:rPr lang="en-US" smtClean="0"/>
              <a:pPr/>
              <a:t>3/30/2013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CA771-3B01-469D-B595-777941E92437}" type="datetime1">
              <a:rPr lang="en-US" smtClean="0"/>
              <a:pPr/>
              <a:t>3/30/2013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0598C-29B6-4F21-ADCE-7A138EB9B758}" type="datetime1">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981FA2-25AB-4885-B50C-FA86A04A78C4}" type="datetime1">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F5A1E1-7D0B-49CF-9248-051AF5F4BFC3}"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1F823E-1863-447B-81A5-A9D139CF8B5C}" type="datetime1">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A460D-D413-4A4F-96F2-FCE1F5E5CE9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B379DDC6-5FE7-4873-8F4B-D8678FBCB445}" type="slidenum">
              <a:rPr lang="en-US"/>
              <a:pPr>
                <a:defRPr/>
              </a:pPr>
              <a:t>‹#›</a:t>
            </a:fld>
            <a:endParaRPr lang="en-US"/>
          </a:p>
        </p:txBody>
      </p:sp>
    </p:spTree>
    <p:extLst>
      <p:ext uri="{BB962C8B-B14F-4D97-AF65-F5344CB8AC3E}">
        <p14:creationId xmlns:p14="http://schemas.microsoft.com/office/powerpoint/2010/main" xmlns="" val="156026875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4D595-8AF2-4280-924C-CC968D60F024}" type="datetime1">
              <a:rPr lang="en-US" smtClean="0"/>
              <a:pPr/>
              <a:t>3/30/2013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460D-D413-4A4F-96F2-FCE1F5E5CE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mlDrawing" Target="../drawings/vmlDrawing21.vml"/><Relationship Id="rId1" Type="http://schemas.openxmlformats.org/officeDocument/2006/relationships/themeOverride" Target="../theme/themeOverride1.xml"/><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29.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0.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1.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2.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3.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4.v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5.v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8.xml.rels><?xml version="1.0" encoding="UTF-8" standalone="yes"?>
<Relationships xmlns="http://schemas.openxmlformats.org/package/2006/relationships"><Relationship Id="rId2" Type="http://schemas.openxmlformats.org/officeDocument/2006/relationships/hyperlink" Target="http://academichelp.net/academic-assignments/essa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52960"/>
            <a:ext cx="8001000" cy="2214240"/>
          </a:xfrm>
        </p:spPr>
        <p:txBody>
          <a:bodyPr/>
          <a:lstStyle/>
          <a:p>
            <a:pPr algn="ctr"/>
            <a:r>
              <a:rPr lang="en-US" sz="4600" b="1" dirty="0" smtClean="0">
                <a:latin typeface="Calibri" pitchFamily="34" charset="0"/>
                <a:cs typeface="Calibri" pitchFamily="34" charset="0"/>
              </a:rPr>
              <a:t/>
            </a:r>
            <a:br>
              <a:rPr lang="en-US" sz="4600" b="1" dirty="0" smtClean="0">
                <a:latin typeface="Calibri" pitchFamily="34" charset="0"/>
                <a:cs typeface="Calibri" pitchFamily="34" charset="0"/>
              </a:rPr>
            </a:br>
            <a:r>
              <a:rPr lang="en-US" sz="6600" b="1" dirty="0" smtClean="0">
                <a:latin typeface="Calibri" pitchFamily="34" charset="0"/>
                <a:cs typeface="Calibri" pitchFamily="34" charset="0"/>
              </a:rPr>
              <a:t>Essay Writing</a:t>
            </a:r>
            <a:endParaRPr lang="en-US" sz="6600" b="1" dirty="0">
              <a:latin typeface="Calibri" pitchFamily="34" charset="0"/>
              <a:cs typeface="Calibri" pitchFamily="34" charset="0"/>
            </a:endParaRPr>
          </a:p>
        </p:txBody>
      </p:sp>
      <p:sp>
        <p:nvSpPr>
          <p:cNvPr id="3" name="Subtitle 2"/>
          <p:cNvSpPr>
            <a:spLocks noGrp="1"/>
          </p:cNvSpPr>
          <p:nvPr>
            <p:ph type="subTitle" idx="1"/>
          </p:nvPr>
        </p:nvSpPr>
        <p:spPr>
          <a:xfrm>
            <a:off x="1219200" y="1447800"/>
            <a:ext cx="6400800" cy="762000"/>
          </a:xfrm>
        </p:spPr>
        <p:txBody>
          <a:bodyPr>
            <a:normAutofit/>
          </a:bodyPr>
          <a:lstStyle/>
          <a:p>
            <a:pPr algn="ctr"/>
            <a:r>
              <a:rPr lang="en-US" sz="3600" b="1" dirty="0" smtClean="0">
                <a:solidFill>
                  <a:schemeClr val="tx1"/>
                </a:solidFill>
                <a:latin typeface="Calibri" pitchFamily="34" charset="0"/>
                <a:cs typeface="Calibri" pitchFamily="34" charset="0"/>
              </a:rPr>
              <a:t>Lecture </a:t>
            </a:r>
            <a:r>
              <a:rPr lang="en-US" sz="3600" b="1" dirty="0" smtClean="0">
                <a:solidFill>
                  <a:schemeClr val="tx1"/>
                </a:solidFill>
                <a:latin typeface="Calibri" pitchFamily="34" charset="0"/>
                <a:cs typeface="Calibri" pitchFamily="34" charset="0"/>
              </a:rPr>
              <a:t>17</a:t>
            </a:r>
            <a:endParaRPr lang="en-US" sz="3600" b="1"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xmlns="" val="2496412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l" eaLnBrk="1" hangingPunct="1"/>
            <a:r>
              <a:rPr lang="en-US" b="1" dirty="0" smtClean="0"/>
              <a:t>Recap</a:t>
            </a:r>
          </a:p>
        </p:txBody>
      </p:sp>
      <p:sp>
        <p:nvSpPr>
          <p:cNvPr id="19459" name="Rectangle 3"/>
          <p:cNvSpPr>
            <a:spLocks noGrp="1" noChangeArrowheads="1"/>
          </p:cNvSpPr>
          <p:nvPr>
            <p:ph idx="1"/>
          </p:nvPr>
        </p:nvSpPr>
        <p:spPr/>
        <p:txBody>
          <a:bodyPr rtlCol="0">
            <a:normAutofit/>
          </a:bodyPr>
          <a:lstStyle/>
          <a:p>
            <a:pPr marL="812800" indent="-812800" eaLnBrk="1" fontAlgn="auto" hangingPunct="1">
              <a:lnSpc>
                <a:spcPct val="80000"/>
              </a:lnSpc>
              <a:spcAft>
                <a:spcPts val="0"/>
              </a:spcAft>
              <a:buFontTx/>
              <a:buNone/>
              <a:defRPr/>
            </a:pPr>
            <a:r>
              <a:rPr lang="en-US" sz="2000" dirty="0" smtClean="0"/>
              <a:t>                       		</a:t>
            </a:r>
          </a:p>
          <a:p>
            <a:r>
              <a:rPr lang="en-US" sz="2800" dirty="0"/>
              <a:t>What is a Paragraph?</a:t>
            </a:r>
          </a:p>
          <a:p>
            <a:r>
              <a:rPr lang="en-US" sz="2800" dirty="0"/>
              <a:t>Paragraph structure</a:t>
            </a:r>
          </a:p>
          <a:p>
            <a:r>
              <a:rPr lang="en-US" sz="2800" dirty="0"/>
              <a:t>How to write a well organized paragraph?</a:t>
            </a:r>
          </a:p>
          <a:p>
            <a:r>
              <a:rPr lang="en-US" sz="2800"/>
              <a:t>Examples </a:t>
            </a:r>
          </a:p>
          <a:p>
            <a:pPr marL="812800" indent="-812800" eaLnBrk="1" fontAlgn="auto" hangingPunct="1">
              <a:lnSpc>
                <a:spcPct val="80000"/>
              </a:lnSpc>
              <a:spcAft>
                <a:spcPts val="0"/>
              </a:spcAft>
              <a:buFontTx/>
              <a:buNone/>
              <a:defRPr/>
            </a:pPr>
            <a:r>
              <a:rPr lang="en-US" sz="2800" dirty="0" smtClean="0"/>
              <a:t>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53000"/>
          </a:xfrm>
        </p:spPr>
        <p:txBody>
          <a:bodyPr>
            <a:noAutofit/>
          </a:bodyPr>
          <a:lstStyle/>
          <a:p>
            <a:pPr algn="just"/>
            <a:r>
              <a:rPr lang="en-US" sz="4000" dirty="0" smtClean="0">
                <a:latin typeface="Times New Roman" pitchFamily="18" charset="0"/>
                <a:cs typeface="Times New Roman" pitchFamily="18" charset="0"/>
              </a:rPr>
              <a:t> </a:t>
            </a:r>
            <a:r>
              <a:rPr lang="en-US" sz="3200" dirty="0" smtClean="0">
                <a:latin typeface="Calibri" pitchFamily="34" charset="0"/>
                <a:cs typeface="Calibri" pitchFamily="34" charset="0"/>
              </a:rPr>
              <a:t>	</a:t>
            </a:r>
            <a:r>
              <a:rPr lang="en-US" sz="3600" dirty="0" smtClean="0">
                <a:latin typeface="Calibri" pitchFamily="34" charset="0"/>
                <a:cs typeface="Calibri" pitchFamily="34" charset="0"/>
              </a:rPr>
              <a:t>An essay is an organized 	collection of 	your thoughts on a 	particular topic.</a:t>
            </a:r>
          </a:p>
          <a:p>
            <a:pPr algn="just"/>
            <a:r>
              <a:rPr lang="en-US" sz="3600" dirty="0">
                <a:latin typeface="Calibri" pitchFamily="34" charset="0"/>
                <a:cs typeface="Calibri" pitchFamily="34" charset="0"/>
              </a:rPr>
              <a:t> </a:t>
            </a:r>
            <a:r>
              <a:rPr lang="en-US" sz="3600" dirty="0" smtClean="0">
                <a:latin typeface="Calibri" pitchFamily="34" charset="0"/>
                <a:cs typeface="Calibri" pitchFamily="34" charset="0"/>
              </a:rPr>
              <a:t>	An essay consists of three major 	parts:</a:t>
            </a:r>
          </a:p>
          <a:p>
            <a:pPr marL="1520190" lvl="4" indent="-514350" algn="just">
              <a:buFont typeface="+mj-lt"/>
              <a:buAutoNum type="arabicPeriod"/>
            </a:pPr>
            <a:r>
              <a:rPr lang="en-US" sz="3600" b="1" dirty="0" smtClean="0">
                <a:latin typeface="Calibri" pitchFamily="34" charset="0"/>
                <a:cs typeface="Calibri" pitchFamily="34" charset="0"/>
              </a:rPr>
              <a:t>Introduction</a:t>
            </a:r>
          </a:p>
          <a:p>
            <a:pPr marL="1520190" lvl="4" indent="-514350" algn="just">
              <a:buFont typeface="+mj-lt"/>
              <a:buAutoNum type="arabicPeriod"/>
            </a:pPr>
            <a:r>
              <a:rPr lang="en-US" sz="3600" b="1" dirty="0">
                <a:latin typeface="Calibri" pitchFamily="34" charset="0"/>
                <a:cs typeface="Calibri" pitchFamily="34" charset="0"/>
              </a:rPr>
              <a:t>M</a:t>
            </a:r>
            <a:r>
              <a:rPr lang="en-US" sz="3600" b="1" dirty="0" smtClean="0">
                <a:latin typeface="Calibri" pitchFamily="34" charset="0"/>
                <a:cs typeface="Calibri" pitchFamily="34" charset="0"/>
              </a:rPr>
              <a:t>ain body</a:t>
            </a:r>
          </a:p>
          <a:p>
            <a:pPr marL="1520190" lvl="4" indent="-514350" algn="just">
              <a:buFont typeface="+mj-lt"/>
              <a:buAutoNum type="arabicPeriod"/>
            </a:pPr>
            <a:r>
              <a:rPr lang="en-US" sz="3600" b="1" dirty="0">
                <a:latin typeface="Calibri" pitchFamily="34" charset="0"/>
                <a:cs typeface="Calibri" pitchFamily="34" charset="0"/>
              </a:rPr>
              <a:t>C</a:t>
            </a:r>
            <a:r>
              <a:rPr lang="en-US" sz="3600" b="1" dirty="0" smtClean="0">
                <a:latin typeface="Calibri" pitchFamily="34" charset="0"/>
                <a:cs typeface="Calibri" pitchFamily="34" charset="0"/>
              </a:rPr>
              <a:t>onclusion</a:t>
            </a:r>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
        <p:nvSpPr>
          <p:cNvPr id="2" name="Rectangle 1"/>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p14="http://schemas.microsoft.com/office/powerpoint/2010/main" xmlns="" val="1890482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b="1" dirty="0" smtClean="0">
                <a:latin typeface="Calibri" pitchFamily="34" charset="0"/>
                <a:cs typeface="Calibri" pitchFamily="34" charset="0"/>
              </a:rPr>
              <a:t>Writing Process</a:t>
            </a:r>
            <a:endParaRPr lang="en-US" sz="4400" b="1" dirty="0">
              <a:latin typeface="Calibri" pitchFamily="34" charset="0"/>
              <a:cs typeface="Calibri" pitchFamily="34" charset="0"/>
            </a:endParaRPr>
          </a:p>
        </p:txBody>
      </p:sp>
      <p:sp>
        <p:nvSpPr>
          <p:cNvPr id="2" name="Content Placeholder 1"/>
          <p:cNvSpPr>
            <a:spLocks noGrp="1"/>
          </p:cNvSpPr>
          <p:nvPr>
            <p:ph idx="1"/>
          </p:nvPr>
        </p:nvSpPr>
        <p:spPr/>
        <p:txBody>
          <a:bodyPr>
            <a:normAutofit/>
          </a:bodyPr>
          <a:lstStyle/>
          <a:p>
            <a:r>
              <a:rPr lang="en-US" sz="4000" b="1" dirty="0" smtClean="0">
                <a:latin typeface="Calibri" pitchFamily="34" charset="0"/>
                <a:cs typeface="Calibri" pitchFamily="34" charset="0"/>
              </a:rPr>
              <a:t> Pre-writing Stage</a:t>
            </a:r>
          </a:p>
          <a:p>
            <a:pPr lvl="3">
              <a:buFont typeface="Courier New" pitchFamily="49" charset="0"/>
              <a:buChar char="o"/>
            </a:pPr>
            <a:r>
              <a:rPr lang="en-US" sz="2400" b="1" dirty="0" smtClean="0">
                <a:latin typeface="Calibri" pitchFamily="34" charset="0"/>
                <a:cs typeface="Calibri" pitchFamily="34" charset="0"/>
              </a:rPr>
              <a:t>  Pre-writing</a:t>
            </a:r>
            <a:endParaRPr lang="en-US" sz="2400" b="1" dirty="0">
              <a:latin typeface="Calibri" pitchFamily="34" charset="0"/>
              <a:cs typeface="Calibri" pitchFamily="34" charset="0"/>
            </a:endParaRPr>
          </a:p>
          <a:p>
            <a:pPr lvl="3">
              <a:buFont typeface="Courier New" pitchFamily="49" charset="0"/>
              <a:buChar char="o"/>
            </a:pPr>
            <a:r>
              <a:rPr lang="en-US" sz="2400" b="1" dirty="0" smtClean="0">
                <a:latin typeface="Calibri" pitchFamily="34" charset="0"/>
                <a:cs typeface="Calibri" pitchFamily="34" charset="0"/>
              </a:rPr>
              <a:t>  Free-writing</a:t>
            </a:r>
            <a:endParaRPr lang="en-US" sz="2400" b="1" dirty="0">
              <a:latin typeface="Calibri" pitchFamily="34" charset="0"/>
              <a:cs typeface="Calibri" pitchFamily="34" charset="0"/>
            </a:endParaRPr>
          </a:p>
          <a:p>
            <a:pPr lvl="3">
              <a:buFont typeface="Courier New" pitchFamily="49" charset="0"/>
              <a:buChar char="o"/>
            </a:pPr>
            <a:r>
              <a:rPr lang="en-US" sz="2400" b="1" dirty="0" smtClean="0">
                <a:latin typeface="Calibri" pitchFamily="34" charset="0"/>
                <a:cs typeface="Calibri" pitchFamily="34" charset="0"/>
              </a:rPr>
              <a:t>  Note </a:t>
            </a:r>
            <a:r>
              <a:rPr lang="en-US" sz="2400" b="1" dirty="0">
                <a:latin typeface="Calibri" pitchFamily="34" charset="0"/>
                <a:cs typeface="Calibri" pitchFamily="34" charset="0"/>
              </a:rPr>
              <a:t>keeping</a:t>
            </a:r>
          </a:p>
          <a:p>
            <a:pPr lvl="3">
              <a:buFont typeface="Courier New" pitchFamily="49" charset="0"/>
              <a:buChar char="o"/>
            </a:pPr>
            <a:r>
              <a:rPr lang="en-US" sz="2400" b="1" dirty="0" smtClean="0">
                <a:latin typeface="Calibri" pitchFamily="34" charset="0"/>
                <a:cs typeface="Calibri" pitchFamily="34" charset="0"/>
              </a:rPr>
              <a:t>  Brain </a:t>
            </a:r>
            <a:r>
              <a:rPr lang="en-US" sz="2400" b="1" dirty="0">
                <a:latin typeface="Calibri" pitchFamily="34" charset="0"/>
                <a:cs typeface="Calibri" pitchFamily="34" charset="0"/>
              </a:rPr>
              <a:t>storming</a:t>
            </a:r>
          </a:p>
          <a:p>
            <a:pPr lvl="3">
              <a:buFont typeface="Courier New" pitchFamily="49" charset="0"/>
              <a:buChar char="o"/>
            </a:pPr>
            <a:r>
              <a:rPr lang="en-US" sz="2400" b="1" dirty="0" smtClean="0">
                <a:latin typeface="Calibri" pitchFamily="34" charset="0"/>
                <a:cs typeface="Calibri" pitchFamily="34" charset="0"/>
              </a:rPr>
              <a:t>  Mind Mapping</a:t>
            </a:r>
          </a:p>
          <a:p>
            <a:pPr>
              <a:buFont typeface="Wingdings" pitchFamily="2" charset="2"/>
              <a:buChar char="§"/>
            </a:pPr>
            <a:r>
              <a:rPr lang="en-US" sz="4000" b="1" dirty="0" smtClean="0">
                <a:latin typeface="Calibri" pitchFamily="34" charset="0"/>
                <a:cs typeface="Calibri" pitchFamily="34" charset="0"/>
              </a:rPr>
              <a:t> Writing Stage</a:t>
            </a:r>
          </a:p>
          <a:p>
            <a:pPr>
              <a:buFont typeface="Wingdings" pitchFamily="2" charset="2"/>
              <a:buChar char="§"/>
            </a:pPr>
            <a:r>
              <a:rPr lang="en-US" sz="4000" b="1" dirty="0" smtClean="0">
                <a:latin typeface="Calibri" pitchFamily="34" charset="0"/>
                <a:cs typeface="Calibri" pitchFamily="34" charset="0"/>
              </a:rPr>
              <a:t> Re-writing</a:t>
            </a:r>
            <a:endParaRPr lang="en-US" sz="4000" b="1" dirty="0">
              <a:latin typeface="Calibri" pitchFamily="34" charset="0"/>
              <a:cs typeface="Calibri" pitchFamily="34" charset="0"/>
            </a:endParaRP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4</a:t>
            </a:fld>
            <a:endParaRPr lang="en-US"/>
          </a:p>
        </p:txBody>
      </p:sp>
    </p:spTree>
    <p:extLst>
      <p:ext uri="{BB962C8B-B14F-4D97-AF65-F5344CB8AC3E}">
        <p14:creationId xmlns:p14="http://schemas.microsoft.com/office/powerpoint/2010/main" xmlns="" val="1449647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572000"/>
          </a:xfrm>
        </p:spPr>
        <p:txBody>
          <a:bodyPr>
            <a:normAutofit fontScale="92500" lnSpcReduction="10000"/>
          </a:bodyPr>
          <a:lstStyle/>
          <a:p>
            <a:pPr algn="just"/>
            <a:r>
              <a:rPr lang="en-US" sz="4800" dirty="0" smtClean="0">
                <a:latin typeface="Times New Roman" pitchFamily="18" charset="0"/>
                <a:cs typeface="Times New Roman" pitchFamily="18" charset="0"/>
              </a:rPr>
              <a:t> 	</a:t>
            </a:r>
            <a:r>
              <a:rPr lang="en-US" sz="4800" dirty="0" smtClean="0">
                <a:latin typeface="Calibri" pitchFamily="34" charset="0"/>
                <a:cs typeface="Calibri" pitchFamily="34" charset="0"/>
              </a:rPr>
              <a:t>Essays can be either:</a:t>
            </a:r>
          </a:p>
          <a:p>
            <a:pPr lvl="2" algn="just">
              <a:buFont typeface="Courier New" pitchFamily="49" charset="0"/>
              <a:buChar char="o"/>
            </a:pPr>
            <a:r>
              <a:rPr lang="en-US" sz="4100" dirty="0" smtClean="0">
                <a:latin typeface="Calibri" pitchFamily="34" charset="0"/>
                <a:cs typeface="Calibri" pitchFamily="34" charset="0"/>
              </a:rPr>
              <a:t> 	Long or Short</a:t>
            </a:r>
          </a:p>
          <a:p>
            <a:pPr lvl="2" algn="just">
              <a:buFont typeface="Courier New" pitchFamily="49" charset="0"/>
              <a:buChar char="o"/>
            </a:pPr>
            <a:r>
              <a:rPr lang="en-US" sz="4100" dirty="0" smtClean="0">
                <a:latin typeface="Calibri" pitchFamily="34" charset="0"/>
                <a:cs typeface="Calibri" pitchFamily="34" charset="0"/>
              </a:rPr>
              <a:t> 	Serious or Humorous </a:t>
            </a:r>
          </a:p>
          <a:p>
            <a:pPr lvl="2" algn="just">
              <a:buFont typeface="Courier New" pitchFamily="49" charset="0"/>
              <a:buChar char="o"/>
            </a:pPr>
            <a:r>
              <a:rPr lang="en-US" sz="4100" dirty="0">
                <a:latin typeface="Calibri" pitchFamily="34" charset="0"/>
                <a:cs typeface="Calibri" pitchFamily="34" charset="0"/>
              </a:rPr>
              <a:t> </a:t>
            </a:r>
            <a:r>
              <a:rPr lang="en-US" sz="4100" dirty="0" smtClean="0">
                <a:latin typeface="Calibri" pitchFamily="34" charset="0"/>
                <a:cs typeface="Calibri" pitchFamily="34" charset="0"/>
              </a:rPr>
              <a:t>	Formal or Informal</a:t>
            </a:r>
          </a:p>
          <a:p>
            <a:pPr lvl="2" algn="just">
              <a:buFont typeface="Courier New" pitchFamily="49" charset="0"/>
              <a:buChar char="o"/>
            </a:pPr>
            <a:r>
              <a:rPr lang="en-US" sz="4100" dirty="0">
                <a:latin typeface="Calibri" pitchFamily="34" charset="0"/>
                <a:cs typeface="Calibri" pitchFamily="34" charset="0"/>
              </a:rPr>
              <a:t> </a:t>
            </a:r>
            <a:r>
              <a:rPr lang="en-US" sz="4100" dirty="0" smtClean="0">
                <a:latin typeface="Calibri" pitchFamily="34" charset="0"/>
                <a:cs typeface="Calibri" pitchFamily="34" charset="0"/>
              </a:rPr>
              <a:t>	Can describe your opinions 		or be a synopsis of expert 		opinions.</a:t>
            </a:r>
          </a:p>
          <a:p>
            <a:endParaRPr lang="en-US" dirty="0"/>
          </a:p>
        </p:txBody>
      </p:sp>
      <p:sp>
        <p:nvSpPr>
          <p:cNvPr id="2" name="Slide Number Placeholder 1"/>
          <p:cNvSpPr>
            <a:spLocks noGrp="1"/>
          </p:cNvSpPr>
          <p:nvPr>
            <p:ph type="sldNum" sz="quarter" idx="12"/>
          </p:nvPr>
        </p:nvSpPr>
        <p:spPr/>
        <p:txBody>
          <a:bodyPr/>
          <a:lstStyle/>
          <a:p>
            <a:fld id="{9FFA460D-D413-4A4F-96F2-FCE1F5E5CE9E}" type="slidenum">
              <a:rPr lang="en-US" smtClean="0"/>
              <a:pPr/>
              <a:t>5</a:t>
            </a:fld>
            <a:endParaRPr lang="en-US"/>
          </a:p>
        </p:txBody>
      </p:sp>
      <p:sp>
        <p:nvSpPr>
          <p:cNvPr id="4" name="Rectangle 3"/>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p14="http://schemas.microsoft.com/office/powerpoint/2010/main" xmlns="" val="22667555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800600"/>
          </a:xfrm>
        </p:spPr>
        <p:txBody>
          <a:bodyPr>
            <a:normAutofit/>
          </a:bodyPr>
          <a:lstStyle/>
          <a:p>
            <a:pPr>
              <a:buNone/>
            </a:pPr>
            <a:r>
              <a:rPr lang="en-US" sz="3000" b="1" dirty="0" smtClean="0">
                <a:latin typeface="Calibri" pitchFamily="34" charset="0"/>
                <a:cs typeface="Calibri" pitchFamily="34" charset="0"/>
              </a:rPr>
              <a:t>Writers use essays to: </a:t>
            </a:r>
          </a:p>
          <a:p>
            <a:r>
              <a:rPr lang="en-US" sz="2400" dirty="0" smtClean="0">
                <a:latin typeface="Calibri" pitchFamily="34" charset="0"/>
                <a:cs typeface="Calibri" pitchFamily="34" charset="0"/>
              </a:rPr>
              <a:t> 	Describe or define a subject (What is an Essay?) </a:t>
            </a:r>
          </a:p>
          <a:p>
            <a:r>
              <a:rPr lang="en-US" sz="2400" dirty="0" smtClean="0">
                <a:latin typeface="Calibri" pitchFamily="34" charset="0"/>
                <a:cs typeface="Calibri" pitchFamily="34" charset="0"/>
              </a:rPr>
              <a:t> 	Compare related items in a subject </a:t>
            </a:r>
          </a:p>
          <a:p>
            <a:pPr>
              <a:buNone/>
            </a:pPr>
            <a:r>
              <a:rPr lang="en-US" sz="2400" dirty="0" smtClean="0">
                <a:latin typeface="Calibri" pitchFamily="34" charset="0"/>
                <a:cs typeface="Calibri" pitchFamily="34" charset="0"/>
              </a:rPr>
              <a:t>		(The Difference Between Apples and Oranges) </a:t>
            </a:r>
          </a:p>
          <a:p>
            <a:r>
              <a:rPr lang="en-US" sz="2400" dirty="0" smtClean="0">
                <a:latin typeface="Calibri" pitchFamily="34" charset="0"/>
                <a:cs typeface="Calibri" pitchFamily="34" charset="0"/>
              </a:rPr>
              <a:t> 	Show cause and effect (If You Write It, They Will 	Read) </a:t>
            </a:r>
          </a:p>
          <a:p>
            <a:r>
              <a:rPr lang="en-US" sz="2400" dirty="0" smtClean="0">
                <a:latin typeface="Calibri" pitchFamily="34" charset="0"/>
                <a:cs typeface="Calibri" pitchFamily="34" charset="0"/>
              </a:rPr>
              <a:t> 	Write a narrative (My Summer Vacation) </a:t>
            </a:r>
          </a:p>
          <a:p>
            <a:r>
              <a:rPr lang="en-US" sz="2400" dirty="0" smtClean="0">
                <a:latin typeface="Calibri" pitchFamily="34" charset="0"/>
                <a:cs typeface="Calibri" pitchFamily="34" charset="0"/>
              </a:rPr>
              <a:t> 	Explain a process (How to Write an Essay) </a:t>
            </a:r>
          </a:p>
          <a:p>
            <a:r>
              <a:rPr lang="en-US" sz="2400" dirty="0" smtClean="0">
                <a:latin typeface="Calibri" pitchFamily="34" charset="0"/>
                <a:cs typeface="Calibri" pitchFamily="34" charset="0"/>
              </a:rPr>
              <a:t> 	Deliver an argument (The Case Against Essay 	Questions) </a:t>
            </a:r>
          </a:p>
          <a:p>
            <a:r>
              <a:rPr lang="en-US" sz="2400" dirty="0" smtClean="0">
                <a:latin typeface="Calibri" pitchFamily="34" charset="0"/>
                <a:cs typeface="Calibri" pitchFamily="34" charset="0"/>
              </a:rPr>
              <a:t> 	Critique (My Least Favorite Movie) </a:t>
            </a:r>
          </a:p>
          <a:p>
            <a:endParaRPr lang="en-US" dirty="0"/>
          </a:p>
        </p:txBody>
      </p:sp>
      <p:sp>
        <p:nvSpPr>
          <p:cNvPr id="2" name="Slide Number Placeholder 1"/>
          <p:cNvSpPr>
            <a:spLocks noGrp="1"/>
          </p:cNvSpPr>
          <p:nvPr>
            <p:ph type="sldNum" sz="quarter" idx="12"/>
          </p:nvPr>
        </p:nvSpPr>
        <p:spPr/>
        <p:txBody>
          <a:bodyPr/>
          <a:lstStyle/>
          <a:p>
            <a:fld id="{9FFA460D-D413-4A4F-96F2-FCE1F5E5CE9E}" type="slidenum">
              <a:rPr lang="en-US" smtClean="0"/>
              <a:pPr/>
              <a:t>6</a:t>
            </a:fld>
            <a:endParaRPr lang="en-US"/>
          </a:p>
        </p:txBody>
      </p:sp>
      <p:sp>
        <p:nvSpPr>
          <p:cNvPr id="4" name="Rectangle 3"/>
          <p:cNvSpPr/>
          <p:nvPr/>
        </p:nvSpPr>
        <p:spPr>
          <a:xfrm>
            <a:off x="228600" y="387111"/>
            <a:ext cx="8610600" cy="769441"/>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What is an Essay? </a:t>
            </a:r>
          </a:p>
        </p:txBody>
      </p:sp>
    </p:spTree>
    <p:extLst>
      <p:ext uri="{BB962C8B-B14F-4D97-AF65-F5344CB8AC3E}">
        <p14:creationId xmlns:p14="http://schemas.microsoft.com/office/powerpoint/2010/main" xmlns="" val="1505203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Autofit/>
          </a:bodyPr>
          <a:lstStyle/>
          <a:p>
            <a:r>
              <a:rPr lang="en-US" sz="6600" b="1" dirty="0" smtClean="0"/>
              <a:t>How to write an Essay?</a:t>
            </a:r>
            <a:endParaRPr lang="en-US" sz="6600" b="1" dirty="0"/>
          </a:p>
        </p:txBody>
      </p:sp>
    </p:spTree>
    <p:extLst>
      <p:ext uri="{BB962C8B-B14F-4D97-AF65-F5344CB8AC3E}">
        <p14:creationId xmlns:p14="http://schemas.microsoft.com/office/powerpoint/2010/main" xmlns="" val="1918582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vert="horz" lIns="91440" tIns="45720" rIns="91440" bIns="45720" rtlCol="0" anchor="ctr">
            <a:noAutofit/>
          </a:bodyPr>
          <a:lstStyle/>
          <a:p>
            <a:r>
              <a:rPr lang="en-US" b="1" cap="all" spc="200" dirty="0" smtClean="0">
                <a:latin typeface="Calibri" pitchFamily="34" charset="0"/>
                <a:cs typeface="Calibri" pitchFamily="34" charset="0"/>
              </a:rPr>
              <a:t>how to write an essay?</a:t>
            </a:r>
            <a:endParaRPr lang="en-US" b="1" cap="all" spc="200" dirty="0">
              <a:latin typeface="Calibri" pitchFamily="34" charset="0"/>
              <a:cs typeface="Calibri" pitchFamily="34" charset="0"/>
            </a:endParaRPr>
          </a:p>
        </p:txBody>
      </p:sp>
      <p:sp>
        <p:nvSpPr>
          <p:cNvPr id="8195" name="Rectangle 3"/>
          <p:cNvSpPr>
            <a:spLocks noGrp="1" noChangeArrowheads="1"/>
          </p:cNvSpPr>
          <p:nvPr>
            <p:ph type="body" idx="1"/>
          </p:nvPr>
        </p:nvSpPr>
        <p:spPr/>
        <p:txBody>
          <a:bodyPr>
            <a:normAutofit lnSpcReduction="10000"/>
          </a:bodyPr>
          <a:lstStyle/>
          <a:p>
            <a:r>
              <a:rPr lang="en-US" sz="2400" dirty="0">
                <a:effectLst/>
              </a:rPr>
              <a:t>An essay can have many purposes, but the basic structure is the same no matter what. </a:t>
            </a:r>
            <a:endParaRPr lang="en-US" sz="2400" dirty="0" smtClean="0">
              <a:effectLst/>
            </a:endParaRPr>
          </a:p>
          <a:p>
            <a:r>
              <a:rPr lang="en-US" sz="2400" dirty="0" smtClean="0">
                <a:effectLst/>
              </a:rPr>
              <a:t>E.g. 	You </a:t>
            </a:r>
            <a:r>
              <a:rPr lang="en-US" sz="2400" dirty="0">
                <a:effectLst/>
              </a:rPr>
              <a:t>may be writing an essay to argue for a particular point of view or to explain the steps necessary to complete a task</a:t>
            </a:r>
            <a:r>
              <a:rPr lang="en-US" sz="2400" dirty="0" smtClean="0">
                <a:effectLst/>
              </a:rPr>
              <a:t>.</a:t>
            </a:r>
          </a:p>
          <a:p>
            <a:pPr lvl="1"/>
            <a:r>
              <a:rPr lang="en-US" sz="2000" dirty="0" smtClean="0">
                <a:effectLst/>
              </a:rPr>
              <a:t>Either </a:t>
            </a:r>
            <a:r>
              <a:rPr lang="en-US" sz="2000" dirty="0">
                <a:effectLst/>
              </a:rPr>
              <a:t>way, your essay will have the same basic format. </a:t>
            </a:r>
            <a:endParaRPr lang="en-US" sz="2000" dirty="0" smtClean="0">
              <a:effectLst/>
            </a:endParaRPr>
          </a:p>
          <a:p>
            <a:r>
              <a:rPr lang="en-US" sz="2400" dirty="0" smtClean="0">
                <a:effectLst/>
              </a:rPr>
              <a:t>If </a:t>
            </a:r>
            <a:r>
              <a:rPr lang="en-US" sz="2400" dirty="0">
                <a:effectLst/>
              </a:rPr>
              <a:t>you follow a few simple steps, you will find that the essay almost writes itself. You will be responsible only for supplying ideas, which are the important part of the essay anyway.</a:t>
            </a:r>
            <a:r>
              <a:rPr lang="en-US" sz="2800" dirty="0">
                <a:effectLst/>
              </a:rPr>
              <a:t> </a:t>
            </a:r>
          </a:p>
          <a:p>
            <a:pPr algn="ctr">
              <a:buFont typeface="Wingdings" pitchFamily="2" charset="2"/>
              <a:buNone/>
            </a:pPr>
            <a:r>
              <a:rPr lang="en-US" sz="2800" b="1" dirty="0">
                <a:effectLst/>
              </a:rPr>
              <a:t>Don't let the thought of putting pen to paper daunt you. Get started!</a:t>
            </a:r>
          </a:p>
          <a:p>
            <a:endParaRPr lang="en-US" sz="2800" dirty="0"/>
          </a:p>
        </p:txBody>
      </p:sp>
    </p:spTree>
    <p:extLst>
      <p:ext uri="{BB962C8B-B14F-4D97-AF65-F5344CB8AC3E}">
        <p14:creationId xmlns:p14="http://schemas.microsoft.com/office/powerpoint/2010/main" xmlns="" val="3732281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vert="horz" lIns="91440" tIns="45720" rIns="91440" bIns="45720" rtlCol="0" anchor="ctr">
            <a:noAutofit/>
          </a:bodyPr>
          <a:lstStyle/>
          <a:p>
            <a:r>
              <a:rPr lang="en-US" b="1" cap="all" spc="200" dirty="0">
                <a:latin typeface="Calibri" pitchFamily="34" charset="0"/>
                <a:cs typeface="Calibri" pitchFamily="34" charset="0"/>
              </a:rPr>
              <a:t>Essay Format</a:t>
            </a:r>
          </a:p>
        </p:txBody>
      </p:sp>
      <p:sp>
        <p:nvSpPr>
          <p:cNvPr id="9219" name="Rectangle 3"/>
          <p:cNvSpPr>
            <a:spLocks noGrp="1" noChangeArrowheads="1"/>
          </p:cNvSpPr>
          <p:nvPr>
            <p:ph type="body" idx="1"/>
          </p:nvPr>
        </p:nvSpPr>
        <p:spPr/>
        <p:txBody>
          <a:bodyPr/>
          <a:lstStyle/>
          <a:p>
            <a:pPr>
              <a:lnSpc>
                <a:spcPct val="80000"/>
              </a:lnSpc>
              <a:buFont typeface="Wingdings" pitchFamily="2" charset="2"/>
              <a:buNone/>
            </a:pPr>
            <a:r>
              <a:rPr lang="en-US" sz="2400" dirty="0">
                <a:effectLst/>
              </a:rPr>
              <a:t>These simple steps will guide you through the essay writing process:</a:t>
            </a:r>
          </a:p>
          <a:p>
            <a:pPr>
              <a:lnSpc>
                <a:spcPct val="80000"/>
              </a:lnSpc>
            </a:pPr>
            <a:r>
              <a:rPr lang="en-US" sz="2400" dirty="0">
                <a:effectLst/>
              </a:rPr>
              <a:t>Decide on your topic.</a:t>
            </a:r>
          </a:p>
          <a:p>
            <a:pPr>
              <a:lnSpc>
                <a:spcPct val="80000"/>
              </a:lnSpc>
            </a:pPr>
            <a:r>
              <a:rPr lang="en-US" sz="2400" dirty="0">
                <a:effectLst/>
              </a:rPr>
              <a:t>Prepare an outline or diagram of your ideas.</a:t>
            </a:r>
          </a:p>
          <a:p>
            <a:pPr>
              <a:lnSpc>
                <a:spcPct val="80000"/>
              </a:lnSpc>
            </a:pPr>
            <a:r>
              <a:rPr lang="en-US" sz="2400" dirty="0">
                <a:effectLst/>
              </a:rPr>
              <a:t>Write your thesis statement.</a:t>
            </a:r>
          </a:p>
          <a:p>
            <a:pPr>
              <a:lnSpc>
                <a:spcPct val="80000"/>
              </a:lnSpc>
            </a:pPr>
            <a:r>
              <a:rPr lang="en-US" sz="2400" dirty="0">
                <a:effectLst/>
              </a:rPr>
              <a:t>Write the body.</a:t>
            </a:r>
          </a:p>
          <a:p>
            <a:pPr>
              <a:lnSpc>
                <a:spcPct val="80000"/>
              </a:lnSpc>
            </a:pPr>
            <a:r>
              <a:rPr lang="en-US" sz="2400" dirty="0">
                <a:effectLst/>
              </a:rPr>
              <a:t>Write the main points.</a:t>
            </a:r>
          </a:p>
          <a:p>
            <a:pPr>
              <a:lnSpc>
                <a:spcPct val="80000"/>
              </a:lnSpc>
            </a:pPr>
            <a:r>
              <a:rPr lang="en-US" sz="2400" dirty="0">
                <a:effectLst/>
              </a:rPr>
              <a:t>Write the </a:t>
            </a:r>
            <a:r>
              <a:rPr lang="en-US" sz="2400" dirty="0" err="1">
                <a:effectLst/>
              </a:rPr>
              <a:t>subpoints</a:t>
            </a:r>
            <a:r>
              <a:rPr lang="en-US" sz="2400" dirty="0">
                <a:effectLst/>
              </a:rPr>
              <a:t>.</a:t>
            </a:r>
          </a:p>
          <a:p>
            <a:pPr>
              <a:lnSpc>
                <a:spcPct val="80000"/>
              </a:lnSpc>
            </a:pPr>
            <a:r>
              <a:rPr lang="en-US" sz="2400" dirty="0">
                <a:effectLst/>
              </a:rPr>
              <a:t>Elaborate on the </a:t>
            </a:r>
            <a:r>
              <a:rPr lang="en-US" sz="2400" dirty="0" err="1">
                <a:effectLst/>
              </a:rPr>
              <a:t>subpoints</a:t>
            </a:r>
            <a:r>
              <a:rPr lang="en-US" sz="2400" dirty="0">
                <a:effectLst/>
              </a:rPr>
              <a:t>.</a:t>
            </a:r>
          </a:p>
          <a:p>
            <a:pPr>
              <a:lnSpc>
                <a:spcPct val="80000"/>
              </a:lnSpc>
            </a:pPr>
            <a:r>
              <a:rPr lang="en-US" sz="2400" dirty="0">
                <a:effectLst/>
              </a:rPr>
              <a:t>Write the introduction.</a:t>
            </a:r>
          </a:p>
          <a:p>
            <a:pPr>
              <a:lnSpc>
                <a:spcPct val="80000"/>
              </a:lnSpc>
            </a:pPr>
            <a:r>
              <a:rPr lang="en-US" sz="2400" dirty="0">
                <a:effectLst/>
              </a:rPr>
              <a:t>Write the conclusion.</a:t>
            </a:r>
          </a:p>
          <a:p>
            <a:pPr>
              <a:lnSpc>
                <a:spcPct val="80000"/>
              </a:lnSpc>
            </a:pPr>
            <a:r>
              <a:rPr lang="en-US" sz="2400" dirty="0">
                <a:effectLst/>
              </a:rPr>
              <a:t>Add the finishing touches.</a:t>
            </a:r>
          </a:p>
          <a:p>
            <a:pPr>
              <a:lnSpc>
                <a:spcPct val="80000"/>
              </a:lnSpc>
            </a:pPr>
            <a:endParaRPr lang="en-US" sz="2400" dirty="0"/>
          </a:p>
        </p:txBody>
      </p:sp>
    </p:spTree>
    <p:extLst>
      <p:ext uri="{BB962C8B-B14F-4D97-AF65-F5344CB8AC3E}">
        <p14:creationId xmlns:p14="http://schemas.microsoft.com/office/powerpoint/2010/main" xmlns="" val="434094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b="1" dirty="0"/>
              <a:t>Choosing a Topic</a:t>
            </a:r>
          </a:p>
        </p:txBody>
      </p:sp>
      <p:sp>
        <p:nvSpPr>
          <p:cNvPr id="10244" name="Rectangle 4"/>
          <p:cNvSpPr>
            <a:spLocks noChangeArrowheads="1"/>
          </p:cNvSpPr>
          <p:nvPr/>
        </p:nvSpPr>
        <p:spPr bwMode="auto">
          <a:xfrm>
            <a:off x="228600" y="1524000"/>
            <a:ext cx="8610600" cy="4093428"/>
          </a:xfrm>
          <a:prstGeom prst="rect">
            <a:avLst/>
          </a:prstGeom>
          <a:noFill/>
          <a:ln w="9525">
            <a:noFill/>
            <a:miter lim="800000"/>
            <a:headEnd/>
            <a:tailEnd/>
          </a:ln>
          <a:effectLst/>
        </p:spPr>
        <p:txBody>
          <a:bodyPr wrap="square">
            <a:spAutoFit/>
          </a:bodyPr>
          <a:lstStyle/>
          <a:p>
            <a:r>
              <a:rPr lang="en-US" sz="2000" dirty="0"/>
              <a:t>You may have no choice as to your topic. If this is the case, you still may not be ready to jump to the next step. Think about the type of paper you are expected to produce. Should it be a </a:t>
            </a:r>
            <a:r>
              <a:rPr lang="en-US" sz="2000" b="1" dirty="0"/>
              <a:t>general overview, </a:t>
            </a:r>
            <a:r>
              <a:rPr lang="en-US" sz="2000" dirty="0"/>
              <a:t>or a </a:t>
            </a:r>
            <a:r>
              <a:rPr lang="en-US" sz="2000" b="1" dirty="0"/>
              <a:t>specific analysis </a:t>
            </a:r>
            <a:r>
              <a:rPr lang="en-US" sz="2000" dirty="0"/>
              <a:t>of the topic? If it should be an overview, then you are probably ready to move to the next step. If it should be a specific analysis, make sure your topic is fairly specific. If it is too general, you must choose a narrower subtopic to discuss.</a:t>
            </a:r>
          </a:p>
          <a:p>
            <a:endParaRPr lang="en-US" sz="2000" dirty="0"/>
          </a:p>
          <a:p>
            <a:r>
              <a:rPr lang="en-US" sz="2000" dirty="0"/>
              <a:t>For example, the topic </a:t>
            </a:r>
            <a:r>
              <a:rPr lang="en-US" sz="2000" b="1" dirty="0"/>
              <a:t>"KENYA" </a:t>
            </a:r>
            <a:r>
              <a:rPr lang="en-US" sz="2000" dirty="0"/>
              <a:t>is a general one. If your objective is to write an overview, this topic is suitable. If your objective is to write a specific analysis, this topic is too general. You must narrow it to something like </a:t>
            </a:r>
            <a:r>
              <a:rPr lang="en-US" sz="2000" b="1" dirty="0"/>
              <a:t>"Politics in Kenya" </a:t>
            </a:r>
            <a:r>
              <a:rPr lang="en-US" sz="2000" dirty="0"/>
              <a:t>or </a:t>
            </a:r>
            <a:r>
              <a:rPr lang="en-US" sz="2000" b="1" dirty="0"/>
              <a:t>"Kenya's </a:t>
            </a:r>
            <a:r>
              <a:rPr lang="en-US" sz="2000" b="1" dirty="0" smtClean="0"/>
              <a:t>Culture”. </a:t>
            </a:r>
            <a:endParaRPr lang="en-US" sz="2000" b="1" dirty="0"/>
          </a:p>
          <a:p>
            <a:endParaRPr lang="en-US" sz="2000" dirty="0"/>
          </a:p>
          <a:p>
            <a:r>
              <a:rPr lang="en-US" sz="2000" dirty="0"/>
              <a:t>Once you have determined that your topic will be suitable, you can move on.</a:t>
            </a:r>
          </a:p>
        </p:txBody>
      </p:sp>
    </p:spTree>
    <p:extLst>
      <p:ext uri="{BB962C8B-B14F-4D97-AF65-F5344CB8AC3E}">
        <p14:creationId xmlns:p14="http://schemas.microsoft.com/office/powerpoint/2010/main" xmlns="" val="52976688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Organizing Your Ideas</a:t>
            </a:r>
          </a:p>
        </p:txBody>
      </p:sp>
      <p:graphicFrame>
        <p:nvGraphicFramePr>
          <p:cNvPr id="2" name="Diagram 1"/>
          <p:cNvGraphicFramePr/>
          <p:nvPr/>
        </p:nvGraphicFramePr>
        <p:xfrm>
          <a:off x="457200" y="1617663"/>
          <a:ext cx="8229600" cy="44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4138282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8229600" cy="1143000"/>
          </a:xfrm>
        </p:spPr>
        <p:txBody>
          <a:bodyPr/>
          <a:lstStyle/>
          <a:p>
            <a:r>
              <a:rPr lang="en-US" b="1" dirty="0"/>
              <a:t>Writing Your Outline</a:t>
            </a:r>
          </a:p>
        </p:txBody>
      </p:sp>
      <p:sp>
        <p:nvSpPr>
          <p:cNvPr id="16387" name="Rectangle 3"/>
          <p:cNvSpPr>
            <a:spLocks noGrp="1" noChangeArrowheads="1"/>
          </p:cNvSpPr>
          <p:nvPr>
            <p:ph type="body" idx="1"/>
          </p:nvPr>
        </p:nvSpPr>
        <p:spPr>
          <a:xfrm>
            <a:off x="457200" y="1447800"/>
            <a:ext cx="8305800" cy="5181600"/>
          </a:xfrm>
        </p:spPr>
        <p:txBody>
          <a:bodyPr>
            <a:normAutofit fontScale="92500"/>
          </a:bodyPr>
          <a:lstStyle/>
          <a:p>
            <a:pPr algn="just">
              <a:lnSpc>
                <a:spcPct val="80000"/>
              </a:lnSpc>
            </a:pPr>
            <a:r>
              <a:rPr lang="en-US" sz="2400" dirty="0">
                <a:effectLst/>
              </a:rPr>
              <a:t>Begin your outline by writing your </a:t>
            </a:r>
            <a:r>
              <a:rPr lang="en-US" sz="2400" b="1" dirty="0">
                <a:effectLst/>
              </a:rPr>
              <a:t>topic at the top </a:t>
            </a:r>
            <a:r>
              <a:rPr lang="en-US" sz="2400" dirty="0">
                <a:effectLst/>
              </a:rPr>
              <a:t>of the page.</a:t>
            </a:r>
          </a:p>
          <a:p>
            <a:pPr algn="just">
              <a:lnSpc>
                <a:spcPct val="80000"/>
              </a:lnSpc>
            </a:pPr>
            <a:r>
              <a:rPr lang="en-US" sz="2400" dirty="0">
                <a:effectLst/>
              </a:rPr>
              <a:t>Next, write the </a:t>
            </a:r>
            <a:r>
              <a:rPr lang="en-US" sz="2400" b="1" dirty="0">
                <a:effectLst/>
              </a:rPr>
              <a:t>Roman numerals </a:t>
            </a:r>
            <a:r>
              <a:rPr lang="en-US" sz="2400" dirty="0">
                <a:effectLst/>
              </a:rPr>
              <a:t>I, II, and III, </a:t>
            </a:r>
            <a:r>
              <a:rPr lang="en-US" sz="2400" dirty="0" smtClean="0">
                <a:effectLst/>
              </a:rPr>
              <a:t>on left </a:t>
            </a:r>
            <a:r>
              <a:rPr lang="en-US" sz="2400" dirty="0">
                <a:effectLst/>
              </a:rPr>
              <a:t>side of the page.</a:t>
            </a:r>
          </a:p>
          <a:p>
            <a:pPr algn="just">
              <a:lnSpc>
                <a:spcPct val="80000"/>
              </a:lnSpc>
            </a:pPr>
            <a:r>
              <a:rPr lang="en-US" sz="2400" dirty="0">
                <a:effectLst/>
              </a:rPr>
              <a:t>Next to each Roman numeral, write the main ideas that you have about your topic, or the main points that you want to make.</a:t>
            </a:r>
          </a:p>
          <a:p>
            <a:pPr lvl="2" algn="just">
              <a:lnSpc>
                <a:spcPct val="80000"/>
              </a:lnSpc>
            </a:pPr>
            <a:r>
              <a:rPr lang="en-US" dirty="0">
                <a:effectLst/>
              </a:rPr>
              <a:t>If you are trying to </a:t>
            </a:r>
            <a:r>
              <a:rPr lang="en-US" b="1" dirty="0">
                <a:effectLst/>
              </a:rPr>
              <a:t>persuade</a:t>
            </a:r>
            <a:r>
              <a:rPr lang="en-US" dirty="0">
                <a:effectLst/>
              </a:rPr>
              <a:t>, you want to write your best arguments.</a:t>
            </a:r>
          </a:p>
          <a:p>
            <a:pPr lvl="2" algn="just">
              <a:lnSpc>
                <a:spcPct val="80000"/>
              </a:lnSpc>
            </a:pPr>
            <a:r>
              <a:rPr lang="en-US" dirty="0">
                <a:effectLst/>
              </a:rPr>
              <a:t>If you are trying to explain a </a:t>
            </a:r>
            <a:r>
              <a:rPr lang="en-US" b="1" dirty="0">
                <a:effectLst/>
              </a:rPr>
              <a:t>process,</a:t>
            </a:r>
            <a:r>
              <a:rPr lang="en-US" dirty="0">
                <a:effectLst/>
              </a:rPr>
              <a:t> you want to write the steps that should be followed. </a:t>
            </a:r>
          </a:p>
          <a:p>
            <a:pPr lvl="2" algn="just">
              <a:lnSpc>
                <a:spcPct val="80000"/>
              </a:lnSpc>
            </a:pPr>
            <a:r>
              <a:rPr lang="en-US" dirty="0">
                <a:effectLst/>
              </a:rPr>
              <a:t>If you are trying to </a:t>
            </a:r>
            <a:r>
              <a:rPr lang="en-US" b="1" dirty="0">
                <a:effectLst/>
              </a:rPr>
              <a:t>inform,</a:t>
            </a:r>
            <a:r>
              <a:rPr lang="en-US" dirty="0">
                <a:effectLst/>
              </a:rPr>
              <a:t> you want to write the major categories into which your information can be divided.</a:t>
            </a:r>
          </a:p>
          <a:p>
            <a:pPr algn="just">
              <a:lnSpc>
                <a:spcPct val="80000"/>
              </a:lnSpc>
            </a:pPr>
            <a:r>
              <a:rPr lang="en-US" sz="2400" b="1" dirty="0">
                <a:effectLst/>
              </a:rPr>
              <a:t>Under each Roman numeral, write A, B, and C </a:t>
            </a:r>
            <a:r>
              <a:rPr lang="en-US" sz="2400" dirty="0">
                <a:effectLst/>
              </a:rPr>
              <a:t>down the left side of the page.</a:t>
            </a:r>
          </a:p>
          <a:p>
            <a:pPr algn="just">
              <a:lnSpc>
                <a:spcPct val="80000"/>
              </a:lnSpc>
            </a:pPr>
            <a:r>
              <a:rPr lang="en-US" sz="2400" dirty="0">
                <a:effectLst/>
              </a:rPr>
              <a:t>Next to each letter, write the </a:t>
            </a:r>
            <a:r>
              <a:rPr lang="en-US" sz="2400" b="1" dirty="0">
                <a:effectLst/>
              </a:rPr>
              <a:t>facts or information </a:t>
            </a:r>
            <a:r>
              <a:rPr lang="en-US" sz="2400" dirty="0">
                <a:effectLst/>
              </a:rPr>
              <a:t>that support that main idea.</a:t>
            </a:r>
          </a:p>
          <a:p>
            <a:pPr algn="just">
              <a:lnSpc>
                <a:spcPct val="80000"/>
              </a:lnSpc>
            </a:pPr>
            <a:r>
              <a:rPr lang="en-US" sz="2400" dirty="0">
                <a:effectLst/>
              </a:rPr>
              <a:t>When you have finished, you have the basic structure for your essay and are ready to continue.</a:t>
            </a:r>
          </a:p>
          <a:p>
            <a:pPr>
              <a:lnSpc>
                <a:spcPct val="80000"/>
              </a:lnSpc>
            </a:pPr>
            <a:endParaRPr lang="en-US" sz="2000" dirty="0"/>
          </a:p>
        </p:txBody>
      </p:sp>
    </p:spTree>
    <p:extLst>
      <p:ext uri="{BB962C8B-B14F-4D97-AF65-F5344CB8AC3E}">
        <p14:creationId xmlns:p14="http://schemas.microsoft.com/office/powerpoint/2010/main" xmlns="" val="29062135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b="1" dirty="0"/>
              <a:t>Composing a Thesis Statement</a:t>
            </a:r>
          </a:p>
        </p:txBody>
      </p:sp>
      <p:sp>
        <p:nvSpPr>
          <p:cNvPr id="17411" name="Rectangle 3"/>
          <p:cNvSpPr>
            <a:spLocks noGrp="1" noChangeArrowheads="1"/>
          </p:cNvSpPr>
          <p:nvPr>
            <p:ph type="body" idx="1"/>
          </p:nvPr>
        </p:nvSpPr>
        <p:spPr/>
        <p:txBody>
          <a:bodyPr/>
          <a:lstStyle/>
          <a:p>
            <a:pPr>
              <a:lnSpc>
                <a:spcPct val="90000"/>
              </a:lnSpc>
            </a:pPr>
            <a:r>
              <a:rPr lang="en-US" sz="2800" dirty="0" smtClean="0">
                <a:effectLst/>
              </a:rPr>
              <a:t>The </a:t>
            </a:r>
            <a:r>
              <a:rPr lang="en-US" sz="2800" dirty="0">
                <a:effectLst/>
              </a:rPr>
              <a:t>thesis statement tells the reader what the essay will be about, and what point you, the author, will be making.</a:t>
            </a:r>
          </a:p>
          <a:p>
            <a:pPr lvl="1">
              <a:lnSpc>
                <a:spcPct val="90000"/>
              </a:lnSpc>
            </a:pPr>
            <a:r>
              <a:rPr lang="en-US" sz="2400" dirty="0">
                <a:effectLst/>
              </a:rPr>
              <a:t>You know what the essay will be about. </a:t>
            </a:r>
            <a:endParaRPr lang="en-US" sz="2400" dirty="0" smtClean="0">
              <a:effectLst/>
            </a:endParaRPr>
          </a:p>
          <a:p>
            <a:pPr lvl="1">
              <a:lnSpc>
                <a:spcPct val="90000"/>
              </a:lnSpc>
            </a:pPr>
            <a:r>
              <a:rPr lang="en-US" sz="2400" dirty="0" smtClean="0">
                <a:effectLst/>
              </a:rPr>
              <a:t>That </a:t>
            </a:r>
            <a:r>
              <a:rPr lang="en-US" sz="2400" dirty="0">
                <a:effectLst/>
              </a:rPr>
              <a:t>was your topic. </a:t>
            </a:r>
            <a:endParaRPr lang="en-US" sz="2400" dirty="0" smtClean="0">
              <a:effectLst/>
            </a:endParaRPr>
          </a:p>
          <a:p>
            <a:pPr lvl="1">
              <a:lnSpc>
                <a:spcPct val="90000"/>
              </a:lnSpc>
            </a:pPr>
            <a:r>
              <a:rPr lang="en-US" sz="2400" dirty="0" smtClean="0">
                <a:effectLst/>
              </a:rPr>
              <a:t>Now </a:t>
            </a:r>
            <a:r>
              <a:rPr lang="en-US" sz="2400" dirty="0">
                <a:effectLst/>
              </a:rPr>
              <a:t>you must look at your outline or diagram and decide what point you will be making. </a:t>
            </a:r>
            <a:endParaRPr lang="en-US" sz="2400" dirty="0" smtClean="0">
              <a:effectLst/>
            </a:endParaRPr>
          </a:p>
          <a:p>
            <a:pPr lvl="1">
              <a:lnSpc>
                <a:spcPct val="90000"/>
              </a:lnSpc>
            </a:pPr>
            <a:r>
              <a:rPr lang="en-US" sz="2400" dirty="0" smtClean="0">
                <a:effectLst/>
              </a:rPr>
              <a:t>What </a:t>
            </a:r>
            <a:r>
              <a:rPr lang="en-US" sz="2400" dirty="0">
                <a:effectLst/>
              </a:rPr>
              <a:t>do the main ideas and supporting ideas that you listed say about your topic?</a:t>
            </a:r>
          </a:p>
          <a:p>
            <a:pPr>
              <a:lnSpc>
                <a:spcPct val="90000"/>
              </a:lnSpc>
            </a:pPr>
            <a:endParaRPr lang="en-US" sz="2800" dirty="0"/>
          </a:p>
        </p:txBody>
      </p:sp>
    </p:spTree>
    <p:extLst>
      <p:ext uri="{BB962C8B-B14F-4D97-AF65-F5344CB8AC3E}">
        <p14:creationId xmlns:p14="http://schemas.microsoft.com/office/powerpoint/2010/main" xmlns="" val="34135331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dirty="0"/>
              <a:t>Writing the Body Paragraphs</a:t>
            </a:r>
          </a:p>
        </p:txBody>
      </p:sp>
      <p:sp>
        <p:nvSpPr>
          <p:cNvPr id="19459" name="Rectangle 3"/>
          <p:cNvSpPr>
            <a:spLocks noGrp="1" noChangeArrowheads="1"/>
          </p:cNvSpPr>
          <p:nvPr>
            <p:ph type="body" idx="1"/>
          </p:nvPr>
        </p:nvSpPr>
        <p:spPr>
          <a:xfrm>
            <a:off x="457200" y="1676400"/>
            <a:ext cx="8458200" cy="4953000"/>
          </a:xfrm>
        </p:spPr>
        <p:txBody>
          <a:bodyPr>
            <a:normAutofit/>
          </a:bodyPr>
          <a:lstStyle/>
          <a:p>
            <a:pPr>
              <a:lnSpc>
                <a:spcPct val="80000"/>
              </a:lnSpc>
            </a:pPr>
            <a:r>
              <a:rPr lang="en-US" sz="2800" dirty="0" smtClean="0">
                <a:effectLst/>
              </a:rPr>
              <a:t>The </a:t>
            </a:r>
            <a:r>
              <a:rPr lang="en-US" sz="2800" dirty="0">
                <a:effectLst/>
              </a:rPr>
              <a:t>topic you have chosen must now </a:t>
            </a:r>
            <a:r>
              <a:rPr lang="en-US" sz="2800" dirty="0" smtClean="0">
                <a:effectLst/>
              </a:rPr>
              <a:t>be:</a:t>
            </a:r>
          </a:p>
          <a:p>
            <a:pPr lvl="1">
              <a:lnSpc>
                <a:spcPct val="80000"/>
              </a:lnSpc>
            </a:pPr>
            <a:r>
              <a:rPr lang="en-US" dirty="0" smtClean="0">
                <a:effectLst/>
              </a:rPr>
              <a:t> explained</a:t>
            </a:r>
          </a:p>
          <a:p>
            <a:pPr lvl="1">
              <a:lnSpc>
                <a:spcPct val="80000"/>
              </a:lnSpc>
            </a:pPr>
            <a:r>
              <a:rPr lang="en-US" dirty="0" smtClean="0">
                <a:effectLst/>
              </a:rPr>
              <a:t>described</a:t>
            </a:r>
            <a:r>
              <a:rPr lang="en-US" dirty="0">
                <a:effectLst/>
              </a:rPr>
              <a:t>, or </a:t>
            </a:r>
            <a:endParaRPr lang="en-US" dirty="0" smtClean="0">
              <a:effectLst/>
            </a:endParaRPr>
          </a:p>
          <a:p>
            <a:pPr lvl="1">
              <a:lnSpc>
                <a:spcPct val="80000"/>
              </a:lnSpc>
            </a:pPr>
            <a:r>
              <a:rPr lang="en-US" dirty="0" smtClean="0">
                <a:effectLst/>
              </a:rPr>
              <a:t>argued</a:t>
            </a:r>
            <a:r>
              <a:rPr lang="en-US" dirty="0">
                <a:effectLst/>
              </a:rPr>
              <a:t>. </a:t>
            </a:r>
            <a:endParaRPr lang="en-US" dirty="0" smtClean="0">
              <a:effectLst/>
            </a:endParaRPr>
          </a:p>
          <a:p>
            <a:pPr>
              <a:lnSpc>
                <a:spcPct val="80000"/>
              </a:lnSpc>
            </a:pPr>
            <a:r>
              <a:rPr lang="en-US" sz="2800" dirty="0" smtClean="0">
                <a:effectLst/>
              </a:rPr>
              <a:t>Each </a:t>
            </a:r>
            <a:r>
              <a:rPr lang="en-US" sz="2800" dirty="0">
                <a:effectLst/>
              </a:rPr>
              <a:t>main idea that you wrote down in your diagram or outline will become one of the body paragraphs. </a:t>
            </a:r>
            <a:endParaRPr lang="en-US" sz="2800" dirty="0" smtClean="0">
              <a:effectLst/>
            </a:endParaRPr>
          </a:p>
          <a:p>
            <a:pPr>
              <a:lnSpc>
                <a:spcPct val="80000"/>
              </a:lnSpc>
            </a:pPr>
            <a:r>
              <a:rPr lang="en-US" sz="2800" dirty="0" smtClean="0">
                <a:effectLst/>
              </a:rPr>
              <a:t>If </a:t>
            </a:r>
            <a:r>
              <a:rPr lang="en-US" sz="2800" dirty="0">
                <a:effectLst/>
              </a:rPr>
              <a:t>you had three or four main ideas, you will have three or four body paragraphs. </a:t>
            </a:r>
            <a:endParaRPr lang="en-US" sz="2800" dirty="0" smtClean="0">
              <a:effectLst/>
            </a:endParaRPr>
          </a:p>
          <a:p>
            <a:pPr lvl="1">
              <a:lnSpc>
                <a:spcPct val="80000"/>
              </a:lnSpc>
            </a:pPr>
            <a:r>
              <a:rPr lang="en-US" dirty="0" smtClean="0">
                <a:effectLst/>
              </a:rPr>
              <a:t>Each </a:t>
            </a:r>
            <a:r>
              <a:rPr lang="en-US" dirty="0">
                <a:effectLst/>
              </a:rPr>
              <a:t>body paragraph will have the same basic </a:t>
            </a:r>
            <a:r>
              <a:rPr lang="en-US" dirty="0" smtClean="0">
                <a:effectLst/>
              </a:rPr>
              <a:t>structure</a:t>
            </a:r>
            <a:r>
              <a:rPr lang="en-US" dirty="0" smtClean="0"/>
              <a:t> of writing a paragraph</a:t>
            </a:r>
            <a:r>
              <a:rPr lang="en-US" dirty="0" smtClean="0">
                <a:effectLst/>
              </a:rPr>
              <a:t> </a:t>
            </a:r>
            <a:endParaRPr lang="en-US" dirty="0">
              <a:effectLst/>
            </a:endParaRPr>
          </a:p>
        </p:txBody>
      </p:sp>
    </p:spTree>
    <p:extLst>
      <p:ext uri="{BB962C8B-B14F-4D97-AF65-F5344CB8AC3E}">
        <p14:creationId xmlns:p14="http://schemas.microsoft.com/office/powerpoint/2010/main" xmlns="" val="28755423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sz="4000" b="1" dirty="0">
                <a:effectLst/>
              </a:rPr>
              <a:t>Write the Introduction and Conclusion</a:t>
            </a:r>
          </a:p>
        </p:txBody>
      </p:sp>
      <p:sp>
        <p:nvSpPr>
          <p:cNvPr id="21508" name="Text Box 4"/>
          <p:cNvSpPr txBox="1">
            <a:spLocks noChangeArrowheads="1"/>
          </p:cNvSpPr>
          <p:nvPr/>
        </p:nvSpPr>
        <p:spPr bwMode="auto">
          <a:xfrm>
            <a:off x="838200" y="1981200"/>
            <a:ext cx="7543800" cy="4770537"/>
          </a:xfrm>
          <a:prstGeom prst="rect">
            <a:avLst/>
          </a:prstGeom>
          <a:noFill/>
          <a:ln w="9525">
            <a:noFill/>
            <a:miter lim="800000"/>
            <a:headEnd/>
            <a:tailEnd/>
          </a:ln>
          <a:effectLst/>
        </p:spPr>
        <p:txBody>
          <a:bodyPr>
            <a:spAutoFit/>
          </a:bodyPr>
          <a:lstStyle/>
          <a:p>
            <a:r>
              <a:rPr lang="en-US" sz="3200" dirty="0"/>
              <a:t>Your essay lacks only two paragraphs now: the introduction and the conclusion. These paragraphs will give the reader a point of entry to and a point of exit from your essay</a:t>
            </a:r>
            <a:r>
              <a:rPr lang="en-US" sz="3200" dirty="0" smtClean="0"/>
              <a:t>.</a:t>
            </a:r>
          </a:p>
          <a:p>
            <a:endParaRPr lang="en-US" sz="3200" dirty="0" smtClean="0"/>
          </a:p>
          <a:p>
            <a:pPr algn="ctr"/>
            <a:r>
              <a:rPr lang="en-US" sz="3200" b="1" dirty="0" smtClean="0"/>
              <a:t>Don't stop just yet! One more step remains before your essay is truly finished.</a:t>
            </a:r>
          </a:p>
          <a:p>
            <a:endParaRPr lang="en-US" sz="3200" dirty="0"/>
          </a:p>
          <a:p>
            <a:pPr>
              <a:spcBef>
                <a:spcPct val="50000"/>
              </a:spcBef>
            </a:pPr>
            <a:endParaRPr lang="en-US" sz="3200" dirty="0"/>
          </a:p>
        </p:txBody>
      </p:sp>
    </p:spTree>
    <p:extLst>
      <p:ext uri="{BB962C8B-B14F-4D97-AF65-F5344CB8AC3E}">
        <p14:creationId xmlns:p14="http://schemas.microsoft.com/office/powerpoint/2010/main" xmlns="" val="804382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944562"/>
          </a:xfrm>
        </p:spPr>
        <p:txBody>
          <a:bodyPr/>
          <a:lstStyle/>
          <a:p>
            <a:r>
              <a:rPr lang="en-US" b="1" dirty="0"/>
              <a:t>Conclusion</a:t>
            </a:r>
          </a:p>
        </p:txBody>
      </p:sp>
      <p:sp>
        <p:nvSpPr>
          <p:cNvPr id="24579" name="Rectangle 3"/>
          <p:cNvSpPr>
            <a:spLocks noGrp="1" noChangeArrowheads="1"/>
          </p:cNvSpPr>
          <p:nvPr>
            <p:ph type="body" idx="1"/>
          </p:nvPr>
        </p:nvSpPr>
        <p:spPr>
          <a:xfrm>
            <a:off x="457200" y="1219200"/>
            <a:ext cx="8229600" cy="4911725"/>
          </a:xfrm>
        </p:spPr>
        <p:txBody>
          <a:bodyPr>
            <a:normAutofit/>
          </a:bodyPr>
          <a:lstStyle/>
          <a:p>
            <a:pPr algn="just"/>
            <a:r>
              <a:rPr lang="en-US" sz="2800" dirty="0">
                <a:effectLst/>
              </a:rPr>
              <a:t>The conclusion brings closure to the reader, summing up your points or providing a final perspective on your topic. All the conclusion needs is three or four strong sentences which do not need to follow any set formula. Simply review the main points (being careful not to restate them exactly) or briefly describe your feelings about the topic. Even an anecdote can end your essay in a useful way. The introduction and conclusion complete the paragraphs of your essay.</a:t>
            </a:r>
          </a:p>
          <a:p>
            <a:pPr algn="ctr"/>
            <a:endParaRPr lang="en-US" sz="2800" b="1" dirty="0"/>
          </a:p>
        </p:txBody>
      </p:sp>
    </p:spTree>
    <p:extLst>
      <p:ext uri="{BB962C8B-B14F-4D97-AF65-F5344CB8AC3E}">
        <p14:creationId xmlns:p14="http://schemas.microsoft.com/office/powerpoint/2010/main" xmlns="" val="26926106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en-US" sz="4000" b="1" dirty="0">
                <a:effectLst/>
              </a:rPr>
              <a:t>Add the Finishing Touches</a:t>
            </a:r>
            <a:r>
              <a:rPr lang="en-US" sz="4000" b="0" dirty="0">
                <a:effectLst/>
              </a:rPr>
              <a:t/>
            </a:r>
            <a:br>
              <a:rPr lang="en-US" sz="4000" b="0" dirty="0">
                <a:effectLst/>
              </a:rPr>
            </a:br>
            <a:endParaRPr lang="en-US" sz="4000" b="0" dirty="0">
              <a:effectLst/>
            </a:endParaRPr>
          </a:p>
        </p:txBody>
      </p:sp>
      <p:sp>
        <p:nvSpPr>
          <p:cNvPr id="25603" name="Rectangle 3"/>
          <p:cNvSpPr>
            <a:spLocks noGrp="1" noChangeArrowheads="1"/>
          </p:cNvSpPr>
          <p:nvPr>
            <p:ph type="body" idx="1"/>
          </p:nvPr>
        </p:nvSpPr>
        <p:spPr>
          <a:xfrm>
            <a:off x="457200" y="1600200"/>
            <a:ext cx="8382000" cy="4525963"/>
          </a:xfrm>
        </p:spPr>
        <p:txBody>
          <a:bodyPr/>
          <a:lstStyle/>
          <a:p>
            <a:r>
              <a:rPr lang="en-US" dirty="0">
                <a:effectLst/>
              </a:rPr>
              <a:t>You have now completed all of the paragraphs of your essay. </a:t>
            </a:r>
            <a:endParaRPr lang="en-US" dirty="0" smtClean="0">
              <a:effectLst/>
            </a:endParaRPr>
          </a:p>
          <a:p>
            <a:r>
              <a:rPr lang="en-US" dirty="0" smtClean="0">
                <a:effectLst/>
              </a:rPr>
              <a:t>Before </a:t>
            </a:r>
            <a:r>
              <a:rPr lang="en-US" dirty="0">
                <a:effectLst/>
              </a:rPr>
              <a:t>you can consider this a </a:t>
            </a:r>
            <a:r>
              <a:rPr lang="en-US" dirty="0" smtClean="0">
                <a:effectLst/>
              </a:rPr>
              <a:t>finished product</a:t>
            </a:r>
            <a:r>
              <a:rPr lang="en-US" dirty="0">
                <a:effectLst/>
              </a:rPr>
              <a:t>, however, you must give some thought to the formatting of your paper.</a:t>
            </a:r>
          </a:p>
          <a:p>
            <a:pPr lvl="1"/>
            <a:r>
              <a:rPr lang="en-US" dirty="0">
                <a:effectLst/>
              </a:rPr>
              <a:t>Check the order of your paragraphs.</a:t>
            </a:r>
          </a:p>
          <a:p>
            <a:pPr lvl="1"/>
            <a:r>
              <a:rPr lang="en-US" dirty="0">
                <a:effectLst/>
              </a:rPr>
              <a:t>Check the instructions for the assignment.</a:t>
            </a:r>
          </a:p>
          <a:p>
            <a:pPr lvl="1"/>
            <a:r>
              <a:rPr lang="en-US" dirty="0">
                <a:effectLst/>
              </a:rPr>
              <a:t>Check your writing.</a:t>
            </a:r>
          </a:p>
          <a:p>
            <a:endParaRPr lang="en-US" dirty="0"/>
          </a:p>
        </p:txBody>
      </p:sp>
    </p:spTree>
    <p:extLst>
      <p:ext uri="{BB962C8B-B14F-4D97-AF65-F5344CB8AC3E}">
        <p14:creationId xmlns:p14="http://schemas.microsoft.com/office/powerpoint/2010/main" xmlns="" val="387559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5"/>
          <p:cNvSpPr>
            <a:spLocks noGrp="1" noChangeArrowheads="1"/>
          </p:cNvSpPr>
          <p:nvPr>
            <p:ph type="title"/>
          </p:nvPr>
        </p:nvSpPr>
        <p:spPr>
          <a:xfrm>
            <a:off x="457200" y="1828800"/>
            <a:ext cx="8229600" cy="3227388"/>
          </a:xfrm>
          <a:noFill/>
          <a:ln/>
        </p:spPr>
        <p:txBody>
          <a:bodyPr>
            <a:normAutofit fontScale="90000"/>
          </a:bodyPr>
          <a:lstStyle/>
          <a:p>
            <a:r>
              <a:rPr lang="en-US" sz="4000" b="0" dirty="0">
                <a:effectLst/>
              </a:rPr>
              <a:t>Once you have checked your work and perfected your formatting,</a:t>
            </a:r>
            <a:br>
              <a:rPr lang="en-US" sz="4000" b="0" dirty="0">
                <a:effectLst/>
              </a:rPr>
            </a:br>
            <a:r>
              <a:rPr lang="en-US" sz="4000" b="0" dirty="0">
                <a:effectLst/>
              </a:rPr>
              <a:t>your essay is finished.</a:t>
            </a:r>
            <a:br>
              <a:rPr lang="en-US" sz="4000" b="0" dirty="0">
                <a:effectLst/>
              </a:rPr>
            </a:br>
            <a:r>
              <a:rPr lang="en-US" sz="4000" b="0" dirty="0">
                <a:effectLst/>
              </a:rPr>
              <a:t/>
            </a:r>
            <a:br>
              <a:rPr lang="en-US" sz="4000" b="0" dirty="0">
                <a:effectLst/>
              </a:rPr>
            </a:br>
            <a:r>
              <a:rPr lang="en-US" sz="4000" b="0" dirty="0">
                <a:effectLst/>
              </a:rPr>
              <a:t/>
            </a:r>
            <a:br>
              <a:rPr lang="en-US" sz="4000" b="0" dirty="0">
                <a:effectLst/>
              </a:rPr>
            </a:br>
            <a:r>
              <a:rPr lang="en-US" sz="4000" b="1" dirty="0">
                <a:effectLst/>
              </a:rPr>
              <a:t>Congratulations!</a:t>
            </a:r>
            <a:r>
              <a:rPr lang="en-US" sz="4000" b="0" dirty="0">
                <a:effectLst/>
              </a:rPr>
              <a:t/>
            </a:r>
            <a:br>
              <a:rPr lang="en-US" sz="4000" b="0" dirty="0">
                <a:effectLst/>
              </a:rPr>
            </a:br>
            <a:endParaRPr lang="en-US" sz="4000" b="0" dirty="0">
              <a:effectLst/>
            </a:endParaRPr>
          </a:p>
        </p:txBody>
      </p:sp>
    </p:spTree>
    <p:extLst>
      <p:ext uri="{BB962C8B-B14F-4D97-AF65-F5344CB8AC3E}">
        <p14:creationId xmlns:p14="http://schemas.microsoft.com/office/powerpoint/2010/main" xmlns="" val="29708544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Types of Essays</a:t>
            </a:r>
            <a:endParaRPr lang="en-US" b="1" dirty="0"/>
          </a:p>
        </p:txBody>
      </p:sp>
      <p:sp>
        <p:nvSpPr>
          <p:cNvPr id="2" name="Content Placeholder 1"/>
          <p:cNvSpPr>
            <a:spLocks noGrp="1"/>
          </p:cNvSpPr>
          <p:nvPr>
            <p:ph idx="1"/>
          </p:nvPr>
        </p:nvSpPr>
        <p:spPr/>
        <p:txBody>
          <a:bodyPr>
            <a:normAutofit fontScale="70000" lnSpcReduction="20000"/>
          </a:bodyPr>
          <a:lstStyle/>
          <a:p>
            <a:pPr>
              <a:buNone/>
            </a:pPr>
            <a:r>
              <a:rPr lang="en-US" dirty="0" smtClean="0"/>
              <a:t>	There are many different kinds of essays. The following are a some of the most common ones:</a:t>
            </a:r>
          </a:p>
          <a:p>
            <a:r>
              <a:rPr lang="en-US" dirty="0" smtClean="0"/>
              <a:t> 	Descriptive Essay</a:t>
            </a:r>
          </a:p>
          <a:p>
            <a:r>
              <a:rPr lang="en-US" dirty="0" smtClean="0"/>
              <a:t>	Definition Essay</a:t>
            </a:r>
          </a:p>
          <a:p>
            <a:r>
              <a:rPr lang="en-US" dirty="0" smtClean="0"/>
              <a:t>	Compare and Contrast Essay</a:t>
            </a:r>
          </a:p>
          <a:p>
            <a:r>
              <a:rPr lang="en-US" dirty="0" smtClean="0"/>
              <a:t> 	Cause and Effect Essay</a:t>
            </a:r>
          </a:p>
          <a:p>
            <a:r>
              <a:rPr lang="en-US" dirty="0" smtClean="0"/>
              <a:t>	Narrative Essay</a:t>
            </a:r>
          </a:p>
          <a:p>
            <a:r>
              <a:rPr lang="en-US" dirty="0" smtClean="0"/>
              <a:t>	Argumentative Essay</a:t>
            </a:r>
          </a:p>
          <a:p>
            <a:r>
              <a:rPr lang="en-US" dirty="0" smtClean="0"/>
              <a:t>	Critical Essay</a:t>
            </a:r>
          </a:p>
          <a:p>
            <a:r>
              <a:rPr lang="en-US" dirty="0" smtClean="0"/>
              <a:t>	Evaluation Essay</a:t>
            </a:r>
          </a:p>
          <a:p>
            <a:r>
              <a:rPr lang="en-US" dirty="0" smtClean="0"/>
              <a:t>	Analysis Essay</a:t>
            </a:r>
          </a:p>
          <a:p>
            <a:r>
              <a:rPr lang="en-US" dirty="0" smtClean="0"/>
              <a:t>	Reflective Essay</a:t>
            </a:r>
          </a:p>
          <a:p>
            <a:r>
              <a:rPr lang="en-US" dirty="0" smtClean="0"/>
              <a:t>	Expository Essay</a:t>
            </a:r>
          </a:p>
          <a:p>
            <a:endParaRPr lang="en-US" dirty="0"/>
          </a:p>
        </p:txBody>
      </p:sp>
      <p:sp>
        <p:nvSpPr>
          <p:cNvPr id="3" name="Slide Number Placeholder 2"/>
          <p:cNvSpPr>
            <a:spLocks noGrp="1"/>
          </p:cNvSpPr>
          <p:nvPr>
            <p:ph type="sldNum" sz="quarter" idx="12"/>
          </p:nvPr>
        </p:nvSpPr>
        <p:spPr/>
        <p:txBody>
          <a:bodyPr/>
          <a:lstStyle/>
          <a:p>
            <a:fld id="{9FFA460D-D413-4A4F-96F2-FCE1F5E5CE9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763000" cy="792162"/>
          </a:xfrm>
        </p:spPr>
        <p:txBody>
          <a:bodyPr vert="horz" lIns="91440" tIns="45720" rIns="91440" bIns="45720" rtlCol="0" anchor="ctr">
            <a:noAutofit/>
          </a:bodyPr>
          <a:lstStyle/>
          <a:p>
            <a:r>
              <a:rPr lang="en-US" b="1" dirty="0">
                <a:latin typeface="Calibri" pitchFamily="34" charset="0"/>
                <a:cs typeface="Calibri" pitchFamily="34" charset="0"/>
              </a:rPr>
              <a:t>Descriptive Essay</a:t>
            </a:r>
            <a:endParaRPr lang="en-US" sz="4400" b="1" dirty="0">
              <a:latin typeface="Calibri" pitchFamily="34" charset="0"/>
              <a:cs typeface="Calibri" pitchFamily="34" charset="0"/>
            </a:endParaRPr>
          </a:p>
        </p:txBody>
      </p:sp>
      <p:sp>
        <p:nvSpPr>
          <p:cNvPr id="3" name="Content Placeholder 2"/>
          <p:cNvSpPr>
            <a:spLocks noGrp="1"/>
          </p:cNvSpPr>
          <p:nvPr>
            <p:ph idx="1"/>
          </p:nvPr>
        </p:nvSpPr>
        <p:spPr>
          <a:xfrm>
            <a:off x="228600" y="1676400"/>
            <a:ext cx="8686800" cy="4953000"/>
          </a:xfrm>
        </p:spPr>
        <p:txBody>
          <a:bodyPr>
            <a:normAutofit/>
          </a:bodyPr>
          <a:lstStyle/>
          <a:p>
            <a:pPr marL="514350" indent="-514350" algn="just">
              <a:buNone/>
            </a:pPr>
            <a:r>
              <a:rPr lang="en-US" sz="2400" dirty="0" smtClean="0">
                <a:latin typeface="Calibri" pitchFamily="34" charset="0"/>
                <a:cs typeface="Calibri" pitchFamily="34" charset="0"/>
              </a:rPr>
              <a:t>	The </a:t>
            </a:r>
            <a:r>
              <a:rPr lang="en-US" sz="2400" b="1" dirty="0" smtClean="0">
                <a:latin typeface="Calibri" pitchFamily="34" charset="0"/>
                <a:cs typeface="Calibri" pitchFamily="34" charset="0"/>
              </a:rPr>
              <a:t>descriptive essay</a:t>
            </a:r>
            <a:r>
              <a:rPr lang="en-US" sz="2400" dirty="0" smtClean="0">
                <a:latin typeface="Calibri" pitchFamily="34" charset="0"/>
                <a:cs typeface="Calibri" pitchFamily="34" charset="0"/>
              </a:rPr>
              <a:t> provides details about how something looks, feels, tastes, smells, makes one feel, or sounds. </a:t>
            </a:r>
          </a:p>
          <a:p>
            <a:pPr marL="514350" indent="-514350" algn="just">
              <a:buNone/>
            </a:pPr>
            <a:r>
              <a:rPr lang="en-US" sz="2400" dirty="0">
                <a:latin typeface="Calibri" pitchFamily="34" charset="0"/>
                <a:cs typeface="Calibri" pitchFamily="34" charset="0"/>
              </a:rPr>
              <a:t>	</a:t>
            </a:r>
            <a:r>
              <a:rPr lang="en-US" sz="2400" dirty="0" smtClean="0">
                <a:latin typeface="Calibri" pitchFamily="34" charset="0"/>
                <a:cs typeface="Calibri" pitchFamily="34" charset="0"/>
              </a:rPr>
              <a:t>It can also describe what something is, or how something happened. </a:t>
            </a:r>
          </a:p>
          <a:p>
            <a:pPr marL="514350" indent="-514350" algn="just">
              <a:buNone/>
            </a:pPr>
            <a:r>
              <a:rPr lang="en-US" sz="2400" dirty="0">
                <a:latin typeface="Calibri" pitchFamily="34" charset="0"/>
                <a:cs typeface="Calibri" pitchFamily="34" charset="0"/>
              </a:rPr>
              <a:t>	</a:t>
            </a:r>
            <a:r>
              <a:rPr lang="en-US" sz="2400" dirty="0" smtClean="0">
                <a:latin typeface="Calibri" pitchFamily="34" charset="0"/>
                <a:cs typeface="Calibri" pitchFamily="34" charset="0"/>
              </a:rPr>
              <a:t>These essays generally use a lot of sensory details. The essay could be a list-like description that provides point by point details.</a:t>
            </a:r>
          </a:p>
          <a:p>
            <a:pPr marL="514350" indent="-514350" algn="just">
              <a:buNone/>
            </a:pPr>
            <a:r>
              <a:rPr lang="en-US" sz="2400" dirty="0" smtClean="0">
                <a:latin typeface="Calibri" pitchFamily="34" charset="0"/>
                <a:cs typeface="Calibri" pitchFamily="34" charset="0"/>
              </a:rPr>
              <a:t> </a:t>
            </a:r>
          </a:p>
          <a:p>
            <a:pPr>
              <a:buNone/>
            </a:pPr>
            <a:r>
              <a:rPr lang="en-US" sz="2400" b="1" dirty="0">
                <a:solidFill>
                  <a:srgbClr val="FF0000"/>
                </a:solidFill>
                <a:latin typeface="Calibri" pitchFamily="34" charset="0"/>
                <a:cs typeface="Calibri" pitchFamily="34" charset="0"/>
              </a:rPr>
              <a:t>	</a:t>
            </a:r>
            <a:r>
              <a:rPr lang="en-US" sz="2400" b="1" dirty="0" smtClean="0">
                <a:solidFill>
                  <a:srgbClr val="FF0000"/>
                </a:solidFill>
                <a:latin typeface="Calibri" pitchFamily="34" charset="0"/>
                <a:cs typeface="Calibri" pitchFamily="34" charset="0"/>
              </a:rPr>
              <a:t>	</a:t>
            </a:r>
            <a:r>
              <a:rPr lang="en-US" sz="2400" b="1" u="sng" dirty="0" smtClean="0">
                <a:solidFill>
                  <a:srgbClr val="FF0000"/>
                </a:solidFill>
                <a:latin typeface="Calibri" pitchFamily="34" charset="0"/>
                <a:cs typeface="Calibri" pitchFamily="34" charset="0"/>
              </a:rPr>
              <a:t>Examples:</a:t>
            </a:r>
            <a:r>
              <a:rPr lang="en-US" sz="2400" b="1" dirty="0" smtClean="0">
                <a:solidFill>
                  <a:srgbClr val="FF0000"/>
                </a:solidFill>
                <a:latin typeface="Calibri" pitchFamily="34" charset="0"/>
                <a:cs typeface="Calibri" pitchFamily="34" charset="0"/>
              </a:rPr>
              <a:t> </a:t>
            </a:r>
            <a:r>
              <a:rPr lang="en-US" sz="2400" dirty="0" smtClean="0">
                <a:latin typeface="Calibri" pitchFamily="34" charset="0"/>
                <a:cs typeface="Calibri" pitchFamily="34" charset="0"/>
              </a:rPr>
              <a:t>A </a:t>
            </a:r>
            <a:r>
              <a:rPr lang="en-US" sz="2400" b="1" dirty="0" smtClean="0">
                <a:latin typeface="Calibri" pitchFamily="34" charset="0"/>
                <a:cs typeface="Calibri" pitchFamily="34" charset="0"/>
              </a:rPr>
              <a:t>descriptive essay</a:t>
            </a:r>
            <a:r>
              <a:rPr lang="en-US" sz="2400" dirty="0" smtClean="0">
                <a:latin typeface="Calibri" pitchFamily="34" charset="0"/>
                <a:cs typeface="Calibri" pitchFamily="34" charset="0"/>
              </a:rPr>
              <a:t> could describe . . .</a:t>
            </a:r>
          </a:p>
          <a:p>
            <a:pPr marL="45720" indent="0">
              <a:buNone/>
            </a:pPr>
            <a:r>
              <a:rPr lang="en-US" sz="2400" b="1" dirty="0" smtClean="0">
                <a:latin typeface="Calibri" pitchFamily="34" charset="0"/>
                <a:cs typeface="Calibri" pitchFamily="34" charset="0"/>
              </a:rPr>
              <a:t>		* a tree in my backyard;</a:t>
            </a:r>
            <a:r>
              <a:rPr lang="en-US" sz="2400" dirty="0" smtClean="0">
                <a:latin typeface="Calibri" pitchFamily="34" charset="0"/>
                <a:cs typeface="Calibri" pitchFamily="34" charset="0"/>
              </a:rPr>
              <a:t> </a:t>
            </a:r>
          </a:p>
          <a:p>
            <a:pPr marL="45720" indent="0">
              <a:buNone/>
            </a:pPr>
            <a:r>
              <a:rPr lang="en-US" sz="2400" b="1" dirty="0" smtClean="0">
                <a:latin typeface="Calibri" pitchFamily="34" charset="0"/>
                <a:cs typeface="Calibri" pitchFamily="34" charset="0"/>
              </a:rPr>
              <a:t>		* a visit to the children's ward of a hospital;</a:t>
            </a:r>
            <a:r>
              <a:rPr lang="en-US" sz="2400" dirty="0" smtClean="0">
                <a:latin typeface="Calibri" pitchFamily="34" charset="0"/>
                <a:cs typeface="Calibri" pitchFamily="34" charset="0"/>
              </a:rPr>
              <a:t> </a:t>
            </a:r>
          </a:p>
          <a:p>
            <a:pPr marL="514350" indent="-514350" algn="just">
              <a:buAutoNum type="arabicPeriod"/>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20</a:t>
            </a:fld>
            <a:endParaRPr lang="en-US"/>
          </a:p>
        </p:txBody>
      </p:sp>
    </p:spTree>
    <p:extLst>
      <p:ext uri="{BB962C8B-B14F-4D97-AF65-F5344CB8AC3E}">
        <p14:creationId xmlns:p14="http://schemas.microsoft.com/office/powerpoint/2010/main" xmlns="" val="37169249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953000"/>
          </a:xfrm>
        </p:spPr>
        <p:txBody>
          <a:bodyPr>
            <a:normAutofit fontScale="25000" lnSpcReduction="20000"/>
          </a:bodyPr>
          <a:lstStyle/>
          <a:p>
            <a:pPr algn="just">
              <a:buNone/>
            </a:pPr>
            <a:r>
              <a:rPr lang="en-US" sz="11200" dirty="0" smtClean="0">
                <a:latin typeface="Calibri" pitchFamily="34" charset="0"/>
                <a:cs typeface="Calibri" pitchFamily="34" charset="0"/>
              </a:rPr>
              <a:t>	</a:t>
            </a:r>
            <a:r>
              <a:rPr lang="en-US" sz="16000" dirty="0" smtClean="0">
                <a:latin typeface="Calibri" pitchFamily="34" charset="0"/>
                <a:cs typeface="Calibri" pitchFamily="34" charset="0"/>
              </a:rPr>
              <a:t>A </a:t>
            </a:r>
            <a:r>
              <a:rPr lang="en-US" sz="16000" b="1" dirty="0" smtClean="0">
                <a:latin typeface="Calibri" pitchFamily="34" charset="0"/>
                <a:cs typeface="Calibri" pitchFamily="34" charset="0"/>
              </a:rPr>
              <a:t>definition essay</a:t>
            </a:r>
            <a:r>
              <a:rPr lang="en-US" sz="16000" dirty="0" smtClean="0">
                <a:latin typeface="Calibri" pitchFamily="34" charset="0"/>
                <a:cs typeface="Calibri" pitchFamily="34" charset="0"/>
              </a:rPr>
              <a:t> attempts to define a specific term. It could try to pin down the meaning of a specific word, or define an abstract concept. </a:t>
            </a:r>
          </a:p>
          <a:p>
            <a:pPr algn="just">
              <a:buNone/>
            </a:pPr>
            <a:endParaRPr lang="en-US" sz="9600" b="1" u="sng" dirty="0">
              <a:solidFill>
                <a:srgbClr val="FF0000"/>
              </a:solidFill>
              <a:latin typeface="Calibri" pitchFamily="34" charset="0"/>
              <a:cs typeface="Calibri" pitchFamily="34" charset="0"/>
            </a:endParaRPr>
          </a:p>
          <a:p>
            <a:pPr algn="just">
              <a:buNone/>
            </a:pPr>
            <a:r>
              <a:rPr lang="en-US" sz="9600" b="1" u="sng" dirty="0" smtClean="0">
                <a:solidFill>
                  <a:srgbClr val="FF0000"/>
                </a:solidFill>
                <a:latin typeface="Calibri" pitchFamily="34" charset="0"/>
                <a:cs typeface="Calibri" pitchFamily="34" charset="0"/>
              </a:rPr>
              <a:t>Examples:</a:t>
            </a:r>
            <a:r>
              <a:rPr lang="en-US" sz="9600" b="1" dirty="0" smtClean="0">
                <a:solidFill>
                  <a:srgbClr val="FF0000"/>
                </a:solidFill>
                <a:latin typeface="Calibri" pitchFamily="34" charset="0"/>
                <a:cs typeface="Calibri" pitchFamily="34" charset="0"/>
              </a:rPr>
              <a:t> </a:t>
            </a:r>
            <a:r>
              <a:rPr lang="en-US" sz="9600" dirty="0" smtClean="0">
                <a:latin typeface="Calibri" pitchFamily="34" charset="0"/>
                <a:cs typeface="Calibri" pitchFamily="34" charset="0"/>
              </a:rPr>
              <a:t>A </a:t>
            </a:r>
            <a:r>
              <a:rPr lang="en-US" sz="9600" b="1" dirty="0" smtClean="0">
                <a:latin typeface="Calibri" pitchFamily="34" charset="0"/>
                <a:cs typeface="Calibri" pitchFamily="34" charset="0"/>
              </a:rPr>
              <a:t>definition essay</a:t>
            </a:r>
            <a:r>
              <a:rPr lang="en-US" sz="9600" dirty="0" smtClean="0">
                <a:latin typeface="Calibri" pitchFamily="34" charset="0"/>
                <a:cs typeface="Calibri" pitchFamily="34" charset="0"/>
              </a:rPr>
              <a:t> may try and define . . .</a:t>
            </a:r>
          </a:p>
          <a:p>
            <a:pPr marL="45720" indent="0" algn="just">
              <a:buNone/>
            </a:pPr>
            <a:r>
              <a:rPr lang="en-US" sz="9600" b="1" dirty="0" smtClean="0">
                <a:latin typeface="Calibri" pitchFamily="34" charset="0"/>
                <a:cs typeface="Calibri" pitchFamily="34" charset="0"/>
              </a:rPr>
              <a:t>* 	the meaning of an abstract concept, like </a:t>
            </a:r>
            <a:r>
              <a:rPr lang="en-US" sz="9600" b="1" i="1" dirty="0" smtClean="0">
                <a:latin typeface="Calibri" pitchFamily="34" charset="0"/>
                <a:cs typeface="Calibri" pitchFamily="34" charset="0"/>
              </a:rPr>
              <a:t>love;</a:t>
            </a:r>
          </a:p>
          <a:p>
            <a:pPr marL="45720" indent="0" algn="just">
              <a:buNone/>
            </a:pPr>
            <a:r>
              <a:rPr lang="en-US" sz="9600" b="1" dirty="0" smtClean="0">
                <a:latin typeface="Calibri" pitchFamily="34" charset="0"/>
                <a:cs typeface="Calibri" pitchFamily="34" charset="0"/>
              </a:rPr>
              <a:t>* 	the true meaning and importance of </a:t>
            </a:r>
            <a:r>
              <a:rPr lang="en-US" sz="9600" b="1" i="1" dirty="0" smtClean="0">
                <a:latin typeface="Calibri" pitchFamily="34" charset="0"/>
                <a:cs typeface="Calibri" pitchFamily="34" charset="0"/>
              </a:rPr>
              <a:t>honesty;</a:t>
            </a:r>
            <a:r>
              <a:rPr lang="en-US" sz="9600" dirty="0" smtClean="0">
                <a:latin typeface="Calibri" pitchFamily="34" charset="0"/>
                <a:cs typeface="Calibri" pitchFamily="34" charset="0"/>
              </a:rPr>
              <a:t> </a:t>
            </a:r>
          </a:p>
          <a:p>
            <a:pPr marL="45720" indent="0" algn="just">
              <a:buNone/>
            </a:pPr>
            <a:r>
              <a:rPr lang="en-US" sz="9600" b="1" dirty="0" smtClean="0">
                <a:latin typeface="Calibri" pitchFamily="34" charset="0"/>
                <a:cs typeface="Calibri" pitchFamily="34" charset="0"/>
              </a:rPr>
              <a:t>* 	how the meaning of </a:t>
            </a:r>
            <a:r>
              <a:rPr lang="en-US" sz="9600" b="1" i="1" dirty="0" smtClean="0">
                <a:latin typeface="Calibri" pitchFamily="34" charset="0"/>
                <a:cs typeface="Calibri" pitchFamily="34" charset="0"/>
              </a:rPr>
              <a:t>family</a:t>
            </a:r>
            <a:r>
              <a:rPr lang="en-US" sz="9600" b="1" dirty="0" smtClean="0">
                <a:latin typeface="Calibri" pitchFamily="34" charset="0"/>
                <a:cs typeface="Calibri" pitchFamily="34" charset="0"/>
              </a:rPr>
              <a:t> goes deeper than just 	your 	blood relatives.</a:t>
            </a:r>
            <a:r>
              <a:rPr lang="en-US" sz="9600" dirty="0" smtClean="0">
                <a:latin typeface="Calibri" pitchFamily="34" charset="0"/>
                <a:cs typeface="Calibri" pitchFamily="34" charset="0"/>
              </a:rPr>
              <a:t>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21</a:t>
            </a:fld>
            <a:endParaRPr lang="en-US"/>
          </a:p>
        </p:txBody>
      </p:sp>
      <p:sp>
        <p:nvSpPr>
          <p:cNvPr id="2" name="Rectangle 1"/>
          <p:cNvSpPr/>
          <p:nvPr/>
        </p:nvSpPr>
        <p:spPr>
          <a:xfrm>
            <a:off x="152400" y="366623"/>
            <a:ext cx="8763000" cy="776377"/>
          </a:xfrm>
          <a:prstGeom prst="rect">
            <a:avLst/>
          </a:prstGeom>
        </p:spPr>
        <p:txBody>
          <a:bodyPr vert="horz" lIns="91440" tIns="45720" rIns="91440" bIns="45720" rtlCol="0" anchor="ctr">
            <a:noAutofit/>
          </a:bodyPr>
          <a:lstStyle/>
          <a:p>
            <a:pPr algn="ctr">
              <a:spcBef>
                <a:spcPct val="0"/>
              </a:spcBef>
            </a:pPr>
            <a:r>
              <a:rPr lang="en-US" sz="4400" b="1" cap="all" spc="200" dirty="0" smtClean="0">
                <a:solidFill>
                  <a:schemeClr val="bg1"/>
                </a:solidFill>
                <a:latin typeface="Calibri" pitchFamily="34" charset="0"/>
                <a:ea typeface="+mj-ea"/>
                <a:cs typeface="Calibri" pitchFamily="34" charset="0"/>
              </a:rPr>
              <a:t>2</a:t>
            </a:r>
            <a:r>
              <a:rPr lang="en-US" sz="4400" b="1" cap="all" spc="200" dirty="0">
                <a:solidFill>
                  <a:schemeClr val="bg1"/>
                </a:solidFill>
                <a:latin typeface="Calibri" pitchFamily="34" charset="0"/>
                <a:ea typeface="+mj-ea"/>
                <a:cs typeface="Calibri" pitchFamily="34" charset="0"/>
              </a:rPr>
              <a:t>. </a:t>
            </a:r>
            <a:r>
              <a:rPr lang="en-US" sz="4400" b="1" dirty="0">
                <a:latin typeface="Calibri" pitchFamily="34" charset="0"/>
                <a:ea typeface="+mj-ea"/>
                <a:cs typeface="Calibri" pitchFamily="34" charset="0"/>
              </a:rPr>
              <a:t>Definition </a:t>
            </a:r>
            <a:r>
              <a:rPr lang="en-US" sz="4400" b="1" dirty="0" smtClean="0">
                <a:latin typeface="Calibri" pitchFamily="34" charset="0"/>
                <a:ea typeface="+mj-ea"/>
                <a:cs typeface="Calibri" pitchFamily="34" charset="0"/>
              </a:rPr>
              <a:t>Essay</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25063329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686800" cy="4876800"/>
          </a:xfrm>
        </p:spPr>
        <p:txBody>
          <a:bodyPr>
            <a:normAutofit fontScale="25000" lnSpcReduction="20000"/>
          </a:bodyPr>
          <a:lstStyle/>
          <a:p>
            <a:pPr algn="just">
              <a:buNone/>
            </a:pPr>
            <a:r>
              <a:rPr lang="en-US" sz="11200" dirty="0">
                <a:latin typeface="Times New Roman" pitchFamily="18" charset="0"/>
                <a:cs typeface="Times New Roman" pitchFamily="18" charset="0"/>
              </a:rPr>
              <a:t>	</a:t>
            </a:r>
            <a:r>
              <a:rPr lang="en-US" sz="11200" dirty="0" smtClean="0">
                <a:latin typeface="Calibri" pitchFamily="34" charset="0"/>
                <a:cs typeface="Calibri" pitchFamily="34" charset="0"/>
              </a:rPr>
              <a:t>The </a:t>
            </a:r>
            <a:r>
              <a:rPr lang="en-US" sz="11200" b="1" dirty="0" smtClean="0">
                <a:latin typeface="Calibri" pitchFamily="34" charset="0"/>
                <a:cs typeface="Calibri" pitchFamily="34" charset="0"/>
              </a:rPr>
              <a:t>compare/contrast</a:t>
            </a:r>
            <a:r>
              <a:rPr lang="en-US" sz="11200" dirty="0" smtClean="0">
                <a:latin typeface="Calibri" pitchFamily="34" charset="0"/>
                <a:cs typeface="Calibri" pitchFamily="34" charset="0"/>
              </a:rPr>
              <a:t> essay discusses the similarities and differences between two things, people, concepts, places, etc. </a:t>
            </a:r>
          </a:p>
          <a:p>
            <a:pPr algn="just"/>
            <a:r>
              <a:rPr lang="en-US" sz="11200" dirty="0">
                <a:latin typeface="Calibri" pitchFamily="34" charset="0"/>
                <a:cs typeface="Calibri" pitchFamily="34" charset="0"/>
              </a:rPr>
              <a:t>	</a:t>
            </a:r>
            <a:r>
              <a:rPr lang="en-US" sz="11200" dirty="0" smtClean="0">
                <a:latin typeface="Calibri" pitchFamily="34" charset="0"/>
                <a:cs typeface="Calibri" pitchFamily="34" charset="0"/>
              </a:rPr>
              <a:t>A </a:t>
            </a:r>
            <a:r>
              <a:rPr lang="en-US" sz="11200" b="1" i="1" dirty="0" smtClean="0">
                <a:latin typeface="Calibri" pitchFamily="34" charset="0"/>
                <a:cs typeface="Calibri" pitchFamily="34" charset="0"/>
              </a:rPr>
              <a:t>comparison essay</a:t>
            </a:r>
            <a:r>
              <a:rPr lang="en-US" sz="11200" dirty="0" smtClean="0">
                <a:latin typeface="Calibri" pitchFamily="34" charset="0"/>
                <a:cs typeface="Calibri" pitchFamily="34" charset="0"/>
              </a:rPr>
              <a:t> usually discusses the 	similarities between two things</a:t>
            </a:r>
          </a:p>
          <a:p>
            <a:pPr algn="just"/>
            <a:r>
              <a:rPr lang="en-US" sz="11200" dirty="0">
                <a:latin typeface="Calibri" pitchFamily="34" charset="0"/>
                <a:cs typeface="Calibri" pitchFamily="34" charset="0"/>
              </a:rPr>
              <a:t>	</a:t>
            </a:r>
            <a:r>
              <a:rPr lang="en-US" sz="11200" dirty="0" smtClean="0">
                <a:latin typeface="Calibri" pitchFamily="34" charset="0"/>
                <a:cs typeface="Calibri" pitchFamily="34" charset="0"/>
              </a:rPr>
              <a:t>the </a:t>
            </a:r>
            <a:r>
              <a:rPr lang="en-US" sz="11200" b="1" i="1" dirty="0" smtClean="0">
                <a:latin typeface="Calibri" pitchFamily="34" charset="0"/>
                <a:cs typeface="Calibri" pitchFamily="34" charset="0"/>
              </a:rPr>
              <a:t>contrast essay</a:t>
            </a:r>
            <a:r>
              <a:rPr lang="en-US" sz="11200" dirty="0" smtClean="0">
                <a:latin typeface="Calibri" pitchFamily="34" charset="0"/>
                <a:cs typeface="Calibri" pitchFamily="34" charset="0"/>
              </a:rPr>
              <a:t> discusses the differences.</a:t>
            </a:r>
          </a:p>
          <a:p>
            <a:pPr marL="45720" indent="0" algn="just">
              <a:buNone/>
            </a:pPr>
            <a:r>
              <a:rPr lang="en-US" sz="11200" dirty="0" smtClean="0">
                <a:latin typeface="Calibri" pitchFamily="34" charset="0"/>
                <a:cs typeface="Calibri" pitchFamily="34" charset="0"/>
              </a:rPr>
              <a:t> </a:t>
            </a:r>
          </a:p>
          <a:p>
            <a:pPr algn="just">
              <a:buNone/>
            </a:pPr>
            <a:r>
              <a:rPr lang="en-US" sz="9600" b="1" u="sng" dirty="0" smtClean="0">
                <a:solidFill>
                  <a:srgbClr val="FF0000"/>
                </a:solidFill>
                <a:latin typeface="Calibri" pitchFamily="34" charset="0"/>
                <a:cs typeface="Calibri" pitchFamily="34" charset="0"/>
              </a:rPr>
              <a:t>Examples</a:t>
            </a:r>
            <a:r>
              <a:rPr lang="en-US" sz="9600" b="1" dirty="0" smtClean="0">
                <a:solidFill>
                  <a:srgbClr val="FF0000"/>
                </a:solidFill>
                <a:latin typeface="Calibri" pitchFamily="34" charset="0"/>
                <a:cs typeface="Calibri" pitchFamily="34" charset="0"/>
              </a:rPr>
              <a:t>: </a:t>
            </a:r>
            <a:r>
              <a:rPr lang="en-US" sz="9600" dirty="0" smtClean="0">
                <a:latin typeface="Calibri" pitchFamily="34" charset="0"/>
                <a:cs typeface="Calibri" pitchFamily="34" charset="0"/>
              </a:rPr>
              <a:t>A </a:t>
            </a:r>
            <a:r>
              <a:rPr lang="en-US" sz="9600" b="1" dirty="0" smtClean="0">
                <a:latin typeface="Calibri" pitchFamily="34" charset="0"/>
                <a:cs typeface="Calibri" pitchFamily="34" charset="0"/>
              </a:rPr>
              <a:t>compare/contrast</a:t>
            </a:r>
            <a:r>
              <a:rPr lang="en-US" sz="9600" dirty="0" smtClean="0">
                <a:latin typeface="Calibri" pitchFamily="34" charset="0"/>
                <a:cs typeface="Calibri" pitchFamily="34" charset="0"/>
              </a:rPr>
              <a:t> essay may discuss …</a:t>
            </a:r>
          </a:p>
          <a:p>
            <a:pPr marL="45720" indent="0" algn="just">
              <a:buNone/>
            </a:pPr>
            <a:r>
              <a:rPr lang="en-US" sz="9600" dirty="0" smtClean="0">
                <a:latin typeface="Calibri" pitchFamily="34" charset="0"/>
                <a:cs typeface="Calibri" pitchFamily="34" charset="0"/>
              </a:rPr>
              <a:t>* 	the likenesses and differences between two 	places, 	like New York City and Los Angeles; </a:t>
            </a:r>
          </a:p>
          <a:p>
            <a:pPr marL="45720" indent="0" algn="just">
              <a:buNone/>
            </a:pPr>
            <a:r>
              <a:rPr lang="en-US" sz="9600" dirty="0" smtClean="0">
                <a:latin typeface="Calibri" pitchFamily="34" charset="0"/>
                <a:cs typeface="Calibri" pitchFamily="34" charset="0"/>
              </a:rPr>
              <a:t>* 	the similarities and differences between two 	religions, like Christianity and Islam; </a:t>
            </a:r>
          </a:p>
          <a:p>
            <a:pPr marL="45720" indent="0" algn="just">
              <a:buNone/>
            </a:pPr>
            <a:r>
              <a:rPr lang="en-US" sz="9600" dirty="0" smtClean="0">
                <a:latin typeface="Calibri" pitchFamily="34" charset="0"/>
                <a:cs typeface="Calibri" pitchFamily="34" charset="0"/>
              </a:rPr>
              <a:t>* 	two people, like my brother and myself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22</a:t>
            </a:fld>
            <a:endParaRPr lang="en-US"/>
          </a:p>
        </p:txBody>
      </p:sp>
      <p:sp>
        <p:nvSpPr>
          <p:cNvPr id="2" name="Rectangle 1"/>
          <p:cNvSpPr/>
          <p:nvPr/>
        </p:nvSpPr>
        <p:spPr>
          <a:xfrm>
            <a:off x="0" y="609600"/>
            <a:ext cx="9144000" cy="650543"/>
          </a:xfrm>
          <a:prstGeom prst="rect">
            <a:avLst/>
          </a:prstGeom>
        </p:spPr>
        <p:txBody>
          <a:bodyPr vert="horz" lIns="91440" tIns="45720" rIns="91440" bIns="45720" rtlCol="0" anchor="ctr">
            <a:noAutofit/>
          </a:bodyPr>
          <a:lstStyle/>
          <a:p>
            <a:pPr algn="ctr">
              <a:spcBef>
                <a:spcPct val="0"/>
              </a:spcBef>
            </a:pPr>
            <a:r>
              <a:rPr lang="en-US" sz="4400" b="1" cap="all" spc="200" dirty="0" smtClean="0">
                <a:latin typeface="Calibri" pitchFamily="34" charset="0"/>
                <a:ea typeface="+mj-ea"/>
                <a:cs typeface="Calibri" pitchFamily="34" charset="0"/>
              </a:rPr>
              <a:t>       </a:t>
            </a:r>
            <a:r>
              <a:rPr lang="en-US" sz="4400" b="1" dirty="0" smtClean="0">
                <a:latin typeface="Calibri" pitchFamily="34" charset="0"/>
                <a:ea typeface="+mj-ea"/>
                <a:cs typeface="Calibri" pitchFamily="34" charset="0"/>
              </a:rPr>
              <a:t>Compare/Contrast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29236704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953000"/>
          </a:xfrm>
        </p:spPr>
        <p:txBody>
          <a:bodyPr>
            <a:normAutofit fontScale="92500"/>
          </a:bodyPr>
          <a:lstStyle/>
          <a:p>
            <a:pPr algn="just">
              <a:buNone/>
            </a:pPr>
            <a:r>
              <a:rPr lang="en-US" sz="3300" dirty="0" smtClean="0">
                <a:latin typeface="Calibri" pitchFamily="34" charset="0"/>
                <a:cs typeface="Calibri" pitchFamily="34" charset="0"/>
              </a:rPr>
              <a:t> </a:t>
            </a:r>
            <a:r>
              <a:rPr lang="en-US" sz="3000" dirty="0" smtClean="0">
                <a:latin typeface="Calibri" pitchFamily="34" charset="0"/>
                <a:cs typeface="Calibri" pitchFamily="34" charset="0"/>
              </a:rPr>
              <a:t>The </a:t>
            </a:r>
            <a:r>
              <a:rPr lang="en-US" sz="3000" b="1" dirty="0" smtClean="0">
                <a:latin typeface="Calibri" pitchFamily="34" charset="0"/>
                <a:cs typeface="Calibri" pitchFamily="34" charset="0"/>
              </a:rPr>
              <a:t>cause/effect</a:t>
            </a:r>
            <a:r>
              <a:rPr lang="en-US" sz="3000" dirty="0" smtClean="0">
                <a:latin typeface="Calibri" pitchFamily="34" charset="0"/>
                <a:cs typeface="Calibri" pitchFamily="34" charset="0"/>
              </a:rPr>
              <a:t> essay explains why or how some event happened, and what resulted from the event. </a:t>
            </a:r>
          </a:p>
          <a:p>
            <a:pPr algn="just"/>
            <a:r>
              <a:rPr lang="en-US" sz="3000" dirty="0">
                <a:latin typeface="Calibri" pitchFamily="34" charset="0"/>
                <a:cs typeface="Calibri" pitchFamily="34" charset="0"/>
              </a:rPr>
              <a:t> </a:t>
            </a:r>
            <a:r>
              <a:rPr lang="en-US" sz="3000" dirty="0" smtClean="0">
                <a:latin typeface="Calibri" pitchFamily="34" charset="0"/>
                <a:cs typeface="Calibri" pitchFamily="34" charset="0"/>
              </a:rPr>
              <a:t>	A </a:t>
            </a:r>
            <a:r>
              <a:rPr lang="en-US" sz="3000" b="1" i="1" dirty="0" smtClean="0">
                <a:latin typeface="Calibri" pitchFamily="34" charset="0"/>
                <a:cs typeface="Calibri" pitchFamily="34" charset="0"/>
              </a:rPr>
              <a:t>cause essay</a:t>
            </a:r>
            <a:r>
              <a:rPr lang="en-US" sz="3000" dirty="0" smtClean="0">
                <a:latin typeface="Calibri" pitchFamily="34" charset="0"/>
                <a:cs typeface="Calibri" pitchFamily="34" charset="0"/>
              </a:rPr>
              <a:t> usually discusses the 	reasons why something happened</a:t>
            </a:r>
          </a:p>
          <a:p>
            <a:pPr algn="just"/>
            <a:r>
              <a:rPr lang="en-US" sz="3000" dirty="0">
                <a:latin typeface="Calibri" pitchFamily="34" charset="0"/>
                <a:cs typeface="Calibri" pitchFamily="34" charset="0"/>
              </a:rPr>
              <a:t> </a:t>
            </a:r>
            <a:r>
              <a:rPr lang="en-US" sz="3000" dirty="0" smtClean="0">
                <a:latin typeface="Calibri" pitchFamily="34" charset="0"/>
                <a:cs typeface="Calibri" pitchFamily="34" charset="0"/>
              </a:rPr>
              <a:t>	An </a:t>
            </a:r>
            <a:r>
              <a:rPr lang="en-US" sz="3000" b="1" i="1" dirty="0" smtClean="0">
                <a:latin typeface="Calibri" pitchFamily="34" charset="0"/>
                <a:cs typeface="Calibri" pitchFamily="34" charset="0"/>
              </a:rPr>
              <a:t>effect essay</a:t>
            </a:r>
            <a:r>
              <a:rPr lang="en-US" sz="3000" dirty="0" smtClean="0">
                <a:latin typeface="Calibri" pitchFamily="34" charset="0"/>
                <a:cs typeface="Calibri" pitchFamily="34" charset="0"/>
              </a:rPr>
              <a:t> discusses what happens 	after a specific event or circumstance.</a:t>
            </a:r>
          </a:p>
          <a:p>
            <a:pPr marL="45720" indent="0" algn="just">
              <a:buNone/>
            </a:pPr>
            <a:endParaRPr lang="en-US" sz="2600" dirty="0" smtClean="0">
              <a:latin typeface="Calibri" pitchFamily="34" charset="0"/>
              <a:cs typeface="Calibri" pitchFamily="34" charset="0"/>
            </a:endParaRPr>
          </a:p>
          <a:p>
            <a:pPr>
              <a:buNone/>
            </a:pPr>
            <a:r>
              <a:rPr lang="en-US" sz="2800" b="1" u="sng" dirty="0" smtClean="0">
                <a:solidFill>
                  <a:srgbClr val="FF0000"/>
                </a:solidFill>
                <a:latin typeface="Calibri" pitchFamily="34" charset="0"/>
                <a:cs typeface="Calibri" pitchFamily="34" charset="0"/>
              </a:rPr>
              <a:t>Examples</a:t>
            </a:r>
            <a:r>
              <a:rPr lang="en-US" sz="2800" b="1" dirty="0" smtClean="0">
                <a:solidFill>
                  <a:srgbClr val="FF0000"/>
                </a:solidFill>
                <a:latin typeface="Calibri" pitchFamily="34" charset="0"/>
                <a:cs typeface="Calibri" pitchFamily="34" charset="0"/>
              </a:rPr>
              <a:t>: </a:t>
            </a:r>
            <a:r>
              <a:rPr lang="en-US" sz="2800" dirty="0" smtClean="0">
                <a:latin typeface="Calibri" pitchFamily="34" charset="0"/>
                <a:cs typeface="Calibri" pitchFamily="34" charset="0"/>
              </a:rPr>
              <a:t>A </a:t>
            </a:r>
            <a:r>
              <a:rPr lang="en-US" sz="2800" b="1" dirty="0" smtClean="0">
                <a:latin typeface="Calibri" pitchFamily="34" charset="0"/>
                <a:cs typeface="Calibri" pitchFamily="34" charset="0"/>
              </a:rPr>
              <a:t>cause/effect</a:t>
            </a:r>
            <a:r>
              <a:rPr lang="en-US" sz="2800" dirty="0" smtClean="0">
                <a:latin typeface="Calibri" pitchFamily="34" charset="0"/>
                <a:cs typeface="Calibri" pitchFamily="34" charset="0"/>
              </a:rPr>
              <a:t> essay may explain . . .</a:t>
            </a:r>
          </a:p>
          <a:p>
            <a:pPr marL="45720" indent="0">
              <a:buNone/>
            </a:pPr>
            <a:r>
              <a:rPr lang="en-US" sz="2800" dirty="0" smtClean="0">
                <a:latin typeface="Calibri" pitchFamily="34" charset="0"/>
                <a:cs typeface="Calibri" pitchFamily="34" charset="0"/>
              </a:rPr>
              <a:t>	* 	why a volcano erupts, and what 			happens afterwards; </a:t>
            </a:r>
          </a:p>
        </p:txBody>
      </p:sp>
      <p:sp>
        <p:nvSpPr>
          <p:cNvPr id="4" name="Slide Number Placeholder 3"/>
          <p:cNvSpPr>
            <a:spLocks noGrp="1"/>
          </p:cNvSpPr>
          <p:nvPr>
            <p:ph type="sldNum" sz="quarter" idx="12"/>
          </p:nvPr>
        </p:nvSpPr>
        <p:spPr/>
        <p:txBody>
          <a:bodyPr/>
          <a:lstStyle/>
          <a:p>
            <a:fld id="{9FFA460D-D413-4A4F-96F2-FCE1F5E5CE9E}" type="slidenum">
              <a:rPr lang="en-US" smtClean="0"/>
              <a:pPr/>
              <a:t>23</a:t>
            </a:fld>
            <a:endParaRPr lang="en-US"/>
          </a:p>
        </p:txBody>
      </p:sp>
      <p:sp>
        <p:nvSpPr>
          <p:cNvPr id="2" name="Rectangle 1"/>
          <p:cNvSpPr/>
          <p:nvPr/>
        </p:nvSpPr>
        <p:spPr>
          <a:xfrm>
            <a:off x="152400" y="381000"/>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Cause/Effect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25485821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449763"/>
          </a:xfrm>
        </p:spPr>
        <p:txBody>
          <a:bodyPr>
            <a:normAutofit fontScale="92500" lnSpcReduction="10000"/>
          </a:bodyPr>
          <a:lstStyle/>
          <a:p>
            <a:pPr algn="just">
              <a:buNone/>
            </a:pPr>
            <a:r>
              <a:rPr lang="en-US" sz="3500" dirty="0" smtClean="0">
                <a:latin typeface="Calibri" pitchFamily="34" charset="0"/>
                <a:cs typeface="Calibri" pitchFamily="34" charset="0"/>
              </a:rPr>
              <a:t>The </a:t>
            </a:r>
            <a:r>
              <a:rPr lang="en-US" sz="3500" b="1" dirty="0" smtClean="0">
                <a:latin typeface="Calibri" pitchFamily="34" charset="0"/>
                <a:cs typeface="Calibri" pitchFamily="34" charset="0"/>
              </a:rPr>
              <a:t>narrative essay</a:t>
            </a:r>
            <a:r>
              <a:rPr lang="en-US" sz="3500" dirty="0" smtClean="0">
                <a:latin typeface="Calibri" pitchFamily="34" charset="0"/>
                <a:cs typeface="Calibri" pitchFamily="34" charset="0"/>
              </a:rPr>
              <a:t> tells a story. It can also be called a "short story." </a:t>
            </a:r>
          </a:p>
          <a:p>
            <a:pPr algn="just"/>
            <a:r>
              <a:rPr lang="en-US" sz="3500" dirty="0">
                <a:latin typeface="Calibri" pitchFamily="34" charset="0"/>
                <a:cs typeface="Calibri" pitchFamily="34" charset="0"/>
              </a:rPr>
              <a:t> </a:t>
            </a:r>
            <a:r>
              <a:rPr lang="en-US" sz="3500" dirty="0" smtClean="0">
                <a:latin typeface="Calibri" pitchFamily="34" charset="0"/>
                <a:cs typeface="Calibri" pitchFamily="34" charset="0"/>
              </a:rPr>
              <a:t>	Conversational in style</a:t>
            </a:r>
          </a:p>
          <a:p>
            <a:pPr algn="just"/>
            <a:r>
              <a:rPr lang="en-US" sz="3500" dirty="0">
                <a:latin typeface="Calibri" pitchFamily="34" charset="0"/>
                <a:cs typeface="Calibri" pitchFamily="34" charset="0"/>
              </a:rPr>
              <a:t> </a:t>
            </a:r>
            <a:r>
              <a:rPr lang="en-US" sz="3500" dirty="0" smtClean="0">
                <a:latin typeface="Calibri" pitchFamily="34" charset="0"/>
                <a:cs typeface="Calibri" pitchFamily="34" charset="0"/>
              </a:rPr>
              <a:t>	Tells of a personal experience</a:t>
            </a:r>
          </a:p>
          <a:p>
            <a:pPr marL="45720" indent="0" algn="just">
              <a:buNone/>
            </a:pPr>
            <a:endParaRPr lang="en-US" sz="1700" b="1" u="sng" dirty="0">
              <a:solidFill>
                <a:srgbClr val="FF0000"/>
              </a:solidFill>
              <a:latin typeface="Calibri" pitchFamily="34" charset="0"/>
              <a:cs typeface="Calibri" pitchFamily="34" charset="0"/>
            </a:endParaRPr>
          </a:p>
          <a:p>
            <a:pPr marL="45720" indent="0" algn="just">
              <a:buNone/>
            </a:pPr>
            <a:r>
              <a:rPr lang="en-US" sz="3500" b="1" u="sng" dirty="0" smtClean="0">
                <a:solidFill>
                  <a:srgbClr val="FF0000"/>
                </a:solidFill>
                <a:latin typeface="Calibri" pitchFamily="34" charset="0"/>
                <a:cs typeface="Calibri" pitchFamily="34" charset="0"/>
              </a:rPr>
              <a:t>Examples:</a:t>
            </a:r>
            <a:r>
              <a:rPr lang="en-US" sz="3500" b="1" dirty="0" smtClean="0">
                <a:solidFill>
                  <a:srgbClr val="FF0000"/>
                </a:solidFill>
                <a:latin typeface="Calibri" pitchFamily="34" charset="0"/>
                <a:cs typeface="Calibri" pitchFamily="34" charset="0"/>
              </a:rPr>
              <a:t> </a:t>
            </a:r>
            <a:r>
              <a:rPr lang="en-US" sz="3500" dirty="0" smtClean="0">
                <a:latin typeface="Calibri" pitchFamily="34" charset="0"/>
                <a:cs typeface="Calibri" pitchFamily="34" charset="0"/>
              </a:rPr>
              <a:t>A</a:t>
            </a:r>
            <a:r>
              <a:rPr lang="en-US" sz="3500" b="1" dirty="0" smtClean="0">
                <a:latin typeface="Calibri" pitchFamily="34" charset="0"/>
                <a:cs typeface="Calibri" pitchFamily="34" charset="0"/>
              </a:rPr>
              <a:t> narrative essay</a:t>
            </a:r>
            <a:r>
              <a:rPr lang="en-US" sz="3500" dirty="0" smtClean="0">
                <a:latin typeface="Calibri" pitchFamily="34" charset="0"/>
                <a:cs typeface="Calibri" pitchFamily="34" charset="0"/>
              </a:rPr>
              <a:t> could tell of ...</a:t>
            </a:r>
          </a:p>
          <a:p>
            <a:pPr marL="594360" lvl="2" indent="0">
              <a:buNone/>
            </a:pPr>
            <a:r>
              <a:rPr lang="en-US" sz="2800" dirty="0" smtClean="0">
                <a:latin typeface="Calibri" pitchFamily="34" charset="0"/>
                <a:cs typeface="Calibri" pitchFamily="34" charset="0"/>
              </a:rPr>
              <a:t>* my brother's and my fishing trips; </a:t>
            </a:r>
          </a:p>
          <a:p>
            <a:pPr marL="594360" lvl="2" indent="0">
              <a:buNone/>
            </a:pPr>
            <a:r>
              <a:rPr lang="en-US" sz="2800" dirty="0" smtClean="0">
                <a:latin typeface="Calibri" pitchFamily="34" charset="0"/>
                <a:cs typeface="Calibri" pitchFamily="34" charset="0"/>
              </a:rPr>
              <a:t>* a boring trip to the grocery store; </a:t>
            </a:r>
          </a:p>
          <a:p>
            <a:pPr marL="594360" lvl="2" indent="0">
              <a:buNone/>
            </a:pPr>
            <a:r>
              <a:rPr lang="en-US" sz="2800" dirty="0" smtClean="0">
                <a:latin typeface="Calibri" pitchFamily="34" charset="0"/>
                <a:cs typeface="Calibri" pitchFamily="34" charset="0"/>
              </a:rPr>
              <a:t>* my near-death experience at the beach.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24</a:t>
            </a:fld>
            <a:endParaRPr lang="en-US"/>
          </a:p>
        </p:txBody>
      </p:sp>
      <p:sp>
        <p:nvSpPr>
          <p:cNvPr id="2" name="Rectangle 1"/>
          <p:cNvSpPr/>
          <p:nvPr/>
        </p:nvSpPr>
        <p:spPr>
          <a:xfrm>
            <a:off x="152400" y="533400"/>
            <a:ext cx="8763000" cy="6170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Narrative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31679530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800600"/>
          </a:xfrm>
        </p:spPr>
        <p:txBody>
          <a:bodyPr>
            <a:normAutofit/>
          </a:bodyPr>
          <a:lstStyle/>
          <a:p>
            <a:pPr algn="just">
              <a:buNone/>
            </a:pPr>
            <a:r>
              <a:rPr lang="en-US" sz="3000" dirty="0" smtClean="0">
                <a:latin typeface="Calibri" pitchFamily="34" charset="0"/>
                <a:cs typeface="Calibri" pitchFamily="34" charset="0"/>
              </a:rPr>
              <a:t>	An </a:t>
            </a:r>
            <a:r>
              <a:rPr lang="en-US" sz="3000" b="1" dirty="0" smtClean="0">
                <a:latin typeface="Calibri" pitchFamily="34" charset="0"/>
                <a:cs typeface="Calibri" pitchFamily="34" charset="0"/>
              </a:rPr>
              <a:t>argumentative essay</a:t>
            </a:r>
            <a:r>
              <a:rPr lang="en-US" sz="3000" dirty="0" smtClean="0">
                <a:latin typeface="Calibri" pitchFamily="34" charset="0"/>
                <a:cs typeface="Calibri" pitchFamily="34" charset="0"/>
              </a:rPr>
              <a:t> is one that attempts to persuade the reader to the writer's point of view. </a:t>
            </a:r>
          </a:p>
          <a:p>
            <a:pPr algn="just">
              <a:buNone/>
            </a:pPr>
            <a:r>
              <a:rPr lang="en-US" sz="3000" dirty="0">
                <a:latin typeface="Calibri" pitchFamily="34" charset="0"/>
                <a:cs typeface="Calibri" pitchFamily="34" charset="0"/>
              </a:rPr>
              <a:t>	</a:t>
            </a:r>
            <a:r>
              <a:rPr lang="en-US" sz="3000" dirty="0" smtClean="0">
                <a:latin typeface="Calibri" pitchFamily="34" charset="0"/>
                <a:cs typeface="Calibri" pitchFamily="34" charset="0"/>
              </a:rPr>
              <a:t>The writer can either be serious or funny, but always tries to convince the reader of the validity of his or her opinion. </a:t>
            </a:r>
          </a:p>
          <a:p>
            <a:pPr>
              <a:buNone/>
            </a:pPr>
            <a:r>
              <a:rPr lang="en-US" sz="2600" b="1" u="sng" dirty="0" smtClean="0">
                <a:solidFill>
                  <a:srgbClr val="FF0000"/>
                </a:solidFill>
                <a:latin typeface="Calibri" pitchFamily="34" charset="0"/>
                <a:cs typeface="Calibri" pitchFamily="34" charset="0"/>
              </a:rPr>
              <a:t>Examples</a:t>
            </a:r>
            <a:r>
              <a:rPr lang="en-US" sz="2600" b="1" dirty="0" smtClean="0">
                <a:solidFill>
                  <a:srgbClr val="FF0000"/>
                </a:solidFill>
                <a:latin typeface="Calibri" pitchFamily="34" charset="0"/>
                <a:cs typeface="Calibri" pitchFamily="34" charset="0"/>
              </a:rPr>
              <a:t>: </a:t>
            </a:r>
            <a:r>
              <a:rPr lang="en-US" sz="2600" dirty="0" smtClean="0">
                <a:latin typeface="Calibri" pitchFamily="34" charset="0"/>
                <a:cs typeface="Calibri" pitchFamily="34" charset="0"/>
              </a:rPr>
              <a:t>An </a:t>
            </a:r>
            <a:r>
              <a:rPr lang="en-US" sz="2600" b="1" dirty="0" smtClean="0">
                <a:latin typeface="Calibri" pitchFamily="34" charset="0"/>
                <a:cs typeface="Calibri" pitchFamily="34" charset="0"/>
              </a:rPr>
              <a:t>argumentative essay</a:t>
            </a:r>
            <a:r>
              <a:rPr lang="en-US" sz="2600" dirty="0" smtClean="0">
                <a:latin typeface="Calibri" pitchFamily="34" charset="0"/>
                <a:cs typeface="Calibri" pitchFamily="34" charset="0"/>
              </a:rPr>
              <a:t> may persuade a reader that . . .</a:t>
            </a:r>
          </a:p>
          <a:p>
            <a:pPr marL="45720" indent="0">
              <a:buNone/>
            </a:pPr>
            <a:r>
              <a:rPr lang="en-US" sz="2600" dirty="0" smtClean="0">
                <a:latin typeface="Calibri" pitchFamily="34" charset="0"/>
                <a:cs typeface="Calibri" pitchFamily="34" charset="0"/>
              </a:rPr>
              <a:t>	* 	he or she should use public 					transportation instead of driving </a:t>
            </a:r>
          </a:p>
          <a:p>
            <a:pPr marL="45720" indent="0">
              <a:buNone/>
            </a:pPr>
            <a:r>
              <a:rPr lang="en-US" sz="2600" dirty="0" smtClean="0">
                <a:latin typeface="Calibri" pitchFamily="34" charset="0"/>
                <a:cs typeface="Calibri" pitchFamily="34" charset="0"/>
              </a:rPr>
              <a:t>	* 	cats are better than dogs</a:t>
            </a:r>
            <a:endParaRPr lang="en-US" sz="2600" dirty="0">
              <a:latin typeface="Calibri" pitchFamily="34" charset="0"/>
              <a:cs typeface="Calibri" pitchFamily="34" charset="0"/>
            </a:endParaRPr>
          </a:p>
        </p:txBody>
      </p:sp>
      <p:sp>
        <p:nvSpPr>
          <p:cNvPr id="2" name="Slide Number Placeholder 1"/>
          <p:cNvSpPr>
            <a:spLocks noGrp="1"/>
          </p:cNvSpPr>
          <p:nvPr>
            <p:ph type="sldNum" sz="quarter" idx="12"/>
          </p:nvPr>
        </p:nvSpPr>
        <p:spPr/>
        <p:txBody>
          <a:bodyPr/>
          <a:lstStyle/>
          <a:p>
            <a:fld id="{9FFA460D-D413-4A4F-96F2-FCE1F5E5CE9E}" type="slidenum">
              <a:rPr lang="en-US" smtClean="0"/>
              <a:pPr/>
              <a:t>25</a:t>
            </a:fld>
            <a:endParaRPr lang="en-US"/>
          </a:p>
        </p:txBody>
      </p:sp>
      <p:sp>
        <p:nvSpPr>
          <p:cNvPr id="4" name="Rectangle 3"/>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Argumentative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18771261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382000" cy="4724400"/>
          </a:xfrm>
        </p:spPr>
        <p:txBody>
          <a:bodyPr>
            <a:normAutofit/>
          </a:bodyPr>
          <a:lstStyle/>
          <a:p>
            <a:pPr algn="just">
              <a:buNone/>
            </a:pPr>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A </a:t>
            </a:r>
            <a:r>
              <a:rPr lang="en-US" sz="2800" b="1" dirty="0" smtClean="0">
                <a:latin typeface="Times New Roman" pitchFamily="18" charset="0"/>
                <a:cs typeface="Times New Roman" pitchFamily="18" charset="0"/>
              </a:rPr>
              <a:t>critical essay</a:t>
            </a:r>
            <a:r>
              <a:rPr lang="en-US" sz="2800" dirty="0" smtClean="0">
                <a:latin typeface="Times New Roman" pitchFamily="18" charset="0"/>
                <a:cs typeface="Times New Roman" pitchFamily="18" charset="0"/>
              </a:rPr>
              <a:t> analyzes the strengths, weaknesses and methods of someone else's work. </a:t>
            </a:r>
          </a:p>
          <a:p>
            <a:pPr algn="just">
              <a:buNone/>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A critical essay can be written about another essay, story, book, poem, movie, or work of art.</a:t>
            </a:r>
          </a:p>
          <a:p>
            <a:pPr algn="just">
              <a:buNone/>
            </a:pPr>
            <a:endParaRPr lang="en-US" sz="2800" dirty="0" smtClean="0">
              <a:latin typeface="Times New Roman" pitchFamily="18" charset="0"/>
              <a:cs typeface="Times New Roman" pitchFamily="18" charset="0"/>
            </a:endParaRPr>
          </a:p>
          <a:p>
            <a:pPr>
              <a:buNone/>
            </a:pPr>
            <a:r>
              <a:rPr lang="en-US" sz="2800" b="1" u="sng" dirty="0" smtClean="0">
                <a:solidFill>
                  <a:srgbClr val="FF0000"/>
                </a:solidFill>
                <a:latin typeface="Times New Roman" pitchFamily="18" charset="0"/>
                <a:cs typeface="Times New Roman" pitchFamily="18" charset="0"/>
              </a:rPr>
              <a:t> Examples</a:t>
            </a:r>
            <a:r>
              <a:rPr lang="en-US" sz="2800" b="1" dirty="0" smtClean="0">
                <a:solidFill>
                  <a:srgbClr val="FF0000"/>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A </a:t>
            </a:r>
            <a:r>
              <a:rPr lang="en-US" sz="2800" b="1" dirty="0" smtClean="0">
                <a:latin typeface="Times New Roman" pitchFamily="18" charset="0"/>
                <a:cs typeface="Times New Roman" pitchFamily="18" charset="0"/>
              </a:rPr>
              <a:t>critical essay</a:t>
            </a:r>
            <a:r>
              <a:rPr lang="en-US" sz="2800" dirty="0" smtClean="0">
                <a:latin typeface="Times New Roman" pitchFamily="18" charset="0"/>
                <a:cs typeface="Times New Roman" pitchFamily="18" charset="0"/>
              </a:rPr>
              <a:t> may analyze . . .</a:t>
            </a:r>
          </a:p>
          <a:p>
            <a:pPr marL="594360" lvl="2" indent="0">
              <a:buNone/>
            </a:pPr>
            <a:r>
              <a:rPr lang="en-US" sz="2400" dirty="0" smtClean="0">
                <a:latin typeface="Times New Roman" pitchFamily="18" charset="0"/>
                <a:cs typeface="Times New Roman" pitchFamily="18" charset="0"/>
              </a:rPr>
              <a:t>* 	how Shakespeare presents the character, Hamlet, in 	his play, </a:t>
            </a:r>
            <a:r>
              <a:rPr lang="en-US" sz="2400" i="1" dirty="0" smtClean="0">
                <a:latin typeface="Times New Roman" pitchFamily="18" charset="0"/>
                <a:cs typeface="Times New Roman" pitchFamily="18" charset="0"/>
              </a:rPr>
              <a:t>Hamlet;</a:t>
            </a:r>
          </a:p>
          <a:p>
            <a:pPr marL="594360" lvl="2" indent="0">
              <a:buNone/>
            </a:pPr>
            <a:r>
              <a:rPr lang="en-US" sz="2400" dirty="0" smtClean="0">
                <a:latin typeface="Times New Roman" pitchFamily="18" charset="0"/>
                <a:cs typeface="Times New Roman" pitchFamily="18" charset="0"/>
              </a:rPr>
              <a:t>* 	the strengths and weaknesses of the movie, </a:t>
            </a:r>
            <a:r>
              <a:rPr lang="en-US" sz="2400" i="1" dirty="0" err="1" smtClean="0">
                <a:latin typeface="Times New Roman" pitchFamily="18" charset="0"/>
                <a:cs typeface="Times New Roman" pitchFamily="18" charset="0"/>
              </a:rPr>
              <a:t>Bol</a:t>
            </a:r>
            <a:r>
              <a:rPr lang="en-US" sz="2400" i="1" dirty="0" smtClean="0">
                <a:latin typeface="Times New Roman" pitchFamily="18" charset="0"/>
                <a:cs typeface="Times New Roman" pitchFamily="18" charset="0"/>
              </a:rPr>
              <a:t>;</a:t>
            </a:r>
          </a:p>
          <a:p>
            <a:pPr marL="594360" lvl="2" indent="0">
              <a:buNone/>
            </a:pPr>
            <a:r>
              <a:rPr lang="en-US" sz="2400" dirty="0" smtClean="0">
                <a:latin typeface="Times New Roman" pitchFamily="18" charset="0"/>
                <a:cs typeface="Times New Roman" pitchFamily="18" charset="0"/>
              </a:rPr>
              <a:t>* 	the use of color in Monet's painting, </a:t>
            </a:r>
            <a:r>
              <a:rPr lang="en-US" sz="2400" i="1" dirty="0" smtClean="0">
                <a:latin typeface="Times New Roman" pitchFamily="18" charset="0"/>
                <a:cs typeface="Times New Roman" pitchFamily="18" charset="0"/>
              </a:rPr>
              <a:t>Sunflowers.</a:t>
            </a:r>
            <a:r>
              <a:rPr lang="en-US" sz="2400" dirty="0" smtClean="0">
                <a:latin typeface="Times New Roman" pitchFamily="18" charset="0"/>
                <a:cs typeface="Times New Roman" pitchFamily="18" charset="0"/>
              </a:rPr>
              <a:t>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26</a:t>
            </a:fld>
            <a:endParaRPr lang="en-US"/>
          </a:p>
        </p:txBody>
      </p:sp>
      <p:sp>
        <p:nvSpPr>
          <p:cNvPr id="5" name="Rectangle 4"/>
          <p:cNvSpPr/>
          <p:nvPr/>
        </p:nvSpPr>
        <p:spPr>
          <a:xfrm>
            <a:off x="228600" y="533400"/>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Critical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19289816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r>
              <a:rPr lang="en-US" dirty="0" smtClean="0"/>
              <a:t>Each day we face various facts and scenes, and to act adequately we need to develop our assessment of them. </a:t>
            </a:r>
          </a:p>
          <a:p>
            <a:pPr algn="just"/>
            <a:r>
              <a:rPr lang="en-US" dirty="0" smtClean="0"/>
              <a:t>Writing an evaluation essay is a good way to size up a certain item, phenomenon, entity, or any other object.</a:t>
            </a:r>
          </a:p>
          <a:p>
            <a:pPr algn="just">
              <a:buNone/>
            </a:pPr>
            <a:r>
              <a:rPr lang="en-US" dirty="0" smtClean="0"/>
              <a:t> </a:t>
            </a:r>
            <a:r>
              <a:rPr lang="en-US" sz="3000" b="1" u="sng" dirty="0">
                <a:solidFill>
                  <a:srgbClr val="FF0000"/>
                </a:solidFill>
                <a:latin typeface="Times New Roman" pitchFamily="18" charset="0"/>
                <a:cs typeface="Times New Roman" pitchFamily="18" charset="0"/>
              </a:rPr>
              <a:t>Examples:</a:t>
            </a:r>
          </a:p>
          <a:p>
            <a:pPr lvl="1"/>
            <a:r>
              <a:rPr lang="en-US" dirty="0" smtClean="0"/>
              <a:t>a vacation spot;</a:t>
            </a:r>
          </a:p>
          <a:p>
            <a:pPr lvl="1"/>
            <a:r>
              <a:rPr lang="en-US" dirty="0" smtClean="0"/>
              <a:t>a new restaurant;</a:t>
            </a:r>
          </a:p>
          <a:p>
            <a:pPr lvl="1"/>
            <a:r>
              <a:rPr lang="en-US" dirty="0" smtClean="0"/>
              <a:t>an educational website;</a:t>
            </a:r>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27</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Evaluation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In reflective essay, you express your thoughts and emotions about certain events or phenomena. </a:t>
            </a:r>
          </a:p>
          <a:p>
            <a:r>
              <a:rPr lang="en-US" dirty="0" smtClean="0"/>
              <a:t>Writing this type of essay is good training to sharpen your critical thinking skills, as well as your ability to develop and express opinions on a particular topic.</a:t>
            </a:r>
          </a:p>
          <a:p>
            <a:pPr>
              <a:buNone/>
            </a:pPr>
            <a:r>
              <a:rPr lang="en-US" sz="3000" b="1" u="sng" dirty="0">
                <a:solidFill>
                  <a:srgbClr val="FF0000"/>
                </a:solidFill>
                <a:latin typeface="Times New Roman" pitchFamily="18" charset="0"/>
                <a:cs typeface="Times New Roman" pitchFamily="18" charset="0"/>
              </a:rPr>
              <a:t>Examples:</a:t>
            </a:r>
          </a:p>
          <a:p>
            <a:pPr lvl="1"/>
            <a:r>
              <a:rPr lang="en-US" dirty="0" smtClean="0"/>
              <a:t>a trip to an exotic place;</a:t>
            </a:r>
          </a:p>
          <a:p>
            <a:pPr lvl="1"/>
            <a:r>
              <a:rPr lang="en-US" dirty="0" smtClean="0"/>
              <a:t>a book that you have recently read;</a:t>
            </a:r>
          </a:p>
          <a:p>
            <a:pPr>
              <a:buNone/>
            </a:pPr>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28</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Reflective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4525963"/>
          </a:xfrm>
        </p:spPr>
        <p:txBody>
          <a:bodyPr>
            <a:normAutofit/>
          </a:bodyPr>
          <a:lstStyle/>
          <a:p>
            <a:pPr algn="just"/>
            <a:r>
              <a:rPr lang="en-US" dirty="0" smtClean="0"/>
              <a:t>An analysis essay assumes that you break a larger subject into subcategories</a:t>
            </a:r>
          </a:p>
          <a:p>
            <a:pPr lvl="1" algn="just"/>
            <a:r>
              <a:rPr lang="en-US" dirty="0" smtClean="0"/>
              <a:t>then examine each subcategory to form an opinion about the whole</a:t>
            </a:r>
          </a:p>
          <a:p>
            <a:pPr lvl="1" algn="just"/>
            <a:r>
              <a:rPr lang="en-US" dirty="0" smtClean="0"/>
              <a:t>explain how each subcategory is interrelated and come up with your own conclusions</a:t>
            </a:r>
          </a:p>
          <a:p>
            <a:pPr>
              <a:buNone/>
            </a:pPr>
            <a:r>
              <a:rPr lang="en-US" sz="2800" b="1" u="sng" dirty="0">
                <a:solidFill>
                  <a:srgbClr val="FF0000"/>
                </a:solidFill>
                <a:latin typeface="Times New Roman" pitchFamily="18" charset="0"/>
                <a:cs typeface="Times New Roman" pitchFamily="18" charset="0"/>
              </a:rPr>
              <a:t>Examples:</a:t>
            </a:r>
          </a:p>
          <a:p>
            <a:r>
              <a:rPr lang="en-US" sz="2800" dirty="0" smtClean="0"/>
              <a:t>Economic crisis and the rate of unemployment;</a:t>
            </a:r>
          </a:p>
          <a:p>
            <a:r>
              <a:rPr lang="en-US" sz="2800" dirty="0" smtClean="0"/>
              <a:t>Replacing School Textbooks With Laptops</a:t>
            </a:r>
            <a:endParaRPr lang="en-US" sz="2800"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29</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Analysis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They are pieces of scholarly writing which </a:t>
            </a:r>
            <a:r>
              <a:rPr lang="en-US" b="1" dirty="0" smtClean="0"/>
              <a:t>describe </a:t>
            </a:r>
            <a:r>
              <a:rPr lang="en-US" dirty="0" smtClean="0"/>
              <a:t>or</a:t>
            </a:r>
            <a:r>
              <a:rPr lang="en-US" b="1" dirty="0" smtClean="0"/>
              <a:t> examine </a:t>
            </a:r>
            <a:r>
              <a:rPr lang="en-US" dirty="0" smtClean="0"/>
              <a:t>a process of some kind in a comprehensive way:</a:t>
            </a:r>
          </a:p>
          <a:p>
            <a:pPr lvl="1"/>
            <a:r>
              <a:rPr lang="en-US" dirty="0" smtClean="0"/>
              <a:t>analyze a concept</a:t>
            </a:r>
          </a:p>
          <a:p>
            <a:pPr lvl="1"/>
            <a:r>
              <a:rPr lang="en-US" dirty="0" smtClean="0"/>
              <a:t>describe and explore a written work or an event; </a:t>
            </a:r>
          </a:p>
          <a:p>
            <a:pPr lvl="1"/>
            <a:r>
              <a:rPr lang="en-US" dirty="0" smtClean="0"/>
              <a:t>explain detailed instructions or a description of a method or procedure</a:t>
            </a:r>
          </a:p>
          <a:p>
            <a:pPr>
              <a:buNone/>
            </a:pPr>
            <a:r>
              <a:rPr lang="en-US" sz="3000" b="1" u="sng" dirty="0">
                <a:solidFill>
                  <a:srgbClr val="FF0000"/>
                </a:solidFill>
                <a:latin typeface="Times New Roman" pitchFamily="18" charset="0"/>
                <a:cs typeface="Times New Roman" pitchFamily="18" charset="0"/>
              </a:rPr>
              <a:t>Examples:</a:t>
            </a:r>
          </a:p>
          <a:p>
            <a:r>
              <a:rPr lang="en-US" sz="2800" dirty="0" smtClean="0"/>
              <a:t>The Influences of Culture and Environment</a:t>
            </a:r>
          </a:p>
          <a:p>
            <a:r>
              <a:rPr lang="en-US" sz="2800" dirty="0" smtClean="0"/>
              <a:t>The Internet and Society</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30</a:t>
            </a:fld>
            <a:endParaRPr lang="en-US"/>
          </a:p>
        </p:txBody>
      </p:sp>
      <p:sp>
        <p:nvSpPr>
          <p:cNvPr id="5" name="Rectangle 4"/>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Expository Essay </a:t>
            </a:r>
            <a:endParaRPr lang="en-US" sz="4400" b="1" dirty="0">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b="1" dirty="0" smtClean="0">
                <a:latin typeface="Calibri" pitchFamily="34" charset="0"/>
                <a:cs typeface="Calibri" pitchFamily="34" charset="0"/>
              </a:rPr>
              <a:t>Common methods of beginning: Cohesion and Coherence</a:t>
            </a:r>
            <a:endParaRPr lang="en-US" b="1" dirty="0">
              <a:latin typeface="Calibri" pitchFamily="34" charset="0"/>
              <a:cs typeface="Calibri" pitchFamily="34" charset="0"/>
            </a:endParaRPr>
          </a:p>
        </p:txBody>
      </p:sp>
      <p:sp>
        <p:nvSpPr>
          <p:cNvPr id="3" name="Content Placeholder 2"/>
          <p:cNvSpPr>
            <a:spLocks noGrp="1"/>
          </p:cNvSpPr>
          <p:nvPr>
            <p:ph idx="1"/>
          </p:nvPr>
        </p:nvSpPr>
        <p:spPr>
          <a:xfrm>
            <a:off x="457200" y="1752600"/>
            <a:ext cx="8229600" cy="4724400"/>
          </a:xfrm>
        </p:spPr>
        <p:txBody>
          <a:bodyPr>
            <a:normAutofit fontScale="32500" lnSpcReduction="20000"/>
          </a:bodyPr>
          <a:lstStyle/>
          <a:p>
            <a:pPr algn="just"/>
            <a:r>
              <a:rPr lang="en-US" sz="11200" dirty="0" smtClean="0">
                <a:latin typeface="Calibri" pitchFamily="34" charset="0"/>
                <a:cs typeface="Calibri" pitchFamily="34" charset="0"/>
              </a:rPr>
              <a:t> </a:t>
            </a:r>
            <a:r>
              <a:rPr lang="en-US" sz="12300" dirty="0" smtClean="0">
                <a:latin typeface="Calibri" pitchFamily="34" charset="0"/>
                <a:cs typeface="Calibri" pitchFamily="34" charset="0"/>
              </a:rPr>
              <a:t>	The </a:t>
            </a:r>
            <a:r>
              <a:rPr lang="en-US" sz="12300" b="1" dirty="0" smtClean="0">
                <a:solidFill>
                  <a:srgbClr val="FF0000"/>
                </a:solidFill>
                <a:latin typeface="Calibri" pitchFamily="34" charset="0"/>
                <a:cs typeface="Calibri" pitchFamily="34" charset="0"/>
              </a:rPr>
              <a:t>introduction</a:t>
            </a:r>
            <a:r>
              <a:rPr lang="en-US" sz="12300" dirty="0" smtClean="0">
                <a:latin typeface="Calibri" pitchFamily="34" charset="0"/>
                <a:cs typeface="Calibri" pitchFamily="34" charset="0"/>
              </a:rPr>
              <a:t> and the 	</a:t>
            </a:r>
            <a:r>
              <a:rPr lang="en-US" sz="12300" b="1" dirty="0" smtClean="0">
                <a:solidFill>
                  <a:srgbClr val="FF0000"/>
                </a:solidFill>
                <a:latin typeface="Calibri" pitchFamily="34" charset="0"/>
                <a:cs typeface="Calibri" pitchFamily="34" charset="0"/>
              </a:rPr>
              <a:t>conclusion</a:t>
            </a:r>
            <a:r>
              <a:rPr lang="en-US" sz="12300" dirty="0" smtClean="0">
                <a:latin typeface="Calibri" pitchFamily="34" charset="0"/>
                <a:cs typeface="Calibri" pitchFamily="34" charset="0"/>
              </a:rPr>
              <a:t>, 	although very 	important, are often 	relatively 	short</a:t>
            </a:r>
          </a:p>
          <a:p>
            <a:pPr algn="just"/>
            <a:r>
              <a:rPr lang="en-US" sz="12300" dirty="0">
                <a:latin typeface="Calibri" pitchFamily="34" charset="0"/>
                <a:cs typeface="Calibri" pitchFamily="34" charset="0"/>
              </a:rPr>
              <a:t> </a:t>
            </a:r>
            <a:r>
              <a:rPr lang="en-US" sz="12300" dirty="0" smtClean="0">
                <a:latin typeface="Calibri" pitchFamily="34" charset="0"/>
                <a:cs typeface="Calibri" pitchFamily="34" charset="0"/>
              </a:rPr>
              <a:t>	The bulk of an essay, both in 	form and substance, is 	contained in the </a:t>
            </a:r>
            <a:r>
              <a:rPr lang="en-US" sz="12300" b="1" dirty="0" smtClean="0">
                <a:solidFill>
                  <a:srgbClr val="FF0000"/>
                </a:solidFill>
                <a:latin typeface="Calibri" pitchFamily="34" charset="0"/>
                <a:cs typeface="Calibri" pitchFamily="34" charset="0"/>
              </a:rPr>
              <a:t>main body</a:t>
            </a:r>
            <a:endParaRPr lang="en-US" sz="12300" dirty="0" smtClean="0">
              <a:latin typeface="Calibri" pitchFamily="34" charset="0"/>
              <a:cs typeface="Calibri" pitchFamily="34" charset="0"/>
            </a:endParaRPr>
          </a:p>
          <a:p>
            <a:pPr algn="just">
              <a:buNone/>
            </a:pPr>
            <a:endParaRPr lang="en-US" sz="11200" dirty="0" smtClean="0">
              <a:latin typeface="Calibri" pitchFamily="34" charset="0"/>
              <a:cs typeface="Calibri" pitchFamily="34" charset="0"/>
            </a:endParaRPr>
          </a:p>
          <a:p>
            <a:pPr>
              <a:buNone/>
            </a:pPr>
            <a:r>
              <a:rPr lang="en-US" sz="3400" dirty="0" smtClean="0">
                <a:latin typeface="Times New Roman" pitchFamily="18" charset="0"/>
                <a:cs typeface="Times New Roman" pitchFamily="18" charset="0"/>
              </a:rPr>
              <a:t/>
            </a:r>
            <a:br>
              <a:rPr lang="en-US" sz="3400" dirty="0" smtClean="0">
                <a:latin typeface="Times New Roman" pitchFamily="18" charset="0"/>
                <a:cs typeface="Times New Roman" pitchFamily="18" charset="0"/>
              </a:rPr>
            </a:br>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31</a:t>
            </a:fld>
            <a:endParaRPr lang="en-US"/>
          </a:p>
        </p:txBody>
      </p:sp>
    </p:spTree>
    <p:extLst>
      <p:ext uri="{BB962C8B-B14F-4D97-AF65-F5344CB8AC3E}">
        <p14:creationId xmlns:p14="http://schemas.microsoft.com/office/powerpoint/2010/main" xmlns="" val="21089366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305" y="381000"/>
            <a:ext cx="8839200" cy="6109365"/>
          </a:xfrm>
          <a:prstGeom prst="rect">
            <a:avLst/>
          </a:prstGeom>
        </p:spPr>
        <p:txBody>
          <a:bodyPr wrap="square">
            <a:spAutoFit/>
          </a:bodyPr>
          <a:lstStyle/>
          <a:p>
            <a:pPr marL="457200" indent="-457200" algn="just">
              <a:buAutoNum type="arabicPeriod"/>
            </a:pPr>
            <a:r>
              <a:rPr lang="en-US" sz="2300" b="1" dirty="0" smtClean="0">
                <a:solidFill>
                  <a:srgbClr val="FF0000"/>
                </a:solidFill>
                <a:latin typeface="Calibri" pitchFamily="34" charset="0"/>
                <a:cs typeface="Calibri" pitchFamily="34" charset="0"/>
              </a:rPr>
              <a:t> 	The introduction </a:t>
            </a:r>
            <a:r>
              <a:rPr lang="en-US" sz="2300" dirty="0" smtClean="0">
                <a:latin typeface="Calibri" pitchFamily="34" charset="0"/>
                <a:cs typeface="Calibri" pitchFamily="34" charset="0"/>
              </a:rPr>
              <a:t>is intended to lead the reader into the topic 	and clarify what the essay will specifically deal with;</a:t>
            </a:r>
          </a:p>
          <a:p>
            <a:pPr marL="1257300" lvl="2" indent="-342900" algn="just">
              <a:buFont typeface="Arial" pitchFamily="34" charset="0"/>
              <a:buChar char="•"/>
            </a:pPr>
            <a:r>
              <a:rPr lang="en-US" sz="2300" dirty="0" smtClean="0">
                <a:latin typeface="Calibri" pitchFamily="34" charset="0"/>
                <a:cs typeface="Calibri" pitchFamily="34" charset="0"/>
              </a:rPr>
              <a:t>usually consists of one paragraph</a:t>
            </a:r>
          </a:p>
          <a:p>
            <a:pPr marL="1257300" lvl="2" indent="-342900" algn="just">
              <a:buFont typeface="Arial" pitchFamily="34" charset="0"/>
              <a:buChar char="•"/>
            </a:pPr>
            <a:r>
              <a:rPr lang="en-US" sz="2300" dirty="0" smtClean="0">
                <a:latin typeface="Calibri" pitchFamily="34" charset="0"/>
                <a:cs typeface="Calibri" pitchFamily="34" charset="0"/>
              </a:rPr>
              <a:t>the amount of background information the context requires</a:t>
            </a:r>
          </a:p>
          <a:p>
            <a:pPr marL="1257300" lvl="2" indent="-342900" algn="just">
              <a:buFont typeface="Arial" pitchFamily="34" charset="0"/>
              <a:buChar char="•"/>
            </a:pPr>
            <a:r>
              <a:rPr lang="en-US" sz="2300" dirty="0" smtClean="0">
                <a:latin typeface="Calibri" pitchFamily="34" charset="0"/>
                <a:cs typeface="Calibri" pitchFamily="34" charset="0"/>
              </a:rPr>
              <a:t>Introduction will contain a key sentence (or, if 	necessary, more than one).</a:t>
            </a:r>
          </a:p>
          <a:p>
            <a:pPr algn="just"/>
            <a:endParaRPr lang="en-US" sz="2300" dirty="0" smtClean="0">
              <a:latin typeface="Calibri" pitchFamily="34" charset="0"/>
              <a:cs typeface="Calibri" pitchFamily="34" charset="0"/>
            </a:endParaRPr>
          </a:p>
          <a:p>
            <a:pPr marL="457200" indent="-457200" algn="just">
              <a:buAutoNum type="arabicPeriod" startAt="2"/>
            </a:pPr>
            <a:r>
              <a:rPr lang="en-US" sz="2300" b="1" dirty="0" smtClean="0">
                <a:solidFill>
                  <a:srgbClr val="FF0000"/>
                </a:solidFill>
                <a:latin typeface="Calibri" pitchFamily="34" charset="0"/>
                <a:cs typeface="Calibri" pitchFamily="34" charset="0"/>
              </a:rPr>
              <a:t> 	The main body </a:t>
            </a:r>
            <a:r>
              <a:rPr lang="en-US" sz="2300" dirty="0" smtClean="0">
                <a:latin typeface="Calibri" pitchFamily="34" charset="0"/>
                <a:cs typeface="Calibri" pitchFamily="34" charset="0"/>
              </a:rPr>
              <a:t>deals with the major ideas that support the 	statement;</a:t>
            </a:r>
          </a:p>
          <a:p>
            <a:pPr marL="1257300" lvl="2" indent="-342900" algn="just">
              <a:buFont typeface="Arial" pitchFamily="34" charset="0"/>
              <a:buChar char="•"/>
            </a:pPr>
            <a:r>
              <a:rPr lang="en-US" sz="2300" dirty="0" smtClean="0">
                <a:latin typeface="Calibri" pitchFamily="34" charset="0"/>
                <a:cs typeface="Calibri" pitchFamily="34" charset="0"/>
              </a:rPr>
              <a:t>Each main idea is presented in a separate paragraph</a:t>
            </a:r>
          </a:p>
          <a:p>
            <a:pPr marL="1257300" lvl="2" indent="-342900" algn="just">
              <a:buFont typeface="Arial" pitchFamily="34" charset="0"/>
              <a:buChar char="•"/>
            </a:pPr>
            <a:r>
              <a:rPr lang="en-US" sz="2300" dirty="0" smtClean="0">
                <a:latin typeface="Calibri" pitchFamily="34" charset="0"/>
                <a:cs typeface="Calibri" pitchFamily="34" charset="0"/>
              </a:rPr>
              <a:t>developed with supporting ideas in the form of explanations, definitions, or similar, and illustrated with 	examples where appropriate or necessary.</a:t>
            </a:r>
          </a:p>
          <a:p>
            <a:pPr algn="just">
              <a:buNone/>
            </a:pPr>
            <a:endParaRPr lang="en-US" sz="2300" dirty="0" smtClean="0">
              <a:latin typeface="Calibri" pitchFamily="34" charset="0"/>
              <a:cs typeface="Calibri" pitchFamily="34" charset="0"/>
            </a:endParaRPr>
          </a:p>
          <a:p>
            <a:pPr algn="just">
              <a:buNone/>
            </a:pPr>
            <a:r>
              <a:rPr lang="en-US" sz="2300" b="1" dirty="0" smtClean="0">
                <a:solidFill>
                  <a:srgbClr val="FF0000"/>
                </a:solidFill>
                <a:latin typeface="Calibri" pitchFamily="34" charset="0"/>
                <a:cs typeface="Calibri" pitchFamily="34" charset="0"/>
              </a:rPr>
              <a:t>3.  	The conclusion </a:t>
            </a:r>
            <a:r>
              <a:rPr lang="en-US" sz="2300" dirty="0" smtClean="0">
                <a:latin typeface="Calibri" pitchFamily="34" charset="0"/>
                <a:cs typeface="Calibri" pitchFamily="34" charset="0"/>
              </a:rPr>
              <a:t>brings the reader back to the purpose of the 	essay and draws all the points together before making a final 	comment on the result of the discussion. </a:t>
            </a:r>
            <a:endParaRPr lang="en-US" sz="2300" dirty="0">
              <a:latin typeface="Calibri" pitchFamily="34" charset="0"/>
              <a:cs typeface="Calibri" pitchFamily="34" charset="0"/>
            </a:endParaRPr>
          </a:p>
        </p:txBody>
      </p:sp>
      <p:sp>
        <p:nvSpPr>
          <p:cNvPr id="3" name="Slide Number Placeholder 2"/>
          <p:cNvSpPr>
            <a:spLocks noGrp="1"/>
          </p:cNvSpPr>
          <p:nvPr>
            <p:ph type="sldNum" sz="quarter" idx="12"/>
          </p:nvPr>
        </p:nvSpPr>
        <p:spPr/>
        <p:txBody>
          <a:bodyPr/>
          <a:lstStyle/>
          <a:p>
            <a:fld id="{9FFA460D-D413-4A4F-96F2-FCE1F5E5CE9E}" type="slidenum">
              <a:rPr lang="en-US" smtClean="0"/>
              <a:pPr/>
              <a:t>32</a:t>
            </a:fld>
            <a:endParaRPr lang="en-US"/>
          </a:p>
        </p:txBody>
      </p:sp>
    </p:spTree>
    <p:extLst>
      <p:ext uri="{BB962C8B-B14F-4D97-AF65-F5344CB8AC3E}">
        <p14:creationId xmlns:p14="http://schemas.microsoft.com/office/powerpoint/2010/main" xmlns="" val="29152111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752600"/>
            <a:ext cx="8382000" cy="4724400"/>
          </a:xfrm>
        </p:spPr>
        <p:txBody>
          <a:bodyPr>
            <a:normAutofit fontScale="85000" lnSpcReduction="20000"/>
          </a:bodyPr>
          <a:lstStyle/>
          <a:p>
            <a:pPr algn="just">
              <a:buNone/>
            </a:pPr>
            <a:r>
              <a:rPr lang="en-US" sz="3500" dirty="0" smtClean="0">
                <a:latin typeface="Calibri" pitchFamily="34" charset="0"/>
                <a:cs typeface="Calibri" pitchFamily="34" charset="0"/>
              </a:rPr>
              <a:t>	Ultimately an essay will show a progression from a general level (in the introduction) down to the specific (the statement and body) and back up to the general level again(conclusion). The reader will be expecting this so it gives your essay a sense of completion. In other words, the essay must have  Coherence and Cohesion</a:t>
            </a:r>
          </a:p>
          <a:p>
            <a:pPr algn="just"/>
            <a:r>
              <a:rPr lang="en-US" sz="3500" b="1" dirty="0" smtClean="0">
                <a:solidFill>
                  <a:srgbClr val="FF0000"/>
                </a:solidFill>
                <a:latin typeface="Calibri" pitchFamily="34" charset="0"/>
                <a:cs typeface="Calibri" pitchFamily="34" charset="0"/>
              </a:rPr>
              <a:t> 	Coherence</a:t>
            </a:r>
            <a:r>
              <a:rPr lang="en-US" sz="3500" dirty="0" smtClean="0">
                <a:latin typeface="Calibri" pitchFamily="34" charset="0"/>
                <a:cs typeface="Calibri" pitchFamily="34" charset="0"/>
              </a:rPr>
              <a:t> means connecting your ideas 	together in a logical way, depending on the 	type of essay you are writing. </a:t>
            </a:r>
          </a:p>
          <a:p>
            <a:pPr algn="just"/>
            <a:r>
              <a:rPr lang="en-US" sz="3500" b="1" dirty="0" smtClean="0">
                <a:solidFill>
                  <a:srgbClr val="FF0000"/>
                </a:solidFill>
                <a:latin typeface="Calibri" pitchFamily="34" charset="0"/>
                <a:cs typeface="Calibri" pitchFamily="34" charset="0"/>
              </a:rPr>
              <a:t> 	Cohesion</a:t>
            </a:r>
            <a:r>
              <a:rPr lang="en-US" sz="3500" dirty="0" smtClean="0">
                <a:latin typeface="Calibri" pitchFamily="34" charset="0"/>
                <a:cs typeface="Calibri" pitchFamily="34" charset="0"/>
              </a:rPr>
              <a:t> means using pronouns, conjunctions 	etc. to tie the ideas in your essay together</a:t>
            </a:r>
            <a:r>
              <a:rPr lang="en-US" sz="3500" dirty="0" smtClean="0">
                <a:latin typeface="Times New Roman" pitchFamily="18" charset="0"/>
                <a:cs typeface="Times New Roman" pitchFamily="18" charset="0"/>
              </a:rPr>
              <a:t>.</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33</a:t>
            </a:fld>
            <a:endParaRPr lang="en-US"/>
          </a:p>
        </p:txBody>
      </p:sp>
      <p:sp>
        <p:nvSpPr>
          <p:cNvPr id="2" name="Rectangle 1"/>
          <p:cNvSpPr/>
          <p:nvPr/>
        </p:nvSpPr>
        <p:spPr>
          <a:xfrm>
            <a:off x="152400" y="493594"/>
            <a:ext cx="8839200" cy="584775"/>
          </a:xfrm>
          <a:prstGeom prst="rect">
            <a:avLst/>
          </a:prstGeom>
        </p:spPr>
        <p:txBody>
          <a:bodyPr vert="horz" lIns="91440" tIns="45720" rIns="91440" bIns="45720" rtlCol="0" anchor="ctr">
            <a:noAutofit/>
          </a:bodyPr>
          <a:lstStyle/>
          <a:p>
            <a:pPr algn="ctr">
              <a:spcBef>
                <a:spcPct val="0"/>
              </a:spcBef>
            </a:pPr>
            <a:r>
              <a:rPr lang="en-US" sz="4400" b="1" cap="all" spc="200" dirty="0">
                <a:latin typeface="Calibri" pitchFamily="34" charset="0"/>
                <a:ea typeface="+mj-ea"/>
                <a:cs typeface="Calibri" pitchFamily="34" charset="0"/>
              </a:rPr>
              <a:t>Coherence and Cohesion</a:t>
            </a:r>
          </a:p>
        </p:txBody>
      </p:sp>
    </p:spTree>
    <p:extLst>
      <p:ext uri="{BB962C8B-B14F-4D97-AF65-F5344CB8AC3E}">
        <p14:creationId xmlns:p14="http://schemas.microsoft.com/office/powerpoint/2010/main" xmlns="" val="28906015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lstStyle/>
          <a:p>
            <a:r>
              <a:rPr lang="en-US" b="1" dirty="0" smtClean="0"/>
              <a:t>Scratching outline for an Essay</a:t>
            </a:r>
            <a:endParaRPr lang="en-US" b="1"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34</a:t>
            </a:fld>
            <a:endParaRPr lang="en-US"/>
          </a:p>
        </p:txBody>
      </p:sp>
    </p:spTree>
    <p:extLst>
      <p:ext uri="{BB962C8B-B14F-4D97-AF65-F5344CB8AC3E}">
        <p14:creationId xmlns:p14="http://schemas.microsoft.com/office/powerpoint/2010/main" xmlns="" val="17887076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b="1" smtClean="0"/>
              <a:t>What is an Outline?</a:t>
            </a:r>
          </a:p>
        </p:txBody>
      </p:sp>
      <p:sp>
        <p:nvSpPr>
          <p:cNvPr id="5123" name="Rectangle 3"/>
          <p:cNvSpPr>
            <a:spLocks noGrp="1" noChangeArrowheads="1"/>
          </p:cNvSpPr>
          <p:nvPr>
            <p:ph type="body" sz="half" idx="1"/>
          </p:nvPr>
        </p:nvSpPr>
        <p:spPr>
          <a:xfrm>
            <a:off x="457200" y="1600200"/>
            <a:ext cx="8382000" cy="4525963"/>
          </a:xfrm>
        </p:spPr>
        <p:txBody>
          <a:bodyPr/>
          <a:lstStyle/>
          <a:p>
            <a:pPr algn="just" eaLnBrk="1" hangingPunct="1">
              <a:lnSpc>
                <a:spcPct val="200000"/>
              </a:lnSpc>
            </a:pPr>
            <a:r>
              <a:rPr lang="en-US" smtClean="0"/>
              <a:t>An outline is a way of </a:t>
            </a:r>
            <a:r>
              <a:rPr lang="en-US" b="1" i="1" smtClean="0"/>
              <a:t>organizing key ideas</a:t>
            </a:r>
          </a:p>
          <a:p>
            <a:pPr algn="just" eaLnBrk="1" hangingPunct="1">
              <a:lnSpc>
                <a:spcPct val="200000"/>
              </a:lnSpc>
            </a:pPr>
            <a:r>
              <a:rPr lang="en-US" smtClean="0"/>
              <a:t>An outline helps to </a:t>
            </a:r>
            <a:r>
              <a:rPr lang="en-US" b="1" i="1" smtClean="0"/>
              <a:t>set up an essay</a:t>
            </a:r>
          </a:p>
          <a:p>
            <a:pPr algn="just" eaLnBrk="1" hangingPunct="1">
              <a:lnSpc>
                <a:spcPct val="200000"/>
              </a:lnSpc>
            </a:pPr>
            <a:r>
              <a:rPr lang="en-US" smtClean="0"/>
              <a:t>An outline is a tool to </a:t>
            </a:r>
            <a:r>
              <a:rPr lang="en-US" b="1" i="1" smtClean="0"/>
              <a:t>help revise an essay</a:t>
            </a:r>
          </a:p>
        </p:txBody>
      </p:sp>
    </p:spTree>
    <p:extLst>
      <p:ext uri="{BB962C8B-B14F-4D97-AF65-F5344CB8AC3E}">
        <p14:creationId xmlns:p14="http://schemas.microsoft.com/office/powerpoint/2010/main" xmlns="" val="11449239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fill="hold" grpId="0" nodeType="withEffect">
                                  <p:stCondLst>
                                    <p:cond delay="0"/>
                                  </p:stCondLst>
                                  <p:childTnLst>
                                    <p:animEffect transition="out" filter="fade">
                                      <p:cBhvr>
                                        <p:cTn id="6" dur="500"/>
                                        <p:tgtEl>
                                          <p:spTgt spid="6146"/>
                                        </p:tgtEl>
                                      </p:cBhvr>
                                    </p:animEffect>
                                    <p:animScale>
                                      <p:cBhvr>
                                        <p:cTn id="7" dur="250" autoRev="1" fill="hold"/>
                                        <p:tgtEl>
                                          <p:spTgt spid="61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b="1" smtClean="0"/>
              <a:t>What is it?</a:t>
            </a:r>
          </a:p>
        </p:txBody>
      </p:sp>
      <p:sp>
        <p:nvSpPr>
          <p:cNvPr id="6147" name="Text Placeholder 2"/>
          <p:cNvSpPr>
            <a:spLocks noGrp="1"/>
          </p:cNvSpPr>
          <p:nvPr>
            <p:ph type="body" sz="half" idx="1"/>
          </p:nvPr>
        </p:nvSpPr>
        <p:spPr>
          <a:xfrm>
            <a:off x="457200" y="1524000"/>
            <a:ext cx="8229600" cy="4602163"/>
          </a:xfrm>
        </p:spPr>
        <p:txBody>
          <a:bodyPr/>
          <a:lstStyle/>
          <a:p>
            <a:pPr algn="just" eaLnBrk="1" hangingPunct="1"/>
            <a:r>
              <a:rPr lang="en-US" smtClean="0"/>
              <a:t>An outline is a </a:t>
            </a:r>
            <a:r>
              <a:rPr lang="en-US" b="1" smtClean="0"/>
              <a:t>general plan </a:t>
            </a:r>
            <a:r>
              <a:rPr lang="en-US" smtClean="0"/>
              <a:t>of the material that is to be presented on a paper.</a:t>
            </a:r>
          </a:p>
          <a:p>
            <a:pPr algn="just" eaLnBrk="1" hangingPunct="1">
              <a:buFont typeface="Arial" pitchFamily="34" charset="0"/>
              <a:buNone/>
            </a:pPr>
            <a:endParaRPr lang="en-US" smtClean="0"/>
          </a:p>
          <a:p>
            <a:pPr algn="just" eaLnBrk="1" hangingPunct="1"/>
            <a:r>
              <a:rPr lang="en-US" smtClean="0"/>
              <a:t>The outline shows the </a:t>
            </a:r>
            <a:r>
              <a:rPr lang="en-US" b="1" smtClean="0"/>
              <a:t>order</a:t>
            </a:r>
            <a:r>
              <a:rPr lang="en-US" smtClean="0"/>
              <a:t> of the various topics, the </a:t>
            </a:r>
            <a:r>
              <a:rPr lang="en-US" b="1" smtClean="0"/>
              <a:t>relative importance </a:t>
            </a:r>
            <a:r>
              <a:rPr lang="en-US" smtClean="0"/>
              <a:t>of each, and the </a:t>
            </a:r>
            <a:r>
              <a:rPr lang="en-US" b="1" smtClean="0"/>
              <a:t>relationship</a:t>
            </a:r>
            <a:r>
              <a:rPr lang="en-US" smtClean="0"/>
              <a:t> between the various parts.</a:t>
            </a:r>
          </a:p>
        </p:txBody>
      </p:sp>
    </p:spTree>
    <p:extLst>
      <p:ext uri="{BB962C8B-B14F-4D97-AF65-F5344CB8AC3E}">
        <p14:creationId xmlns:p14="http://schemas.microsoft.com/office/powerpoint/2010/main" xmlns="" val="405306850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057400" y="274638"/>
            <a:ext cx="5486400" cy="1020762"/>
          </a:xfrm>
          <a:ln>
            <a:solidFill>
              <a:schemeClr val="tx1"/>
            </a:solidFill>
            <a:miter lim="800000"/>
            <a:headEnd/>
            <a:tailEnd/>
          </a:ln>
        </p:spPr>
        <p:txBody>
          <a:bodyPr/>
          <a:lstStyle/>
          <a:p>
            <a:pPr eaLnBrk="1" hangingPunct="1"/>
            <a:r>
              <a:rPr lang="en-US" b="1" smtClean="0"/>
              <a:t>Types of Outlines</a:t>
            </a:r>
          </a:p>
        </p:txBody>
      </p:sp>
      <p:sp>
        <p:nvSpPr>
          <p:cNvPr id="7171" name="Rectangle 4"/>
          <p:cNvSpPr>
            <a:spLocks noChangeArrowheads="1"/>
          </p:cNvSpPr>
          <p:nvPr/>
        </p:nvSpPr>
        <p:spPr bwMode="auto">
          <a:xfrm>
            <a:off x="1219200" y="1981200"/>
            <a:ext cx="2493963" cy="5238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en-US" sz="2800" b="1"/>
              <a:t>Topic outline </a:t>
            </a:r>
          </a:p>
        </p:txBody>
      </p:sp>
      <p:sp>
        <p:nvSpPr>
          <p:cNvPr id="7172" name="Rectangle 5"/>
          <p:cNvSpPr>
            <a:spLocks noChangeArrowheads="1"/>
          </p:cNvSpPr>
          <p:nvPr/>
        </p:nvSpPr>
        <p:spPr bwMode="auto">
          <a:xfrm>
            <a:off x="5334000" y="1981200"/>
            <a:ext cx="3062288" cy="5238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spAutoFit/>
          </a:bodyPr>
          <a:lstStyle/>
          <a:p>
            <a:r>
              <a:rPr lang="en-US" sz="2800" b="1"/>
              <a:t>Sentence outline</a:t>
            </a:r>
          </a:p>
        </p:txBody>
      </p:sp>
      <p:cxnSp>
        <p:nvCxnSpPr>
          <p:cNvPr id="8" name="Straight Connector 7"/>
          <p:cNvCxnSpPr>
            <a:stCxn id="7171" idx="0"/>
          </p:cNvCxnSpPr>
          <p:nvPr/>
        </p:nvCxnSpPr>
        <p:spPr>
          <a:xfrm flipV="1">
            <a:off x="2465388" y="1295400"/>
            <a:ext cx="963612" cy="68580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flipH="1" flipV="1">
            <a:off x="5715000" y="1295400"/>
            <a:ext cx="865188" cy="685800"/>
          </a:xfrm>
          <a:prstGeom prst="line">
            <a:avLst/>
          </a:prstGeom>
        </p:spPr>
        <p:style>
          <a:lnRef idx="3">
            <a:schemeClr val="dk1"/>
          </a:lnRef>
          <a:fillRef idx="0">
            <a:schemeClr val="dk1"/>
          </a:fillRef>
          <a:effectRef idx="2">
            <a:schemeClr val="dk1"/>
          </a:effectRef>
          <a:fontRef idx="minor">
            <a:schemeClr val="tx1"/>
          </a:fontRef>
        </p:style>
      </p:cxnSp>
      <p:sp>
        <p:nvSpPr>
          <p:cNvPr id="7175" name="Rectangle 13"/>
          <p:cNvSpPr>
            <a:spLocks noChangeArrowheads="1"/>
          </p:cNvSpPr>
          <p:nvPr/>
        </p:nvSpPr>
        <p:spPr bwMode="auto">
          <a:xfrm>
            <a:off x="914400" y="2971800"/>
            <a:ext cx="2819400"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2400" i="1"/>
              <a:t>the headings are given in single words or brief phrases</a:t>
            </a:r>
          </a:p>
        </p:txBody>
      </p:sp>
      <p:sp>
        <p:nvSpPr>
          <p:cNvPr id="7176" name="Rectangle 14"/>
          <p:cNvSpPr>
            <a:spLocks noChangeArrowheads="1"/>
          </p:cNvSpPr>
          <p:nvPr/>
        </p:nvSpPr>
        <p:spPr bwMode="auto">
          <a:xfrm>
            <a:off x="5562600" y="3048000"/>
            <a:ext cx="2590800"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2400" i="1"/>
              <a:t>all the headings are expressed in complete sentences</a:t>
            </a:r>
          </a:p>
        </p:txBody>
      </p:sp>
    </p:spTree>
    <p:extLst>
      <p:ext uri="{BB962C8B-B14F-4D97-AF65-F5344CB8AC3E}">
        <p14:creationId xmlns:p14="http://schemas.microsoft.com/office/powerpoint/2010/main" xmlns="" val="1971642536"/>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b="1" smtClean="0"/>
              <a:t>Rules for Outlining</a:t>
            </a:r>
          </a:p>
        </p:txBody>
      </p:sp>
      <p:sp>
        <p:nvSpPr>
          <p:cNvPr id="3" name="Text Placeholder 2"/>
          <p:cNvSpPr>
            <a:spLocks noGrp="1"/>
          </p:cNvSpPr>
          <p:nvPr>
            <p:ph type="body" sz="half" idx="1"/>
          </p:nvPr>
        </p:nvSpPr>
        <p:spPr>
          <a:xfrm>
            <a:off x="457200" y="1600200"/>
            <a:ext cx="8229600" cy="4525963"/>
          </a:xfrm>
        </p:spPr>
        <p:txBody>
          <a:bodyPr rtlCol="0">
            <a:normAutofit fontScale="62500" lnSpcReduction="20000"/>
          </a:bodyPr>
          <a:lstStyle/>
          <a:p>
            <a:pPr eaLnBrk="1" fontAlgn="auto" hangingPunct="1">
              <a:spcAft>
                <a:spcPts val="0"/>
              </a:spcAft>
              <a:buFont typeface="Arial" pitchFamily="34" charset="0"/>
              <a:buNone/>
              <a:defRPr/>
            </a:pPr>
            <a:r>
              <a:rPr lang="en-US" sz="3800" dirty="0" smtClean="0"/>
              <a:t>1.  Subdivide topics by a system of numbers and letters, followed by a period.</a:t>
            </a:r>
          </a:p>
          <a:p>
            <a:pPr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None/>
              <a:defRPr/>
            </a:pPr>
            <a:r>
              <a:rPr lang="en-US" dirty="0" smtClean="0"/>
              <a:t>Example:</a:t>
            </a:r>
          </a:p>
          <a:p>
            <a:pPr eaLnBrk="1" fontAlgn="auto" hangingPunct="1">
              <a:spcAft>
                <a:spcPts val="0"/>
              </a:spcAft>
              <a:buFont typeface="Arial" pitchFamily="34" charset="0"/>
              <a:buNone/>
              <a:defRPr/>
            </a:pPr>
            <a:r>
              <a:rPr lang="en-US" dirty="0" smtClean="0"/>
              <a:t>	I.</a:t>
            </a:r>
          </a:p>
          <a:p>
            <a:pPr eaLnBrk="1" fontAlgn="auto" hangingPunct="1">
              <a:spcAft>
                <a:spcPts val="0"/>
              </a:spcAft>
              <a:buFont typeface="Arial" pitchFamily="34" charset="0"/>
              <a:buNone/>
              <a:defRPr/>
            </a:pPr>
            <a:r>
              <a:rPr lang="en-US" dirty="0" smtClean="0"/>
              <a:t>	    A.</a:t>
            </a:r>
          </a:p>
          <a:p>
            <a:pPr eaLnBrk="1" fontAlgn="auto" hangingPunct="1">
              <a:spcAft>
                <a:spcPts val="0"/>
              </a:spcAft>
              <a:buFont typeface="Arial" pitchFamily="34" charset="0"/>
              <a:buNone/>
              <a:defRPr/>
            </a:pPr>
            <a:r>
              <a:rPr lang="en-US" dirty="0" smtClean="0"/>
              <a:t>	    B.</a:t>
            </a:r>
          </a:p>
          <a:p>
            <a:pPr eaLnBrk="1" fontAlgn="auto" hangingPunct="1">
              <a:spcAft>
                <a:spcPts val="0"/>
              </a:spcAft>
              <a:buFont typeface="Arial" pitchFamily="34" charset="0"/>
              <a:buNone/>
              <a:defRPr/>
            </a:pPr>
            <a:r>
              <a:rPr lang="en-US" dirty="0" smtClean="0"/>
              <a:t>	       1.</a:t>
            </a:r>
          </a:p>
          <a:p>
            <a:pPr eaLnBrk="1" fontAlgn="auto" hangingPunct="1">
              <a:spcAft>
                <a:spcPts val="0"/>
              </a:spcAft>
              <a:buFont typeface="Arial" pitchFamily="34" charset="0"/>
              <a:buNone/>
              <a:defRPr/>
            </a:pPr>
            <a:r>
              <a:rPr lang="en-US" dirty="0" smtClean="0"/>
              <a:t>	       2.</a:t>
            </a:r>
          </a:p>
          <a:p>
            <a:pPr eaLnBrk="1" fontAlgn="auto" hangingPunct="1">
              <a:spcAft>
                <a:spcPts val="0"/>
              </a:spcAft>
              <a:buFont typeface="Arial" pitchFamily="34" charset="0"/>
              <a:buNone/>
              <a:defRPr/>
            </a:pPr>
            <a:r>
              <a:rPr lang="en-US" dirty="0" smtClean="0"/>
              <a:t>	           a.</a:t>
            </a:r>
          </a:p>
          <a:p>
            <a:pPr eaLnBrk="1" fontAlgn="auto" hangingPunct="1">
              <a:spcAft>
                <a:spcPts val="0"/>
              </a:spcAft>
              <a:buFont typeface="Arial" pitchFamily="34" charset="0"/>
              <a:buNone/>
              <a:defRPr/>
            </a:pPr>
            <a:r>
              <a:rPr lang="en-US" dirty="0" smtClean="0"/>
              <a:t>	            b.</a:t>
            </a:r>
          </a:p>
          <a:p>
            <a:pPr eaLnBrk="1" fontAlgn="auto" hangingPunct="1">
              <a:spcAft>
                <a:spcPts val="0"/>
              </a:spcAft>
              <a:buFont typeface="Arial" pitchFamily="34" charset="0"/>
              <a:buNone/>
              <a:defRPr/>
            </a:pPr>
            <a:r>
              <a:rPr lang="en-US" dirty="0" smtClean="0"/>
              <a:t>	II.</a:t>
            </a:r>
          </a:p>
          <a:p>
            <a:pPr eaLnBrk="1" fontAlgn="auto" hangingPunct="1">
              <a:spcAft>
                <a:spcPts val="0"/>
              </a:spcAft>
              <a:buFont typeface="Arial" pitchFamily="34" charset="0"/>
              <a:buNone/>
              <a:defRPr/>
            </a:pPr>
            <a:r>
              <a:rPr lang="en-US" dirty="0" smtClean="0"/>
              <a:t>	    A.</a:t>
            </a:r>
          </a:p>
          <a:p>
            <a:pPr eaLnBrk="1" fontAlgn="auto" hangingPunct="1">
              <a:spcAft>
                <a:spcPts val="0"/>
              </a:spcAft>
              <a:buFont typeface="Arial" pitchFamily="34" charset="0"/>
              <a:buNone/>
              <a:defRPr/>
            </a:pPr>
            <a:r>
              <a:rPr lang="en-US" dirty="0" smtClean="0"/>
              <a:t>	    B.</a:t>
            </a:r>
          </a:p>
        </p:txBody>
      </p:sp>
    </p:spTree>
    <p:extLst>
      <p:ext uri="{BB962C8B-B14F-4D97-AF65-F5344CB8AC3E}">
        <p14:creationId xmlns:p14="http://schemas.microsoft.com/office/powerpoint/2010/main" xmlns="" val="331783336"/>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b="1" smtClean="0"/>
              <a:t>Rules for Outlining</a:t>
            </a:r>
          </a:p>
        </p:txBody>
      </p:sp>
      <p:sp>
        <p:nvSpPr>
          <p:cNvPr id="9219" name="Text Placeholder 3"/>
          <p:cNvSpPr>
            <a:spLocks noGrp="1"/>
          </p:cNvSpPr>
          <p:nvPr>
            <p:ph type="body" sz="half" idx="1"/>
          </p:nvPr>
        </p:nvSpPr>
        <p:spPr>
          <a:xfrm>
            <a:off x="457200" y="1600200"/>
            <a:ext cx="8001000" cy="4525963"/>
          </a:xfrm>
        </p:spPr>
        <p:txBody>
          <a:bodyPr/>
          <a:lstStyle/>
          <a:p>
            <a:pPr algn="just" eaLnBrk="1" hangingPunct="1">
              <a:buFont typeface="Arial" pitchFamily="34" charset="0"/>
              <a:buNone/>
            </a:pPr>
            <a:r>
              <a:rPr lang="en-US" smtClean="0"/>
              <a:t>2. 	Each heading and subheading must have 	at least two parts.</a:t>
            </a:r>
          </a:p>
          <a:p>
            <a:pPr algn="just" eaLnBrk="1" hangingPunct="1">
              <a:buFont typeface="Arial" pitchFamily="34" charset="0"/>
              <a:buNone/>
            </a:pPr>
            <a:r>
              <a:rPr lang="en-US" smtClean="0"/>
              <a:t>3. 	Headings for parts of the paper such as, 	Introduction and Conclusion, should not 	be used.</a:t>
            </a:r>
          </a:p>
          <a:p>
            <a:pPr algn="just" eaLnBrk="1" hangingPunct="1">
              <a:buFont typeface="Arial" pitchFamily="34" charset="0"/>
              <a:buNone/>
            </a:pPr>
            <a:r>
              <a:rPr lang="en-US" smtClean="0"/>
              <a:t>4. 	Be consistent. Do not mix up the two 	types of outlines. Use either whole 	sentences of brief phrases, but not both.</a:t>
            </a:r>
          </a:p>
        </p:txBody>
      </p:sp>
    </p:spTree>
    <p:extLst>
      <p:ext uri="{BB962C8B-B14F-4D97-AF65-F5344CB8AC3E}">
        <p14:creationId xmlns:p14="http://schemas.microsoft.com/office/powerpoint/2010/main" xmlns="" val="286987685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1828800"/>
            <a:ext cx="8229600" cy="1143000"/>
          </a:xfrm>
        </p:spPr>
        <p:txBody>
          <a:bodyPr/>
          <a:lstStyle/>
          <a:p>
            <a:pPr eaLnBrk="1" hangingPunct="1"/>
            <a:r>
              <a:rPr lang="en-US" sz="6000" b="1" smtClean="0"/>
              <a:t>Examples</a:t>
            </a:r>
          </a:p>
        </p:txBody>
      </p:sp>
    </p:spTree>
    <p:extLst>
      <p:ext uri="{BB962C8B-B14F-4D97-AF65-F5344CB8AC3E}">
        <p14:creationId xmlns:p14="http://schemas.microsoft.com/office/powerpoint/2010/main" xmlns="" val="336343684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rtlCol="0">
            <a:normAutofit fontScale="90000"/>
          </a:bodyPr>
          <a:lstStyle/>
          <a:p>
            <a:pPr eaLnBrk="1" fontAlgn="auto" hangingPunct="1">
              <a:spcAft>
                <a:spcPts val="0"/>
              </a:spcAft>
              <a:defRPr/>
            </a:pPr>
            <a:r>
              <a:rPr lang="en-US" sz="4900" b="1" dirty="0" smtClean="0"/>
              <a:t>Sentence Outline</a:t>
            </a:r>
            <a:r>
              <a:rPr lang="en-US" dirty="0" smtClean="0"/>
              <a:t/>
            </a:r>
            <a:br>
              <a:rPr lang="en-US" dirty="0" smtClean="0"/>
            </a:br>
            <a:r>
              <a:rPr lang="en-US" dirty="0" smtClean="0"/>
              <a:t>“Choices in College and After”</a:t>
            </a:r>
          </a:p>
        </p:txBody>
      </p:sp>
    </p:spTree>
    <p:extLst>
      <p:ext uri="{BB962C8B-B14F-4D97-AF65-F5344CB8AC3E}">
        <p14:creationId xmlns:p14="http://schemas.microsoft.com/office/powerpoint/2010/main" xmlns="" val="3390166656"/>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304800" y="304800"/>
            <a:ext cx="8382000" cy="6324600"/>
          </a:xfrm>
        </p:spPr>
        <p:txBody>
          <a:bodyPr rtlCol="0">
            <a:normAutofit fontScale="62500" lnSpcReduction="20000"/>
          </a:bodyPr>
          <a:lstStyle/>
          <a:p>
            <a:pPr algn="just" eaLnBrk="1" fontAlgn="auto" hangingPunct="1">
              <a:spcAft>
                <a:spcPts val="0"/>
              </a:spcAft>
              <a:buFont typeface="Arial" pitchFamily="34" charset="0"/>
              <a:buNone/>
              <a:defRPr/>
            </a:pPr>
            <a:r>
              <a:rPr lang="en-US" b="1" dirty="0" smtClean="0"/>
              <a:t>Thesis:</a:t>
            </a:r>
            <a:r>
              <a:rPr lang="en-US" dirty="0" smtClean="0"/>
              <a:t> 	</a:t>
            </a:r>
            <a:r>
              <a:rPr lang="en-US" sz="3800" dirty="0" smtClean="0"/>
              <a:t>The decisions I have to make in choosing college courses, 	depend on larger questions I am beginning to ask myself 	about my life’s work.</a:t>
            </a:r>
          </a:p>
          <a:p>
            <a:pPr algn="just" eaLnBrk="1" fontAlgn="auto" hangingPunct="1">
              <a:spcAft>
                <a:spcPts val="0"/>
              </a:spcAft>
              <a:buFont typeface="Arial" pitchFamily="34" charset="0"/>
              <a:buNone/>
              <a:defRPr/>
            </a:pPr>
            <a:r>
              <a:rPr lang="en-US" dirty="0" smtClean="0"/>
              <a:t>I. I have two decisions to make with respect to choosing college courses in the immediate future.</a:t>
            </a:r>
          </a:p>
          <a:p>
            <a:pPr lvl="1" algn="just" eaLnBrk="1" fontAlgn="auto" hangingPunct="1">
              <a:spcAft>
                <a:spcPts val="0"/>
              </a:spcAft>
              <a:buFont typeface="Arial" pitchFamily="34" charset="0"/>
              <a:buNone/>
              <a:defRPr/>
            </a:pPr>
            <a:r>
              <a:rPr lang="en-US" dirty="0" smtClean="0"/>
              <a:t>A. One is whether to select a course in art history or in chemistry.</a:t>
            </a:r>
          </a:p>
          <a:p>
            <a:pPr lvl="2" algn="just" eaLnBrk="1" fontAlgn="auto" hangingPunct="1">
              <a:spcAft>
                <a:spcPts val="0"/>
              </a:spcAft>
              <a:buFont typeface="Arial" pitchFamily="34" charset="0"/>
              <a:buNone/>
              <a:defRPr/>
            </a:pPr>
            <a:r>
              <a:rPr lang="en-US" dirty="0" smtClean="0"/>
              <a:t>1. One time in my life, I planned to be a chemical engineer professionally.</a:t>
            </a:r>
          </a:p>
          <a:p>
            <a:pPr lvl="2" algn="just" eaLnBrk="1" fontAlgn="auto" hangingPunct="1">
              <a:spcAft>
                <a:spcPts val="0"/>
              </a:spcAft>
              <a:buFont typeface="Arial" pitchFamily="34" charset="0"/>
              <a:buNone/>
              <a:defRPr/>
            </a:pPr>
            <a:r>
              <a:rPr lang="en-US" dirty="0" smtClean="0"/>
              <a:t>2. On the other hand, I enjoy art and plan to travel and see more of it.</a:t>
            </a:r>
          </a:p>
          <a:p>
            <a:pPr lvl="1" algn="just" eaLnBrk="1" fontAlgn="auto" hangingPunct="1">
              <a:spcAft>
                <a:spcPts val="0"/>
              </a:spcAft>
              <a:buFont typeface="Arial" pitchFamily="34" charset="0"/>
              <a:buNone/>
              <a:defRPr/>
            </a:pPr>
            <a:r>
              <a:rPr lang="en-US" dirty="0" smtClean="0"/>
              <a:t>B. The second decision is whether to continue a third year of French beyond the basic college requirement.</a:t>
            </a:r>
          </a:p>
          <a:p>
            <a:pPr lvl="2" algn="just" eaLnBrk="1" fontAlgn="auto" hangingPunct="1">
              <a:spcAft>
                <a:spcPts val="0"/>
              </a:spcAft>
              <a:buFont typeface="Arial" pitchFamily="34" charset="0"/>
              <a:buNone/>
              <a:defRPr/>
            </a:pPr>
            <a:r>
              <a:rPr lang="en-US" dirty="0" smtClean="0"/>
              <a:t>1. French might be useful both in engineering and travel.</a:t>
            </a:r>
          </a:p>
          <a:p>
            <a:pPr lvl="2" algn="just" eaLnBrk="1" fontAlgn="auto" hangingPunct="1">
              <a:spcAft>
                <a:spcPts val="0"/>
              </a:spcAft>
              <a:buFont typeface="Arial" pitchFamily="34" charset="0"/>
              <a:buNone/>
              <a:defRPr/>
            </a:pPr>
            <a:r>
              <a:rPr lang="en-US" dirty="0" smtClean="0"/>
              <a:t>2. Furthermore, I am eager to read good books which are written in French.</a:t>
            </a:r>
          </a:p>
          <a:p>
            <a:pPr lvl="2" algn="just" eaLnBrk="1" fontAlgn="auto" hangingPunct="1">
              <a:spcAft>
                <a:spcPts val="0"/>
              </a:spcAft>
              <a:buFont typeface="Arial" pitchFamily="34" charset="0"/>
              <a:buNone/>
              <a:defRPr/>
            </a:pPr>
            <a:r>
              <a:rPr lang="en-US" dirty="0" smtClean="0"/>
              <a:t>3. How necessary are these considerations in the light of other courses I might take instead?</a:t>
            </a:r>
          </a:p>
          <a:p>
            <a:pPr algn="just" eaLnBrk="1" fontAlgn="auto" hangingPunct="1">
              <a:spcAft>
                <a:spcPts val="0"/>
              </a:spcAft>
              <a:buFont typeface="Arial" pitchFamily="34" charset="0"/>
              <a:buNone/>
              <a:defRPr/>
            </a:pPr>
            <a:r>
              <a:rPr lang="en-US" dirty="0" smtClean="0"/>
              <a:t>II. My problem can be put in the form of a dilemma involving larger questions about my whole future.</a:t>
            </a:r>
          </a:p>
          <a:p>
            <a:pPr lvl="1" algn="just" eaLnBrk="1" fontAlgn="auto" hangingPunct="1">
              <a:spcAft>
                <a:spcPts val="0"/>
              </a:spcAft>
              <a:buFont typeface="Arial" pitchFamily="34" charset="0"/>
              <a:buNone/>
              <a:defRPr/>
            </a:pPr>
            <a:r>
              <a:rPr lang="en-US" dirty="0" smtClean="0"/>
              <a:t>A. On the one hand I want to hold a highly-trained position in a money-making profession.</a:t>
            </a:r>
          </a:p>
          <a:p>
            <a:pPr lvl="1" algn="just" eaLnBrk="1" fontAlgn="auto" hangingPunct="1">
              <a:spcAft>
                <a:spcPts val="0"/>
              </a:spcAft>
              <a:buFont typeface="Arial" pitchFamily="34" charset="0"/>
              <a:buNone/>
              <a:defRPr/>
            </a:pPr>
            <a:r>
              <a:rPr lang="en-US" dirty="0" smtClean="0"/>
              <a:t>B. On the other hand I want to lead a certain kind of life, with capacities for values not connected with the making of money.</a:t>
            </a:r>
          </a:p>
          <a:p>
            <a:pPr algn="just" eaLnBrk="1" fontAlgn="auto" hangingPunct="1">
              <a:spcAft>
                <a:spcPts val="0"/>
              </a:spcAft>
              <a:buFont typeface="Arial" pitchFamily="34" charset="0"/>
              <a:buNone/>
              <a:defRPr/>
            </a:pPr>
            <a:r>
              <a:rPr lang="en-US" dirty="0" smtClean="0"/>
              <a:t>III. I will have to make a decision balancing the conflicting needs I have described.</a:t>
            </a:r>
          </a:p>
          <a:p>
            <a:pPr lvl="1" algn="just" eaLnBrk="1" fontAlgn="auto" hangingPunct="1">
              <a:spcAft>
                <a:spcPts val="0"/>
              </a:spcAft>
              <a:buFont typeface="Arial" pitchFamily="34" charset="0"/>
              <a:buNone/>
              <a:defRPr/>
            </a:pPr>
            <a:r>
              <a:rPr lang="en-US" dirty="0" smtClean="0"/>
              <a:t>A. I will hold open the professional possibilities by selecting chemistry.</a:t>
            </a:r>
          </a:p>
          <a:p>
            <a:pPr lvl="1" algn="just" eaLnBrk="1" fontAlgn="auto" hangingPunct="1">
              <a:spcAft>
                <a:spcPts val="0"/>
              </a:spcAft>
              <a:buFont typeface="Arial" pitchFamily="34" charset="0"/>
              <a:buNone/>
              <a:defRPr/>
            </a:pPr>
            <a:r>
              <a:rPr lang="en-US" dirty="0" smtClean="0"/>
              <a:t>B. I will improve and solidify what cultural proficiency in another language I have already gained, by electing French.</a:t>
            </a:r>
          </a:p>
        </p:txBody>
      </p:sp>
    </p:spTree>
    <p:extLst>
      <p:ext uri="{BB962C8B-B14F-4D97-AF65-F5344CB8AC3E}">
        <p14:creationId xmlns:p14="http://schemas.microsoft.com/office/powerpoint/2010/main" xmlns="" val="369787959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b="1" smtClean="0"/>
              <a:t>Topic Outline</a:t>
            </a:r>
          </a:p>
        </p:txBody>
      </p:sp>
      <p:sp>
        <p:nvSpPr>
          <p:cNvPr id="13315" name="Text Placeholder 2"/>
          <p:cNvSpPr>
            <a:spLocks noGrp="1"/>
          </p:cNvSpPr>
          <p:nvPr>
            <p:ph type="body" sz="half" idx="1"/>
          </p:nvPr>
        </p:nvSpPr>
        <p:spPr>
          <a:xfrm>
            <a:off x="457200" y="1600200"/>
            <a:ext cx="8229600" cy="4525963"/>
          </a:xfrm>
        </p:spPr>
        <p:txBody>
          <a:bodyPr/>
          <a:lstStyle/>
          <a:p>
            <a:pPr algn="ctr" eaLnBrk="1" hangingPunct="1">
              <a:buFont typeface="Arial" pitchFamily="34" charset="0"/>
              <a:buNone/>
            </a:pPr>
            <a:r>
              <a:rPr lang="en-US" smtClean="0"/>
              <a:t>“Choices in College and After”</a:t>
            </a:r>
          </a:p>
        </p:txBody>
      </p:sp>
    </p:spTree>
    <p:extLst>
      <p:ext uri="{BB962C8B-B14F-4D97-AF65-F5344CB8AC3E}">
        <p14:creationId xmlns:p14="http://schemas.microsoft.com/office/powerpoint/2010/main" xmlns="" val="2017964349"/>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304800"/>
            <a:ext cx="8229600" cy="6172200"/>
          </a:xfrm>
        </p:spPr>
        <p:txBody>
          <a:bodyPr rtlCol="0">
            <a:normAutofit fontScale="77500" lnSpcReduction="20000"/>
          </a:bodyPr>
          <a:lstStyle/>
          <a:p>
            <a:pPr algn="just" eaLnBrk="1" fontAlgn="auto" hangingPunct="1">
              <a:spcAft>
                <a:spcPts val="0"/>
              </a:spcAft>
              <a:buFont typeface="Arial" pitchFamily="34" charset="0"/>
              <a:buNone/>
              <a:defRPr/>
            </a:pPr>
            <a:r>
              <a:rPr lang="en-US" b="1" dirty="0" smtClean="0"/>
              <a:t>Thesis: </a:t>
            </a:r>
            <a:r>
              <a:rPr lang="en-US" dirty="0" smtClean="0"/>
              <a:t>	The decisions I have to make in choosing college 		courses, depend on larger questions I am 			beginning to ask myself about my life’s work.</a:t>
            </a:r>
          </a:p>
          <a:p>
            <a:pPr eaLnBrk="1" fontAlgn="auto" hangingPunct="1">
              <a:spcAft>
                <a:spcPts val="0"/>
              </a:spcAft>
              <a:buFont typeface="Arial" pitchFamily="34" charset="0"/>
              <a:buNone/>
              <a:defRPr/>
            </a:pPr>
            <a:r>
              <a:rPr lang="en-US" dirty="0" smtClean="0"/>
              <a:t>    I. Two decisions described</a:t>
            </a:r>
          </a:p>
          <a:p>
            <a:pPr lvl="1" eaLnBrk="1" fontAlgn="auto" hangingPunct="1">
              <a:spcAft>
                <a:spcPts val="0"/>
              </a:spcAft>
              <a:buFont typeface="Arial" pitchFamily="34" charset="0"/>
              <a:buNone/>
              <a:defRPr/>
            </a:pPr>
            <a:r>
              <a:rPr lang="en-US" dirty="0" smtClean="0"/>
              <a:t>A. Art history or chemistry</a:t>
            </a:r>
          </a:p>
          <a:p>
            <a:pPr lvl="2" eaLnBrk="1" fontAlgn="auto" hangingPunct="1">
              <a:spcAft>
                <a:spcPts val="0"/>
              </a:spcAft>
              <a:buFont typeface="Arial" pitchFamily="34" charset="0"/>
              <a:buNone/>
              <a:defRPr/>
            </a:pPr>
            <a:r>
              <a:rPr lang="en-US" dirty="0" smtClean="0"/>
              <a:t>1. Professional considerations</a:t>
            </a:r>
          </a:p>
          <a:p>
            <a:pPr lvl="2" eaLnBrk="1" fontAlgn="auto" hangingPunct="1">
              <a:spcAft>
                <a:spcPts val="0"/>
              </a:spcAft>
              <a:buFont typeface="Arial" pitchFamily="34" charset="0"/>
              <a:buNone/>
              <a:defRPr/>
            </a:pPr>
            <a:r>
              <a:rPr lang="en-US" dirty="0" smtClean="0"/>
              <a:t>2. Personal considerations</a:t>
            </a:r>
          </a:p>
          <a:p>
            <a:pPr lvl="1" eaLnBrk="1" fontAlgn="auto" hangingPunct="1">
              <a:spcAft>
                <a:spcPts val="0"/>
              </a:spcAft>
              <a:buFont typeface="Arial" pitchFamily="34" charset="0"/>
              <a:buNone/>
              <a:defRPr/>
            </a:pPr>
            <a:r>
              <a:rPr lang="en-US" dirty="0" smtClean="0"/>
              <a:t>B. A third year of French?</a:t>
            </a:r>
          </a:p>
          <a:p>
            <a:pPr lvl="2" eaLnBrk="1" fontAlgn="auto" hangingPunct="1">
              <a:spcAft>
                <a:spcPts val="0"/>
              </a:spcAft>
              <a:buFont typeface="Arial" pitchFamily="34" charset="0"/>
              <a:buNone/>
              <a:defRPr/>
            </a:pPr>
            <a:r>
              <a:rPr lang="en-US" dirty="0" smtClean="0"/>
              <a:t>1. Practical advantages of knowing a  foreign  language</a:t>
            </a:r>
          </a:p>
          <a:p>
            <a:pPr lvl="2" eaLnBrk="1" fontAlgn="auto" hangingPunct="1">
              <a:spcAft>
                <a:spcPts val="0"/>
              </a:spcAft>
              <a:buFont typeface="Arial" pitchFamily="34" charset="0"/>
              <a:buNone/>
              <a:defRPr/>
            </a:pPr>
            <a:r>
              <a:rPr lang="en-US" dirty="0" smtClean="0"/>
              <a:t>2. Intellectual advantages</a:t>
            </a:r>
          </a:p>
          <a:p>
            <a:pPr lvl="2" eaLnBrk="1" fontAlgn="auto" hangingPunct="1">
              <a:spcAft>
                <a:spcPts val="0"/>
              </a:spcAft>
              <a:buFont typeface="Arial" pitchFamily="34" charset="0"/>
              <a:buNone/>
              <a:defRPr/>
            </a:pPr>
            <a:r>
              <a:rPr lang="en-US" dirty="0" smtClean="0"/>
              <a:t>3. The issue of necessity</a:t>
            </a:r>
          </a:p>
          <a:p>
            <a:pPr eaLnBrk="1" fontAlgn="auto" hangingPunct="1">
              <a:spcAft>
                <a:spcPts val="0"/>
              </a:spcAft>
              <a:buFont typeface="Arial" pitchFamily="34" charset="0"/>
              <a:buNone/>
              <a:defRPr/>
            </a:pPr>
            <a:r>
              <a:rPr lang="en-US" dirty="0" smtClean="0"/>
              <a:t>    II. Definition of the problem</a:t>
            </a:r>
          </a:p>
          <a:p>
            <a:pPr lvl="1" eaLnBrk="1" fontAlgn="auto" hangingPunct="1">
              <a:spcAft>
                <a:spcPts val="0"/>
              </a:spcAft>
              <a:buFont typeface="Arial" pitchFamily="34" charset="0"/>
              <a:buNone/>
              <a:defRPr/>
            </a:pPr>
            <a:r>
              <a:rPr lang="en-US" dirty="0" smtClean="0"/>
              <a:t>A. Decisions about occupation</a:t>
            </a:r>
          </a:p>
          <a:p>
            <a:pPr lvl="1" eaLnBrk="1" fontAlgn="auto" hangingPunct="1">
              <a:spcAft>
                <a:spcPts val="0"/>
              </a:spcAft>
              <a:buFont typeface="Arial" pitchFamily="34" charset="0"/>
              <a:buNone/>
              <a:defRPr/>
            </a:pPr>
            <a:r>
              <a:rPr lang="en-US" dirty="0" smtClean="0"/>
              <a:t>B. Decisions about a kind of life to lead</a:t>
            </a:r>
          </a:p>
          <a:p>
            <a:pPr eaLnBrk="1" fontAlgn="auto" hangingPunct="1">
              <a:spcAft>
                <a:spcPts val="0"/>
              </a:spcAft>
              <a:buFont typeface="Arial" pitchFamily="34" charset="0"/>
              <a:buNone/>
              <a:defRPr/>
            </a:pPr>
            <a:r>
              <a:rPr lang="en-US" dirty="0" smtClean="0"/>
              <a:t>    III. Temporary resolution of the problem</a:t>
            </a:r>
          </a:p>
          <a:p>
            <a:pPr lvl="1" eaLnBrk="1" fontAlgn="auto" hangingPunct="1">
              <a:spcAft>
                <a:spcPts val="0"/>
              </a:spcAft>
              <a:buFont typeface="Arial" pitchFamily="34" charset="0"/>
              <a:buNone/>
              <a:defRPr/>
            </a:pPr>
            <a:r>
              <a:rPr lang="en-US" dirty="0" smtClean="0"/>
              <a:t>A. To hold open a professional possibility: chemistry</a:t>
            </a:r>
          </a:p>
          <a:p>
            <a:pPr lvl="1" eaLnBrk="1" fontAlgn="auto" hangingPunct="1">
              <a:spcAft>
                <a:spcPts val="0"/>
              </a:spcAft>
              <a:buFont typeface="Arial" pitchFamily="34" charset="0"/>
              <a:buNone/>
              <a:defRPr/>
            </a:pPr>
            <a:r>
              <a:rPr lang="en-US" dirty="0" smtClean="0"/>
              <a:t>B. To take advantage of cultural gains already made: French</a:t>
            </a:r>
          </a:p>
        </p:txBody>
      </p:sp>
    </p:spTree>
    <p:extLst>
      <p:ext uri="{BB962C8B-B14F-4D97-AF65-F5344CB8AC3E}">
        <p14:creationId xmlns:p14="http://schemas.microsoft.com/office/powerpoint/2010/main" xmlns="" val="31357547"/>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274638"/>
            <a:ext cx="9144000" cy="1143000"/>
          </a:xfrm>
        </p:spPr>
        <p:txBody>
          <a:bodyPr/>
          <a:lstStyle/>
          <a:p>
            <a:pPr eaLnBrk="1" hangingPunct="1"/>
            <a:r>
              <a:rPr lang="en-US" sz="3800" smtClean="0"/>
              <a:t>So How to Make and Use an Essay Outline???</a:t>
            </a:r>
          </a:p>
        </p:txBody>
      </p:sp>
      <p:sp>
        <p:nvSpPr>
          <p:cNvPr id="16387" name="Text Placeholder 2"/>
          <p:cNvSpPr>
            <a:spLocks noGrp="1"/>
          </p:cNvSpPr>
          <p:nvPr>
            <p:ph type="body" sz="half" idx="1"/>
          </p:nvPr>
        </p:nvSpPr>
        <p:spPr>
          <a:xfrm>
            <a:off x="457200" y="1600200"/>
            <a:ext cx="8001000" cy="4525963"/>
          </a:xfrm>
        </p:spPr>
        <p:txBody>
          <a:bodyPr/>
          <a:lstStyle/>
          <a:p>
            <a:pPr algn="just" eaLnBrk="1" hangingPunct="1"/>
            <a:r>
              <a:rPr lang="en-US" smtClean="0"/>
              <a:t>An essay outline is probably the most important </a:t>
            </a:r>
            <a:r>
              <a:rPr lang="en-US" b="1" smtClean="0"/>
              <a:t>friend </a:t>
            </a:r>
            <a:r>
              <a:rPr lang="en-US" smtClean="0"/>
              <a:t>you will have while writing your essay. </a:t>
            </a:r>
          </a:p>
          <a:p>
            <a:pPr algn="just" eaLnBrk="1" hangingPunct="1"/>
            <a:r>
              <a:rPr lang="en-US" smtClean="0"/>
              <a:t>It is the </a:t>
            </a:r>
            <a:r>
              <a:rPr lang="en-US" b="1" smtClean="0"/>
              <a:t>skeleton</a:t>
            </a:r>
            <a:r>
              <a:rPr lang="en-US" smtClean="0"/>
              <a:t> of your ideas. </a:t>
            </a:r>
          </a:p>
          <a:p>
            <a:pPr algn="just" eaLnBrk="1" hangingPunct="1"/>
            <a:r>
              <a:rPr lang="en-US" smtClean="0"/>
              <a:t>It is the </a:t>
            </a:r>
            <a:r>
              <a:rPr lang="en-US" b="1" smtClean="0"/>
              <a:t>framework</a:t>
            </a:r>
            <a:r>
              <a:rPr lang="en-US" smtClean="0"/>
              <a:t> by which you will write a killer essay. And frankly, it is difficult to write one without an outline.</a:t>
            </a:r>
          </a:p>
        </p:txBody>
      </p:sp>
    </p:spTree>
    <p:extLst>
      <p:ext uri="{BB962C8B-B14F-4D97-AF65-F5344CB8AC3E}">
        <p14:creationId xmlns:p14="http://schemas.microsoft.com/office/powerpoint/2010/main" xmlns="" val="4178400620"/>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6354762"/>
          </a:xfrm>
        </p:spPr>
        <p:txBody>
          <a:bodyPr>
            <a:normAutofit fontScale="90000"/>
          </a:bodyPr>
          <a:lstStyle/>
          <a:p>
            <a:pPr algn="l" eaLnBrk="1" hangingPunct="1"/>
            <a:r>
              <a:rPr lang="en-US" sz="2000" smtClean="0"/>
              <a:t>When you begin writing an essay outline, use the following model as a guide:</a:t>
            </a:r>
            <a:br>
              <a:rPr lang="en-US" sz="2000" smtClean="0"/>
            </a:br>
            <a:r>
              <a:rPr lang="en-US" sz="1400" smtClean="0"/>
              <a:t/>
            </a:r>
            <a:br>
              <a:rPr lang="en-US" sz="1400" smtClean="0"/>
            </a:br>
            <a:r>
              <a:rPr lang="en-US" sz="1200" smtClean="0"/>
              <a:t>I. INTRODUCTION:</a:t>
            </a:r>
            <a:br>
              <a:rPr lang="en-US" sz="1200" smtClean="0"/>
            </a:br>
            <a:r>
              <a:rPr lang="en-US" sz="1200" smtClean="0"/>
              <a:t/>
            </a:r>
            <a:br>
              <a:rPr lang="en-US" sz="1200" smtClean="0"/>
            </a:br>
            <a:r>
              <a:rPr lang="en-US" sz="1200" smtClean="0"/>
              <a:t>Thesis:_____________________________________________________.</a:t>
            </a:r>
            <a:br>
              <a:rPr lang="en-US" sz="1200" smtClean="0"/>
            </a:br>
            <a:r>
              <a:rPr lang="en-US" sz="1200" smtClean="0"/>
              <a:t/>
            </a:r>
            <a:br>
              <a:rPr lang="en-US" sz="1200" smtClean="0"/>
            </a:br>
            <a:r>
              <a:rPr lang="en-US" sz="1200" smtClean="0"/>
              <a:t>II. BODY PARAGRAPH 1:</a:t>
            </a:r>
            <a:br>
              <a:rPr lang="en-US" sz="1200" smtClean="0"/>
            </a:br>
            <a:r>
              <a:rPr lang="en-US" sz="1200" smtClean="0"/>
              <a:t>Opening Sentence:___________________________________________.</a:t>
            </a:r>
            <a:br>
              <a:rPr lang="en-US" sz="1200" smtClean="0"/>
            </a:br>
            <a:r>
              <a:rPr lang="en-US" sz="1200" smtClean="0"/>
              <a:t>Detail 1:____________________________________________________.</a:t>
            </a:r>
            <a:br>
              <a:rPr lang="en-US" sz="1200" smtClean="0"/>
            </a:br>
            <a:r>
              <a:rPr lang="en-US" sz="1200" smtClean="0"/>
              <a:t>Detail 2:____________________________________________________.</a:t>
            </a:r>
            <a:br>
              <a:rPr lang="en-US" sz="1200" smtClean="0"/>
            </a:br>
            <a:r>
              <a:rPr lang="en-US" sz="1200" smtClean="0"/>
              <a:t>Detail 3:____________________________________________________.</a:t>
            </a:r>
            <a:br>
              <a:rPr lang="en-US" sz="1200" smtClean="0"/>
            </a:br>
            <a:r>
              <a:rPr lang="en-US" sz="1200" smtClean="0"/>
              <a:t/>
            </a:r>
            <a:br>
              <a:rPr lang="en-US" sz="1200" smtClean="0"/>
            </a:br>
            <a:r>
              <a:rPr lang="en-US" sz="1200" smtClean="0"/>
              <a:t>III. BODY PARAGRAPH II:</a:t>
            </a:r>
            <a:br>
              <a:rPr lang="en-US" sz="1200" smtClean="0"/>
            </a:br>
            <a:r>
              <a:rPr lang="en-US" sz="1200" smtClean="0"/>
              <a:t>Transition/Opening Sentence:__________________________________.</a:t>
            </a:r>
            <a:br>
              <a:rPr lang="en-US" sz="1200" smtClean="0"/>
            </a:br>
            <a:r>
              <a:rPr lang="en-US" sz="1200" smtClean="0"/>
              <a:t>Detail 1:____________________________________________________.</a:t>
            </a:r>
            <a:br>
              <a:rPr lang="en-US" sz="1200" smtClean="0"/>
            </a:br>
            <a:r>
              <a:rPr lang="en-US" sz="1200" smtClean="0"/>
              <a:t>Detail 2:____________________________________________________.</a:t>
            </a:r>
            <a:br>
              <a:rPr lang="en-US" sz="1200" smtClean="0"/>
            </a:br>
            <a:r>
              <a:rPr lang="en-US" sz="1200" smtClean="0"/>
              <a:t>Detail 3:____________________________________________________.</a:t>
            </a:r>
            <a:br>
              <a:rPr lang="en-US" sz="1200" smtClean="0"/>
            </a:br>
            <a:r>
              <a:rPr lang="en-US" sz="1200" smtClean="0"/>
              <a:t/>
            </a:r>
            <a:br>
              <a:rPr lang="en-US" sz="1200" smtClean="0"/>
            </a:br>
            <a:r>
              <a:rPr lang="en-US" sz="1200" smtClean="0"/>
              <a:t>IV. BODY PARAGRAPH III:</a:t>
            </a:r>
            <a:br>
              <a:rPr lang="en-US" sz="1200" smtClean="0"/>
            </a:br>
            <a:r>
              <a:rPr lang="en-US" sz="1200" smtClean="0"/>
              <a:t>Transition/Opening Sentence:__________________________________.</a:t>
            </a:r>
            <a:br>
              <a:rPr lang="en-US" sz="1200" smtClean="0"/>
            </a:br>
            <a:r>
              <a:rPr lang="en-US" sz="1200" smtClean="0"/>
              <a:t>Detail 1:____________________________________________________.</a:t>
            </a:r>
            <a:br>
              <a:rPr lang="en-US" sz="1200" smtClean="0"/>
            </a:br>
            <a:r>
              <a:rPr lang="en-US" sz="1200" smtClean="0"/>
              <a:t>Detail 2:____________________________________________________.</a:t>
            </a:r>
            <a:br>
              <a:rPr lang="en-US" sz="1200" smtClean="0"/>
            </a:br>
            <a:r>
              <a:rPr lang="en-US" sz="1200" smtClean="0"/>
              <a:t>Detail 3:____________________________________________________.</a:t>
            </a:r>
            <a:br>
              <a:rPr lang="en-US" sz="1200" smtClean="0"/>
            </a:br>
            <a:r>
              <a:rPr lang="en-US" sz="1200" smtClean="0"/>
              <a:t/>
            </a:r>
            <a:br>
              <a:rPr lang="en-US" sz="1200" smtClean="0"/>
            </a:br>
            <a:r>
              <a:rPr lang="en-US" sz="1200" smtClean="0"/>
              <a:t>V. BODY PARAGRAPH IV:</a:t>
            </a:r>
            <a:br>
              <a:rPr lang="en-US" sz="1200" smtClean="0"/>
            </a:br>
            <a:r>
              <a:rPr lang="en-US" sz="1200" smtClean="0"/>
              <a:t>Transition/Opening Sentence:__________________________________.</a:t>
            </a:r>
            <a:br>
              <a:rPr lang="en-US" sz="1200" smtClean="0"/>
            </a:br>
            <a:r>
              <a:rPr lang="en-US" sz="1200" smtClean="0"/>
              <a:t>Detail 1:____________________________________________________.</a:t>
            </a:r>
            <a:br>
              <a:rPr lang="en-US" sz="1200" smtClean="0"/>
            </a:br>
            <a:r>
              <a:rPr lang="en-US" sz="1200" smtClean="0"/>
              <a:t>Detail 2:____________________________________________________.</a:t>
            </a:r>
            <a:br>
              <a:rPr lang="en-US" sz="1200" smtClean="0"/>
            </a:br>
            <a:r>
              <a:rPr lang="en-US" sz="1200" smtClean="0"/>
              <a:t>Detail 3:____________________________________________________.</a:t>
            </a:r>
            <a:br>
              <a:rPr lang="en-US" sz="1200" smtClean="0"/>
            </a:br>
            <a:r>
              <a:rPr lang="en-US" sz="1200" smtClean="0"/>
              <a:t/>
            </a:r>
            <a:br>
              <a:rPr lang="en-US" sz="1200" smtClean="0"/>
            </a:br>
            <a:r>
              <a:rPr lang="en-US" sz="1200" smtClean="0"/>
              <a:t>VI. CONCLUSION:</a:t>
            </a:r>
            <a:br>
              <a:rPr lang="en-US" sz="1200" smtClean="0"/>
            </a:br>
            <a:r>
              <a:rPr lang="en-US" sz="1200" smtClean="0"/>
              <a:t/>
            </a:r>
            <a:br>
              <a:rPr lang="en-US" sz="1200" smtClean="0"/>
            </a:br>
            <a:r>
              <a:rPr lang="en-US" sz="1200" smtClean="0"/>
              <a:t>Reconfirmed Thesis:_________________________________________.</a:t>
            </a:r>
            <a:br>
              <a:rPr lang="en-US" sz="1200" smtClean="0"/>
            </a:br>
            <a:endParaRPr lang="en-US" sz="1200" smtClean="0"/>
          </a:p>
        </p:txBody>
      </p:sp>
    </p:spTree>
    <p:extLst>
      <p:ext uri="{BB962C8B-B14F-4D97-AF65-F5344CB8AC3E}">
        <p14:creationId xmlns:p14="http://schemas.microsoft.com/office/powerpoint/2010/main" xmlns="" val="887006972"/>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228600"/>
            <a:ext cx="8229600" cy="1143000"/>
          </a:xfrm>
        </p:spPr>
        <p:txBody>
          <a:bodyPr/>
          <a:lstStyle/>
          <a:p>
            <a:pPr eaLnBrk="1" hangingPunct="1"/>
            <a:r>
              <a:rPr lang="en-US" smtClean="0"/>
              <a:t>How does it do that?</a:t>
            </a:r>
          </a:p>
        </p:txBody>
      </p:sp>
      <p:sp>
        <p:nvSpPr>
          <p:cNvPr id="14348" name="Rectangle 12"/>
          <p:cNvSpPr>
            <a:spLocks noGrp="1" noChangeArrowheads="1"/>
          </p:cNvSpPr>
          <p:nvPr>
            <p:ph type="body" idx="1"/>
          </p:nvPr>
        </p:nvSpPr>
        <p:spPr>
          <a:xfrm>
            <a:off x="228600" y="1371600"/>
            <a:ext cx="8686800" cy="5029200"/>
          </a:xfrm>
        </p:spPr>
        <p:txBody>
          <a:bodyPr rtlCol="0">
            <a:normAutofit/>
          </a:bodyPr>
          <a:lstStyle/>
          <a:p>
            <a:pPr fontAlgn="auto">
              <a:lnSpc>
                <a:spcPct val="90000"/>
              </a:lnSpc>
              <a:spcBef>
                <a:spcPct val="50000"/>
              </a:spcBef>
              <a:spcAft>
                <a:spcPts val="0"/>
              </a:spcAft>
              <a:buFontTx/>
              <a:buNone/>
              <a:defRPr/>
            </a:pPr>
            <a:r>
              <a:rPr lang="en-US" sz="2400" b="1" dirty="0" smtClean="0">
                <a:effectLst>
                  <a:outerShdw blurRad="38100" dist="38100" dir="2700000" algn="tl">
                    <a:srgbClr val="C0C0C0"/>
                  </a:outerShdw>
                </a:effectLst>
              </a:rPr>
              <a:t>An Outline Organizes The Major Parts Of Your Essay:</a:t>
            </a:r>
          </a:p>
          <a:p>
            <a:pPr fontAlgn="auto">
              <a:lnSpc>
                <a:spcPct val="90000"/>
              </a:lnSpc>
              <a:spcBef>
                <a:spcPct val="50000"/>
              </a:spcBef>
              <a:spcAft>
                <a:spcPts val="0"/>
              </a:spcAft>
              <a:buFontTx/>
              <a:buNone/>
              <a:defRPr/>
            </a:pPr>
            <a:endParaRPr lang="en-US" sz="2000" dirty="0" smtClean="0"/>
          </a:p>
          <a:p>
            <a:pPr eaLnBrk="1" fontAlgn="auto" hangingPunct="1">
              <a:lnSpc>
                <a:spcPct val="90000"/>
              </a:lnSpc>
              <a:spcAft>
                <a:spcPts val="0"/>
              </a:spcAft>
              <a:defRPr/>
            </a:pPr>
            <a:r>
              <a:rPr lang="en-US" sz="2000" b="1" dirty="0" smtClean="0"/>
              <a:t>Thesis Statement-	</a:t>
            </a:r>
            <a:r>
              <a:rPr lang="en-US" sz="2000" dirty="0" smtClean="0"/>
              <a:t>The sentence that tells your reader your ultimate 				point and what they should expect.</a:t>
            </a:r>
          </a:p>
          <a:p>
            <a:pPr eaLnBrk="1" fontAlgn="auto" hangingPunct="1">
              <a:lnSpc>
                <a:spcPct val="90000"/>
              </a:lnSpc>
              <a:spcAft>
                <a:spcPts val="0"/>
              </a:spcAft>
              <a:defRPr/>
            </a:pPr>
            <a:r>
              <a:rPr lang="en-US" sz="2000" b="1" dirty="0" smtClean="0"/>
              <a:t>Major Points-		</a:t>
            </a:r>
            <a:r>
              <a:rPr lang="en-US" sz="2000" dirty="0" smtClean="0"/>
              <a:t>The facts that you are using to prove your main 				point.</a:t>
            </a:r>
          </a:p>
          <a:p>
            <a:pPr eaLnBrk="1" fontAlgn="auto" hangingPunct="1">
              <a:lnSpc>
                <a:spcPct val="90000"/>
              </a:lnSpc>
              <a:spcAft>
                <a:spcPts val="0"/>
              </a:spcAft>
              <a:defRPr/>
            </a:pPr>
            <a:r>
              <a:rPr lang="en-US" sz="2000" b="1" dirty="0" smtClean="0"/>
              <a:t>Supporting Details-	</a:t>
            </a:r>
            <a:r>
              <a:rPr lang="en-US" sz="2000" dirty="0" smtClean="0"/>
              <a:t>The examples, facts, quotations, etc. </a:t>
            </a:r>
          </a:p>
          <a:p>
            <a:pPr eaLnBrk="1" fontAlgn="auto" hangingPunct="1">
              <a:lnSpc>
                <a:spcPct val="90000"/>
              </a:lnSpc>
              <a:spcAft>
                <a:spcPts val="0"/>
              </a:spcAft>
              <a:defRPr/>
            </a:pPr>
            <a:r>
              <a:rPr lang="en-US" sz="2000" b="1" dirty="0" smtClean="0"/>
              <a:t>Transitions-		</a:t>
            </a:r>
            <a:r>
              <a:rPr lang="en-US" sz="2000" dirty="0" smtClean="0"/>
              <a:t>The statement or information you will use to transition 			form one major point to the next.  </a:t>
            </a:r>
          </a:p>
          <a:p>
            <a:pPr eaLnBrk="1" fontAlgn="auto" hangingPunct="1">
              <a:lnSpc>
                <a:spcPct val="90000"/>
              </a:lnSpc>
              <a:spcAft>
                <a:spcPts val="0"/>
              </a:spcAft>
              <a:defRPr/>
            </a:pPr>
            <a:r>
              <a:rPr lang="en-US" sz="2000" b="1" dirty="0" smtClean="0"/>
              <a:t>Concluding Thoughts-	</a:t>
            </a:r>
            <a:r>
              <a:rPr lang="en-US" sz="2000" dirty="0" smtClean="0"/>
              <a:t>Any thoughts that you would like to include at the close 			of your paper to wrap things up and tie it all together. 			NEVER INCLUDE NEW FACTS OR INFORMATION IN 				YOUR CONCLUSION!</a:t>
            </a:r>
          </a:p>
        </p:txBody>
      </p:sp>
    </p:spTree>
    <p:extLst>
      <p:ext uri="{BB962C8B-B14F-4D97-AF65-F5344CB8AC3E}">
        <p14:creationId xmlns:p14="http://schemas.microsoft.com/office/powerpoint/2010/main" xmlns="" val="22155987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1500"/>
                                  </p:stCondLst>
                                  <p:iterate type="lt">
                                    <p:tmPct val="50000"/>
                                  </p:iterate>
                                  <p:childTnLst>
                                    <p:set>
                                      <p:cBhvr>
                                        <p:cTn id="6" dur="1" fill="hold">
                                          <p:stCondLst>
                                            <p:cond delay="0"/>
                                          </p:stCondLst>
                                        </p:cTn>
                                        <p:tgtEl>
                                          <p:spTgt spid="14348">
                                            <p:txEl>
                                              <p:pRg st="0" end="0"/>
                                            </p:txEl>
                                          </p:spTgt>
                                        </p:tgtEl>
                                        <p:attrNameLst>
                                          <p:attrName>style.visibility</p:attrName>
                                        </p:attrNameLst>
                                      </p:cBhvr>
                                      <p:to>
                                        <p:strVal val="visible"/>
                                      </p:to>
                                    </p:set>
                                    <p:anim calcmode="discrete" valueType="clr">
                                      <p:cBhvr override="childStyle">
                                        <p:cTn id="7" dur="150"/>
                                        <p:tgtEl>
                                          <p:spTgt spid="1434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150"/>
                                        <p:tgtEl>
                                          <p:spTgt spid="14348">
                                            <p:txEl>
                                              <p:pRg st="0" end="0"/>
                                            </p:txEl>
                                          </p:spTgt>
                                        </p:tgtEl>
                                        <p:attrNameLst>
                                          <p:attrName>fillcolor</p:attrName>
                                        </p:attrNameLst>
                                      </p:cBhvr>
                                      <p:tavLst>
                                        <p:tav tm="0">
                                          <p:val>
                                            <p:clrVal>
                                              <a:schemeClr val="accent2"/>
                                            </p:clrVal>
                                          </p:val>
                                        </p:tav>
                                        <p:tav tm="50000">
                                          <p:val>
                                            <p:clrVal>
                                              <a:schemeClr val="hlink"/>
                                            </p:clrVal>
                                          </p:val>
                                        </p:tav>
                                      </p:tavLst>
                                    </p:anim>
                                    <p:set>
                                      <p:cBhvr>
                                        <p:cTn id="9" dur="150"/>
                                        <p:tgtEl>
                                          <p:spTgt spid="14348">
                                            <p:txEl>
                                              <p:pRg st="0" end="0"/>
                                            </p:txEl>
                                          </p:spTgt>
                                        </p:tgtEl>
                                        <p:attrNameLst>
                                          <p:attrName>fill.type</p:attrName>
                                        </p:attrNameLst>
                                      </p:cBhvr>
                                      <p:to>
                                        <p:strVal val="solid"/>
                                      </p:to>
                                    </p:set>
                                  </p:childTnLst>
                                </p:cTn>
                              </p:par>
                            </p:childTnLst>
                          </p:cTn>
                        </p:par>
                        <p:par>
                          <p:cTn id="10" fill="hold" nodeType="afterGroup">
                            <p:stCondLst>
                              <p:cond delay="4800"/>
                            </p:stCondLst>
                            <p:childTnLst>
                              <p:par>
                                <p:cTn id="11" presetID="27" presetClass="entr" presetSubtype="0" fill="hold" grpId="0" nodeType="afterEffect">
                                  <p:stCondLst>
                                    <p:cond delay="1500"/>
                                  </p:stCondLst>
                                  <p:iterate type="lt">
                                    <p:tmPct val="50000"/>
                                  </p:iterate>
                                  <p:childTnLst>
                                    <p:set>
                                      <p:cBhvr>
                                        <p:cTn id="12" dur="1" fill="hold">
                                          <p:stCondLst>
                                            <p:cond delay="0"/>
                                          </p:stCondLst>
                                        </p:cTn>
                                        <p:tgtEl>
                                          <p:spTgt spid="14348">
                                            <p:txEl>
                                              <p:pRg st="2" end="2"/>
                                            </p:txEl>
                                          </p:spTgt>
                                        </p:tgtEl>
                                        <p:attrNameLst>
                                          <p:attrName>style.visibility</p:attrName>
                                        </p:attrNameLst>
                                      </p:cBhvr>
                                      <p:to>
                                        <p:strVal val="visible"/>
                                      </p:to>
                                    </p:set>
                                    <p:anim calcmode="discrete" valueType="clr">
                                      <p:cBhvr override="childStyle">
                                        <p:cTn id="13" dur="150"/>
                                        <p:tgtEl>
                                          <p:spTgt spid="14348">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150"/>
                                        <p:tgtEl>
                                          <p:spTgt spid="14348">
                                            <p:txEl>
                                              <p:pRg st="2" end="2"/>
                                            </p:txEl>
                                          </p:spTgt>
                                        </p:tgtEl>
                                        <p:attrNameLst>
                                          <p:attrName>fillcolor</p:attrName>
                                        </p:attrNameLst>
                                      </p:cBhvr>
                                      <p:tavLst>
                                        <p:tav tm="0">
                                          <p:val>
                                            <p:clrVal>
                                              <a:schemeClr val="accent2"/>
                                            </p:clrVal>
                                          </p:val>
                                        </p:tav>
                                        <p:tav tm="50000">
                                          <p:val>
                                            <p:clrVal>
                                              <a:schemeClr val="hlink"/>
                                            </p:clrVal>
                                          </p:val>
                                        </p:tav>
                                      </p:tavLst>
                                    </p:anim>
                                    <p:set>
                                      <p:cBhvr>
                                        <p:cTn id="15" dur="150"/>
                                        <p:tgtEl>
                                          <p:spTgt spid="14348">
                                            <p:txEl>
                                              <p:pRg st="2" end="2"/>
                                            </p:txEl>
                                          </p:spTgt>
                                        </p:tgtEl>
                                        <p:attrNameLst>
                                          <p:attrName>fill.type</p:attrName>
                                        </p:attrNameLst>
                                      </p:cBhvr>
                                      <p:to>
                                        <p:strVal val="solid"/>
                                      </p:to>
                                    </p:set>
                                  </p:childTnLst>
                                </p:cTn>
                              </p:par>
                            </p:childTnLst>
                          </p:cTn>
                        </p:par>
                        <p:par>
                          <p:cTn id="16" fill="hold" nodeType="afterGroup">
                            <p:stCondLst>
                              <p:cond delay="12900"/>
                            </p:stCondLst>
                            <p:childTnLst>
                              <p:par>
                                <p:cTn id="17" presetID="27" presetClass="entr" presetSubtype="0" fill="hold" grpId="0" nodeType="afterEffect">
                                  <p:stCondLst>
                                    <p:cond delay="1500"/>
                                  </p:stCondLst>
                                  <p:iterate type="lt">
                                    <p:tmPct val="50000"/>
                                  </p:iterate>
                                  <p:childTnLst>
                                    <p:set>
                                      <p:cBhvr>
                                        <p:cTn id="18" dur="1" fill="hold">
                                          <p:stCondLst>
                                            <p:cond delay="0"/>
                                          </p:stCondLst>
                                        </p:cTn>
                                        <p:tgtEl>
                                          <p:spTgt spid="14348">
                                            <p:txEl>
                                              <p:pRg st="3" end="3"/>
                                            </p:txEl>
                                          </p:spTgt>
                                        </p:tgtEl>
                                        <p:attrNameLst>
                                          <p:attrName>style.visibility</p:attrName>
                                        </p:attrNameLst>
                                      </p:cBhvr>
                                      <p:to>
                                        <p:strVal val="visible"/>
                                      </p:to>
                                    </p:set>
                                    <p:anim calcmode="discrete" valueType="clr">
                                      <p:cBhvr override="childStyle">
                                        <p:cTn id="19" dur="150"/>
                                        <p:tgtEl>
                                          <p:spTgt spid="14348">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150"/>
                                        <p:tgtEl>
                                          <p:spTgt spid="14348">
                                            <p:txEl>
                                              <p:pRg st="3" end="3"/>
                                            </p:txEl>
                                          </p:spTgt>
                                        </p:tgtEl>
                                        <p:attrNameLst>
                                          <p:attrName>fillcolor</p:attrName>
                                        </p:attrNameLst>
                                      </p:cBhvr>
                                      <p:tavLst>
                                        <p:tav tm="0">
                                          <p:val>
                                            <p:clrVal>
                                              <a:schemeClr val="accent2"/>
                                            </p:clrVal>
                                          </p:val>
                                        </p:tav>
                                        <p:tav tm="50000">
                                          <p:val>
                                            <p:clrVal>
                                              <a:schemeClr val="hlink"/>
                                            </p:clrVal>
                                          </p:val>
                                        </p:tav>
                                      </p:tavLst>
                                    </p:anim>
                                    <p:set>
                                      <p:cBhvr>
                                        <p:cTn id="21" dur="150"/>
                                        <p:tgtEl>
                                          <p:spTgt spid="14348">
                                            <p:txEl>
                                              <p:pRg st="3" end="3"/>
                                            </p:txEl>
                                          </p:spTgt>
                                        </p:tgtEl>
                                        <p:attrNameLst>
                                          <p:attrName>fill.type</p:attrName>
                                        </p:attrNameLst>
                                      </p:cBhvr>
                                      <p:to>
                                        <p:strVal val="solid"/>
                                      </p:to>
                                    </p:set>
                                  </p:childTnLst>
                                </p:cTn>
                              </p:par>
                            </p:childTnLst>
                          </p:cTn>
                        </p:par>
                        <p:par>
                          <p:cTn id="22" fill="hold" nodeType="afterGroup">
                            <p:stCondLst>
                              <p:cond delay="18675"/>
                            </p:stCondLst>
                            <p:childTnLst>
                              <p:par>
                                <p:cTn id="23" presetID="27" presetClass="entr" presetSubtype="0" fill="hold" grpId="0" nodeType="afterEffect">
                                  <p:stCondLst>
                                    <p:cond delay="1500"/>
                                  </p:stCondLst>
                                  <p:iterate type="lt">
                                    <p:tmPct val="50000"/>
                                  </p:iterate>
                                  <p:childTnLst>
                                    <p:set>
                                      <p:cBhvr>
                                        <p:cTn id="24" dur="1" fill="hold">
                                          <p:stCondLst>
                                            <p:cond delay="0"/>
                                          </p:stCondLst>
                                        </p:cTn>
                                        <p:tgtEl>
                                          <p:spTgt spid="14348">
                                            <p:txEl>
                                              <p:pRg st="4" end="4"/>
                                            </p:txEl>
                                          </p:spTgt>
                                        </p:tgtEl>
                                        <p:attrNameLst>
                                          <p:attrName>style.visibility</p:attrName>
                                        </p:attrNameLst>
                                      </p:cBhvr>
                                      <p:to>
                                        <p:strVal val="visible"/>
                                      </p:to>
                                    </p:set>
                                    <p:anim calcmode="discrete" valueType="clr">
                                      <p:cBhvr override="childStyle">
                                        <p:cTn id="25" dur="150"/>
                                        <p:tgtEl>
                                          <p:spTgt spid="14348">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150"/>
                                        <p:tgtEl>
                                          <p:spTgt spid="14348">
                                            <p:txEl>
                                              <p:pRg st="4" end="4"/>
                                            </p:txEl>
                                          </p:spTgt>
                                        </p:tgtEl>
                                        <p:attrNameLst>
                                          <p:attrName>fillcolor</p:attrName>
                                        </p:attrNameLst>
                                      </p:cBhvr>
                                      <p:tavLst>
                                        <p:tav tm="0">
                                          <p:val>
                                            <p:clrVal>
                                              <a:schemeClr val="accent2"/>
                                            </p:clrVal>
                                          </p:val>
                                        </p:tav>
                                        <p:tav tm="50000">
                                          <p:val>
                                            <p:clrVal>
                                              <a:schemeClr val="hlink"/>
                                            </p:clrVal>
                                          </p:val>
                                        </p:tav>
                                      </p:tavLst>
                                    </p:anim>
                                    <p:set>
                                      <p:cBhvr>
                                        <p:cTn id="27" dur="150"/>
                                        <p:tgtEl>
                                          <p:spTgt spid="14348">
                                            <p:txEl>
                                              <p:pRg st="4" end="4"/>
                                            </p:txEl>
                                          </p:spTgt>
                                        </p:tgtEl>
                                        <p:attrNameLst>
                                          <p:attrName>fill.type</p:attrName>
                                        </p:attrNameLst>
                                      </p:cBhvr>
                                      <p:to>
                                        <p:strVal val="solid"/>
                                      </p:to>
                                    </p:set>
                                  </p:childTnLst>
                                </p:cTn>
                              </p:par>
                            </p:childTnLst>
                          </p:cTn>
                        </p:par>
                        <p:par>
                          <p:cTn id="28" fill="hold" nodeType="afterGroup">
                            <p:stCondLst>
                              <p:cond delay="24075"/>
                            </p:stCondLst>
                            <p:childTnLst>
                              <p:par>
                                <p:cTn id="29" presetID="27" presetClass="entr" presetSubtype="0" fill="hold" grpId="0" nodeType="afterEffect">
                                  <p:stCondLst>
                                    <p:cond delay="1500"/>
                                  </p:stCondLst>
                                  <p:iterate type="lt">
                                    <p:tmPct val="50000"/>
                                  </p:iterate>
                                  <p:childTnLst>
                                    <p:set>
                                      <p:cBhvr>
                                        <p:cTn id="30" dur="1" fill="hold">
                                          <p:stCondLst>
                                            <p:cond delay="0"/>
                                          </p:stCondLst>
                                        </p:cTn>
                                        <p:tgtEl>
                                          <p:spTgt spid="14348">
                                            <p:txEl>
                                              <p:pRg st="5" end="5"/>
                                            </p:txEl>
                                          </p:spTgt>
                                        </p:tgtEl>
                                        <p:attrNameLst>
                                          <p:attrName>style.visibility</p:attrName>
                                        </p:attrNameLst>
                                      </p:cBhvr>
                                      <p:to>
                                        <p:strVal val="visible"/>
                                      </p:to>
                                    </p:set>
                                    <p:anim calcmode="discrete" valueType="clr">
                                      <p:cBhvr override="childStyle">
                                        <p:cTn id="31" dur="150"/>
                                        <p:tgtEl>
                                          <p:spTgt spid="14348">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150"/>
                                        <p:tgtEl>
                                          <p:spTgt spid="14348">
                                            <p:txEl>
                                              <p:pRg st="5" end="5"/>
                                            </p:txEl>
                                          </p:spTgt>
                                        </p:tgtEl>
                                        <p:attrNameLst>
                                          <p:attrName>fillcolor</p:attrName>
                                        </p:attrNameLst>
                                      </p:cBhvr>
                                      <p:tavLst>
                                        <p:tav tm="0">
                                          <p:val>
                                            <p:clrVal>
                                              <a:schemeClr val="accent2"/>
                                            </p:clrVal>
                                          </p:val>
                                        </p:tav>
                                        <p:tav tm="50000">
                                          <p:val>
                                            <p:clrVal>
                                              <a:schemeClr val="hlink"/>
                                            </p:clrVal>
                                          </p:val>
                                        </p:tav>
                                      </p:tavLst>
                                    </p:anim>
                                    <p:set>
                                      <p:cBhvr>
                                        <p:cTn id="33" dur="150"/>
                                        <p:tgtEl>
                                          <p:spTgt spid="14348">
                                            <p:txEl>
                                              <p:pRg st="5" end="5"/>
                                            </p:txEl>
                                          </p:spTgt>
                                        </p:tgtEl>
                                        <p:attrNameLst>
                                          <p:attrName>fill.type</p:attrName>
                                        </p:attrNameLst>
                                      </p:cBhvr>
                                      <p:to>
                                        <p:strVal val="solid"/>
                                      </p:to>
                                    </p:set>
                                  </p:childTnLst>
                                </p:cTn>
                              </p:par>
                            </p:childTnLst>
                          </p:cTn>
                        </p:par>
                        <p:par>
                          <p:cTn id="34" fill="hold" nodeType="afterGroup">
                            <p:stCondLst>
                              <p:cond delay="32100"/>
                            </p:stCondLst>
                            <p:childTnLst>
                              <p:par>
                                <p:cTn id="35" presetID="27" presetClass="entr" presetSubtype="0" fill="hold" grpId="0" nodeType="afterEffect">
                                  <p:stCondLst>
                                    <p:cond delay="1500"/>
                                  </p:stCondLst>
                                  <p:iterate type="lt">
                                    <p:tmPct val="50000"/>
                                  </p:iterate>
                                  <p:childTnLst>
                                    <p:set>
                                      <p:cBhvr>
                                        <p:cTn id="36" dur="1" fill="hold">
                                          <p:stCondLst>
                                            <p:cond delay="0"/>
                                          </p:stCondLst>
                                        </p:cTn>
                                        <p:tgtEl>
                                          <p:spTgt spid="14348">
                                            <p:txEl>
                                              <p:pRg st="6" end="6"/>
                                            </p:txEl>
                                          </p:spTgt>
                                        </p:tgtEl>
                                        <p:attrNameLst>
                                          <p:attrName>style.visibility</p:attrName>
                                        </p:attrNameLst>
                                      </p:cBhvr>
                                      <p:to>
                                        <p:strVal val="visible"/>
                                      </p:to>
                                    </p:set>
                                    <p:anim calcmode="discrete" valueType="clr">
                                      <p:cBhvr override="childStyle">
                                        <p:cTn id="37" dur="150"/>
                                        <p:tgtEl>
                                          <p:spTgt spid="14348">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150"/>
                                        <p:tgtEl>
                                          <p:spTgt spid="14348">
                                            <p:txEl>
                                              <p:pRg st="6" end="6"/>
                                            </p:txEl>
                                          </p:spTgt>
                                        </p:tgtEl>
                                        <p:attrNameLst>
                                          <p:attrName>fillcolor</p:attrName>
                                        </p:attrNameLst>
                                      </p:cBhvr>
                                      <p:tavLst>
                                        <p:tav tm="0">
                                          <p:val>
                                            <p:clrVal>
                                              <a:schemeClr val="accent2"/>
                                            </p:clrVal>
                                          </p:val>
                                        </p:tav>
                                        <p:tav tm="50000">
                                          <p:val>
                                            <p:clrVal>
                                              <a:schemeClr val="hlink"/>
                                            </p:clrVal>
                                          </p:val>
                                        </p:tav>
                                      </p:tavLst>
                                    </p:anim>
                                    <p:set>
                                      <p:cBhvr>
                                        <p:cTn id="39" dur="150"/>
                                        <p:tgtEl>
                                          <p:spTgt spid="14348">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8" grpId="0" build="p" bldLvl="3" advAuto="150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smtClean="0">
                <a:hlinkClick r:id="rId2"/>
              </a:rPr>
              <a:t>http://academichelp.net/academic-assignments/essay/</a:t>
            </a:r>
            <a:endParaRPr lang="en-US" smtClean="0"/>
          </a:p>
          <a:p>
            <a:pPr>
              <a:buNone/>
            </a:pPr>
            <a:endParaRPr lang="en-US"/>
          </a:p>
        </p:txBody>
      </p:sp>
      <p:sp>
        <p:nvSpPr>
          <p:cNvPr id="4" name="Slide Number Placeholder 3"/>
          <p:cNvSpPr>
            <a:spLocks noGrp="1"/>
          </p:cNvSpPr>
          <p:nvPr>
            <p:ph type="sldNum" sz="quarter" idx="12"/>
          </p:nvPr>
        </p:nvSpPr>
        <p:spPr/>
        <p:txBody>
          <a:bodyPr/>
          <a:lstStyle/>
          <a:p>
            <a:fld id="{9FFA460D-D413-4A4F-96F2-FCE1F5E5CE9E}" type="slidenum">
              <a:rPr lang="en-US" smtClean="0"/>
              <a:pPr/>
              <a:t>48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222</TotalTime>
  <Words>1461</Words>
  <Application>Microsoft Office PowerPoint</Application>
  <PresentationFormat>On-screen Show (4:3)</PresentationFormat>
  <Paragraphs>349</Paragraphs>
  <Slides>48</Slides>
  <Notes>24</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 Essay Writing</vt:lpstr>
      <vt:lpstr>Recap</vt:lpstr>
      <vt:lpstr>Slide 3</vt:lpstr>
      <vt:lpstr>Writing Process</vt:lpstr>
      <vt:lpstr>Slide 5</vt:lpstr>
      <vt:lpstr>Slide 6</vt:lpstr>
      <vt:lpstr>How to write an Essay?</vt:lpstr>
      <vt:lpstr>how to write an essay?</vt:lpstr>
      <vt:lpstr>Essay Format</vt:lpstr>
      <vt:lpstr>Choosing a Topic</vt:lpstr>
      <vt:lpstr>Organizing Your Ideas</vt:lpstr>
      <vt:lpstr>Writing Your Outline</vt:lpstr>
      <vt:lpstr>Composing a Thesis Statement</vt:lpstr>
      <vt:lpstr>Writing the Body Paragraphs</vt:lpstr>
      <vt:lpstr>Write the Introduction and Conclusion</vt:lpstr>
      <vt:lpstr>Conclusion</vt:lpstr>
      <vt:lpstr>Add the Finishing Touches </vt:lpstr>
      <vt:lpstr>Once you have checked your work and perfected your formatting, your essay is finished.   Congratulations! </vt:lpstr>
      <vt:lpstr>Types of Essays</vt:lpstr>
      <vt:lpstr>Descriptive Essay</vt:lpstr>
      <vt:lpstr>Slide 21</vt:lpstr>
      <vt:lpstr>Slide 22</vt:lpstr>
      <vt:lpstr>Slide 23</vt:lpstr>
      <vt:lpstr>Slide 24</vt:lpstr>
      <vt:lpstr>Slide 25</vt:lpstr>
      <vt:lpstr>Slide 26</vt:lpstr>
      <vt:lpstr>Slide 27</vt:lpstr>
      <vt:lpstr>Slide 28</vt:lpstr>
      <vt:lpstr>Slide 29</vt:lpstr>
      <vt:lpstr>Slide 30</vt:lpstr>
      <vt:lpstr>Common methods of beginning: Cohesion and Coherence</vt:lpstr>
      <vt:lpstr>Slide 32</vt:lpstr>
      <vt:lpstr>Slide 33</vt:lpstr>
      <vt:lpstr>Scratching outline for an Essay</vt:lpstr>
      <vt:lpstr>What is an Outline?</vt:lpstr>
      <vt:lpstr>What is it?</vt:lpstr>
      <vt:lpstr>Types of Outlines</vt:lpstr>
      <vt:lpstr>Rules for Outlining</vt:lpstr>
      <vt:lpstr>Rules for Outlining</vt:lpstr>
      <vt:lpstr>Examples</vt:lpstr>
      <vt:lpstr>Sentence Outline “Choices in College and After”</vt:lpstr>
      <vt:lpstr>Slide 42</vt:lpstr>
      <vt:lpstr>Topic Outline</vt:lpstr>
      <vt:lpstr>Slide 44</vt:lpstr>
      <vt:lpstr>So How to Make and Use an Essay Outline???</vt:lpstr>
      <vt:lpstr>When you begin writing an essay outline, use the following model as a guide:  I. INTRODUCTION:  Thesis:_____________________________________________________.  II. BODY PARAGRAPH 1: Opening Sentence:___________________________________________. Detail 1:____________________________________________________. Detail 2:____________________________________________________. Detail 3:____________________________________________________.  III. BODY PARAGRAPH II: Transition/Opening Sentence:__________________________________. Detail 1:____________________________________________________. Detail 2:____________________________________________________. Detail 3:____________________________________________________.  IV. BODY PARAGRAPH III: Transition/Opening Sentence:__________________________________. Detail 1:____________________________________________________. Detail 2:____________________________________________________. Detail 3:____________________________________________________.  V. BODY PARAGRAPH IV: Transition/Opening Sentence:__________________________________. Detail 1:____________________________________________________. Detail 2:____________________________________________________. Detail 3:____________________________________________________.  VI. CONCLUSION:  Reconfirmed Thesis:_________________________________________. </vt:lpstr>
      <vt:lpstr>How does it do that?</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Paragraph Writing &amp; Essay Writing</dc:title>
  <dc:creator>Anila</dc:creator>
  <cp:lastModifiedBy>vcomsats</cp:lastModifiedBy>
  <cp:revision>36</cp:revision>
  <dcterms:created xsi:type="dcterms:W3CDTF">2011-11-28T11:46:25Z</dcterms:created>
  <dcterms:modified xsi:type="dcterms:W3CDTF">2013-03-30T07:36:56Z</dcterms:modified>
</cp:coreProperties>
</file>