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6"/>
  </p:notesMasterIdLst>
  <p:sldIdLst>
    <p:sldId id="256" r:id="rId2"/>
    <p:sldId id="316" r:id="rId3"/>
    <p:sldId id="283" r:id="rId4"/>
    <p:sldId id="258" r:id="rId5"/>
    <p:sldId id="259" r:id="rId6"/>
    <p:sldId id="260" r:id="rId7"/>
    <p:sldId id="261" r:id="rId8"/>
    <p:sldId id="262" r:id="rId9"/>
    <p:sldId id="263" r:id="rId10"/>
    <p:sldId id="264" r:id="rId11"/>
    <p:sldId id="265" r:id="rId12"/>
    <p:sldId id="266" r:id="rId13"/>
    <p:sldId id="333" r:id="rId14"/>
    <p:sldId id="267" r:id="rId15"/>
    <p:sldId id="269" r:id="rId16"/>
    <p:sldId id="315" r:id="rId17"/>
    <p:sldId id="286" r:id="rId18"/>
    <p:sldId id="287" r:id="rId19"/>
    <p:sldId id="290" r:id="rId20"/>
    <p:sldId id="318" r:id="rId21"/>
    <p:sldId id="320" r:id="rId22"/>
    <p:sldId id="319" r:id="rId23"/>
    <p:sldId id="321" r:id="rId24"/>
    <p:sldId id="322" r:id="rId25"/>
    <p:sldId id="323" r:id="rId26"/>
    <p:sldId id="324" r:id="rId27"/>
    <p:sldId id="325" r:id="rId28"/>
    <p:sldId id="326" r:id="rId29"/>
    <p:sldId id="327" r:id="rId30"/>
    <p:sldId id="328" r:id="rId31"/>
    <p:sldId id="329" r:id="rId32"/>
    <p:sldId id="330" r:id="rId33"/>
    <p:sldId id="317" r:id="rId34"/>
    <p:sldId id="332" r:id="rId35"/>
    <p:sldId id="335" r:id="rId36"/>
    <p:sldId id="334" r:id="rId37"/>
    <p:sldId id="336" r:id="rId38"/>
    <p:sldId id="337" r:id="rId39"/>
    <p:sldId id="291" r:id="rId40"/>
    <p:sldId id="311" r:id="rId41"/>
    <p:sldId id="312" r:id="rId42"/>
    <p:sldId id="313" r:id="rId43"/>
    <p:sldId id="314" r:id="rId44"/>
    <p:sldId id="30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40" d="100"/>
          <a:sy n="40" d="100"/>
        </p:scale>
        <p:origin x="-324"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62767-8E50-46C8-887B-BCD94DA452FC}" type="datetimeFigureOut">
              <a:rPr lang="en-US" smtClean="0"/>
              <a:pPr/>
              <a:t>3/30/2013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C3211-ABF3-4D4F-8F31-28655F1600E8}" type="slidenum">
              <a:rPr lang="en-US" smtClean="0"/>
              <a:pPr/>
              <a:t>‹#›</a:t>
            </a:fld>
            <a:endParaRPr lang="en-US"/>
          </a:p>
        </p:txBody>
      </p:sp>
    </p:spTree>
    <p:extLst>
      <p:ext uri="{BB962C8B-B14F-4D97-AF65-F5344CB8AC3E}">
        <p14:creationId xmlns="" xmlns:p14="http://schemas.microsoft.com/office/powerpoint/2010/main" val="932779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6</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9</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535A8D-FA48-4D1D-80E8-54681617E7F5}"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15</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6F195E-2D98-498C-8AC3-3544CDFFBAF9}" type="slidenum">
              <a:rPr lang="en-US" smtClean="0"/>
              <a:pPr eaLnBrk="1" hangingPunct="1"/>
              <a:t>34</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0840C9-EB29-41B9-9507-70A5A8C66AA7}" type="slidenum">
              <a:rPr lang="en-GB"/>
              <a:pPr/>
              <a:t>39</a:t>
            </a:fld>
            <a:endParaRPr lang="en-GB"/>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B5FD1-68D7-429B-8F97-D8DEBFF5D2EA}" type="slidenum">
              <a:rPr lang="en-GB"/>
              <a:pPr/>
              <a:t>44</a:t>
            </a:fld>
            <a:endParaRPr lang="en-GB"/>
          </a:p>
        </p:txBody>
      </p:sp>
      <p:sp>
        <p:nvSpPr>
          <p:cNvPr id="46082" name="Rectangle 2"/>
          <p:cNvSpPr>
            <a:spLocks noGrp="1" noRot="1" noChangeAspect="1" noChangeArrowheads="1" noTextEdit="1"/>
          </p:cNvSpPr>
          <p:nvPr>
            <p:ph type="sldImg"/>
          </p:nvPr>
        </p:nvSpPr>
        <p:spPr>
          <a:xfrm>
            <a:off x="1144588" y="685800"/>
            <a:ext cx="4572000" cy="3429000"/>
          </a:xfrm>
          <a:ln/>
        </p:spPr>
      </p:sp>
      <p:sp>
        <p:nvSpPr>
          <p:cNvPr id="46083" name="Rectangle 3"/>
          <p:cNvSpPr>
            <a:spLocks noGrp="1" noChangeArrowheads="1"/>
          </p:cNvSpPr>
          <p:nvPr>
            <p:ph type="body" idx="1"/>
          </p:nvPr>
        </p:nvSpPr>
        <p:spPr>
          <a:xfrm>
            <a:off x="914400" y="4343400"/>
            <a:ext cx="5029200" cy="4114800"/>
          </a:xfrm>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732821-29DD-472D-AE98-43A37BE10EBF}"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C7E34-B64C-4726-9528-19AF0C65AB4D}"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B3612F-D451-4D14-9E3E-320B9D937012}"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C78372-9E4B-4BBE-A610-4D9473A88C63}" type="datetime1">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90FF7B-3559-49A5-915A-A3AD439C9245}" type="datetime1">
              <a:rPr lang="en-US" smtClean="0"/>
              <a:pPr/>
              <a:t>3/30/2013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A0BB96-73F1-4F19-BD59-E754C303CA81}" type="datetime1">
              <a:rPr lang="en-US" smtClean="0"/>
              <a:pPr/>
              <a:t>3/30/2013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CA771-3B01-469D-B595-777941E92437}" type="datetime1">
              <a:rPr lang="en-US" smtClean="0"/>
              <a:pPr/>
              <a:t>3/30/2013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0598C-29B6-4F21-ADCE-7A138EB9B758}" type="datetime1">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81FA2-25AB-4885-B50C-FA86A04A78C4}" type="datetime1">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F5A1E1-7D0B-49CF-9248-051AF5F4BFC3}"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F823E-1863-447B-81A5-A9D139CF8B5C}"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4D595-8AF2-4280-924C-CC968D60F024}" type="datetime1">
              <a:rPr lang="en-US" smtClean="0"/>
              <a:pPr/>
              <a:t>3/30/2013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460D-D413-4A4F-96F2-FCE1F5E5CE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mlDrawing" Target="../drawings/vmlDrawing13.v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7.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8.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9.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0"/>
            <a:ext cx="7924800" cy="2214240"/>
          </a:xfrm>
        </p:spPr>
        <p:txBody>
          <a:bodyPr>
            <a:normAutofit/>
          </a:bodyPr>
          <a:lstStyle/>
          <a:p>
            <a:pPr algn="ctr"/>
            <a:r>
              <a:rPr lang="en-US" sz="4600" b="1" dirty="0" smtClean="0">
                <a:latin typeface="Calibri" pitchFamily="34" charset="0"/>
                <a:cs typeface="Calibri" pitchFamily="34" charset="0"/>
              </a:rPr>
              <a:t/>
            </a:r>
            <a:br>
              <a:rPr lang="en-US" sz="4600" b="1" dirty="0" smtClean="0">
                <a:latin typeface="Calibri" pitchFamily="34" charset="0"/>
                <a:cs typeface="Calibri" pitchFamily="34" charset="0"/>
              </a:rPr>
            </a:br>
            <a:r>
              <a:rPr lang="en-US" sz="7200" b="1" dirty="0" smtClean="0">
                <a:latin typeface="Calibri" pitchFamily="34" charset="0"/>
                <a:cs typeface="Calibri" pitchFamily="34" charset="0"/>
              </a:rPr>
              <a:t>Writing Skills</a:t>
            </a:r>
            <a:endParaRPr lang="en-US" sz="7200" b="1" dirty="0">
              <a:latin typeface="Calibri" pitchFamily="34" charset="0"/>
              <a:cs typeface="Calibri" pitchFamily="34" charset="0"/>
            </a:endParaRPr>
          </a:p>
        </p:txBody>
      </p:sp>
      <p:sp>
        <p:nvSpPr>
          <p:cNvPr id="3" name="Subtitle 2"/>
          <p:cNvSpPr>
            <a:spLocks noGrp="1"/>
          </p:cNvSpPr>
          <p:nvPr>
            <p:ph type="subTitle" idx="1"/>
          </p:nvPr>
        </p:nvSpPr>
        <p:spPr>
          <a:xfrm>
            <a:off x="1219200" y="990600"/>
            <a:ext cx="6400800" cy="1295400"/>
          </a:xfrm>
        </p:spPr>
        <p:txBody>
          <a:bodyPr>
            <a:normAutofit/>
          </a:bodyPr>
          <a:lstStyle/>
          <a:p>
            <a:pPr algn="ctr"/>
            <a:r>
              <a:rPr lang="en-US" sz="4000" b="1" smtClean="0">
                <a:solidFill>
                  <a:schemeClr val="tx1"/>
                </a:solidFill>
                <a:latin typeface="Calibri" pitchFamily="34" charset="0"/>
                <a:cs typeface="Calibri" pitchFamily="34" charset="0"/>
              </a:rPr>
              <a:t>Lecture </a:t>
            </a:r>
            <a:r>
              <a:rPr lang="en-US" sz="4000" b="1" smtClean="0">
                <a:solidFill>
                  <a:schemeClr val="tx1"/>
                </a:solidFill>
                <a:latin typeface="Calibri" pitchFamily="34" charset="0"/>
                <a:cs typeface="Calibri" pitchFamily="34" charset="0"/>
              </a:rPr>
              <a:t>15</a:t>
            </a:r>
            <a:endParaRPr lang="en-US" sz="4000" b="1" dirty="0">
              <a:solidFill>
                <a:schemeClr val="tx1"/>
              </a:solidFill>
              <a:latin typeface="Calibri" pitchFamily="34" charset="0"/>
              <a:cs typeface="Calibri" pitchFamily="34" charset="0"/>
            </a:endParaRPr>
          </a:p>
        </p:txBody>
      </p:sp>
    </p:spTree>
    <p:extLst>
      <p:ext uri="{BB962C8B-B14F-4D97-AF65-F5344CB8AC3E}">
        <p14:creationId xmlns="" xmlns:p14="http://schemas.microsoft.com/office/powerpoint/2010/main" val="2496412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The three Writing Stages</a:t>
            </a:r>
          </a:p>
          <a:p>
            <a:pPr lvl="1"/>
            <a:r>
              <a:rPr lang="en-US" dirty="0" smtClean="0"/>
              <a:t>Pre-writing</a:t>
            </a:r>
          </a:p>
          <a:p>
            <a:pPr lvl="1"/>
            <a:r>
              <a:rPr lang="en-US" dirty="0" smtClean="0"/>
              <a:t>Writing</a:t>
            </a:r>
          </a:p>
          <a:p>
            <a:pPr lvl="1"/>
            <a:r>
              <a:rPr lang="en-US" dirty="0" smtClean="0"/>
              <a:t>Re-writing</a:t>
            </a:r>
          </a:p>
          <a:p>
            <a:r>
              <a:rPr lang="en-US" smtClean="0"/>
              <a:t>Exercise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Topic Highlights</a:t>
            </a:r>
            <a:endParaRPr lang="en-US" b="1" dirty="0"/>
          </a:p>
        </p:txBody>
      </p:sp>
      <p:sp>
        <p:nvSpPr>
          <p:cNvPr id="3" name="Content Placeholder 2"/>
          <p:cNvSpPr>
            <a:spLocks noGrp="1"/>
          </p:cNvSpPr>
          <p:nvPr>
            <p:ph idx="1"/>
          </p:nvPr>
        </p:nvSpPr>
        <p:spPr>
          <a:xfrm>
            <a:off x="228600" y="1600200"/>
            <a:ext cx="8686800" cy="4876800"/>
          </a:xfrm>
        </p:spPr>
        <p:txBody>
          <a:bodyPr>
            <a:normAutofit fontScale="70000" lnSpcReduction="20000"/>
          </a:bodyPr>
          <a:lstStyle/>
          <a:p>
            <a:r>
              <a:rPr lang="en-US" sz="3600" dirty="0">
                <a:latin typeface="Calibri" pitchFamily="34" charset="0"/>
                <a:cs typeface="Calibri" pitchFamily="34" charset="0"/>
              </a:rPr>
              <a:t>What is Paragraph?</a:t>
            </a:r>
          </a:p>
          <a:p>
            <a:r>
              <a:rPr lang="en-US" sz="3600" dirty="0">
                <a:latin typeface="Calibri" pitchFamily="34" charset="0"/>
                <a:cs typeface="Calibri" pitchFamily="34" charset="0"/>
              </a:rPr>
              <a:t>Examples of Paragraph writing</a:t>
            </a:r>
          </a:p>
          <a:p>
            <a:r>
              <a:rPr lang="en-US" sz="3600" dirty="0">
                <a:latin typeface="Calibri" pitchFamily="34" charset="0"/>
                <a:cs typeface="Calibri" pitchFamily="34" charset="0"/>
              </a:rPr>
              <a:t>What is Essay?</a:t>
            </a:r>
          </a:p>
          <a:p>
            <a:r>
              <a:rPr lang="en-US" sz="3600" dirty="0">
                <a:latin typeface="Calibri" pitchFamily="34" charset="0"/>
                <a:cs typeface="Calibri" pitchFamily="34" charset="0"/>
              </a:rPr>
              <a:t>What makes a good essay?</a:t>
            </a:r>
          </a:p>
          <a:p>
            <a:r>
              <a:rPr lang="en-US" sz="3600" dirty="0" smtClean="0">
                <a:latin typeface="Calibri" pitchFamily="34" charset="0"/>
                <a:cs typeface="Calibri" pitchFamily="34" charset="0"/>
              </a:rPr>
              <a:t>What is Précis?</a:t>
            </a:r>
          </a:p>
          <a:p>
            <a:r>
              <a:rPr lang="en-US" sz="3600" dirty="0" smtClean="0">
                <a:latin typeface="Calibri" pitchFamily="34" charset="0"/>
                <a:cs typeface="Calibri" pitchFamily="34" charset="0"/>
              </a:rPr>
              <a:t>Technical Writing:</a:t>
            </a:r>
          </a:p>
          <a:p>
            <a:pPr lvl="1"/>
            <a:r>
              <a:rPr lang="en-US" dirty="0" smtClean="0">
                <a:latin typeface="Calibri" pitchFamily="34" charset="0"/>
                <a:cs typeface="Calibri" pitchFamily="34" charset="0"/>
              </a:rPr>
              <a:t>Email</a:t>
            </a:r>
          </a:p>
          <a:p>
            <a:pPr lvl="1"/>
            <a:r>
              <a:rPr lang="en-US" dirty="0" smtClean="0">
                <a:latin typeface="Calibri" pitchFamily="34" charset="0"/>
                <a:cs typeface="Calibri" pitchFamily="34" charset="0"/>
              </a:rPr>
              <a:t>Letter</a:t>
            </a:r>
          </a:p>
          <a:p>
            <a:pPr lvl="1"/>
            <a:r>
              <a:rPr lang="en-US" dirty="0" smtClean="0">
                <a:latin typeface="Calibri" pitchFamily="34" charset="0"/>
                <a:cs typeface="Calibri" pitchFamily="34" charset="0"/>
              </a:rPr>
              <a:t>Memorandum</a:t>
            </a:r>
          </a:p>
          <a:p>
            <a:pPr lvl="1"/>
            <a:r>
              <a:rPr lang="en-US" dirty="0" smtClean="0">
                <a:latin typeface="Calibri" pitchFamily="34" charset="0"/>
                <a:cs typeface="Calibri" pitchFamily="34" charset="0"/>
              </a:rPr>
              <a:t>Resume/CV</a:t>
            </a:r>
          </a:p>
          <a:p>
            <a:pPr lvl="1"/>
            <a:r>
              <a:rPr lang="en-US" dirty="0" smtClean="0">
                <a:latin typeface="Calibri" pitchFamily="34" charset="0"/>
                <a:cs typeface="Calibri" pitchFamily="34" charset="0"/>
              </a:rPr>
              <a:t>Email </a:t>
            </a:r>
          </a:p>
          <a:p>
            <a:r>
              <a:rPr lang="en-US" sz="3600" dirty="0" smtClean="0">
                <a:latin typeface="Calibri" pitchFamily="34" charset="0"/>
                <a:cs typeface="Calibri" pitchFamily="34" charset="0"/>
              </a:rPr>
              <a:t>Dos </a:t>
            </a:r>
            <a:r>
              <a:rPr lang="en-US" sz="3600" dirty="0">
                <a:latin typeface="Calibri" pitchFamily="34" charset="0"/>
                <a:cs typeface="Calibri" pitchFamily="34" charset="0"/>
              </a:rPr>
              <a:t>and </a:t>
            </a:r>
            <a:r>
              <a:rPr lang="en-US" sz="3600" dirty="0" smtClean="0">
                <a:latin typeface="Calibri" pitchFamily="34" charset="0"/>
                <a:cs typeface="Calibri" pitchFamily="34" charset="0"/>
              </a:rPr>
              <a:t>Don'ts</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Formal </a:t>
            </a:r>
            <a:r>
              <a:rPr lang="en-US" sz="3600" smtClean="0">
                <a:latin typeface="Calibri" pitchFamily="34" charset="0"/>
                <a:cs typeface="Calibri" pitchFamily="34" charset="0"/>
              </a:rPr>
              <a:t>Writing Rules</a:t>
            </a:r>
            <a:endParaRPr lang="en-US" sz="3600" dirty="0">
              <a:latin typeface="Calibri" pitchFamily="34" charset="0"/>
              <a:cs typeface="Calibri" pitchFamily="34" charset="0"/>
            </a:endParaRP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800" b="1" dirty="0" smtClean="0">
                <a:latin typeface="Calibri" pitchFamily="34" charset="0"/>
                <a:cs typeface="Calibri" pitchFamily="34" charset="0"/>
              </a:rPr>
              <a:t>Paragraph Writing</a:t>
            </a:r>
            <a:endParaRPr lang="en-US" sz="4800" b="1" dirty="0">
              <a:latin typeface="Calibri" pitchFamily="34" charset="0"/>
              <a:cs typeface="Calibri" pitchFamily="34" charset="0"/>
            </a:endParaRPr>
          </a:p>
        </p:txBody>
      </p:sp>
      <p:sp>
        <p:nvSpPr>
          <p:cNvPr id="2" name="Content Placeholder 1"/>
          <p:cNvSpPr>
            <a:spLocks noGrp="1"/>
          </p:cNvSpPr>
          <p:nvPr>
            <p:ph idx="1"/>
          </p:nvPr>
        </p:nvSpPr>
        <p:spPr/>
        <p:txBody>
          <a:bodyPr>
            <a:normAutofit/>
          </a:bodyPr>
          <a:lstStyle/>
          <a:p>
            <a:r>
              <a:rPr lang="en-US" sz="4000" dirty="0" smtClean="0">
                <a:latin typeface="Times New Roman" pitchFamily="18" charset="0"/>
                <a:cs typeface="Times New Roman" pitchFamily="18" charset="0"/>
              </a:rPr>
              <a:t> </a:t>
            </a:r>
            <a:r>
              <a:rPr lang="en-US" sz="4000" dirty="0" smtClean="0">
                <a:latin typeface="Calibri" pitchFamily="34" charset="0"/>
                <a:cs typeface="Calibri" pitchFamily="34" charset="0"/>
              </a:rPr>
              <a:t>Definition</a:t>
            </a:r>
            <a:endParaRPr lang="en-US" sz="4000" dirty="0">
              <a:latin typeface="Calibri" pitchFamily="34" charset="0"/>
              <a:cs typeface="Calibri" pitchFamily="34" charset="0"/>
            </a:endParaRPr>
          </a:p>
          <a:p>
            <a:r>
              <a:rPr lang="en-US" sz="4000" dirty="0" smtClean="0">
                <a:latin typeface="Calibri" pitchFamily="34" charset="0"/>
                <a:cs typeface="Calibri" pitchFamily="34" charset="0"/>
              </a:rPr>
              <a:t> Unity</a:t>
            </a:r>
            <a:endParaRPr lang="en-US" sz="4000" dirty="0">
              <a:latin typeface="Calibri" pitchFamily="34" charset="0"/>
              <a:cs typeface="Calibri" pitchFamily="34" charset="0"/>
            </a:endParaRPr>
          </a:p>
          <a:p>
            <a:r>
              <a:rPr lang="en-US" sz="4000" dirty="0" smtClean="0">
                <a:latin typeface="Calibri" pitchFamily="34" charset="0"/>
                <a:cs typeface="Calibri" pitchFamily="34" charset="0"/>
              </a:rPr>
              <a:t> Topical </a:t>
            </a:r>
            <a:r>
              <a:rPr lang="en-US" sz="4000" dirty="0">
                <a:latin typeface="Calibri" pitchFamily="34" charset="0"/>
                <a:cs typeface="Calibri" pitchFamily="34" charset="0"/>
              </a:rPr>
              <a:t>Sentence</a:t>
            </a:r>
          </a:p>
          <a:p>
            <a:r>
              <a:rPr lang="en-US" sz="4000" dirty="0" smtClean="0">
                <a:latin typeface="Calibri" pitchFamily="34" charset="0"/>
                <a:cs typeface="Calibri" pitchFamily="34" charset="0"/>
              </a:rPr>
              <a:t> Supporting </a:t>
            </a:r>
            <a:r>
              <a:rPr lang="en-US" sz="4000" dirty="0">
                <a:latin typeface="Calibri" pitchFamily="34" charset="0"/>
                <a:cs typeface="Calibri" pitchFamily="34" charset="0"/>
              </a:rPr>
              <a:t>Details </a:t>
            </a:r>
          </a:p>
          <a:p>
            <a:r>
              <a:rPr lang="en-US" sz="4000" dirty="0" smtClean="0">
                <a:latin typeface="Calibri" pitchFamily="34" charset="0"/>
                <a:cs typeface="Calibri" pitchFamily="34" charset="0"/>
              </a:rPr>
              <a:t> Relevant Exercises</a:t>
            </a:r>
            <a:endParaRPr lang="en-US" sz="40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4</a:t>
            </a:fld>
            <a:endParaRPr lang="en-US"/>
          </a:p>
        </p:txBody>
      </p:sp>
    </p:spTree>
    <p:extLst>
      <p:ext uri="{BB962C8B-B14F-4D97-AF65-F5344CB8AC3E}">
        <p14:creationId xmlns="" xmlns:p14="http://schemas.microsoft.com/office/powerpoint/2010/main" val="3138467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a:latin typeface="Calibri" pitchFamily="34" charset="0"/>
                <a:cs typeface="Calibri" pitchFamily="34" charset="0"/>
              </a:rPr>
              <a:t>What is a paragraph</a:t>
            </a:r>
            <a:r>
              <a:rPr lang="en-US" sz="4000" b="1" dirty="0" smtClean="0">
                <a:latin typeface="Calibri" pitchFamily="34" charset="0"/>
                <a:cs typeface="Calibri" pitchFamily="34" charset="0"/>
              </a:rPr>
              <a:t>?</a:t>
            </a:r>
            <a:endParaRPr lang="en-US" sz="4000" dirty="0">
              <a:latin typeface="Calibri" pitchFamily="34" charset="0"/>
              <a:cs typeface="Calibri" pitchFamily="34" charset="0"/>
            </a:endParaRPr>
          </a:p>
        </p:txBody>
      </p:sp>
      <p:sp>
        <p:nvSpPr>
          <p:cNvPr id="2" name="Content Placeholder 1"/>
          <p:cNvSpPr>
            <a:spLocks noGrp="1"/>
          </p:cNvSpPr>
          <p:nvPr>
            <p:ph idx="1"/>
          </p:nvPr>
        </p:nvSpPr>
        <p:spPr>
          <a:xfrm>
            <a:off x="228600" y="1524000"/>
            <a:ext cx="8407893" cy="4834129"/>
          </a:xfrm>
        </p:spPr>
        <p:txBody>
          <a:bodyPr>
            <a:noAutofit/>
          </a:bodyPr>
          <a:lstStyle/>
          <a:p>
            <a:pPr algn="just"/>
            <a:r>
              <a:rPr lang="en-US" sz="3600" dirty="0" smtClean="0">
                <a:latin typeface="Calibri" pitchFamily="34" charset="0"/>
                <a:cs typeface="Calibri" pitchFamily="34" charset="0"/>
              </a:rPr>
              <a:t> 	It </a:t>
            </a:r>
            <a:r>
              <a:rPr lang="en-US" sz="3600" dirty="0">
                <a:latin typeface="Calibri" pitchFamily="34" charset="0"/>
                <a:cs typeface="Calibri" pitchFamily="34" charset="0"/>
              </a:rPr>
              <a:t>is a </a:t>
            </a:r>
            <a:r>
              <a:rPr lang="en-US" sz="3600" b="1" u="sng" dirty="0">
                <a:latin typeface="Calibri" pitchFamily="34" charset="0"/>
                <a:cs typeface="Calibri" pitchFamily="34" charset="0"/>
              </a:rPr>
              <a:t>group of sentences</a:t>
            </a:r>
            <a:r>
              <a:rPr lang="en-US" sz="3600" dirty="0">
                <a:latin typeface="Calibri" pitchFamily="34" charset="0"/>
                <a:cs typeface="Calibri" pitchFamily="34" charset="0"/>
              </a:rPr>
              <a:t> that </a:t>
            </a:r>
            <a:r>
              <a:rPr lang="en-US" sz="3600" dirty="0" smtClean="0">
                <a:latin typeface="Calibri" pitchFamily="34" charset="0"/>
                <a:cs typeface="Calibri" pitchFamily="34" charset="0"/>
              </a:rPr>
              <a:t>	</a:t>
            </a:r>
            <a:r>
              <a:rPr lang="en-US" sz="3600" b="1" u="sng" dirty="0" smtClean="0">
                <a:latin typeface="Calibri" pitchFamily="34" charset="0"/>
                <a:cs typeface="Calibri" pitchFamily="34" charset="0"/>
              </a:rPr>
              <a:t>introduces</a:t>
            </a:r>
            <a:r>
              <a:rPr lang="en-US" sz="3600" dirty="0">
                <a:latin typeface="Calibri" pitchFamily="34" charset="0"/>
                <a:cs typeface="Calibri" pitchFamily="34" charset="0"/>
              </a:rPr>
              <a:t>, </a:t>
            </a:r>
            <a:r>
              <a:rPr lang="en-US" sz="3600" b="1" u="sng" dirty="0">
                <a:latin typeface="Calibri" pitchFamily="34" charset="0"/>
                <a:cs typeface="Calibri" pitchFamily="34" charset="0"/>
              </a:rPr>
              <a:t>presents</a:t>
            </a:r>
            <a:r>
              <a:rPr lang="en-US" sz="3600" dirty="0">
                <a:latin typeface="Calibri" pitchFamily="34" charset="0"/>
                <a:cs typeface="Calibri" pitchFamily="34" charset="0"/>
              </a:rPr>
              <a:t> and </a:t>
            </a:r>
            <a:r>
              <a:rPr lang="en-US" sz="3600" b="1" u="sng" dirty="0">
                <a:latin typeface="Calibri" pitchFamily="34" charset="0"/>
                <a:cs typeface="Calibri" pitchFamily="34" charset="0"/>
              </a:rPr>
              <a:t>develops </a:t>
            </a:r>
            <a:r>
              <a:rPr lang="en-US" sz="3600" b="1" dirty="0" smtClean="0">
                <a:latin typeface="Calibri" pitchFamily="34" charset="0"/>
                <a:cs typeface="Calibri" pitchFamily="34" charset="0"/>
              </a:rPr>
              <a:t>	</a:t>
            </a:r>
            <a:r>
              <a:rPr lang="en-US" sz="3600" b="1" u="sng" dirty="0" smtClean="0">
                <a:latin typeface="Calibri" pitchFamily="34" charset="0"/>
                <a:cs typeface="Calibri" pitchFamily="34" charset="0"/>
              </a:rPr>
              <a:t>one </a:t>
            </a:r>
            <a:r>
              <a:rPr lang="en-US" sz="3600" b="1" u="sng" dirty="0">
                <a:latin typeface="Calibri" pitchFamily="34" charset="0"/>
                <a:cs typeface="Calibri" pitchFamily="34" charset="0"/>
              </a:rPr>
              <a:t>main idea about the </a:t>
            </a:r>
            <a:r>
              <a:rPr lang="en-US" sz="3600" b="1" u="sng" dirty="0" smtClean="0">
                <a:latin typeface="Calibri" pitchFamily="34" charset="0"/>
                <a:cs typeface="Calibri" pitchFamily="34" charset="0"/>
              </a:rPr>
              <a:t>topic</a:t>
            </a:r>
            <a:r>
              <a:rPr lang="en-US" sz="3600" u="sng" dirty="0" smtClean="0">
                <a:latin typeface="Calibri" pitchFamily="34" charset="0"/>
                <a:cs typeface="Calibri" pitchFamily="34" charset="0"/>
              </a:rPr>
              <a:t>.</a:t>
            </a:r>
          </a:p>
          <a:p>
            <a:pPr algn="just"/>
            <a:r>
              <a:rPr lang="en-US" sz="3600" dirty="0" smtClean="0">
                <a:latin typeface="Calibri" pitchFamily="34" charset="0"/>
                <a:cs typeface="Calibri" pitchFamily="34" charset="0"/>
              </a:rPr>
              <a:t> 	It </a:t>
            </a:r>
            <a:r>
              <a:rPr lang="en-US" sz="3600" dirty="0">
                <a:latin typeface="Calibri" pitchFamily="34" charset="0"/>
                <a:cs typeface="Calibri" pitchFamily="34" charset="0"/>
              </a:rPr>
              <a:t>can be divided into </a:t>
            </a:r>
            <a:r>
              <a:rPr lang="en-US" sz="3600" b="1" u="sng" dirty="0">
                <a:latin typeface="Calibri" pitchFamily="34" charset="0"/>
                <a:cs typeface="Calibri" pitchFamily="34" charset="0"/>
              </a:rPr>
              <a:t>three major </a:t>
            </a:r>
            <a:r>
              <a:rPr lang="en-US" sz="3600" b="1" dirty="0">
                <a:latin typeface="Calibri" pitchFamily="34" charset="0"/>
                <a:cs typeface="Calibri" pitchFamily="34" charset="0"/>
              </a:rPr>
              <a:t>	</a:t>
            </a:r>
            <a:r>
              <a:rPr lang="en-US" sz="3600" b="1" u="sng" dirty="0" smtClean="0">
                <a:latin typeface="Calibri" pitchFamily="34" charset="0"/>
                <a:cs typeface="Calibri" pitchFamily="34" charset="0"/>
              </a:rPr>
              <a:t>parts</a:t>
            </a:r>
            <a:r>
              <a:rPr lang="en-US" sz="3600" b="1" u="sng" dirty="0">
                <a:latin typeface="Calibri" pitchFamily="34" charset="0"/>
                <a:cs typeface="Calibri" pitchFamily="34" charset="0"/>
              </a:rPr>
              <a:t>. </a:t>
            </a:r>
            <a:endParaRPr lang="en-US" sz="3200" b="1" u="sng" dirty="0">
              <a:latin typeface="Calibri" pitchFamily="34" charset="0"/>
              <a:cs typeface="Calibri" pitchFamily="34" charset="0"/>
            </a:endParaRPr>
          </a:p>
          <a:p>
            <a:pPr lvl="3" algn="just"/>
            <a:r>
              <a:rPr lang="en-US" sz="3000" b="1" dirty="0" smtClean="0">
                <a:latin typeface="Calibri" pitchFamily="34" charset="0"/>
                <a:cs typeface="Calibri" pitchFamily="34" charset="0"/>
              </a:rPr>
              <a:t> 	Topic Sentence (Beginning)</a:t>
            </a:r>
          </a:p>
          <a:p>
            <a:pPr lvl="3" algn="just"/>
            <a:r>
              <a:rPr lang="en-US" sz="3000" b="1" dirty="0">
                <a:latin typeface="Calibri" pitchFamily="34" charset="0"/>
                <a:cs typeface="Calibri" pitchFamily="34" charset="0"/>
              </a:rPr>
              <a:t> </a:t>
            </a:r>
            <a:r>
              <a:rPr lang="en-US" sz="3000" b="1" dirty="0" smtClean="0">
                <a:latin typeface="Calibri" pitchFamily="34" charset="0"/>
                <a:cs typeface="Calibri" pitchFamily="34" charset="0"/>
              </a:rPr>
              <a:t>	Supporting Details (Middle)</a:t>
            </a:r>
          </a:p>
          <a:p>
            <a:pPr lvl="3" algn="just"/>
            <a:r>
              <a:rPr lang="en-US" sz="3000" b="1" dirty="0">
                <a:latin typeface="Calibri" pitchFamily="34" charset="0"/>
                <a:cs typeface="Calibri" pitchFamily="34" charset="0"/>
              </a:rPr>
              <a:t> </a:t>
            </a:r>
            <a:r>
              <a:rPr lang="en-US" sz="3000" b="1" dirty="0" smtClean="0">
                <a:latin typeface="Calibri" pitchFamily="34" charset="0"/>
                <a:cs typeface="Calibri" pitchFamily="34" charset="0"/>
              </a:rPr>
              <a:t>	Closing Sentence	(End)</a:t>
            </a:r>
            <a:endParaRPr lang="en-US" sz="30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5</a:t>
            </a:fld>
            <a:endParaRPr lang="en-US"/>
          </a:p>
        </p:txBody>
      </p:sp>
    </p:spTree>
    <p:extLst>
      <p:ext uri="{BB962C8B-B14F-4D97-AF65-F5344CB8AC3E}">
        <p14:creationId xmlns="" xmlns:p14="http://schemas.microsoft.com/office/powerpoint/2010/main" val="1554457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1905000"/>
            <a:ext cx="8229600" cy="4572000"/>
          </a:xfrm>
        </p:spPr>
        <p:txBody>
          <a:bodyPr>
            <a:normAutofit lnSpcReduction="10000"/>
          </a:bodyPr>
          <a:lstStyle/>
          <a:p>
            <a:r>
              <a:rPr lang="en-US" sz="3600" dirty="0" smtClean="0">
                <a:latin typeface="Times New Roman" pitchFamily="18" charset="0"/>
                <a:cs typeface="Times New Roman" pitchFamily="18" charset="0"/>
              </a:rPr>
              <a:t> </a:t>
            </a:r>
            <a:r>
              <a:rPr lang="en-US" sz="3600" dirty="0" smtClean="0">
                <a:latin typeface="Calibri" pitchFamily="34" charset="0"/>
                <a:cs typeface="Calibri" pitchFamily="34" charset="0"/>
              </a:rPr>
              <a:t>	Normally </a:t>
            </a:r>
            <a:r>
              <a:rPr lang="en-US" sz="3600" dirty="0">
                <a:latin typeface="Calibri" pitchFamily="34" charset="0"/>
                <a:cs typeface="Calibri" pitchFamily="34" charset="0"/>
              </a:rPr>
              <a:t>the </a:t>
            </a:r>
            <a:r>
              <a:rPr lang="en-US" sz="3600" b="1" i="1" dirty="0">
                <a:latin typeface="Calibri" pitchFamily="34" charset="0"/>
                <a:cs typeface="Calibri" pitchFamily="34" charset="0"/>
              </a:rPr>
              <a:t>first sentence </a:t>
            </a:r>
            <a:r>
              <a:rPr lang="en-US" sz="3600" dirty="0">
                <a:latin typeface="Calibri" pitchFamily="34" charset="0"/>
                <a:cs typeface="Calibri" pitchFamily="34" charset="0"/>
              </a:rPr>
              <a:t>of </a:t>
            </a:r>
            <a:r>
              <a:rPr lang="en-US" sz="3600" dirty="0" smtClean="0">
                <a:latin typeface="Calibri" pitchFamily="34" charset="0"/>
                <a:cs typeface="Calibri" pitchFamily="34" charset="0"/>
              </a:rPr>
              <a:t>the 	paragraph </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 	Conveys </a:t>
            </a:r>
            <a:r>
              <a:rPr lang="en-US" sz="3600" dirty="0">
                <a:latin typeface="Calibri" pitchFamily="34" charset="0"/>
                <a:cs typeface="Calibri" pitchFamily="34" charset="0"/>
              </a:rPr>
              <a:t>the </a:t>
            </a:r>
            <a:r>
              <a:rPr lang="en-US" sz="3600" b="1" i="1" dirty="0">
                <a:latin typeface="Calibri" pitchFamily="34" charset="0"/>
                <a:cs typeface="Calibri" pitchFamily="34" charset="0"/>
              </a:rPr>
              <a:t>overall point of </a:t>
            </a:r>
            <a:r>
              <a:rPr lang="en-US" sz="3600" b="1" i="1" dirty="0" smtClean="0">
                <a:latin typeface="Calibri" pitchFamily="34" charset="0"/>
                <a:cs typeface="Calibri" pitchFamily="34" charset="0"/>
              </a:rPr>
              <a:t>view </a:t>
            </a:r>
            <a:r>
              <a:rPr lang="en-US" sz="3600" dirty="0" smtClean="0">
                <a:latin typeface="Calibri" pitchFamily="34" charset="0"/>
                <a:cs typeface="Calibri" pitchFamily="34" charset="0"/>
              </a:rPr>
              <a:t>of 	the paragraph</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 	Helps </a:t>
            </a:r>
            <a:r>
              <a:rPr lang="en-US" sz="3600" dirty="0">
                <a:latin typeface="Calibri" pitchFamily="34" charset="0"/>
                <a:cs typeface="Calibri" pitchFamily="34" charset="0"/>
              </a:rPr>
              <a:t>the writer </a:t>
            </a:r>
            <a:r>
              <a:rPr lang="en-US" sz="3600" b="1" i="1" dirty="0">
                <a:latin typeface="Calibri" pitchFamily="34" charset="0"/>
                <a:cs typeface="Calibri" pitchFamily="34" charset="0"/>
              </a:rPr>
              <a:t>focus on the </a:t>
            </a:r>
            <a:r>
              <a:rPr lang="en-US" sz="3600" b="1" i="1" dirty="0" smtClean="0">
                <a:latin typeface="Calibri" pitchFamily="34" charset="0"/>
                <a:cs typeface="Calibri" pitchFamily="34" charset="0"/>
              </a:rPr>
              <a:t>	idea </a:t>
            </a:r>
            <a:r>
              <a:rPr lang="en-US" sz="3600" dirty="0" smtClean="0">
                <a:latin typeface="Calibri" pitchFamily="34" charset="0"/>
                <a:cs typeface="Calibri" pitchFamily="34" charset="0"/>
              </a:rPr>
              <a:t>written about </a:t>
            </a:r>
            <a:endParaRPr lang="en-US" sz="3600" dirty="0">
              <a:latin typeface="Calibri" pitchFamily="34" charset="0"/>
              <a:cs typeface="Calibri" pitchFamily="34" charset="0"/>
            </a:endParaRPr>
          </a:p>
          <a:p>
            <a:r>
              <a:rPr lang="en-US" sz="3600" dirty="0" smtClean="0">
                <a:latin typeface="Calibri" pitchFamily="34" charset="0"/>
                <a:cs typeface="Calibri" pitchFamily="34" charset="0"/>
              </a:rPr>
              <a:t> 	Helps </a:t>
            </a:r>
            <a:r>
              <a:rPr lang="en-US" sz="3600" dirty="0">
                <a:latin typeface="Calibri" pitchFamily="34" charset="0"/>
                <a:cs typeface="Calibri" pitchFamily="34" charset="0"/>
              </a:rPr>
              <a:t>the reader know </a:t>
            </a:r>
            <a:r>
              <a:rPr lang="en-US" sz="3600" dirty="0" smtClean="0">
                <a:latin typeface="Calibri" pitchFamily="34" charset="0"/>
                <a:cs typeface="Calibri" pitchFamily="34" charset="0"/>
              </a:rPr>
              <a:t>about	</a:t>
            </a:r>
            <a:r>
              <a:rPr lang="en-US" sz="3600" b="1" i="1" dirty="0" smtClean="0">
                <a:latin typeface="Calibri" pitchFamily="34" charset="0"/>
                <a:cs typeface="Calibri" pitchFamily="34" charset="0"/>
              </a:rPr>
              <a:t>what 	the </a:t>
            </a:r>
            <a:r>
              <a:rPr lang="en-US" sz="3600" b="1" i="1" dirty="0">
                <a:latin typeface="Calibri" pitchFamily="34" charset="0"/>
                <a:cs typeface="Calibri" pitchFamily="34" charset="0"/>
              </a:rPr>
              <a:t>paragraph is all </a:t>
            </a:r>
            <a:r>
              <a:rPr lang="en-US" sz="3600" b="1" i="1" dirty="0" smtClean="0">
                <a:latin typeface="Calibri" pitchFamily="34" charset="0"/>
                <a:cs typeface="Calibri" pitchFamily="34" charset="0"/>
              </a:rPr>
              <a:t>about</a:t>
            </a:r>
            <a:endParaRPr lang="en-US" sz="3600" b="1" i="1" dirty="0">
              <a:latin typeface="Calibri" pitchFamily="34" charset="0"/>
              <a:cs typeface="Calibri" pitchFamily="34" charset="0"/>
            </a:endParaRPr>
          </a:p>
          <a:p>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6</a:t>
            </a:fld>
            <a:endParaRPr lang="en-US"/>
          </a:p>
        </p:txBody>
      </p:sp>
      <p:sp>
        <p:nvSpPr>
          <p:cNvPr id="2" name="Rectangle 1"/>
          <p:cNvSpPr/>
          <p:nvPr/>
        </p:nvSpPr>
        <p:spPr>
          <a:xfrm>
            <a:off x="604684" y="457200"/>
            <a:ext cx="8077200" cy="707886"/>
          </a:xfrm>
          <a:prstGeom prst="rect">
            <a:avLst/>
          </a:prstGeom>
        </p:spPr>
        <p:txBody>
          <a:bodyPr wrap="square">
            <a:spAutoFit/>
          </a:bodyPr>
          <a:lstStyle/>
          <a:p>
            <a:pPr algn="ctr">
              <a:buFontTx/>
              <a:buNone/>
            </a:pPr>
            <a:r>
              <a:rPr lang="en-US" sz="4000" b="1" cap="all" spc="200" dirty="0">
                <a:latin typeface="Calibri" pitchFamily="34" charset="0"/>
                <a:ea typeface="+mj-ea"/>
                <a:cs typeface="Calibri" pitchFamily="34" charset="0"/>
              </a:rPr>
              <a:t>a) The Topic Sentence </a:t>
            </a:r>
          </a:p>
        </p:txBody>
      </p:sp>
    </p:spTree>
    <p:extLst>
      <p:ext uri="{BB962C8B-B14F-4D97-AF65-F5344CB8AC3E}">
        <p14:creationId xmlns="" xmlns:p14="http://schemas.microsoft.com/office/powerpoint/2010/main" val="3786015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304800" y="1676400"/>
            <a:ext cx="8229600" cy="4495800"/>
          </a:xfrm>
        </p:spPr>
        <p:txBody>
          <a:bodyPr>
            <a:normAutofit/>
          </a:bodyPr>
          <a:lstStyle/>
          <a:p>
            <a:pPr algn="just">
              <a:lnSpc>
                <a:spcPct val="90000"/>
              </a:lnSpc>
            </a:pPr>
            <a:r>
              <a:rPr lang="en-US" sz="3600" dirty="0" smtClean="0">
                <a:latin typeface="Calibri" pitchFamily="34" charset="0"/>
                <a:cs typeface="Calibri" pitchFamily="34" charset="0"/>
              </a:rPr>
              <a:t> 	Sentences </a:t>
            </a:r>
            <a:r>
              <a:rPr lang="en-US" sz="3600" dirty="0">
                <a:latin typeface="Calibri" pitchFamily="34" charset="0"/>
                <a:cs typeface="Calibri" pitchFamily="34" charset="0"/>
              </a:rPr>
              <a:t>used to </a:t>
            </a:r>
            <a:r>
              <a:rPr lang="en-US" sz="3600" b="1" i="1" dirty="0">
                <a:latin typeface="Calibri" pitchFamily="34" charset="0"/>
                <a:cs typeface="Calibri" pitchFamily="34" charset="0"/>
              </a:rPr>
              <a:t>support the main </a:t>
            </a:r>
            <a:r>
              <a:rPr lang="en-US" sz="3600" b="1" i="1" dirty="0" smtClean="0">
                <a:latin typeface="Calibri" pitchFamily="34" charset="0"/>
                <a:cs typeface="Calibri" pitchFamily="34" charset="0"/>
              </a:rPr>
              <a:t>	idea</a:t>
            </a:r>
            <a:r>
              <a:rPr lang="en-US" sz="3600" dirty="0" smtClean="0">
                <a:latin typeface="Calibri" pitchFamily="34" charset="0"/>
                <a:cs typeface="Calibri" pitchFamily="34" charset="0"/>
              </a:rPr>
              <a:t> </a:t>
            </a:r>
            <a:r>
              <a:rPr lang="en-US" sz="3600" dirty="0">
                <a:latin typeface="Calibri" pitchFamily="34" charset="0"/>
                <a:cs typeface="Calibri" pitchFamily="34" charset="0"/>
              </a:rPr>
              <a:t>stated in the topic </a:t>
            </a:r>
            <a:r>
              <a:rPr lang="en-US" sz="3600" dirty="0" smtClean="0">
                <a:latin typeface="Calibri" pitchFamily="34" charset="0"/>
                <a:cs typeface="Calibri" pitchFamily="34" charset="0"/>
              </a:rPr>
              <a:t>sentence </a:t>
            </a:r>
            <a:endParaRPr lang="en-US" sz="3600" dirty="0">
              <a:latin typeface="Calibri" pitchFamily="34" charset="0"/>
              <a:cs typeface="Calibri" pitchFamily="34" charset="0"/>
            </a:endParaRPr>
          </a:p>
          <a:p>
            <a:pPr algn="just">
              <a:lnSpc>
                <a:spcPct val="90000"/>
              </a:lnSpc>
            </a:pPr>
            <a:r>
              <a:rPr lang="en-US" sz="3600" dirty="0" smtClean="0">
                <a:latin typeface="Calibri" pitchFamily="34" charset="0"/>
                <a:cs typeface="Calibri" pitchFamily="34" charset="0"/>
              </a:rPr>
              <a:t> 	Provide information </a:t>
            </a:r>
            <a:r>
              <a:rPr lang="en-US" sz="3600" dirty="0">
                <a:latin typeface="Calibri" pitchFamily="34" charset="0"/>
                <a:cs typeface="Calibri" pitchFamily="34" charset="0"/>
              </a:rPr>
              <a:t>about the main </a:t>
            </a:r>
            <a:r>
              <a:rPr lang="en-US" sz="3600" dirty="0" smtClean="0">
                <a:latin typeface="Calibri" pitchFamily="34" charset="0"/>
                <a:cs typeface="Calibri" pitchFamily="34" charset="0"/>
              </a:rPr>
              <a:t>	idea </a:t>
            </a:r>
            <a:r>
              <a:rPr lang="en-US" sz="3600" dirty="0">
                <a:latin typeface="Calibri" pitchFamily="34" charset="0"/>
                <a:cs typeface="Calibri" pitchFamily="34" charset="0"/>
              </a:rPr>
              <a:t>through </a:t>
            </a:r>
            <a:r>
              <a:rPr lang="en-US" sz="3600" b="1" i="1" dirty="0" smtClean="0">
                <a:latin typeface="Calibri" pitchFamily="34" charset="0"/>
                <a:cs typeface="Calibri" pitchFamily="34" charset="0"/>
              </a:rPr>
              <a:t>examples </a:t>
            </a:r>
            <a:endParaRPr lang="en-US" sz="3600" b="1" i="1" dirty="0">
              <a:latin typeface="Calibri" pitchFamily="34" charset="0"/>
              <a:cs typeface="Calibri" pitchFamily="34" charset="0"/>
            </a:endParaRPr>
          </a:p>
          <a:p>
            <a:pPr algn="just">
              <a:lnSpc>
                <a:spcPct val="90000"/>
              </a:lnSpc>
            </a:pPr>
            <a:r>
              <a:rPr lang="en-US" sz="3600" dirty="0" smtClean="0">
                <a:latin typeface="Calibri" pitchFamily="34" charset="0"/>
                <a:cs typeface="Calibri" pitchFamily="34" charset="0"/>
              </a:rPr>
              <a:t> 	Provide </a:t>
            </a:r>
            <a:r>
              <a:rPr lang="en-US" sz="3600" b="1" i="1" dirty="0" smtClean="0">
                <a:latin typeface="Calibri" pitchFamily="34" charset="0"/>
                <a:cs typeface="Calibri" pitchFamily="34" charset="0"/>
              </a:rPr>
              <a:t>clear </a:t>
            </a:r>
            <a:r>
              <a:rPr lang="en-US" sz="3600" b="1" i="1" dirty="0">
                <a:latin typeface="Calibri" pitchFamily="34" charset="0"/>
                <a:cs typeface="Calibri" pitchFamily="34" charset="0"/>
              </a:rPr>
              <a:t>evidence </a:t>
            </a:r>
            <a:r>
              <a:rPr lang="en-US" sz="3600" dirty="0">
                <a:latin typeface="Calibri" pitchFamily="34" charset="0"/>
                <a:cs typeface="Calibri" pitchFamily="34" charset="0"/>
              </a:rPr>
              <a:t>that </a:t>
            </a:r>
            <a:r>
              <a:rPr lang="en-US" sz="3600" dirty="0" smtClean="0">
                <a:latin typeface="Calibri" pitchFamily="34" charset="0"/>
                <a:cs typeface="Calibri" pitchFamily="34" charset="0"/>
              </a:rPr>
              <a:t>what 	the 	topic sentence says is trustworthy </a:t>
            </a:r>
            <a:endParaRPr lang="en-US" sz="3600" dirty="0">
              <a:latin typeface="Calibri" pitchFamily="34" charset="0"/>
              <a:cs typeface="Calibri" pitchFamily="34" charset="0"/>
            </a:endParaRPr>
          </a:p>
          <a:p>
            <a:pPr algn="just">
              <a:lnSpc>
                <a:spcPct val="90000"/>
              </a:lnSpc>
            </a:pPr>
            <a:r>
              <a:rPr lang="en-US" sz="3600" dirty="0" smtClean="0">
                <a:latin typeface="Calibri" pitchFamily="34" charset="0"/>
                <a:cs typeface="Calibri" pitchFamily="34" charset="0"/>
              </a:rPr>
              <a:t> 	Strong </a:t>
            </a:r>
            <a:r>
              <a:rPr lang="en-US" sz="3600" b="1" i="1" dirty="0" smtClean="0">
                <a:latin typeface="Calibri" pitchFamily="34" charset="0"/>
                <a:cs typeface="Calibri" pitchFamily="34" charset="0"/>
              </a:rPr>
              <a:t>convincing</a:t>
            </a:r>
            <a:r>
              <a:rPr lang="en-US" sz="3600" b="1" i="1" dirty="0">
                <a:latin typeface="Calibri" pitchFamily="34" charset="0"/>
                <a:cs typeface="Calibri" pitchFamily="34" charset="0"/>
              </a:rPr>
              <a:t> </a:t>
            </a:r>
            <a:r>
              <a:rPr lang="en-US" sz="3600" b="1" i="1" dirty="0" smtClean="0">
                <a:latin typeface="Calibri" pitchFamily="34" charset="0"/>
                <a:cs typeface="Calibri" pitchFamily="34" charset="0"/>
              </a:rPr>
              <a:t>points </a:t>
            </a:r>
            <a:r>
              <a:rPr lang="en-US" sz="3600" dirty="0" smtClean="0">
                <a:latin typeface="Calibri" pitchFamily="34" charset="0"/>
                <a:cs typeface="Calibri" pitchFamily="34" charset="0"/>
              </a:rPr>
              <a:t>on </a:t>
            </a:r>
            <a:r>
              <a:rPr lang="en-US" sz="3600" dirty="0">
                <a:latin typeface="Calibri" pitchFamily="34" charset="0"/>
                <a:cs typeface="Calibri" pitchFamily="34" charset="0"/>
              </a:rPr>
              <a:t>which </a:t>
            </a:r>
            <a:r>
              <a:rPr lang="en-US" sz="3600" dirty="0" smtClean="0">
                <a:latin typeface="Calibri" pitchFamily="34" charset="0"/>
                <a:cs typeface="Calibri" pitchFamily="34" charset="0"/>
              </a:rPr>
              <a:t>	the </a:t>
            </a:r>
            <a:r>
              <a:rPr lang="en-US" sz="3600" dirty="0">
                <a:latin typeface="Calibri" pitchFamily="34" charset="0"/>
                <a:cs typeface="Calibri" pitchFamily="34" charset="0"/>
              </a:rPr>
              <a:t>topic </a:t>
            </a:r>
            <a:r>
              <a:rPr lang="en-US" sz="3600" dirty="0" smtClean="0">
                <a:latin typeface="Calibri" pitchFamily="34" charset="0"/>
                <a:cs typeface="Calibri" pitchFamily="34" charset="0"/>
              </a:rPr>
              <a:t>sentence can </a:t>
            </a:r>
            <a:r>
              <a:rPr lang="en-US" sz="3600" dirty="0">
                <a:latin typeface="Calibri" pitchFamily="34" charset="0"/>
                <a:cs typeface="Calibri" pitchFamily="34" charset="0"/>
              </a:rPr>
              <a:t>rely </a:t>
            </a:r>
            <a:r>
              <a:rPr lang="en-US" sz="3600" dirty="0" smtClean="0">
                <a:latin typeface="Calibri" pitchFamily="34" charset="0"/>
                <a:cs typeface="Calibri" pitchFamily="34" charset="0"/>
              </a:rPr>
              <a:t>upon</a:t>
            </a:r>
            <a:endParaRPr lang="en-US" sz="3600" dirty="0">
              <a:latin typeface="Calibri" pitchFamily="34" charset="0"/>
              <a:cs typeface="Calibri" pitchFamily="34" charset="0"/>
            </a:endParaRPr>
          </a:p>
          <a:p>
            <a:pPr>
              <a:lnSpc>
                <a:spcPct val="90000"/>
              </a:lnSpc>
            </a:pPr>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7</a:t>
            </a:fld>
            <a:endParaRPr lang="en-US"/>
          </a:p>
        </p:txBody>
      </p:sp>
      <p:sp>
        <p:nvSpPr>
          <p:cNvPr id="2" name="Rectangle 1"/>
          <p:cNvSpPr/>
          <p:nvPr/>
        </p:nvSpPr>
        <p:spPr>
          <a:xfrm>
            <a:off x="228600" y="457200"/>
            <a:ext cx="8610600" cy="707886"/>
          </a:xfrm>
          <a:prstGeom prst="rect">
            <a:avLst/>
          </a:prstGeom>
        </p:spPr>
        <p:txBody>
          <a:bodyPr wrap="square">
            <a:spAutoFit/>
          </a:bodyPr>
          <a:lstStyle/>
          <a:p>
            <a:pPr algn="ctr"/>
            <a:r>
              <a:rPr lang="en-US" sz="4000" b="1" cap="all" spc="200" dirty="0">
                <a:latin typeface="Calibri" pitchFamily="34" charset="0"/>
                <a:ea typeface="+mj-ea"/>
                <a:cs typeface="Calibri" pitchFamily="34" charset="0"/>
              </a:rPr>
              <a:t>b) The Supporting Details </a:t>
            </a:r>
          </a:p>
        </p:txBody>
      </p:sp>
    </p:spTree>
    <p:extLst>
      <p:ext uri="{BB962C8B-B14F-4D97-AF65-F5344CB8AC3E}">
        <p14:creationId xmlns="" xmlns:p14="http://schemas.microsoft.com/office/powerpoint/2010/main" val="348242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302342" y="1676400"/>
            <a:ext cx="8613058" cy="4876800"/>
          </a:xfrm>
        </p:spPr>
        <p:txBody>
          <a:bodyPr>
            <a:normAutofit lnSpcReduction="10000"/>
          </a:bodyPr>
          <a:lstStyle/>
          <a:p>
            <a:pPr algn="just"/>
            <a:r>
              <a:rPr lang="en-US" sz="2800" dirty="0" smtClean="0">
                <a:latin typeface="Times New Roman" pitchFamily="18" charset="0"/>
                <a:cs typeface="Times New Roman" pitchFamily="18" charset="0"/>
              </a:rPr>
              <a:t> </a:t>
            </a:r>
            <a:r>
              <a:rPr lang="en-US" sz="2800" dirty="0" smtClean="0">
                <a:latin typeface="Calibri" pitchFamily="34" charset="0"/>
                <a:cs typeface="Calibri" pitchFamily="34" charset="0"/>
              </a:rPr>
              <a:t>	</a:t>
            </a:r>
            <a:r>
              <a:rPr lang="en-US" sz="2800" b="1" i="1" dirty="0" smtClean="0">
                <a:latin typeface="Calibri" pitchFamily="34" charset="0"/>
                <a:cs typeface="Calibri" pitchFamily="34" charset="0"/>
              </a:rPr>
              <a:t>Reflection</a:t>
            </a:r>
            <a:r>
              <a:rPr lang="en-US" sz="2800" dirty="0" smtClean="0">
                <a:latin typeface="Calibri" pitchFamily="34" charset="0"/>
                <a:cs typeface="Calibri" pitchFamily="34" charset="0"/>
              </a:rPr>
              <a:t> </a:t>
            </a:r>
            <a:r>
              <a:rPr lang="en-US" sz="2800" dirty="0">
                <a:latin typeface="Calibri" pitchFamily="34" charset="0"/>
                <a:cs typeface="Calibri" pitchFamily="34" charset="0"/>
              </a:rPr>
              <a:t>of the main idea pronounced in the </a:t>
            </a:r>
            <a:r>
              <a:rPr lang="en-US" sz="2800" dirty="0" smtClean="0">
                <a:latin typeface="Calibri" pitchFamily="34" charset="0"/>
                <a:cs typeface="Calibri" pitchFamily="34" charset="0"/>
              </a:rPr>
              <a:t>	topic sentence </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a:t>
            </a:r>
            <a:r>
              <a:rPr lang="en-US" sz="2800" b="1" i="1" dirty="0" smtClean="0">
                <a:latin typeface="Calibri" pitchFamily="34" charset="0"/>
                <a:cs typeface="Calibri" pitchFamily="34" charset="0"/>
              </a:rPr>
              <a:t>Sums </a:t>
            </a:r>
            <a:r>
              <a:rPr lang="en-US" sz="2800" b="1" i="1" dirty="0">
                <a:latin typeface="Calibri" pitchFamily="34" charset="0"/>
                <a:cs typeface="Calibri" pitchFamily="34" charset="0"/>
              </a:rPr>
              <a:t>up </a:t>
            </a:r>
            <a:r>
              <a:rPr lang="en-US" sz="2800" dirty="0">
                <a:latin typeface="Calibri" pitchFamily="34" charset="0"/>
                <a:cs typeface="Calibri" pitchFamily="34" charset="0"/>
              </a:rPr>
              <a:t>what the topic sentence and the </a:t>
            </a:r>
            <a:r>
              <a:rPr lang="en-US" sz="2800" dirty="0" smtClean="0">
                <a:latin typeface="Calibri" pitchFamily="34" charset="0"/>
                <a:cs typeface="Calibri" pitchFamily="34" charset="0"/>
              </a:rPr>
              <a:t>	supporting </a:t>
            </a:r>
            <a:r>
              <a:rPr lang="en-US" sz="2800" dirty="0">
                <a:latin typeface="Calibri" pitchFamily="34" charset="0"/>
                <a:cs typeface="Calibri" pitchFamily="34" charset="0"/>
              </a:rPr>
              <a:t>details talk </a:t>
            </a:r>
            <a:r>
              <a:rPr lang="en-US" sz="2800" dirty="0" smtClean="0">
                <a:latin typeface="Calibri" pitchFamily="34" charset="0"/>
                <a:cs typeface="Calibri" pitchFamily="34" charset="0"/>
              </a:rPr>
              <a:t>about </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Closing </a:t>
            </a:r>
            <a:r>
              <a:rPr lang="en-US" sz="2800" dirty="0">
                <a:latin typeface="Calibri" pitchFamily="34" charset="0"/>
                <a:cs typeface="Calibri" pitchFamily="34" charset="0"/>
              </a:rPr>
              <a:t>sentence </a:t>
            </a:r>
            <a:r>
              <a:rPr lang="en-US" sz="2800" b="1" i="1" dirty="0" smtClean="0">
                <a:latin typeface="Calibri" pitchFamily="34" charset="0"/>
                <a:cs typeface="Calibri" pitchFamily="34" charset="0"/>
              </a:rPr>
              <a:t>reminds</a:t>
            </a:r>
            <a:r>
              <a:rPr lang="en-US" sz="2800" dirty="0" smtClean="0">
                <a:latin typeface="Calibri" pitchFamily="34" charset="0"/>
                <a:cs typeface="Calibri" pitchFamily="34" charset="0"/>
              </a:rPr>
              <a:t> </a:t>
            </a:r>
            <a:r>
              <a:rPr lang="en-US" sz="2800" dirty="0">
                <a:latin typeface="Calibri" pitchFamily="34" charset="0"/>
                <a:cs typeface="Calibri" pitchFamily="34" charset="0"/>
              </a:rPr>
              <a:t>the readers of what </a:t>
            </a:r>
            <a:r>
              <a:rPr lang="en-US" sz="2800" dirty="0" smtClean="0">
                <a:latin typeface="Calibri" pitchFamily="34" charset="0"/>
                <a:cs typeface="Calibri" pitchFamily="34" charset="0"/>
              </a:rPr>
              <a:t>	they </a:t>
            </a:r>
            <a:r>
              <a:rPr lang="en-US" sz="2800" dirty="0">
                <a:latin typeface="Calibri" pitchFamily="34" charset="0"/>
                <a:cs typeface="Calibri" pitchFamily="34" charset="0"/>
              </a:rPr>
              <a:t>have to </a:t>
            </a:r>
            <a:r>
              <a:rPr lang="en-US" sz="2800" dirty="0" smtClean="0">
                <a:latin typeface="Calibri" pitchFamily="34" charset="0"/>
                <a:cs typeface="Calibri" pitchFamily="34" charset="0"/>
              </a:rPr>
              <a:t>value</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It </a:t>
            </a:r>
            <a:r>
              <a:rPr lang="en-US" sz="2800" dirty="0">
                <a:latin typeface="Calibri" pitchFamily="34" charset="0"/>
                <a:cs typeface="Calibri" pitchFamily="34" charset="0"/>
              </a:rPr>
              <a:t>is compulsory for the </a:t>
            </a:r>
            <a:r>
              <a:rPr lang="en-US" sz="2800" b="1" i="1" dirty="0">
                <a:latin typeface="Calibri" pitchFamily="34" charset="0"/>
                <a:cs typeface="Calibri" pitchFamily="34" charset="0"/>
              </a:rPr>
              <a:t>completion</a:t>
            </a:r>
            <a:r>
              <a:rPr lang="en-US" sz="2800" dirty="0">
                <a:latin typeface="Calibri" pitchFamily="34" charset="0"/>
                <a:cs typeface="Calibri" pitchFamily="34" charset="0"/>
              </a:rPr>
              <a:t> of the </a:t>
            </a:r>
            <a:r>
              <a:rPr lang="en-US" sz="2800" dirty="0" smtClean="0">
                <a:latin typeface="Calibri" pitchFamily="34" charset="0"/>
                <a:cs typeface="Calibri" pitchFamily="34" charset="0"/>
              </a:rPr>
              <a:t>	paragraph unity </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Indicates </a:t>
            </a:r>
            <a:r>
              <a:rPr lang="en-US" sz="2800" dirty="0">
                <a:latin typeface="Calibri" pitchFamily="34" charset="0"/>
                <a:cs typeface="Calibri" pitchFamily="34" charset="0"/>
              </a:rPr>
              <a:t>the </a:t>
            </a:r>
            <a:r>
              <a:rPr lang="en-US" sz="2800" b="1" i="1" dirty="0">
                <a:latin typeface="Calibri" pitchFamily="34" charset="0"/>
                <a:cs typeface="Calibri" pitchFamily="34" charset="0"/>
              </a:rPr>
              <a:t>end </a:t>
            </a:r>
            <a:r>
              <a:rPr lang="en-US" sz="2800" dirty="0">
                <a:latin typeface="Calibri" pitchFamily="34" charset="0"/>
                <a:cs typeface="Calibri" pitchFamily="34" charset="0"/>
              </a:rPr>
              <a:t>of a </a:t>
            </a:r>
            <a:r>
              <a:rPr lang="en-US" sz="2800" dirty="0" smtClean="0">
                <a:latin typeface="Calibri" pitchFamily="34" charset="0"/>
                <a:cs typeface="Calibri" pitchFamily="34" charset="0"/>
              </a:rPr>
              <a:t>paragraph</a:t>
            </a:r>
            <a:endParaRPr lang="en-US" sz="2800" dirty="0">
              <a:latin typeface="Calibri" pitchFamily="34" charset="0"/>
              <a:cs typeface="Calibri" pitchFamily="34" charset="0"/>
            </a:endParaRPr>
          </a:p>
          <a:p>
            <a:pPr algn="just"/>
            <a:r>
              <a:rPr lang="en-US" sz="2800" dirty="0" smtClean="0">
                <a:latin typeface="Calibri" pitchFamily="34" charset="0"/>
                <a:cs typeface="Calibri" pitchFamily="34" charset="0"/>
              </a:rPr>
              <a:t> 	Prepares the </a:t>
            </a:r>
            <a:r>
              <a:rPr lang="en-US" sz="2800" dirty="0">
                <a:latin typeface="Calibri" pitchFamily="34" charset="0"/>
                <a:cs typeface="Calibri" pitchFamily="34" charset="0"/>
              </a:rPr>
              <a:t>reader for a </a:t>
            </a:r>
            <a:r>
              <a:rPr lang="en-US" sz="2800" b="1" i="1" dirty="0">
                <a:latin typeface="Calibri" pitchFamily="34" charset="0"/>
                <a:cs typeface="Calibri" pitchFamily="34" charset="0"/>
              </a:rPr>
              <a:t>smooth transition </a:t>
            </a:r>
            <a:r>
              <a:rPr lang="en-US" sz="2800" b="1" i="1" dirty="0" smtClean="0">
                <a:latin typeface="Calibri" pitchFamily="34" charset="0"/>
                <a:cs typeface="Calibri" pitchFamily="34" charset="0"/>
              </a:rPr>
              <a:t>	to the </a:t>
            </a:r>
            <a:r>
              <a:rPr lang="en-US" sz="2800" b="1" i="1" dirty="0">
                <a:latin typeface="Calibri" pitchFamily="34" charset="0"/>
                <a:cs typeface="Calibri" pitchFamily="34" charset="0"/>
              </a:rPr>
              <a:t>next paragraph</a:t>
            </a:r>
            <a:r>
              <a:rPr lang="en-US" sz="2800" dirty="0">
                <a:latin typeface="Calibri" pitchFamily="34" charset="0"/>
                <a:cs typeface="Calibri" pitchFamily="34" charset="0"/>
              </a:rPr>
              <a:t> if there is </a:t>
            </a:r>
            <a:r>
              <a:rPr lang="en-US" sz="2800" dirty="0" smtClean="0">
                <a:latin typeface="Calibri" pitchFamily="34" charset="0"/>
                <a:cs typeface="Calibri" pitchFamily="34" charset="0"/>
              </a:rPr>
              <a:t>one</a:t>
            </a:r>
            <a:endParaRPr lang="en-US" sz="2800"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9FFA460D-D413-4A4F-96F2-FCE1F5E5CE9E}" type="slidenum">
              <a:rPr lang="en-US" smtClean="0"/>
              <a:pPr/>
              <a:t>8</a:t>
            </a:fld>
            <a:endParaRPr lang="en-US"/>
          </a:p>
        </p:txBody>
      </p:sp>
      <p:sp>
        <p:nvSpPr>
          <p:cNvPr id="2" name="Rectangle 1"/>
          <p:cNvSpPr/>
          <p:nvPr/>
        </p:nvSpPr>
        <p:spPr>
          <a:xfrm>
            <a:off x="302342" y="408039"/>
            <a:ext cx="8458200" cy="707886"/>
          </a:xfrm>
          <a:prstGeom prst="rect">
            <a:avLst/>
          </a:prstGeom>
        </p:spPr>
        <p:txBody>
          <a:bodyPr wrap="square">
            <a:spAutoFit/>
          </a:bodyPr>
          <a:lstStyle/>
          <a:p>
            <a:pPr algn="ctr"/>
            <a:r>
              <a:rPr lang="en-US" sz="4000" b="1" cap="all" spc="200" dirty="0">
                <a:latin typeface="Calibri" pitchFamily="34" charset="0"/>
                <a:ea typeface="+mj-ea"/>
                <a:cs typeface="Calibri" pitchFamily="34" charset="0"/>
              </a:rPr>
              <a:t>c) The Concluding Sentence </a:t>
            </a:r>
          </a:p>
        </p:txBody>
      </p:sp>
    </p:spTree>
    <p:extLst>
      <p:ext uri="{BB962C8B-B14F-4D97-AF65-F5344CB8AC3E}">
        <p14:creationId xmlns="" xmlns:p14="http://schemas.microsoft.com/office/powerpoint/2010/main" val="35173328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pPr algn="l">
              <a:lnSpc>
                <a:spcPct val="80000"/>
              </a:lnSpc>
            </a:pPr>
            <a:r>
              <a:rPr lang="en-US" sz="2800" b="1" dirty="0" smtClean="0">
                <a:latin typeface="Calibri" pitchFamily="34" charset="0"/>
                <a:cs typeface="Calibri" pitchFamily="34" charset="0"/>
              </a:rPr>
              <a:t>Example: 1   		</a:t>
            </a:r>
            <a:r>
              <a:rPr lang="en-US" sz="2800" b="1" dirty="0" smtClean="0">
                <a:solidFill>
                  <a:srgbClr val="C00000"/>
                </a:solidFill>
                <a:latin typeface="Calibri" pitchFamily="34" charset="0"/>
                <a:cs typeface="Calibri" pitchFamily="34" charset="0"/>
              </a:rPr>
              <a:t>TOPIC SENTENCE</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B050"/>
                </a:solidFill>
                <a:latin typeface="Calibri" pitchFamily="34" charset="0"/>
                <a:cs typeface="Calibri" pitchFamily="34" charset="0"/>
              </a:rPr>
              <a:t>SUPPORTING DETAILS</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70C0"/>
                </a:solidFill>
                <a:latin typeface="Calibri" pitchFamily="34" charset="0"/>
                <a:cs typeface="Calibri" pitchFamily="34" charset="0"/>
              </a:rPr>
              <a:t>CLOSING SENTENCE</a:t>
            </a:r>
          </a:p>
        </p:txBody>
      </p:sp>
      <p:sp>
        <p:nvSpPr>
          <p:cNvPr id="3" name="Content Placeholder 2"/>
          <p:cNvSpPr>
            <a:spLocks noGrp="1"/>
          </p:cNvSpPr>
          <p:nvPr>
            <p:ph idx="1"/>
          </p:nvPr>
        </p:nvSpPr>
        <p:spPr>
          <a:xfrm>
            <a:off x="152400" y="1524000"/>
            <a:ext cx="8839200" cy="5181600"/>
          </a:xfrm>
          <a:solidFill>
            <a:schemeClr val="bg1"/>
          </a:solidFill>
        </p:spPr>
        <p:txBody>
          <a:bodyPr>
            <a:noAutofit/>
          </a:bodyPr>
          <a:lstStyle/>
          <a:p>
            <a:pPr marL="45720" indent="0" algn="just">
              <a:lnSpc>
                <a:spcPct val="80000"/>
              </a:lnSpc>
              <a:buNone/>
            </a:pPr>
            <a:r>
              <a:rPr lang="en-US" sz="3200" b="1" dirty="0" smtClean="0">
                <a:solidFill>
                  <a:srgbClr val="C00000"/>
                </a:solidFill>
                <a:latin typeface="Calibri" pitchFamily="34" charset="0"/>
                <a:cs typeface="Calibri" pitchFamily="34" charset="0"/>
              </a:rPr>
              <a:t>There are three reasons why Canada is one of the best countries in the world. </a:t>
            </a:r>
            <a:r>
              <a:rPr lang="en-US" sz="3200" b="1" dirty="0" smtClean="0">
                <a:solidFill>
                  <a:srgbClr val="00B050"/>
                </a:solidFill>
                <a:latin typeface="Calibri" pitchFamily="34" charset="0"/>
                <a:cs typeface="Calibri" pitchFamily="34" charset="0"/>
              </a:rPr>
              <a:t>First, Canada has an excellent health care system. All Canadians have access to medical services at a reasonable price. Second, Canada has a high standard of education. Students are taught by well-trained teachers and are encouraged to continue studying at university. Finally, Canada's cities are clean and efficiently managed. Canadian cities have many parks and lots of space for people to live. </a:t>
            </a:r>
            <a:r>
              <a:rPr lang="en-US" sz="3200" b="1" dirty="0" smtClean="0">
                <a:solidFill>
                  <a:srgbClr val="0070C0"/>
                </a:solidFill>
                <a:latin typeface="Calibri" pitchFamily="34" charset="0"/>
                <a:cs typeface="Calibri" pitchFamily="34" charset="0"/>
              </a:rPr>
              <a:t>As a result, Canada is a desirable place to live. </a:t>
            </a:r>
            <a:endParaRPr lang="en-US" sz="3200" b="1" dirty="0">
              <a:solidFill>
                <a:srgbClr val="0070C0"/>
              </a:solidFill>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9</a:t>
            </a:fld>
            <a:endParaRPr lang="en-US"/>
          </a:p>
        </p:txBody>
      </p:sp>
    </p:spTree>
    <p:extLst>
      <p:ext uri="{BB962C8B-B14F-4D97-AF65-F5344CB8AC3E}">
        <p14:creationId xmlns="" xmlns:p14="http://schemas.microsoft.com/office/powerpoint/2010/main" val="701426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5847"/>
            <a:ext cx="8381260" cy="1015753"/>
          </a:xfrm>
        </p:spPr>
        <p:txBody>
          <a:bodyPr>
            <a:normAutofit fontScale="90000"/>
          </a:bodyPr>
          <a:lstStyle/>
          <a:p>
            <a:pPr algn="l"/>
            <a:r>
              <a:rPr lang="en-US" sz="2800" b="1" dirty="0" smtClean="0">
                <a:latin typeface="Calibri" pitchFamily="34" charset="0"/>
                <a:cs typeface="Calibri" pitchFamily="34" charset="0"/>
              </a:rPr>
              <a:t>Example: 2   		</a:t>
            </a:r>
            <a:r>
              <a:rPr lang="en-US" sz="2800" b="1" dirty="0" smtClean="0">
                <a:solidFill>
                  <a:srgbClr val="C00000"/>
                </a:solidFill>
                <a:latin typeface="Calibri" pitchFamily="34" charset="0"/>
                <a:cs typeface="Calibri" pitchFamily="34" charset="0"/>
              </a:rPr>
              <a:t>TOPIC SENTENCE</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B050"/>
                </a:solidFill>
                <a:latin typeface="Calibri" pitchFamily="34" charset="0"/>
                <a:cs typeface="Calibri" pitchFamily="34" charset="0"/>
              </a:rPr>
              <a:t>SUPPORTING DETAILS</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70C0"/>
                </a:solidFill>
                <a:latin typeface="Calibri" pitchFamily="34" charset="0"/>
                <a:cs typeface="Calibri" pitchFamily="34" charset="0"/>
              </a:rPr>
              <a:t>CLOSING SENTENCE</a:t>
            </a:r>
            <a:endParaRPr lang="en-US" sz="2800" dirty="0">
              <a:latin typeface="Calibri" pitchFamily="34" charset="0"/>
              <a:cs typeface="Calibri" pitchFamily="34" charset="0"/>
            </a:endParaRPr>
          </a:p>
        </p:txBody>
      </p:sp>
      <p:sp>
        <p:nvSpPr>
          <p:cNvPr id="3" name="Content Placeholder 2"/>
          <p:cNvSpPr>
            <a:spLocks noGrp="1"/>
          </p:cNvSpPr>
          <p:nvPr>
            <p:ph idx="1"/>
          </p:nvPr>
        </p:nvSpPr>
        <p:spPr>
          <a:xfrm>
            <a:off x="76200" y="1600200"/>
            <a:ext cx="8915400" cy="5181600"/>
          </a:xfrm>
          <a:solidFill>
            <a:schemeClr val="bg1"/>
          </a:solidFill>
        </p:spPr>
        <p:txBody>
          <a:bodyPr>
            <a:noAutofit/>
          </a:bodyPr>
          <a:lstStyle/>
          <a:p>
            <a:pPr marL="45720" indent="0" algn="just">
              <a:buNone/>
            </a:pPr>
            <a:r>
              <a:rPr lang="en-US" sz="3200" b="1" dirty="0" smtClean="0">
                <a:solidFill>
                  <a:srgbClr val="C00000"/>
                </a:solidFill>
                <a:latin typeface="Calibri" pitchFamily="34" charset="0"/>
                <a:cs typeface="Calibri" pitchFamily="34" charset="0"/>
              </a:rPr>
              <a:t>I don't like tests. </a:t>
            </a:r>
            <a:r>
              <a:rPr lang="en-US" sz="3200" b="1" dirty="0" smtClean="0">
                <a:solidFill>
                  <a:srgbClr val="00B050"/>
                </a:solidFill>
                <a:latin typeface="Calibri" pitchFamily="34" charset="0"/>
                <a:cs typeface="Calibri" pitchFamily="34" charset="0"/>
              </a:rPr>
              <a:t>Every time I take a test, I feel nervous. When I study for a test, I don't know if I will be able to get a good grade. Often I worry about taking a test and can't sleep. Sometimes I daydream or draw pictures in class. After the test is over, I worry about my grade. When my teacher gives the test back to me with a grade, I still can't relax because I know I will have another test soon. </a:t>
            </a:r>
            <a:r>
              <a:rPr lang="en-US" sz="3200" b="1" dirty="0" smtClean="0">
                <a:solidFill>
                  <a:srgbClr val="0070C0"/>
                </a:solidFill>
                <a:latin typeface="Calibri" pitchFamily="34" charset="0"/>
                <a:cs typeface="Calibri" pitchFamily="34" charset="0"/>
              </a:rPr>
              <a:t>Tests give me a lot of stress, that is why I don't like tests.</a:t>
            </a:r>
            <a:endParaRPr lang="en-US" sz="3200" b="1" dirty="0">
              <a:solidFill>
                <a:srgbClr val="0070C0"/>
              </a:solidFill>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10</a:t>
            </a:fld>
            <a:endParaRPr lang="en-US"/>
          </a:p>
        </p:txBody>
      </p:sp>
    </p:spTree>
    <p:extLst>
      <p:ext uri="{BB962C8B-B14F-4D97-AF65-F5344CB8AC3E}">
        <p14:creationId xmlns="" xmlns:p14="http://schemas.microsoft.com/office/powerpoint/2010/main" val="1025968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1260" cy="1181641"/>
          </a:xfrm>
        </p:spPr>
        <p:txBody>
          <a:bodyPr>
            <a:normAutofit fontScale="90000"/>
          </a:bodyPr>
          <a:lstStyle/>
          <a:p>
            <a:pPr algn="l"/>
            <a:r>
              <a:rPr lang="en-US" sz="2800" b="1" dirty="0" smtClean="0">
                <a:latin typeface="Calibri" pitchFamily="34" charset="0"/>
                <a:cs typeface="Calibri" pitchFamily="34" charset="0"/>
              </a:rPr>
              <a:t>Example: 3  		</a:t>
            </a:r>
            <a:r>
              <a:rPr lang="en-US" sz="2800" b="1" dirty="0" smtClean="0">
                <a:solidFill>
                  <a:srgbClr val="C00000"/>
                </a:solidFill>
                <a:latin typeface="Calibri" pitchFamily="34" charset="0"/>
                <a:cs typeface="Calibri" pitchFamily="34" charset="0"/>
              </a:rPr>
              <a:t>TOPIC SENTENCE</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B050"/>
                </a:solidFill>
                <a:latin typeface="Calibri" pitchFamily="34" charset="0"/>
                <a:cs typeface="Calibri" pitchFamily="34" charset="0"/>
              </a:rPr>
              <a:t>SUPPORTING DETAILS</a:t>
            </a:r>
            <a:r>
              <a:rPr lang="en-US" sz="2800" b="1" dirty="0" smtClean="0">
                <a:latin typeface="Calibri" pitchFamily="34" charset="0"/>
                <a:cs typeface="Calibri" pitchFamily="34" charset="0"/>
              </a:rPr>
              <a:t/>
            </a:r>
            <a:br>
              <a:rPr lang="en-US" sz="2800" b="1" dirty="0" smtClean="0">
                <a:latin typeface="Calibri" pitchFamily="34" charset="0"/>
                <a:cs typeface="Calibri" pitchFamily="34" charset="0"/>
              </a:rPr>
            </a:br>
            <a:r>
              <a:rPr lang="en-US" sz="2800" b="1" dirty="0" smtClean="0">
                <a:latin typeface="Calibri" pitchFamily="34" charset="0"/>
                <a:cs typeface="Calibri" pitchFamily="34" charset="0"/>
              </a:rPr>
              <a:t>			</a:t>
            </a:r>
            <a:r>
              <a:rPr lang="en-US" sz="2800" b="1" dirty="0" smtClean="0">
                <a:solidFill>
                  <a:srgbClr val="0070C0"/>
                </a:solidFill>
                <a:latin typeface="Calibri" pitchFamily="34" charset="0"/>
                <a:cs typeface="Calibri" pitchFamily="34" charset="0"/>
              </a:rPr>
              <a:t>CLOSING SENTENCE</a:t>
            </a:r>
            <a:endParaRPr lang="en-US" sz="2800" dirty="0">
              <a:latin typeface="Calibri" pitchFamily="34" charset="0"/>
              <a:cs typeface="Calibri" pitchFamily="34" charset="0"/>
            </a:endParaRPr>
          </a:p>
        </p:txBody>
      </p:sp>
      <p:sp>
        <p:nvSpPr>
          <p:cNvPr id="3" name="Content Placeholder 2"/>
          <p:cNvSpPr>
            <a:spLocks noGrp="1"/>
          </p:cNvSpPr>
          <p:nvPr>
            <p:ph idx="1"/>
          </p:nvPr>
        </p:nvSpPr>
        <p:spPr>
          <a:xfrm>
            <a:off x="152400" y="1524000"/>
            <a:ext cx="8839200" cy="5181600"/>
          </a:xfrm>
          <a:solidFill>
            <a:schemeClr val="bg1"/>
          </a:solidFill>
        </p:spPr>
        <p:txBody>
          <a:bodyPr>
            <a:normAutofit/>
          </a:bodyPr>
          <a:lstStyle/>
          <a:p>
            <a:pPr marL="45720" indent="0" algn="just">
              <a:buNone/>
            </a:pPr>
            <a:r>
              <a:rPr lang="en-US" sz="3600" b="1" dirty="0" smtClean="0">
                <a:solidFill>
                  <a:srgbClr val="C00000"/>
                </a:solidFill>
                <a:latin typeface="Calibri" pitchFamily="34" charset="0"/>
                <a:cs typeface="Calibri" pitchFamily="34" charset="0"/>
              </a:rPr>
              <a:t>Cats are good pets. </a:t>
            </a:r>
            <a:r>
              <a:rPr lang="en-US" sz="3600" b="1" dirty="0" smtClean="0">
                <a:solidFill>
                  <a:srgbClr val="00B050"/>
                </a:solidFill>
                <a:latin typeface="Calibri" pitchFamily="34" charset="0"/>
                <a:cs typeface="Calibri" pitchFamily="34" charset="0"/>
              </a:rPr>
              <a:t>You don't have to take a cat for a walk every day like a dog. You do not have to wash cats because they know how to clean themselves. If you want to go on vacation, you can leave some food and water for your cat and it will be okay. A cat can sleep on your bed and keep you warm at night.</a:t>
            </a:r>
            <a:r>
              <a:rPr lang="en-US" sz="3600" b="1" dirty="0" smtClean="0">
                <a:latin typeface="Calibri" pitchFamily="34" charset="0"/>
                <a:cs typeface="Calibri" pitchFamily="34" charset="0"/>
              </a:rPr>
              <a:t> </a:t>
            </a:r>
            <a:r>
              <a:rPr lang="en-US" sz="3600" b="1" dirty="0" smtClean="0">
                <a:solidFill>
                  <a:srgbClr val="0070C0"/>
                </a:solidFill>
                <a:latin typeface="Calibri" pitchFamily="34" charset="0"/>
                <a:cs typeface="Calibri" pitchFamily="34" charset="0"/>
              </a:rPr>
              <a:t>I think these things make cats good pets.</a:t>
            </a:r>
            <a:endParaRPr lang="en-US" sz="3600" b="1" dirty="0">
              <a:solidFill>
                <a:srgbClr val="0070C0"/>
              </a:solidFill>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11</a:t>
            </a:fld>
            <a:endParaRPr lang="en-US"/>
          </a:p>
        </p:txBody>
      </p:sp>
    </p:spTree>
    <p:extLst>
      <p:ext uri="{BB962C8B-B14F-4D97-AF65-F5344CB8AC3E}">
        <p14:creationId xmlns="" xmlns:p14="http://schemas.microsoft.com/office/powerpoint/2010/main" val="12886489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487362"/>
          </a:xfrm>
        </p:spPr>
        <p:txBody>
          <a:bodyPr>
            <a:normAutofit fontScale="90000"/>
          </a:bodyPr>
          <a:lstStyle/>
          <a:p>
            <a:r>
              <a:rPr lang="en-US" sz="4000" b="1" dirty="0" smtClean="0">
                <a:latin typeface="Calibri" pitchFamily="34" charset="0"/>
                <a:cs typeface="Calibri" pitchFamily="34" charset="0"/>
              </a:rPr>
              <a:t>Paragraph Writing Exercise</a:t>
            </a:r>
            <a:endParaRPr lang="en-US" sz="4000" b="1" dirty="0">
              <a:latin typeface="Calibri" pitchFamily="34" charset="0"/>
              <a:cs typeface="Calibri" pitchFamily="34" charset="0"/>
            </a:endParaRPr>
          </a:p>
        </p:txBody>
      </p:sp>
      <p:sp>
        <p:nvSpPr>
          <p:cNvPr id="3" name="Content Placeholder 2"/>
          <p:cNvSpPr>
            <a:spLocks noGrp="1"/>
          </p:cNvSpPr>
          <p:nvPr>
            <p:ph idx="1"/>
          </p:nvPr>
        </p:nvSpPr>
        <p:spPr>
          <a:xfrm>
            <a:off x="457200" y="1600200"/>
            <a:ext cx="8229600" cy="4876800"/>
          </a:xfrm>
        </p:spPr>
        <p:txBody>
          <a:bodyPr>
            <a:normAutofit/>
          </a:bodyPr>
          <a:lstStyle/>
          <a:p>
            <a:pPr algn="just">
              <a:buNone/>
            </a:pPr>
            <a:r>
              <a:rPr lang="en-US" sz="2800" b="1" dirty="0" smtClean="0">
                <a:latin typeface="Calibri" pitchFamily="34" charset="0"/>
                <a:cs typeface="Calibri" pitchFamily="34" charset="0"/>
              </a:rPr>
              <a:t>Q. Write an excellent paragraph on the following topic on a separate sheet of paper. </a:t>
            </a:r>
          </a:p>
          <a:p>
            <a:pPr algn="just">
              <a:buNone/>
            </a:pPr>
            <a:r>
              <a:rPr lang="en-US" sz="2800" b="1" i="1" dirty="0">
                <a:latin typeface="Calibri" pitchFamily="34" charset="0"/>
                <a:cs typeface="Calibri" pitchFamily="34" charset="0"/>
              </a:rPr>
              <a:t>	</a:t>
            </a:r>
            <a:r>
              <a:rPr lang="en-US" sz="2800" b="1" dirty="0" smtClean="0">
                <a:solidFill>
                  <a:srgbClr val="FF0000"/>
                </a:solidFill>
                <a:latin typeface="Calibri" pitchFamily="34" charset="0"/>
                <a:cs typeface="Calibri" pitchFamily="34" charset="0"/>
              </a:rPr>
              <a:t>Topic: Friendship </a:t>
            </a:r>
          </a:p>
          <a:p>
            <a:r>
              <a:rPr lang="en-US" sz="2400" b="1" i="1" u="sng" dirty="0" smtClean="0">
                <a:latin typeface="Calibri" pitchFamily="34" charset="0"/>
                <a:cs typeface="Calibri" pitchFamily="34" charset="0"/>
              </a:rPr>
              <a:t>Remember:</a:t>
            </a:r>
          </a:p>
          <a:p>
            <a:pPr marL="777240" lvl="1" indent="-457200">
              <a:buAutoNum type="arabicPeriod"/>
            </a:pPr>
            <a:r>
              <a:rPr lang="en-US" sz="2200" dirty="0" smtClean="0">
                <a:latin typeface="Calibri" pitchFamily="34" charset="0"/>
                <a:cs typeface="Calibri" pitchFamily="34" charset="0"/>
              </a:rPr>
              <a:t>Make sure your paragraph has a topic sentence.</a:t>
            </a:r>
          </a:p>
          <a:p>
            <a:pPr marL="777240" lvl="1" indent="-457200">
              <a:buAutoNum type="arabicPeriod"/>
            </a:pPr>
            <a:r>
              <a:rPr lang="en-US" sz="2200" dirty="0" smtClean="0">
                <a:latin typeface="Calibri" pitchFamily="34" charset="0"/>
                <a:cs typeface="Calibri" pitchFamily="34" charset="0"/>
              </a:rPr>
              <a:t>Make sure you provide at least 3 sentences that support your main idea. </a:t>
            </a:r>
          </a:p>
          <a:p>
            <a:pPr marL="777240" lvl="1" indent="-457200">
              <a:buAutoNum type="arabicPeriod"/>
            </a:pPr>
            <a:r>
              <a:rPr lang="en-US" sz="2200" dirty="0" smtClean="0">
                <a:latin typeface="Calibri" pitchFamily="34" charset="0"/>
                <a:cs typeface="Calibri" pitchFamily="34" charset="0"/>
              </a:rPr>
              <a:t>Make sure you have a closing sentence. </a:t>
            </a:r>
          </a:p>
          <a:p>
            <a:pPr marL="777240" lvl="1" indent="-457200">
              <a:buAutoNum type="arabicPeriod"/>
            </a:pPr>
            <a:r>
              <a:rPr lang="en-US" sz="2200" dirty="0" smtClean="0">
                <a:latin typeface="Calibri" pitchFamily="34" charset="0"/>
                <a:cs typeface="Calibri" pitchFamily="34" charset="0"/>
              </a:rPr>
              <a:t>Check that all your sentences focus on the main idea.</a:t>
            </a:r>
          </a:p>
          <a:p>
            <a:pPr marL="45720" indent="0">
              <a:buNone/>
            </a:pPr>
            <a:r>
              <a:rPr lang="en-US" sz="2400" dirty="0" smtClean="0">
                <a:latin typeface="Calibri" pitchFamily="34" charset="0"/>
                <a:cs typeface="Calibri" pitchFamily="34" charset="0"/>
              </a:rPr>
              <a:t>★ </a:t>
            </a:r>
            <a:r>
              <a:rPr lang="en-US" sz="2400" dirty="0">
                <a:latin typeface="Calibri" pitchFamily="34" charset="0"/>
                <a:cs typeface="Calibri" pitchFamily="34" charset="0"/>
              </a:rPr>
              <a:t>	</a:t>
            </a:r>
            <a:r>
              <a:rPr lang="en-US" sz="2400" b="1" u="sng" dirty="0" smtClean="0">
                <a:latin typeface="Calibri" pitchFamily="34" charset="0"/>
                <a:cs typeface="Calibri" pitchFamily="34" charset="0"/>
              </a:rPr>
              <a:t>Circle your topic sentence. Number your supporting details. Underline the conclusion.</a:t>
            </a:r>
            <a:endParaRPr lang="en-US" sz="2400" b="1" u="sng"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12</a:t>
            </a:fld>
            <a:endParaRPr lang="en-US"/>
          </a:p>
        </p:txBody>
      </p:sp>
    </p:spTree>
    <p:extLst>
      <p:ext uri="{BB962C8B-B14F-4D97-AF65-F5344CB8AC3E}">
        <p14:creationId xmlns="" xmlns:p14="http://schemas.microsoft.com/office/powerpoint/2010/main" val="1079137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057400"/>
            <a:ext cx="8229600" cy="1143000"/>
          </a:xfrm>
        </p:spPr>
        <p:txBody>
          <a:bodyPr>
            <a:normAutofit/>
          </a:bodyPr>
          <a:lstStyle/>
          <a:p>
            <a:r>
              <a:rPr lang="en-US" sz="6600" b="1" dirty="0">
                <a:latin typeface="Calibri" pitchFamily="34" charset="0"/>
                <a:cs typeface="Calibri" pitchFamily="34" charset="0"/>
              </a:rPr>
              <a:t>Essay</a:t>
            </a:r>
            <a:r>
              <a:rPr lang="en-US" sz="6600" dirty="0">
                <a:latin typeface="Calibri" pitchFamily="34" charset="0"/>
                <a:cs typeface="Calibri" pitchFamily="34" charset="0"/>
              </a:rPr>
              <a:t> </a:t>
            </a:r>
            <a:r>
              <a:rPr lang="en-US" sz="6600" b="1" dirty="0" smtClean="0">
                <a:latin typeface="Calibri" pitchFamily="34" charset="0"/>
                <a:cs typeface="Calibri" pitchFamily="34" charset="0"/>
              </a:rPr>
              <a:t>Writing</a:t>
            </a:r>
            <a:endParaRPr lang="en-US" sz="66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14</a:t>
            </a:fld>
            <a:endParaRPr lang="en-US"/>
          </a:p>
        </p:txBody>
      </p:sp>
    </p:spTree>
    <p:extLst>
      <p:ext uri="{BB962C8B-B14F-4D97-AF65-F5344CB8AC3E}">
        <p14:creationId xmlns="" xmlns:p14="http://schemas.microsoft.com/office/powerpoint/2010/main" val="18975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Autofit/>
          </a:bodyPr>
          <a:lstStyle/>
          <a:p>
            <a:pPr algn="just"/>
            <a:r>
              <a:rPr lang="en-US" sz="4000" dirty="0" smtClean="0">
                <a:latin typeface="Times New Roman" pitchFamily="18" charset="0"/>
                <a:cs typeface="Times New Roman" pitchFamily="18" charset="0"/>
              </a:rPr>
              <a:t> </a:t>
            </a:r>
            <a:r>
              <a:rPr lang="en-US" sz="3200" dirty="0" smtClean="0">
                <a:latin typeface="Calibri" pitchFamily="34" charset="0"/>
                <a:cs typeface="Calibri" pitchFamily="34" charset="0"/>
              </a:rPr>
              <a:t>	</a:t>
            </a:r>
            <a:r>
              <a:rPr lang="en-US" sz="3600" dirty="0" smtClean="0">
                <a:latin typeface="Calibri" pitchFamily="34" charset="0"/>
                <a:cs typeface="Calibri" pitchFamily="34" charset="0"/>
              </a:rPr>
              <a:t>An essay is an </a:t>
            </a:r>
            <a:r>
              <a:rPr lang="en-US" sz="3600" b="1" dirty="0" smtClean="0">
                <a:latin typeface="Calibri" pitchFamily="34" charset="0"/>
                <a:cs typeface="Calibri" pitchFamily="34" charset="0"/>
              </a:rPr>
              <a:t>organized 	collection </a:t>
            </a:r>
            <a:r>
              <a:rPr lang="en-US" sz="3600" dirty="0" smtClean="0">
                <a:latin typeface="Calibri" pitchFamily="34" charset="0"/>
                <a:cs typeface="Calibri" pitchFamily="34" charset="0"/>
              </a:rPr>
              <a:t>of 	your thoughts on a 	</a:t>
            </a:r>
            <a:r>
              <a:rPr lang="en-US" sz="3600" b="1" dirty="0" smtClean="0">
                <a:latin typeface="Calibri" pitchFamily="34" charset="0"/>
                <a:cs typeface="Calibri" pitchFamily="34" charset="0"/>
              </a:rPr>
              <a:t>particular topic</a:t>
            </a:r>
            <a:r>
              <a:rPr lang="en-US" sz="3600" dirty="0" smtClean="0">
                <a:latin typeface="Calibri" pitchFamily="34" charset="0"/>
                <a:cs typeface="Calibri" pitchFamily="34" charset="0"/>
              </a:rPr>
              <a:t>.</a:t>
            </a:r>
          </a:p>
          <a:p>
            <a:pPr algn="just"/>
            <a:r>
              <a:rPr lang="en-US" sz="3600" dirty="0">
                <a:latin typeface="Calibri" pitchFamily="34" charset="0"/>
                <a:cs typeface="Calibri" pitchFamily="34" charset="0"/>
              </a:rPr>
              <a:t> </a:t>
            </a:r>
            <a:r>
              <a:rPr lang="en-US" sz="3600" dirty="0" smtClean="0">
                <a:latin typeface="Calibri" pitchFamily="34" charset="0"/>
                <a:cs typeface="Calibri" pitchFamily="34" charset="0"/>
              </a:rPr>
              <a:t>	An essay consists of three major 	parts:</a:t>
            </a:r>
          </a:p>
          <a:p>
            <a:pPr marL="1977390" lvl="5" indent="-514350" algn="just">
              <a:buFont typeface="+mj-lt"/>
              <a:buAutoNum type="arabicPeriod"/>
            </a:pPr>
            <a:r>
              <a:rPr lang="en-US" sz="3600" b="1" dirty="0" smtClean="0">
                <a:latin typeface="Calibri" pitchFamily="34" charset="0"/>
                <a:cs typeface="Calibri" pitchFamily="34" charset="0"/>
              </a:rPr>
              <a:t>Introduction</a:t>
            </a:r>
          </a:p>
          <a:p>
            <a:pPr marL="1977390" lvl="5" indent="-514350" algn="just">
              <a:buFont typeface="+mj-lt"/>
              <a:buAutoNum type="arabicPeriod"/>
            </a:pPr>
            <a:r>
              <a:rPr lang="en-US" sz="3600" b="1" dirty="0" smtClean="0">
                <a:latin typeface="Calibri" pitchFamily="34" charset="0"/>
                <a:cs typeface="Calibri" pitchFamily="34" charset="0"/>
              </a:rPr>
              <a:t>Main body</a:t>
            </a:r>
          </a:p>
          <a:p>
            <a:pPr marL="1977390" lvl="5" indent="-514350" algn="just">
              <a:buFont typeface="+mj-lt"/>
              <a:buAutoNum type="arabicPeriod"/>
            </a:pPr>
            <a:r>
              <a:rPr lang="en-US" sz="3600" b="1" dirty="0">
                <a:latin typeface="Calibri" pitchFamily="34" charset="0"/>
                <a:cs typeface="Calibri" pitchFamily="34" charset="0"/>
              </a:rPr>
              <a:t>C</a:t>
            </a:r>
            <a:r>
              <a:rPr lang="en-US" sz="3600" b="1" dirty="0" smtClean="0">
                <a:latin typeface="Calibri" pitchFamily="34" charset="0"/>
                <a:cs typeface="Calibri" pitchFamily="34" charset="0"/>
              </a:rPr>
              <a:t>onclusion</a:t>
            </a:r>
          </a:p>
        </p:txBody>
      </p:sp>
      <p:sp>
        <p:nvSpPr>
          <p:cNvPr id="4" name="Slide Number Placeholder 3"/>
          <p:cNvSpPr>
            <a:spLocks noGrp="1"/>
          </p:cNvSpPr>
          <p:nvPr>
            <p:ph type="sldNum" sz="quarter" idx="12"/>
          </p:nvPr>
        </p:nvSpPr>
        <p:spPr/>
        <p:txBody>
          <a:bodyPr/>
          <a:lstStyle/>
          <a:p>
            <a:fld id="{9FFA460D-D413-4A4F-96F2-FCE1F5E5CE9E}" type="slidenum">
              <a:rPr lang="en-US" smtClean="0"/>
              <a:pPr/>
              <a:t>15</a:t>
            </a:fld>
            <a:endParaRPr lang="en-US"/>
          </a:p>
        </p:txBody>
      </p:sp>
      <p:sp>
        <p:nvSpPr>
          <p:cNvPr id="2" name="Rectangle 1"/>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 xmlns:p14="http://schemas.microsoft.com/office/powerpoint/2010/main" val="189048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r>
              <a:rPr lang="en-US" b="1" cap="all" spc="200" dirty="0" smtClean="0">
                <a:latin typeface="Calibri" pitchFamily="34" charset="0"/>
                <a:cs typeface="Calibri" pitchFamily="34" charset="0"/>
              </a:rPr>
              <a:t>What is an Essay?</a:t>
            </a:r>
            <a:endParaRPr lang="en-US" b="1" cap="all" spc="200"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16</a:t>
            </a:fld>
            <a:endParaRPr lang="en-US"/>
          </a:p>
        </p:txBody>
      </p:sp>
      <p:sp>
        <p:nvSpPr>
          <p:cNvPr id="5" name="Rectangle 3"/>
          <p:cNvSpPr>
            <a:spLocks noGrp="1" noChangeArrowheads="1"/>
          </p:cNvSpPr>
          <p:nvPr>
            <p:ph idx="1"/>
          </p:nvPr>
        </p:nvSpPr>
        <p:spPr/>
        <p:txBody>
          <a:bodyPr>
            <a:normAutofit/>
          </a:bodyPr>
          <a:lstStyle/>
          <a:p>
            <a:pPr>
              <a:lnSpc>
                <a:spcPct val="90000"/>
              </a:lnSpc>
            </a:pPr>
            <a:r>
              <a:rPr lang="en-US" dirty="0" smtClean="0"/>
              <a:t>The word “essay” is derived from the Latin verb “</a:t>
            </a:r>
            <a:r>
              <a:rPr lang="en-US" i="1" dirty="0" err="1" smtClean="0"/>
              <a:t>exigere</a:t>
            </a:r>
            <a:r>
              <a:rPr lang="en-US" dirty="0" smtClean="0"/>
              <a:t>”, which means to:</a:t>
            </a:r>
          </a:p>
          <a:p>
            <a:pPr lvl="1" eaLnBrk="1" hangingPunct="1">
              <a:lnSpc>
                <a:spcPct val="90000"/>
              </a:lnSpc>
            </a:pPr>
            <a:endParaRPr lang="en-US" dirty="0" smtClean="0"/>
          </a:p>
          <a:p>
            <a:pPr lvl="1" eaLnBrk="1" hangingPunct="1">
              <a:lnSpc>
                <a:spcPct val="90000"/>
              </a:lnSpc>
            </a:pPr>
            <a:r>
              <a:rPr lang="en-US" dirty="0" smtClean="0"/>
              <a:t>Examine</a:t>
            </a:r>
          </a:p>
          <a:p>
            <a:pPr lvl="1" eaLnBrk="1" hangingPunct="1">
              <a:lnSpc>
                <a:spcPct val="90000"/>
              </a:lnSpc>
            </a:pPr>
            <a:r>
              <a:rPr lang="en-US" dirty="0" smtClean="0"/>
              <a:t>Test </a:t>
            </a:r>
          </a:p>
          <a:p>
            <a:pPr lvl="1" eaLnBrk="1" hangingPunct="1">
              <a:lnSpc>
                <a:spcPct val="90000"/>
              </a:lnSpc>
            </a:pPr>
            <a:r>
              <a:rPr lang="en-US" dirty="0" smtClean="0"/>
              <a:t>Drive out</a:t>
            </a:r>
          </a:p>
          <a:p>
            <a:pPr lvl="1" eaLnBrk="1" hangingPunct="1">
              <a:lnSpc>
                <a:spcPct val="90000"/>
              </a:lnSpc>
            </a:pPr>
            <a:endParaRPr lang="en-US" dirty="0" smtClean="0"/>
          </a:p>
          <a:p>
            <a:pPr eaLnBrk="1" hangingPunct="1">
              <a:lnSpc>
                <a:spcPct val="90000"/>
              </a:lnSpc>
            </a:pPr>
            <a:r>
              <a:rPr lang="en-US" dirty="0" smtClean="0"/>
              <a:t>What could the purpose of an essay be given this definition?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vert="horz" lIns="91440" tIns="45720" rIns="91440" bIns="45720" rtlCol="0" anchor="ctr">
            <a:noAutofit/>
          </a:bodyPr>
          <a:lstStyle/>
          <a:p>
            <a:r>
              <a:rPr lang="en-GB" b="1" cap="all" spc="200" dirty="0">
                <a:latin typeface="Calibri" pitchFamily="34" charset="0"/>
                <a:cs typeface="Calibri" pitchFamily="34" charset="0"/>
              </a:rPr>
              <a:t>What makes a good essay?</a:t>
            </a:r>
          </a:p>
        </p:txBody>
      </p:sp>
      <p:sp>
        <p:nvSpPr>
          <p:cNvPr id="5123" name="Rectangle 3"/>
          <p:cNvSpPr>
            <a:spLocks noGrp="1" noChangeArrowheads="1"/>
          </p:cNvSpPr>
          <p:nvPr>
            <p:ph idx="1"/>
          </p:nvPr>
        </p:nvSpPr>
        <p:spPr/>
        <p:txBody>
          <a:bodyPr/>
          <a:lstStyle/>
          <a:p>
            <a:r>
              <a:rPr lang="en-GB" b="1" dirty="0" smtClean="0"/>
              <a:t>Good </a:t>
            </a:r>
            <a:r>
              <a:rPr lang="en-GB" b="1" dirty="0"/>
              <a:t>structure: </a:t>
            </a:r>
            <a:endParaRPr lang="en-GB" b="1" dirty="0" smtClean="0"/>
          </a:p>
          <a:p>
            <a:pPr lvl="1"/>
            <a:r>
              <a:rPr lang="en-GB" dirty="0" smtClean="0"/>
              <a:t>clear introduction</a:t>
            </a:r>
          </a:p>
          <a:p>
            <a:pPr lvl="1"/>
            <a:r>
              <a:rPr lang="en-GB" dirty="0" smtClean="0"/>
              <a:t>well </a:t>
            </a:r>
            <a:r>
              <a:rPr lang="en-GB" dirty="0"/>
              <a:t>crafted </a:t>
            </a:r>
            <a:r>
              <a:rPr lang="en-GB" dirty="0" smtClean="0"/>
              <a:t>middle</a:t>
            </a:r>
          </a:p>
          <a:p>
            <a:pPr lvl="1"/>
            <a:r>
              <a:rPr lang="en-GB" dirty="0" smtClean="0"/>
              <a:t>clear </a:t>
            </a:r>
            <a:r>
              <a:rPr lang="en-GB" dirty="0"/>
              <a:t>and appropriate conclusion</a:t>
            </a:r>
          </a:p>
          <a:p>
            <a:r>
              <a:rPr lang="en-GB" b="1" dirty="0"/>
              <a:t>Clear argument: </a:t>
            </a:r>
            <a:endParaRPr lang="en-GB" b="1" dirty="0" smtClean="0"/>
          </a:p>
          <a:p>
            <a:pPr lvl="1"/>
            <a:r>
              <a:rPr lang="en-GB" dirty="0" smtClean="0"/>
              <a:t>progression </a:t>
            </a:r>
            <a:r>
              <a:rPr lang="en-GB" dirty="0"/>
              <a:t>through ideas with clear </a:t>
            </a:r>
            <a:r>
              <a:rPr lang="en-GB" dirty="0" smtClean="0"/>
              <a:t>indication</a:t>
            </a:r>
            <a:endParaRPr lang="en-GB" dirty="0"/>
          </a:p>
          <a:p>
            <a:r>
              <a:rPr lang="en-GB" b="1" dirty="0"/>
              <a:t>Well supported by relevant evidence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91440" tIns="45720" rIns="91440" bIns="45720" rtlCol="0" anchor="ctr">
            <a:noAutofit/>
          </a:bodyPr>
          <a:lstStyle/>
          <a:p>
            <a:r>
              <a:rPr lang="en-GB" b="1" cap="all" spc="200" dirty="0">
                <a:latin typeface="Calibri" pitchFamily="34" charset="0"/>
                <a:cs typeface="Calibri" pitchFamily="34" charset="0"/>
              </a:rPr>
              <a:t>What makes a good essay?</a:t>
            </a:r>
          </a:p>
        </p:txBody>
      </p:sp>
      <p:sp>
        <p:nvSpPr>
          <p:cNvPr id="12291" name="Rectangle 3"/>
          <p:cNvSpPr>
            <a:spLocks noGrp="1" noChangeArrowheads="1"/>
          </p:cNvSpPr>
          <p:nvPr>
            <p:ph type="body" idx="1"/>
          </p:nvPr>
        </p:nvSpPr>
        <p:spPr/>
        <p:txBody>
          <a:bodyPr/>
          <a:lstStyle/>
          <a:p>
            <a:r>
              <a:rPr lang="en-GB" b="1" dirty="0" smtClean="0"/>
              <a:t>Well </a:t>
            </a:r>
            <a:r>
              <a:rPr lang="en-GB" b="1" dirty="0"/>
              <a:t>written:</a:t>
            </a:r>
            <a:r>
              <a:rPr lang="en-GB" dirty="0"/>
              <a:t> </a:t>
            </a:r>
            <a:endParaRPr lang="en-GB" dirty="0" smtClean="0"/>
          </a:p>
          <a:p>
            <a:pPr lvl="1"/>
            <a:r>
              <a:rPr lang="en-GB" dirty="0" smtClean="0"/>
              <a:t>grammatical</a:t>
            </a:r>
            <a:r>
              <a:rPr lang="en-GB" dirty="0"/>
              <a:t>; </a:t>
            </a:r>
            <a:endParaRPr lang="en-GB" dirty="0" smtClean="0"/>
          </a:p>
          <a:p>
            <a:pPr lvl="1"/>
            <a:r>
              <a:rPr lang="en-GB" dirty="0" smtClean="0"/>
              <a:t>correct </a:t>
            </a:r>
            <a:r>
              <a:rPr lang="en-GB" dirty="0"/>
              <a:t>spelling and punctuation; </a:t>
            </a:r>
            <a:endParaRPr lang="en-GB" dirty="0" smtClean="0"/>
          </a:p>
          <a:p>
            <a:pPr lvl="1"/>
            <a:r>
              <a:rPr lang="en-GB" dirty="0" smtClean="0"/>
              <a:t>good </a:t>
            </a:r>
            <a:r>
              <a:rPr lang="en-GB" dirty="0"/>
              <a:t>sentence </a:t>
            </a:r>
            <a:r>
              <a:rPr lang="en-GB" dirty="0" smtClean="0"/>
              <a:t>structure</a:t>
            </a:r>
          </a:p>
          <a:p>
            <a:pPr lvl="1"/>
            <a:r>
              <a:rPr lang="en-GB" dirty="0" smtClean="0"/>
              <a:t>paragraphing </a:t>
            </a:r>
            <a:r>
              <a:rPr lang="en-GB" dirty="0"/>
              <a:t>and use of linking words and phrases</a:t>
            </a:r>
          </a:p>
          <a:p>
            <a:pPr lvl="1"/>
            <a:r>
              <a:rPr lang="en-GB" dirty="0"/>
              <a:t>Fully referenced using Harvard system</a:t>
            </a:r>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vert="horz" lIns="91440" tIns="45720" rIns="91440" bIns="45720" rtlCol="0" anchor="ctr">
            <a:noAutofit/>
          </a:bodyPr>
          <a:lstStyle/>
          <a:p>
            <a:r>
              <a:rPr lang="en-GB" b="1" dirty="0" smtClean="0">
                <a:latin typeface="+mn-lt"/>
                <a:ea typeface="+mn-ea"/>
                <a:cs typeface="+mn-cs"/>
              </a:rPr>
              <a:t>Assessing your Work </a:t>
            </a:r>
            <a:r>
              <a:rPr lang="en-GB" b="1" dirty="0">
                <a:latin typeface="+mn-lt"/>
                <a:ea typeface="+mn-ea"/>
                <a:cs typeface="+mn-cs"/>
              </a:rPr>
              <a:t>A</a:t>
            </a:r>
            <a:r>
              <a:rPr lang="en-GB" b="1" dirty="0" smtClean="0">
                <a:latin typeface="+mn-lt"/>
                <a:ea typeface="+mn-ea"/>
                <a:cs typeface="+mn-cs"/>
              </a:rPr>
              <a:t>gainst an Example </a:t>
            </a:r>
            <a:r>
              <a:rPr lang="en-GB" b="1" dirty="0">
                <a:latin typeface="+mn-lt"/>
                <a:ea typeface="+mn-ea"/>
                <a:cs typeface="+mn-cs"/>
              </a:rPr>
              <a:t>E</a:t>
            </a:r>
            <a:r>
              <a:rPr lang="en-GB" b="1" dirty="0" smtClean="0">
                <a:latin typeface="+mn-lt"/>
                <a:ea typeface="+mn-ea"/>
                <a:cs typeface="+mn-cs"/>
              </a:rPr>
              <a:t>ssay</a:t>
            </a:r>
            <a:endParaRPr lang="en-GB" b="1" dirty="0">
              <a:latin typeface="+mn-lt"/>
              <a:ea typeface="+mn-ea"/>
              <a:cs typeface="+mn-cs"/>
            </a:endParaRPr>
          </a:p>
        </p:txBody>
      </p:sp>
      <p:sp>
        <p:nvSpPr>
          <p:cNvPr id="17411" name="Rectangle 3"/>
          <p:cNvSpPr>
            <a:spLocks noGrp="1" noChangeArrowheads="1"/>
          </p:cNvSpPr>
          <p:nvPr>
            <p:ph idx="1"/>
          </p:nvPr>
        </p:nvSpPr>
        <p:spPr/>
        <p:txBody>
          <a:bodyPr/>
          <a:lstStyle/>
          <a:p>
            <a:pPr>
              <a:lnSpc>
                <a:spcPct val="90000"/>
              </a:lnSpc>
            </a:pPr>
            <a:r>
              <a:rPr lang="en-GB" dirty="0"/>
              <a:t>Read </a:t>
            </a:r>
            <a:r>
              <a:rPr lang="en-GB" dirty="0" smtClean="0"/>
              <a:t>any essay </a:t>
            </a:r>
            <a:r>
              <a:rPr lang="en-GB" dirty="0"/>
              <a:t>and comment critically on the structure and </a:t>
            </a:r>
            <a:r>
              <a:rPr lang="en-GB" dirty="0" smtClean="0"/>
              <a:t>organisation. Identify </a:t>
            </a:r>
            <a:r>
              <a:rPr lang="en-GB" dirty="0"/>
              <a:t>strengths and weaknesses.</a:t>
            </a:r>
          </a:p>
          <a:p>
            <a:pPr lvl="2">
              <a:lnSpc>
                <a:spcPct val="90000"/>
              </a:lnSpc>
            </a:pPr>
            <a:r>
              <a:rPr lang="en-GB" sz="2800" dirty="0"/>
              <a:t>Is there a clear introduction to guide the reader?</a:t>
            </a:r>
          </a:p>
          <a:p>
            <a:pPr lvl="2">
              <a:lnSpc>
                <a:spcPct val="90000"/>
              </a:lnSpc>
            </a:pPr>
            <a:r>
              <a:rPr lang="en-GB" sz="2800" dirty="0"/>
              <a:t>Are key concepts clearly communicated?</a:t>
            </a:r>
          </a:p>
          <a:p>
            <a:pPr lvl="2">
              <a:lnSpc>
                <a:spcPct val="90000"/>
              </a:lnSpc>
            </a:pPr>
            <a:r>
              <a:rPr lang="en-GB" sz="2800" dirty="0"/>
              <a:t>Does the writing progress/have a sense of direction?</a:t>
            </a:r>
          </a:p>
          <a:p>
            <a:pPr lvl="2">
              <a:lnSpc>
                <a:spcPct val="90000"/>
              </a:lnSpc>
            </a:pPr>
            <a:r>
              <a:rPr lang="en-GB" sz="2800" dirty="0"/>
              <a:t>Is there a clear and appropriate conclusion?</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Autofit/>
          </a:bodyPr>
          <a:lstStyle/>
          <a:p>
            <a:r>
              <a:rPr lang="en-US" sz="7200" b="1" dirty="0" smtClean="0"/>
              <a:t>Précis Writing</a:t>
            </a:r>
            <a:endParaRPr lang="en-US" sz="7200" b="1"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20</a:t>
            </a:fld>
            <a:endParaRPr lang="en-US"/>
          </a:p>
        </p:txBody>
      </p:sp>
    </p:spTree>
    <p:extLst>
      <p:ext uri="{BB962C8B-B14F-4D97-AF65-F5344CB8AC3E}">
        <p14:creationId xmlns="" xmlns:p14="http://schemas.microsoft.com/office/powerpoint/2010/main" val="12350358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ChangeArrowheads="1"/>
          </p:cNvSpPr>
          <p:nvPr>
            <p:ph type="title"/>
          </p:nvPr>
        </p:nvSpPr>
        <p:spPr/>
        <p:txBody>
          <a:bodyPr/>
          <a:lstStyle/>
          <a:p>
            <a:pPr eaLnBrk="1" hangingPunct="1"/>
            <a:r>
              <a:rPr lang="en-US" sz="5400" b="1" dirty="0" smtClean="0"/>
              <a:t>A précis is a passage:</a:t>
            </a:r>
          </a:p>
        </p:txBody>
      </p:sp>
      <p:sp>
        <p:nvSpPr>
          <p:cNvPr id="4099" name="Rectangle 1027"/>
          <p:cNvSpPr>
            <a:spLocks noGrp="1" noChangeArrowheads="1"/>
          </p:cNvSpPr>
          <p:nvPr>
            <p:ph type="body" sz="half" idx="1"/>
          </p:nvPr>
        </p:nvSpPr>
        <p:spPr>
          <a:xfrm>
            <a:off x="457200" y="1600200"/>
            <a:ext cx="4267200" cy="3276600"/>
          </a:xfrm>
        </p:spPr>
        <p:txBody>
          <a:bodyPr/>
          <a:lstStyle/>
          <a:p>
            <a:pPr eaLnBrk="1" hangingPunct="1"/>
            <a:r>
              <a:rPr lang="en-US" sz="4000" dirty="0" smtClean="0"/>
              <a:t>that is a concentration of ideas from the original piece of writing</a:t>
            </a:r>
          </a:p>
        </p:txBody>
      </p:sp>
      <p:sp>
        <p:nvSpPr>
          <p:cNvPr id="4100" name="Rectangle 1028"/>
          <p:cNvSpPr>
            <a:spLocks noGrp="1" noChangeArrowheads="1"/>
          </p:cNvSpPr>
          <p:nvPr>
            <p:ph type="body" sz="half" idx="2"/>
          </p:nvPr>
        </p:nvSpPr>
        <p:spPr>
          <a:xfrm>
            <a:off x="4724400" y="1613848"/>
            <a:ext cx="4267200" cy="3810000"/>
          </a:xfrm>
        </p:spPr>
        <p:txBody>
          <a:bodyPr/>
          <a:lstStyle/>
          <a:p>
            <a:pPr eaLnBrk="1" hangingPunct="1"/>
            <a:r>
              <a:rPr lang="en-US" sz="4000" smtClean="0"/>
              <a:t>that is boiled down so that only the </a:t>
            </a:r>
            <a:r>
              <a:rPr lang="en-US" sz="4000" i="1" smtClean="0"/>
              <a:t>essence</a:t>
            </a:r>
            <a:r>
              <a:rPr lang="en-US" sz="4000" smtClean="0"/>
              <a:t> of the original remains</a:t>
            </a:r>
          </a:p>
        </p:txBody>
      </p:sp>
    </p:spTree>
    <p:extLst>
      <p:ext uri="{BB962C8B-B14F-4D97-AF65-F5344CB8AC3E}">
        <p14:creationId xmlns="" xmlns:p14="http://schemas.microsoft.com/office/powerpoint/2010/main" val="360435218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FFA460D-D413-4A4F-96F2-FCE1F5E5CE9E}" type="slidenum">
              <a:rPr lang="en-US" smtClean="0"/>
              <a:pPr/>
              <a:t>22</a:t>
            </a:fld>
            <a:endParaRPr lang="en-US"/>
          </a:p>
        </p:txBody>
      </p:sp>
      <p:pic>
        <p:nvPicPr>
          <p:cNvPr id="5" name="Picture 1031" descr="ag00035_"/>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799" y="1938412"/>
            <a:ext cx="1676401" cy="2062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1032"/>
          <p:cNvSpPr>
            <a:spLocks noChangeArrowheads="1"/>
          </p:cNvSpPr>
          <p:nvPr/>
        </p:nvSpPr>
        <p:spPr bwMode="auto">
          <a:xfrm>
            <a:off x="2362200" y="1981200"/>
            <a:ext cx="6172200" cy="2362200"/>
          </a:xfrm>
          <a:prstGeom prst="wedgeRectCallout">
            <a:avLst>
              <a:gd name="adj1" fmla="val -61157"/>
              <a:gd name="adj2" fmla="val -7116"/>
            </a:avLst>
          </a:prstGeom>
          <a:solidFill>
            <a:srgbClr val="FCF5D8"/>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r>
              <a:rPr lang="en-US" sz="4000" b="1" i="0" dirty="0">
                <a:latin typeface="Bradley Hand ITC" pitchFamily="66" charset="0"/>
              </a:rPr>
              <a:t>Ah, boiled down…sounds like the beginning of a good broth. I love soup.</a:t>
            </a:r>
          </a:p>
        </p:txBody>
      </p:sp>
    </p:spTree>
    <p:extLst>
      <p:ext uri="{BB962C8B-B14F-4D97-AF65-F5344CB8AC3E}">
        <p14:creationId xmlns="" xmlns:p14="http://schemas.microsoft.com/office/powerpoint/2010/main" val="28338698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hangingPunct="1"/>
            <a:r>
              <a:rPr lang="en-US" smtClean="0"/>
              <a:t>How do you pronounce this strange word?</a:t>
            </a:r>
          </a:p>
        </p:txBody>
      </p:sp>
      <p:sp>
        <p:nvSpPr>
          <p:cNvPr id="5123" name="Rectangle 3"/>
          <p:cNvSpPr>
            <a:spLocks noGrp="1" noChangeArrowheads="1"/>
          </p:cNvSpPr>
          <p:nvPr>
            <p:ph type="body" idx="1"/>
          </p:nvPr>
        </p:nvSpPr>
        <p:spPr>
          <a:xfrm>
            <a:off x="1173163" y="1981200"/>
            <a:ext cx="6218237" cy="990600"/>
          </a:xfrm>
        </p:spPr>
        <p:txBody>
          <a:bodyPr/>
          <a:lstStyle/>
          <a:p>
            <a:pPr eaLnBrk="1" hangingPunct="1"/>
            <a:r>
              <a:rPr lang="en-US" sz="5400" dirty="0" smtClean="0"/>
              <a:t>Pray-see…</a:t>
            </a:r>
          </a:p>
        </p:txBody>
      </p:sp>
      <p:pic>
        <p:nvPicPr>
          <p:cNvPr id="5124" name="Picture 4" descr="an00790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49938" y="2971800"/>
            <a:ext cx="3294062" cy="3435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5" name="AutoShape 5"/>
          <p:cNvSpPr>
            <a:spLocks noChangeArrowheads="1"/>
          </p:cNvSpPr>
          <p:nvPr/>
        </p:nvSpPr>
        <p:spPr bwMode="auto">
          <a:xfrm>
            <a:off x="685800" y="2971800"/>
            <a:ext cx="4953000" cy="3581400"/>
          </a:xfrm>
          <a:prstGeom prst="cloudCallout">
            <a:avLst>
              <a:gd name="adj1" fmla="val 84102"/>
              <a:gd name="adj2" fmla="val 2657"/>
            </a:avLst>
          </a:prstGeom>
          <a:solidFill>
            <a:srgbClr val="FCF5D8"/>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ctr"/>
            <a:r>
              <a:rPr lang="en-US" sz="2400" b="1" i="0" dirty="0"/>
              <a:t>I used to pray to see, until I got my glasses…now I can see everything just fine! Hah-hah, never let anyone tell you an owl can’t be funny</a:t>
            </a:r>
            <a:r>
              <a:rPr lang="en-US" sz="2400" b="1" dirty="0"/>
              <a:t>.</a:t>
            </a:r>
          </a:p>
        </p:txBody>
      </p:sp>
    </p:spTree>
    <p:extLst>
      <p:ext uri="{BB962C8B-B14F-4D97-AF65-F5344CB8AC3E}">
        <p14:creationId xmlns="" xmlns:p14="http://schemas.microsoft.com/office/powerpoint/2010/main" val="261178972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ctrTitle"/>
          </p:nvPr>
        </p:nvSpPr>
        <p:spPr>
          <a:xfrm>
            <a:off x="609600" y="762000"/>
            <a:ext cx="7772400" cy="1006475"/>
          </a:xfrm>
        </p:spPr>
        <p:txBody>
          <a:bodyPr/>
          <a:lstStyle/>
          <a:p>
            <a:pPr eaLnBrk="1" hangingPunct="1"/>
            <a:r>
              <a:rPr lang="en-US" sz="6000" smtClean="0"/>
              <a:t>Now for a giant leap…</a:t>
            </a:r>
          </a:p>
        </p:txBody>
      </p:sp>
      <p:sp>
        <p:nvSpPr>
          <p:cNvPr id="14340" name="Rectangle 1027"/>
          <p:cNvSpPr>
            <a:spLocks noGrp="1" noChangeArrowheads="1"/>
          </p:cNvSpPr>
          <p:nvPr>
            <p:ph type="subTitle" idx="1"/>
          </p:nvPr>
        </p:nvSpPr>
        <p:spPr>
          <a:xfrm>
            <a:off x="381000" y="2743200"/>
            <a:ext cx="8458200" cy="990600"/>
          </a:xfrm>
        </p:spPr>
        <p:txBody>
          <a:bodyPr>
            <a:normAutofit/>
          </a:bodyPr>
          <a:lstStyle/>
          <a:p>
            <a:pPr eaLnBrk="1" hangingPunct="1"/>
            <a:r>
              <a:rPr lang="en-US" b="1" dirty="0" smtClean="0">
                <a:solidFill>
                  <a:schemeClr val="tx1"/>
                </a:solidFill>
              </a:rPr>
              <a:t>Let’s go through some examples…</a:t>
            </a:r>
          </a:p>
        </p:txBody>
      </p:sp>
      <p:sp>
        <p:nvSpPr>
          <p:cNvPr id="14341" name="Rectangle 1031"/>
          <p:cNvSpPr>
            <a:spLocks noChangeArrowheads="1"/>
          </p:cNvSpPr>
          <p:nvPr/>
        </p:nvSpPr>
        <p:spPr bwMode="auto">
          <a:xfrm>
            <a:off x="2133600" y="4191000"/>
            <a:ext cx="5014913"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1"/>
              </a:buClr>
              <a:buSzPct val="80000"/>
              <a:buFont typeface="Wingdings" pitchFamily="2" charset="2"/>
              <a:buNone/>
            </a:pPr>
            <a:r>
              <a:rPr lang="en-US" sz="4000" i="0" dirty="0">
                <a:latin typeface="Arial" charset="0"/>
              </a:rPr>
              <a:t>and be more specific </a:t>
            </a:r>
          </a:p>
        </p:txBody>
      </p:sp>
    </p:spTree>
    <p:extLst>
      <p:ext uri="{BB962C8B-B14F-4D97-AF65-F5344CB8AC3E}">
        <p14:creationId xmlns="" xmlns:p14="http://schemas.microsoft.com/office/powerpoint/2010/main" val="206634082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143000" y="152400"/>
            <a:ext cx="7772400" cy="1143000"/>
          </a:xfrm>
        </p:spPr>
        <p:txBody>
          <a:bodyPr/>
          <a:lstStyle/>
          <a:p>
            <a:pPr eaLnBrk="1" hangingPunct="1"/>
            <a:r>
              <a:rPr lang="en-US" b="1" dirty="0" smtClean="0"/>
              <a:t>Sentence 1</a:t>
            </a:r>
          </a:p>
        </p:txBody>
      </p:sp>
      <p:sp>
        <p:nvSpPr>
          <p:cNvPr id="15363" name="Rectangle 3"/>
          <p:cNvSpPr>
            <a:spLocks noGrp="1" noChangeArrowheads="1"/>
          </p:cNvSpPr>
          <p:nvPr>
            <p:ph type="body" idx="1"/>
          </p:nvPr>
        </p:nvSpPr>
        <p:spPr>
          <a:xfrm>
            <a:off x="381000" y="1447800"/>
            <a:ext cx="8534400" cy="4495800"/>
          </a:xfrm>
        </p:spPr>
        <p:txBody>
          <a:bodyPr/>
          <a:lstStyle/>
          <a:p>
            <a:pPr eaLnBrk="1" hangingPunct="1">
              <a:lnSpc>
                <a:spcPct val="90000"/>
              </a:lnSpc>
            </a:pPr>
            <a:r>
              <a:rPr lang="en-US" dirty="0" smtClean="0"/>
              <a:t>Your first sentence in the précis should have: </a:t>
            </a:r>
          </a:p>
          <a:p>
            <a:pPr eaLnBrk="1" hangingPunct="1">
              <a:lnSpc>
                <a:spcPct val="90000"/>
              </a:lnSpc>
            </a:pPr>
            <a:r>
              <a:rPr lang="en-US" sz="2400" dirty="0" smtClean="0"/>
              <a:t>the name of author, </a:t>
            </a:r>
          </a:p>
          <a:p>
            <a:pPr eaLnBrk="1" hangingPunct="1">
              <a:lnSpc>
                <a:spcPct val="90000"/>
              </a:lnSpc>
            </a:pPr>
            <a:r>
              <a:rPr lang="en-US" sz="2400" dirty="0" smtClean="0"/>
              <a:t>the genre &amp; title of the work, </a:t>
            </a:r>
          </a:p>
          <a:p>
            <a:pPr eaLnBrk="1" hangingPunct="1">
              <a:lnSpc>
                <a:spcPct val="90000"/>
              </a:lnSpc>
            </a:pPr>
            <a:r>
              <a:rPr lang="en-US" sz="2400" dirty="0" smtClean="0"/>
              <a:t>date in parentheses, </a:t>
            </a:r>
          </a:p>
          <a:p>
            <a:pPr eaLnBrk="1" hangingPunct="1">
              <a:lnSpc>
                <a:spcPct val="90000"/>
              </a:lnSpc>
            </a:pPr>
            <a:r>
              <a:rPr lang="en-US" sz="2400" dirty="0" smtClean="0"/>
              <a:t>an active verb (</a:t>
            </a:r>
            <a:r>
              <a:rPr lang="en-US" sz="1800" dirty="0" smtClean="0"/>
              <a:t>such as</a:t>
            </a:r>
            <a:r>
              <a:rPr lang="en-US" sz="2400" dirty="0" smtClean="0"/>
              <a:t> "assert" "argue" "suggest" "imply" "claim“) and </a:t>
            </a:r>
          </a:p>
          <a:p>
            <a:pPr eaLnBrk="1" hangingPunct="1">
              <a:lnSpc>
                <a:spcPct val="90000"/>
              </a:lnSpc>
            </a:pPr>
            <a:r>
              <a:rPr lang="en-US" sz="2400" dirty="0" smtClean="0"/>
              <a:t>a </a:t>
            </a:r>
            <a:r>
              <a:rPr lang="en-US" sz="2800" i="1" dirty="0" smtClean="0"/>
              <a:t>THAT </a:t>
            </a:r>
            <a:r>
              <a:rPr lang="en-US" sz="2400" i="1" dirty="0" smtClean="0"/>
              <a:t>clause</a:t>
            </a:r>
            <a:r>
              <a:rPr lang="en-US" sz="2400" dirty="0" smtClean="0"/>
              <a:t> which contains the thesis statement of the work</a:t>
            </a:r>
            <a:r>
              <a:rPr lang="en-US" sz="2800" dirty="0" smtClean="0"/>
              <a:t>.</a:t>
            </a:r>
          </a:p>
          <a:p>
            <a:pPr eaLnBrk="1" hangingPunct="1">
              <a:lnSpc>
                <a:spcPct val="90000"/>
              </a:lnSpc>
            </a:pPr>
            <a:r>
              <a:rPr lang="en-US" dirty="0" smtClean="0"/>
              <a:t>This sentence is the </a:t>
            </a:r>
            <a:r>
              <a:rPr lang="en-US" b="1" dirty="0" smtClean="0"/>
              <a:t>who</a:t>
            </a:r>
            <a:r>
              <a:rPr lang="en-US" dirty="0" smtClean="0"/>
              <a:t> &amp; the  </a:t>
            </a:r>
            <a:r>
              <a:rPr lang="en-US" b="1" dirty="0" smtClean="0"/>
              <a:t>what</a:t>
            </a:r>
            <a:r>
              <a:rPr lang="en-US" dirty="0" smtClean="0"/>
              <a:t> of the original work.</a:t>
            </a:r>
          </a:p>
        </p:txBody>
      </p:sp>
    </p:spTree>
    <p:extLst>
      <p:ext uri="{BB962C8B-B14F-4D97-AF65-F5344CB8AC3E}">
        <p14:creationId xmlns="" xmlns:p14="http://schemas.microsoft.com/office/powerpoint/2010/main" val="2872492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b="1" dirty="0" smtClean="0"/>
              <a:t>Example for Sentence 1</a:t>
            </a:r>
          </a:p>
        </p:txBody>
      </p:sp>
      <p:sp>
        <p:nvSpPr>
          <p:cNvPr id="16387" name="Rectangle 3"/>
          <p:cNvSpPr>
            <a:spLocks noGrp="1" noChangeArrowheads="1"/>
          </p:cNvSpPr>
          <p:nvPr>
            <p:ph type="body" idx="1"/>
          </p:nvPr>
        </p:nvSpPr>
        <p:spPr>
          <a:xfrm>
            <a:off x="457200" y="1371600"/>
            <a:ext cx="8458200" cy="4114800"/>
          </a:xfrm>
        </p:spPr>
        <p:txBody>
          <a:bodyPr/>
          <a:lstStyle/>
          <a:p>
            <a:pPr algn="just" eaLnBrk="1" hangingPunct="1"/>
            <a:r>
              <a:rPr lang="en-US" sz="3600" b="1" dirty="0" err="1" smtClean="0"/>
              <a:t>Phillipa</a:t>
            </a:r>
            <a:r>
              <a:rPr lang="en-US" sz="3600" b="1" dirty="0" smtClean="0"/>
              <a:t> Gregory’s</a:t>
            </a:r>
            <a:r>
              <a:rPr lang="en-US" sz="3600" dirty="0" smtClean="0"/>
              <a:t> novel, </a:t>
            </a:r>
            <a:r>
              <a:rPr lang="en-US" sz="3600" i="1" dirty="0" smtClean="0"/>
              <a:t>The Other Boleyn Girl</a:t>
            </a:r>
            <a:r>
              <a:rPr lang="en-US" sz="3600" dirty="0" smtClean="0"/>
              <a:t> (2001), implies </a:t>
            </a:r>
            <a:r>
              <a:rPr lang="en-US" sz="3600" b="1" dirty="0" smtClean="0"/>
              <a:t>that </a:t>
            </a:r>
            <a:r>
              <a:rPr lang="en-US" sz="3600" dirty="0" smtClean="0"/>
              <a:t>ambition possesses the power to corrupt and dispense true gratification, filling the heart solely with desire infused with greed and the ravenous hunger to reign.</a:t>
            </a:r>
            <a:r>
              <a:rPr lang="en-US" dirty="0" smtClean="0"/>
              <a:t>  </a:t>
            </a:r>
          </a:p>
          <a:p>
            <a:pPr algn="just" eaLnBrk="1" hangingPunct="1">
              <a:buFont typeface="Wingdings" pitchFamily="2" charset="2"/>
              <a:buNone/>
            </a:pPr>
            <a:endParaRPr lang="en-US" dirty="0" smtClean="0"/>
          </a:p>
        </p:txBody>
      </p:sp>
      <p:sp>
        <p:nvSpPr>
          <p:cNvPr id="16389" name="Rectangle 15"/>
          <p:cNvSpPr>
            <a:spLocks noChangeArrowheads="1"/>
          </p:cNvSpPr>
          <p:nvPr/>
        </p:nvSpPr>
        <p:spPr bwMode="auto">
          <a:xfrm>
            <a:off x="685800" y="5257800"/>
            <a:ext cx="7924800" cy="860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lnSpc>
                <a:spcPct val="90000"/>
              </a:lnSpc>
              <a:spcBef>
                <a:spcPct val="20000"/>
              </a:spcBef>
              <a:buClr>
                <a:schemeClr val="accent1"/>
              </a:buClr>
              <a:buSzPct val="80000"/>
              <a:buFont typeface="Arial" pitchFamily="34" charset="0"/>
              <a:buChar char="•"/>
            </a:pPr>
            <a:r>
              <a:rPr lang="en-US" sz="2800" i="0" dirty="0">
                <a:latin typeface="Arial" charset="0"/>
              </a:rPr>
              <a:t>Notice the </a:t>
            </a:r>
            <a:r>
              <a:rPr lang="en-US" sz="2800" b="1" i="0" dirty="0">
                <a:latin typeface="Arial" charset="0"/>
              </a:rPr>
              <a:t>who</a:t>
            </a:r>
            <a:r>
              <a:rPr lang="en-US" sz="2800" i="0" dirty="0">
                <a:latin typeface="Arial" charset="0"/>
              </a:rPr>
              <a:t> and </a:t>
            </a:r>
            <a:r>
              <a:rPr lang="en-US" sz="2800" b="1" i="0" dirty="0">
                <a:latin typeface="Arial" charset="0"/>
              </a:rPr>
              <a:t>what</a:t>
            </a:r>
            <a:r>
              <a:rPr lang="en-US" sz="2800" i="0" dirty="0">
                <a:latin typeface="Arial" charset="0"/>
              </a:rPr>
              <a:t> is clearly defined in the first précis sentence.</a:t>
            </a:r>
          </a:p>
        </p:txBody>
      </p:sp>
    </p:spTree>
    <p:extLst>
      <p:ext uri="{BB962C8B-B14F-4D97-AF65-F5344CB8AC3E}">
        <p14:creationId xmlns="" xmlns:p14="http://schemas.microsoft.com/office/powerpoint/2010/main" val="3901423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b="1" dirty="0" smtClean="0"/>
              <a:t>Sentence 2: should contain:</a:t>
            </a:r>
          </a:p>
        </p:txBody>
      </p:sp>
      <p:sp>
        <p:nvSpPr>
          <p:cNvPr id="17411" name="Rectangle 3"/>
          <p:cNvSpPr>
            <a:spLocks noGrp="1" noChangeArrowheads="1"/>
          </p:cNvSpPr>
          <p:nvPr>
            <p:ph type="body" idx="1"/>
          </p:nvPr>
        </p:nvSpPr>
        <p:spPr>
          <a:xfrm>
            <a:off x="1173163" y="1981200"/>
            <a:ext cx="7056437" cy="2819400"/>
          </a:xfrm>
        </p:spPr>
        <p:txBody>
          <a:bodyPr/>
          <a:lstStyle/>
          <a:p>
            <a:pPr eaLnBrk="1" hangingPunct="1"/>
            <a:r>
              <a:rPr lang="en-US" dirty="0" smtClean="0"/>
              <a:t>an explanation of </a:t>
            </a:r>
            <a:r>
              <a:rPr lang="en-US" b="1" dirty="0" smtClean="0"/>
              <a:t>how</a:t>
            </a:r>
            <a:r>
              <a:rPr lang="en-US" dirty="0" smtClean="0"/>
              <a:t> the author develops and/or supports the thesis, </a:t>
            </a:r>
          </a:p>
          <a:p>
            <a:pPr eaLnBrk="1" hangingPunct="1"/>
            <a:r>
              <a:rPr lang="en-US" dirty="0" smtClean="0"/>
              <a:t>This is </a:t>
            </a:r>
            <a:r>
              <a:rPr lang="en-US" i="1" dirty="0" smtClean="0"/>
              <a:t>usually</a:t>
            </a:r>
            <a:r>
              <a:rPr lang="en-US" dirty="0" smtClean="0"/>
              <a:t> done in chronological order.</a:t>
            </a:r>
          </a:p>
        </p:txBody>
      </p:sp>
    </p:spTree>
    <p:extLst>
      <p:ext uri="{BB962C8B-B14F-4D97-AF65-F5344CB8AC3E}">
        <p14:creationId xmlns="" xmlns:p14="http://schemas.microsoft.com/office/powerpoint/2010/main" val="29875499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1173163" y="457200"/>
            <a:ext cx="6827837" cy="1143000"/>
          </a:xfrm>
        </p:spPr>
        <p:txBody>
          <a:bodyPr/>
          <a:lstStyle/>
          <a:p>
            <a:pPr eaLnBrk="1" hangingPunct="1"/>
            <a:r>
              <a:rPr lang="en-US" b="1" dirty="0" smtClean="0"/>
              <a:t>Example of Sentence 2</a:t>
            </a:r>
          </a:p>
        </p:txBody>
      </p:sp>
      <p:sp>
        <p:nvSpPr>
          <p:cNvPr id="18435" name="Rectangle 4"/>
          <p:cNvSpPr>
            <a:spLocks noGrp="1" noChangeArrowheads="1"/>
          </p:cNvSpPr>
          <p:nvPr>
            <p:ph type="body" idx="1"/>
          </p:nvPr>
        </p:nvSpPr>
        <p:spPr>
          <a:xfrm>
            <a:off x="533400" y="1676400"/>
            <a:ext cx="8001000" cy="3276600"/>
          </a:xfrm>
        </p:spPr>
        <p:txBody>
          <a:bodyPr/>
          <a:lstStyle/>
          <a:p>
            <a:pPr algn="just" eaLnBrk="1" hangingPunct="1"/>
            <a:r>
              <a:rPr lang="en-US" dirty="0" smtClean="0"/>
              <a:t>Gregory develops this assertion through vivid description of life in the Tudor court and examination of cut-throat antics of a ruthless family-members of whom will execute to attain absolute power.  </a:t>
            </a:r>
          </a:p>
        </p:txBody>
      </p:sp>
    </p:spTree>
    <p:extLst>
      <p:ext uri="{BB962C8B-B14F-4D97-AF65-F5344CB8AC3E}">
        <p14:creationId xmlns="" xmlns:p14="http://schemas.microsoft.com/office/powerpoint/2010/main" val="3664650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6000" b="1" smtClean="0"/>
              <a:t>Sentence 3 should be:</a:t>
            </a:r>
            <a:endParaRPr lang="en-US" sz="4000" smtClean="0"/>
          </a:p>
        </p:txBody>
      </p:sp>
      <p:sp>
        <p:nvSpPr>
          <p:cNvPr id="19459" name="Rectangle 3"/>
          <p:cNvSpPr>
            <a:spLocks noGrp="1" noChangeArrowheads="1"/>
          </p:cNvSpPr>
          <p:nvPr>
            <p:ph type="body" idx="1"/>
          </p:nvPr>
        </p:nvSpPr>
        <p:spPr>
          <a:xfrm>
            <a:off x="533400" y="1524000"/>
            <a:ext cx="8458200" cy="2971800"/>
          </a:xfrm>
        </p:spPr>
        <p:txBody>
          <a:bodyPr/>
          <a:lstStyle/>
          <a:p>
            <a:pPr algn="just" eaLnBrk="1" hangingPunct="1">
              <a:buFont typeface="Wingdings" pitchFamily="2" charset="2"/>
              <a:buNone/>
            </a:pPr>
            <a:r>
              <a:rPr lang="en-US" sz="4800" b="1" dirty="0" smtClean="0"/>
              <a:t/>
            </a:r>
            <a:br>
              <a:rPr lang="en-US" sz="4800" b="1" dirty="0" smtClean="0"/>
            </a:br>
            <a:r>
              <a:rPr lang="en-US" sz="3600" dirty="0" smtClean="0"/>
              <a:t>A statement of the author’s apparent </a:t>
            </a:r>
            <a:r>
              <a:rPr lang="en-US" sz="3600" b="1" dirty="0" smtClean="0"/>
              <a:t>purpose</a:t>
            </a:r>
            <a:r>
              <a:rPr lang="en-US" sz="3600" dirty="0" smtClean="0"/>
              <a:t>, followed by an "</a:t>
            </a:r>
            <a:r>
              <a:rPr lang="en-US" sz="3600" b="1" dirty="0" smtClean="0"/>
              <a:t>in order</a:t>
            </a:r>
            <a:r>
              <a:rPr lang="en-US" sz="3600" dirty="0" smtClean="0"/>
              <a:t>" phrase</a:t>
            </a:r>
            <a:r>
              <a:rPr lang="en-US" sz="4800" dirty="0" smtClean="0"/>
              <a:t>.</a:t>
            </a:r>
          </a:p>
          <a:p>
            <a:pPr eaLnBrk="1" hangingPunct="1">
              <a:buFont typeface="Wingdings" pitchFamily="2" charset="2"/>
              <a:buNone/>
            </a:pPr>
            <a:endParaRPr lang="en-US" sz="4400" dirty="0" smtClean="0"/>
          </a:p>
        </p:txBody>
      </p:sp>
    </p:spTree>
    <p:extLst>
      <p:ext uri="{BB962C8B-B14F-4D97-AF65-F5344CB8AC3E}">
        <p14:creationId xmlns="" xmlns:p14="http://schemas.microsoft.com/office/powerpoint/2010/main" val="13963720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b="1" dirty="0" smtClean="0"/>
              <a:t>Example for Sentence 3</a:t>
            </a:r>
          </a:p>
        </p:txBody>
      </p:sp>
      <p:sp>
        <p:nvSpPr>
          <p:cNvPr id="20483" name="Rectangle 3"/>
          <p:cNvSpPr>
            <a:spLocks noGrp="1" noChangeArrowheads="1"/>
          </p:cNvSpPr>
          <p:nvPr>
            <p:ph type="body" idx="1"/>
          </p:nvPr>
        </p:nvSpPr>
        <p:spPr>
          <a:xfrm>
            <a:off x="457200" y="1447800"/>
            <a:ext cx="8229600" cy="4114800"/>
          </a:xfrm>
        </p:spPr>
        <p:txBody>
          <a:bodyPr/>
          <a:lstStyle/>
          <a:p>
            <a:pPr algn="just" eaLnBrk="1" hangingPunct="1"/>
            <a:r>
              <a:rPr lang="en-US" sz="3600" dirty="0" smtClean="0"/>
              <a:t>Gregory’s purpose of elaborating on ambition is to depict the outlandish lengths one will embark </a:t>
            </a:r>
            <a:r>
              <a:rPr lang="en-US" sz="3600" b="1" dirty="0" smtClean="0"/>
              <a:t>in order to</a:t>
            </a:r>
            <a:r>
              <a:rPr lang="en-US" sz="3600" dirty="0" smtClean="0"/>
              <a:t> fill a selfish void within one’s greedy and desperate soul.</a:t>
            </a:r>
          </a:p>
        </p:txBody>
      </p:sp>
    </p:spTree>
    <p:extLst>
      <p:ext uri="{BB962C8B-B14F-4D97-AF65-F5344CB8AC3E}">
        <p14:creationId xmlns="" xmlns:p14="http://schemas.microsoft.com/office/powerpoint/2010/main" val="31228897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b="1" dirty="0" smtClean="0"/>
              <a:t>Sentence 4</a:t>
            </a:r>
          </a:p>
        </p:txBody>
      </p:sp>
      <p:sp>
        <p:nvSpPr>
          <p:cNvPr id="21507" name="Rectangle 3"/>
          <p:cNvSpPr>
            <a:spLocks noGrp="1" noChangeArrowheads="1"/>
          </p:cNvSpPr>
          <p:nvPr>
            <p:ph type="body" idx="1"/>
          </p:nvPr>
        </p:nvSpPr>
        <p:spPr/>
        <p:txBody>
          <a:bodyPr/>
          <a:lstStyle/>
          <a:p>
            <a:pPr eaLnBrk="1" hangingPunct="1"/>
            <a:r>
              <a:rPr lang="en-US" sz="4000" b="1" dirty="0" smtClean="0"/>
              <a:t>Sentence 4: </a:t>
            </a:r>
            <a:br>
              <a:rPr lang="en-US" sz="4000" b="1" dirty="0" smtClean="0"/>
            </a:br>
            <a:r>
              <a:rPr lang="en-US" sz="4000" dirty="0" smtClean="0"/>
              <a:t>A description of the intended audience and/or the relationship the author establishes with the </a:t>
            </a:r>
            <a:r>
              <a:rPr lang="en-US" sz="4000" b="1" dirty="0" smtClean="0"/>
              <a:t>audience</a:t>
            </a:r>
            <a:r>
              <a:rPr lang="en-US" sz="4000" dirty="0" smtClean="0"/>
              <a:t>. </a:t>
            </a:r>
          </a:p>
        </p:txBody>
      </p:sp>
    </p:spTree>
    <p:extLst>
      <p:ext uri="{BB962C8B-B14F-4D97-AF65-F5344CB8AC3E}">
        <p14:creationId xmlns="" xmlns:p14="http://schemas.microsoft.com/office/powerpoint/2010/main" val="1793311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b="1" dirty="0" smtClean="0"/>
              <a:t>Example for Sentence 4</a:t>
            </a:r>
          </a:p>
        </p:txBody>
      </p:sp>
      <p:sp>
        <p:nvSpPr>
          <p:cNvPr id="22531" name="Rectangle 3"/>
          <p:cNvSpPr>
            <a:spLocks noGrp="1" noChangeArrowheads="1"/>
          </p:cNvSpPr>
          <p:nvPr>
            <p:ph type="body" idx="1"/>
          </p:nvPr>
        </p:nvSpPr>
        <p:spPr>
          <a:xfrm>
            <a:off x="762000" y="1600200"/>
            <a:ext cx="8199438" cy="4724400"/>
          </a:xfrm>
        </p:spPr>
        <p:txBody>
          <a:bodyPr/>
          <a:lstStyle/>
          <a:p>
            <a:pPr eaLnBrk="1" hangingPunct="1"/>
            <a:r>
              <a:rPr lang="en-US" dirty="0" smtClean="0"/>
              <a:t>Gregory engages the average woman through the themes of scandal, conniving competition, and passionate lust, all of which evokes every woman’s desire to be a queen.</a:t>
            </a:r>
          </a:p>
        </p:txBody>
      </p:sp>
    </p:spTree>
    <p:extLst>
      <p:ext uri="{BB962C8B-B14F-4D97-AF65-F5344CB8AC3E}">
        <p14:creationId xmlns="" xmlns:p14="http://schemas.microsoft.com/office/powerpoint/2010/main" val="9533869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Technical Writing</a:t>
            </a:r>
            <a:endParaRPr lang="en-US" b="1"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33</a:t>
            </a:fld>
            <a:endParaRPr lang="en-US"/>
          </a:p>
        </p:txBody>
      </p:sp>
      <p:sp>
        <p:nvSpPr>
          <p:cNvPr id="5" name="Rectangle 3"/>
          <p:cNvSpPr>
            <a:spLocks noGrp="1" noChangeArrowheads="1"/>
          </p:cNvSpPr>
          <p:nvPr>
            <p:ph idx="1"/>
          </p:nvPr>
        </p:nvSpPr>
        <p:spPr>
          <a:xfrm>
            <a:off x="304800" y="1676400"/>
            <a:ext cx="8153400" cy="4876800"/>
          </a:xfrm>
          <a:solidFill>
            <a:srgbClr val="FFFFCC"/>
          </a:solidFill>
        </p:spPr>
        <p:txBody>
          <a:bodyPr>
            <a:normAutofit fontScale="92500" lnSpcReduction="10000"/>
          </a:bodyPr>
          <a:lstStyle/>
          <a:p>
            <a:pPr algn="just" eaLnBrk="1" hangingPunct="1">
              <a:buClr>
                <a:srgbClr val="A50021"/>
              </a:buClr>
              <a:buFontTx/>
              <a:buNone/>
            </a:pPr>
            <a:r>
              <a:rPr lang="en-US" b="1" dirty="0" smtClean="0">
                <a:solidFill>
                  <a:schemeClr val="tx2"/>
                </a:solidFill>
                <a:latin typeface="Arial" charset="0"/>
              </a:rPr>
              <a:t>“Technical writing conveys specific information about a technical subject to a specific audience for a specific purpose…The words and graphics of technical writing are meant to be practical: that is, to communicate a body of factual information that will help an audience understand a subject or carry out a task.”</a:t>
            </a:r>
          </a:p>
          <a:p>
            <a:pPr algn="just" eaLnBrk="1" hangingPunct="1">
              <a:buClr>
                <a:srgbClr val="A50021"/>
              </a:buClr>
              <a:buFontTx/>
              <a:buNone/>
            </a:pPr>
            <a:endParaRPr lang="en-US" b="1" dirty="0" smtClean="0">
              <a:solidFill>
                <a:schemeClr val="tx2"/>
              </a:solidFill>
              <a:latin typeface="Arial" charset="0"/>
            </a:endParaRPr>
          </a:p>
          <a:p>
            <a:pPr algn="just" eaLnBrk="1" hangingPunct="1">
              <a:lnSpc>
                <a:spcPct val="80000"/>
              </a:lnSpc>
              <a:buClr>
                <a:srgbClr val="A50021"/>
              </a:buClr>
              <a:buFontTx/>
              <a:buNone/>
            </a:pPr>
            <a:r>
              <a:rPr lang="en-US" b="1" dirty="0" smtClean="0">
                <a:solidFill>
                  <a:schemeClr val="tx2"/>
                </a:solidFill>
                <a:latin typeface="Arial" charset="0"/>
              </a:rPr>
              <a:t>-Michael H. Markel</a:t>
            </a:r>
          </a:p>
        </p:txBody>
      </p:sp>
    </p:spTree>
    <p:extLst>
      <p:ext uri="{BB962C8B-B14F-4D97-AF65-F5344CB8AC3E}">
        <p14:creationId xmlns="" xmlns:p14="http://schemas.microsoft.com/office/powerpoint/2010/main" val="795795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9144000" cy="914400"/>
          </a:xfrm>
        </p:spPr>
        <p:txBody>
          <a:bodyPr/>
          <a:lstStyle/>
          <a:p>
            <a:pPr eaLnBrk="1" hangingPunct="1"/>
            <a:r>
              <a:rPr lang="en-US" sz="4000" b="1" smtClean="0">
                <a:solidFill>
                  <a:srgbClr val="006600"/>
                </a:solidFill>
              </a:rPr>
              <a:t>Some Types of Workplace Writings</a:t>
            </a:r>
          </a:p>
        </p:txBody>
      </p:sp>
      <p:graphicFrame>
        <p:nvGraphicFramePr>
          <p:cNvPr id="4" name="Table 3"/>
          <p:cNvGraphicFramePr>
            <a:graphicFrameLocks noGrp="1"/>
          </p:cNvGraphicFramePr>
          <p:nvPr/>
        </p:nvGraphicFramePr>
        <p:xfrm>
          <a:off x="228600" y="990600"/>
          <a:ext cx="8610600" cy="5299074"/>
        </p:xfrm>
        <a:graphic>
          <a:graphicData uri="http://schemas.openxmlformats.org/drawingml/2006/table">
            <a:tbl>
              <a:tblPr firstRow="1" bandRow="1">
                <a:tableStyleId>{5940675A-B579-460E-94D1-54222C63F5DA}</a:tableStyleId>
              </a:tblPr>
              <a:tblGrid>
                <a:gridCol w="2819400"/>
                <a:gridCol w="5791200"/>
              </a:tblGrid>
              <a:tr h="406972">
                <a:tc>
                  <a:txBody>
                    <a:bodyPr/>
                    <a:lstStyle/>
                    <a:p>
                      <a:r>
                        <a:rPr lang="en-US" sz="2000" b="1" dirty="0" smtClean="0">
                          <a:solidFill>
                            <a:srgbClr val="006600"/>
                          </a:solidFill>
                        </a:rPr>
                        <a:t>Business Letters</a:t>
                      </a:r>
                      <a:r>
                        <a:rPr lang="en-US" sz="2000" b="1" dirty="0" smtClean="0"/>
                        <a:t> </a:t>
                      </a:r>
                      <a:endParaRPr lang="en-US" sz="2000" dirty="0"/>
                    </a:p>
                  </a:txBody>
                  <a:tcPr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dirty="0" smtClean="0"/>
                        <a:t>Formal; An</a:t>
                      </a:r>
                      <a:r>
                        <a:rPr lang="en-US" sz="1700" b="1" baseline="0" dirty="0" smtClean="0"/>
                        <a:t> </a:t>
                      </a:r>
                      <a:r>
                        <a:rPr lang="en-US" sz="1700" b="1" dirty="0" smtClean="0"/>
                        <a:t>external communication</a:t>
                      </a:r>
                    </a:p>
                  </a:txBody>
                  <a:tcPr marT="45721" marB="45721"/>
                </a:tc>
              </a:tr>
              <a:tr h="868691">
                <a:tc>
                  <a:txBody>
                    <a:bodyPr/>
                    <a:lstStyle/>
                    <a:p>
                      <a:r>
                        <a:rPr lang="en-US" sz="2000" b="1" dirty="0" smtClean="0">
                          <a:solidFill>
                            <a:srgbClr val="006600"/>
                          </a:solidFill>
                        </a:rPr>
                        <a:t>E-mail Transmissions</a:t>
                      </a:r>
                      <a:r>
                        <a:rPr lang="en-US" sz="2000" b="1" dirty="0" smtClean="0"/>
                        <a:t> </a:t>
                      </a:r>
                      <a:endParaRPr lang="en-US" sz="2000" dirty="0"/>
                    </a:p>
                  </a:txBody>
                  <a:tcPr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dirty="0" smtClean="0">
                          <a:solidFill>
                            <a:schemeClr val="tx1"/>
                          </a:solidFill>
                        </a:rPr>
                        <a:t>Informal; External correspondence written to business</a:t>
                      </a:r>
                      <a:r>
                        <a:rPr lang="en-US" sz="1700" b="1" baseline="0" dirty="0" smtClean="0">
                          <a:solidFill>
                            <a:schemeClr val="tx1"/>
                          </a:solidFill>
                        </a:rPr>
                        <a:t> associates and internal correspondence  to </a:t>
                      </a:r>
                      <a:r>
                        <a:rPr lang="en-US" sz="1700" b="1" dirty="0" smtClean="0">
                          <a:solidFill>
                            <a:schemeClr val="tx1"/>
                          </a:solidFill>
                        </a:rPr>
                        <a:t>personal friends</a:t>
                      </a:r>
                    </a:p>
                  </a:txBody>
                  <a:tcPr marT="45721" marB="45721"/>
                </a:tc>
              </a:tr>
              <a:tr h="868691">
                <a:tc>
                  <a:txBody>
                    <a:bodyPr/>
                    <a:lstStyle/>
                    <a:p>
                      <a:pPr>
                        <a:lnSpc>
                          <a:spcPct val="80000"/>
                        </a:lnSpc>
                      </a:pPr>
                      <a:r>
                        <a:rPr lang="en-US" sz="2000" b="1" dirty="0" smtClean="0">
                          <a:solidFill>
                            <a:srgbClr val="006600"/>
                          </a:solidFill>
                        </a:rPr>
                        <a:t>Memoranda</a:t>
                      </a:r>
                      <a:r>
                        <a:rPr lang="en-US" sz="2000" b="1" dirty="0" smtClean="0">
                          <a:solidFill>
                            <a:schemeClr val="tx1"/>
                          </a:solidFill>
                        </a:rPr>
                        <a:t>/</a:t>
                      </a:r>
                      <a:r>
                        <a:rPr lang="en-US" sz="2000" b="1" baseline="0" dirty="0" smtClean="0">
                          <a:solidFill>
                            <a:schemeClr val="tx1"/>
                          </a:solidFill>
                        </a:rPr>
                        <a:t> </a:t>
                      </a:r>
                      <a:r>
                        <a:rPr lang="en-US" sz="2000" b="1" kern="1200" dirty="0" smtClean="0">
                          <a:solidFill>
                            <a:srgbClr val="006600"/>
                          </a:solidFill>
                          <a:latin typeface="+mn-lt"/>
                          <a:ea typeface="+mn-ea"/>
                          <a:cs typeface="+mn-cs"/>
                        </a:rPr>
                        <a:t>Memorandum </a:t>
                      </a:r>
                    </a:p>
                  </a:txBody>
                  <a:tcPr marT="45721" marB="45721"/>
                </a:tc>
                <a:tc>
                  <a:txBody>
                    <a:bodyPr/>
                    <a:lstStyle/>
                    <a:p>
                      <a:pPr marL="285750" indent="-285750" algn="l">
                        <a:lnSpc>
                          <a:spcPct val="100000"/>
                        </a:lnSpc>
                        <a:buFont typeface="Arial" pitchFamily="34" charset="0"/>
                        <a:buNone/>
                      </a:pPr>
                      <a:r>
                        <a:rPr lang="en-US" sz="1700" b="1" dirty="0" smtClean="0">
                          <a:solidFill>
                            <a:schemeClr val="tx1"/>
                          </a:solidFill>
                        </a:rPr>
                        <a:t>Informal style of business letter; Internal</a:t>
                      </a:r>
                      <a:r>
                        <a:rPr lang="en-US" sz="1700" b="1" baseline="0" dirty="0" smtClean="0">
                          <a:solidFill>
                            <a:schemeClr val="tx1"/>
                          </a:solidFill>
                        </a:rPr>
                        <a:t> correspondence written to colleagues within a company</a:t>
                      </a:r>
                      <a:endParaRPr lang="en-US" sz="1700" b="1" dirty="0" smtClean="0">
                        <a:solidFill>
                          <a:schemeClr val="tx1"/>
                        </a:solidFill>
                      </a:endParaRPr>
                    </a:p>
                  </a:txBody>
                  <a:tcPr marT="45721" marB="45721"/>
                </a:tc>
              </a:tr>
              <a:tr h="751283">
                <a:tc>
                  <a:txBody>
                    <a:bodyPr/>
                    <a:lstStyle/>
                    <a:p>
                      <a:r>
                        <a:rPr lang="en-US" sz="2000" b="1" dirty="0" smtClean="0">
                          <a:solidFill>
                            <a:srgbClr val="006600"/>
                          </a:solidFill>
                        </a:rPr>
                        <a:t>Reports</a:t>
                      </a:r>
                      <a:endParaRPr lang="en-US" sz="2000" dirty="0"/>
                    </a:p>
                  </a:txBody>
                  <a:tcPr marT="45721" marB="45721"/>
                </a:tc>
                <a:tc>
                  <a:txBody>
                    <a:bodyPr/>
                    <a:lstStyle/>
                    <a:p>
                      <a:pPr>
                        <a:lnSpc>
                          <a:spcPct val="80000"/>
                        </a:lnSpc>
                      </a:pPr>
                      <a:r>
                        <a:rPr lang="en-US" sz="1700" b="1" dirty="0" smtClean="0"/>
                        <a:t>Financial, audit, or  statistical report that identifies the specific problem and presents collected data, research, or recommendations for the change process</a:t>
                      </a:r>
                    </a:p>
                  </a:txBody>
                  <a:tcPr marT="45721" marB="45721"/>
                </a:tc>
              </a:tr>
              <a:tr h="868691">
                <a:tc>
                  <a:txBody>
                    <a:bodyPr/>
                    <a:lstStyle/>
                    <a:p>
                      <a:r>
                        <a:rPr lang="en-US" sz="2000" b="1" dirty="0" smtClean="0">
                          <a:solidFill>
                            <a:srgbClr val="006600"/>
                          </a:solidFill>
                        </a:rPr>
                        <a:t>Contracts</a:t>
                      </a:r>
                      <a:endParaRPr lang="en-US" sz="2000" dirty="0"/>
                    </a:p>
                  </a:txBody>
                  <a:tcPr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dirty="0" smtClean="0"/>
                        <a:t>Binding agreements or </a:t>
                      </a:r>
                      <a:r>
                        <a:rPr lang="en-US" sz="1700" b="1" i="1" dirty="0" smtClean="0">
                          <a:solidFill>
                            <a:srgbClr val="006600"/>
                          </a:solidFill>
                        </a:rPr>
                        <a:t>proposals</a:t>
                      </a:r>
                      <a:r>
                        <a:rPr lang="en-US" sz="1700" b="1" dirty="0" smtClean="0"/>
                        <a:t> between two or more parties that can become legal documents if they include an offer that is accepted</a:t>
                      </a:r>
                    </a:p>
                  </a:txBody>
                  <a:tcPr marT="45721" marB="45721"/>
                </a:tc>
              </a:tr>
              <a:tr h="406972">
                <a:tc>
                  <a:txBody>
                    <a:bodyPr/>
                    <a:lstStyle/>
                    <a:p>
                      <a:r>
                        <a:rPr lang="en-US" sz="2000" b="1" dirty="0" smtClean="0">
                          <a:solidFill>
                            <a:srgbClr val="006600"/>
                          </a:solidFill>
                        </a:rPr>
                        <a:t>Manuals</a:t>
                      </a:r>
                      <a:endParaRPr lang="en-US" sz="2000" dirty="0"/>
                    </a:p>
                  </a:txBody>
                  <a:tcPr marT="45721" marB="45721"/>
                </a:tc>
                <a:tc>
                  <a:txBody>
                    <a:bodyPr/>
                    <a:lstStyle/>
                    <a:p>
                      <a:r>
                        <a:rPr lang="en-US" sz="1700" b="1" dirty="0" smtClean="0"/>
                        <a:t>A written set of instructions, procedures or policies</a:t>
                      </a:r>
                      <a:endParaRPr lang="en-US" sz="1700" dirty="0"/>
                    </a:p>
                  </a:txBody>
                  <a:tcPr marT="45721" marB="45721"/>
                </a:tc>
              </a:tr>
              <a:tr h="1127774">
                <a:tc>
                  <a:txBody>
                    <a:bodyPr/>
                    <a:lstStyle/>
                    <a:p>
                      <a:r>
                        <a:rPr lang="en-US" sz="2000" b="1" dirty="0" smtClean="0">
                          <a:solidFill>
                            <a:srgbClr val="006600"/>
                          </a:solidFill>
                        </a:rPr>
                        <a:t>PowerPoint </a:t>
                      </a:r>
                      <a:endParaRPr lang="en-US" sz="2000" dirty="0"/>
                    </a:p>
                  </a:txBody>
                  <a:tcPr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1" dirty="0" smtClean="0"/>
                        <a:t>A</a:t>
                      </a:r>
                      <a:r>
                        <a:rPr lang="en-US" sz="1700" b="1" baseline="0" dirty="0" smtClean="0"/>
                        <a:t> </a:t>
                      </a:r>
                      <a:r>
                        <a:rPr lang="en-US" sz="1700" b="1" dirty="0" smtClean="0"/>
                        <a:t>soft-ware generated, visual slide show, with animation options, that hosts a set of notes or bulleted points, an agenda, or other information that supports a discussion</a:t>
                      </a:r>
                    </a:p>
                  </a:txBody>
                  <a:tcPr marT="45721" marB="45721"/>
                </a:tc>
              </a:tr>
            </a:tbl>
          </a:graphicData>
        </a:graphic>
      </p:graphicFrame>
    </p:spTree>
    <p:extLst>
      <p:ext uri="{BB962C8B-B14F-4D97-AF65-F5344CB8AC3E}">
        <p14:creationId xmlns="" xmlns:p14="http://schemas.microsoft.com/office/powerpoint/2010/main" val="135409574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Letter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CV</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11188" y="228600"/>
            <a:ext cx="8001000" cy="987425"/>
          </a:xfrm>
        </p:spPr>
        <p:txBody>
          <a:bodyPr vert="horz" lIns="91440" tIns="45720" rIns="91440" bIns="45720" rtlCol="0" anchor="ctr">
            <a:noAutofit/>
          </a:bodyPr>
          <a:lstStyle/>
          <a:p>
            <a:r>
              <a:rPr lang="en-GB" b="1" cap="all" spc="200" dirty="0">
                <a:latin typeface="Calibri" pitchFamily="34" charset="0"/>
                <a:cs typeface="Calibri" pitchFamily="34" charset="0"/>
              </a:rPr>
              <a:t>DOS &amp; DONTS</a:t>
            </a:r>
          </a:p>
        </p:txBody>
      </p:sp>
      <p:sp>
        <p:nvSpPr>
          <p:cNvPr id="11267" name="Rectangle 3"/>
          <p:cNvSpPr>
            <a:spLocks noGrp="1" noChangeArrowheads="1"/>
          </p:cNvSpPr>
          <p:nvPr>
            <p:ph type="body" idx="1"/>
          </p:nvPr>
        </p:nvSpPr>
        <p:spPr>
          <a:xfrm>
            <a:off x="468313" y="1196975"/>
            <a:ext cx="8229600" cy="4670425"/>
          </a:xfrm>
        </p:spPr>
        <p:txBody>
          <a:bodyPr/>
          <a:lstStyle/>
          <a:p>
            <a:pPr>
              <a:lnSpc>
                <a:spcPct val="90000"/>
              </a:lnSpc>
              <a:buFontTx/>
              <a:buNone/>
            </a:pPr>
            <a:r>
              <a:rPr lang="en-GB" sz="2800" dirty="0"/>
              <a:t>	</a:t>
            </a:r>
            <a:r>
              <a:rPr lang="en-GB" sz="2800" u="sng" dirty="0"/>
              <a:t>DOS</a:t>
            </a:r>
          </a:p>
          <a:p>
            <a:pPr>
              <a:lnSpc>
                <a:spcPct val="90000"/>
              </a:lnSpc>
            </a:pPr>
            <a:r>
              <a:rPr lang="en-GB" sz="2800" dirty="0"/>
              <a:t>Prepare well in advance</a:t>
            </a:r>
          </a:p>
          <a:p>
            <a:pPr>
              <a:lnSpc>
                <a:spcPct val="90000"/>
              </a:lnSpc>
            </a:pPr>
            <a:r>
              <a:rPr lang="en-GB" sz="2800" dirty="0"/>
              <a:t>Write a first draft, leave and come back to it later</a:t>
            </a:r>
          </a:p>
          <a:p>
            <a:pPr>
              <a:lnSpc>
                <a:spcPct val="90000"/>
              </a:lnSpc>
            </a:pPr>
            <a:r>
              <a:rPr lang="en-GB" sz="2800" dirty="0"/>
              <a:t>Keep your focus on the question</a:t>
            </a:r>
          </a:p>
          <a:p>
            <a:pPr>
              <a:lnSpc>
                <a:spcPct val="90000"/>
              </a:lnSpc>
            </a:pPr>
            <a:r>
              <a:rPr lang="en-GB" sz="2800" dirty="0"/>
              <a:t>Edit carefully for sense, spelling, grammar and punctuation</a:t>
            </a:r>
          </a:p>
          <a:p>
            <a:pPr>
              <a:lnSpc>
                <a:spcPct val="90000"/>
              </a:lnSpc>
              <a:buFontTx/>
              <a:buNone/>
            </a:pPr>
            <a:endParaRPr lang="en-GB" sz="2800" dirty="0"/>
          </a:p>
          <a:p>
            <a:pPr>
              <a:lnSpc>
                <a:spcPct val="90000"/>
              </a:lnSpc>
              <a:buFontTx/>
              <a:buNone/>
            </a:pPr>
            <a:r>
              <a:rPr lang="en-GB" sz="2800" dirty="0"/>
              <a:t>	DONTS</a:t>
            </a:r>
          </a:p>
          <a:p>
            <a:pPr>
              <a:lnSpc>
                <a:spcPct val="90000"/>
              </a:lnSpc>
            </a:pPr>
            <a:r>
              <a:rPr lang="en-GB" sz="2800" dirty="0"/>
              <a:t>Write all you know about a topic</a:t>
            </a:r>
          </a:p>
          <a:p>
            <a:pPr>
              <a:lnSpc>
                <a:spcPct val="90000"/>
              </a:lnSpc>
            </a:pPr>
            <a:r>
              <a:rPr lang="en-GB" sz="2800" dirty="0"/>
              <a:t>Leave till the last minute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idx="4294967295"/>
          </p:nvPr>
        </p:nvSpPr>
        <p:spPr>
          <a:xfrm>
            <a:off x="0" y="0"/>
            <a:ext cx="9144000" cy="914400"/>
          </a:xfrm>
        </p:spPr>
        <p:txBody>
          <a:bodyPr>
            <a:normAutofit/>
          </a:bodyPr>
          <a:lstStyle/>
          <a:p>
            <a:pPr eaLnBrk="1" hangingPunct="1"/>
            <a:r>
              <a:rPr lang="en-CA" sz="4000" b="1" dirty="0" smtClean="0"/>
              <a:t>Formal Writing Rules</a:t>
            </a:r>
          </a:p>
        </p:txBody>
      </p:sp>
      <p:sp>
        <p:nvSpPr>
          <p:cNvPr id="45058" name="Content Placeholder 2"/>
          <p:cNvSpPr>
            <a:spLocks noGrp="1"/>
          </p:cNvSpPr>
          <p:nvPr>
            <p:ph idx="4294967295"/>
          </p:nvPr>
        </p:nvSpPr>
        <p:spPr>
          <a:xfrm>
            <a:off x="457200" y="838200"/>
            <a:ext cx="8229600" cy="5867400"/>
          </a:xfrm>
        </p:spPr>
        <p:txBody>
          <a:bodyPr/>
          <a:lstStyle/>
          <a:p>
            <a:pPr eaLnBrk="1" hangingPunct="1"/>
            <a:r>
              <a:rPr lang="en-CA" sz="1800" dirty="0" smtClean="0"/>
              <a:t>Do not use the </a:t>
            </a:r>
            <a:r>
              <a:rPr lang="en-CA" sz="1800" b="1" dirty="0" smtClean="0"/>
              <a:t>first or second person </a:t>
            </a:r>
            <a:r>
              <a:rPr lang="en-CA" sz="1800" dirty="0" smtClean="0"/>
              <a:t>(I, my, we, us)</a:t>
            </a:r>
          </a:p>
          <a:p>
            <a:pPr eaLnBrk="1" hangingPunct="1"/>
            <a:r>
              <a:rPr lang="en-CA" sz="1800" dirty="0" smtClean="0"/>
              <a:t>Do not use </a:t>
            </a:r>
            <a:r>
              <a:rPr lang="en-CA" sz="1800" b="1" dirty="0" smtClean="0"/>
              <a:t>contractions</a:t>
            </a:r>
            <a:r>
              <a:rPr lang="en-CA" sz="1800" dirty="0" smtClean="0"/>
              <a:t> (can’t, won’t, doesn’t)</a:t>
            </a:r>
          </a:p>
          <a:p>
            <a:pPr eaLnBrk="1" hangingPunct="1"/>
            <a:r>
              <a:rPr lang="en-CA" sz="1800" dirty="0" smtClean="0"/>
              <a:t>Do not use metaphors or figures of speech</a:t>
            </a:r>
          </a:p>
          <a:p>
            <a:pPr eaLnBrk="1" hangingPunct="1"/>
            <a:r>
              <a:rPr lang="en-CA" sz="1800" dirty="0" smtClean="0"/>
              <a:t>Avoid saying “The essay will discuss...” or “In my opinion...”</a:t>
            </a:r>
          </a:p>
          <a:p>
            <a:pPr eaLnBrk="1" hangingPunct="1"/>
            <a:r>
              <a:rPr lang="en-CA" sz="1800" dirty="0" smtClean="0"/>
              <a:t>Avoid using “a lot”. If you do use it, take care not to repeat it often.</a:t>
            </a:r>
          </a:p>
          <a:p>
            <a:pPr eaLnBrk="1" hangingPunct="1"/>
            <a:r>
              <a:rPr lang="en-CA" sz="1800" dirty="0" smtClean="0"/>
              <a:t>Avoid </a:t>
            </a:r>
            <a:r>
              <a:rPr lang="en-CA" sz="1800" b="1" dirty="0" smtClean="0"/>
              <a:t>redundancy </a:t>
            </a:r>
            <a:r>
              <a:rPr lang="en-CA" sz="1800" dirty="0" smtClean="0"/>
              <a:t>and </a:t>
            </a:r>
            <a:r>
              <a:rPr lang="en-CA" sz="1800" b="1" dirty="0" smtClean="0"/>
              <a:t>repetition. </a:t>
            </a:r>
          </a:p>
          <a:p>
            <a:r>
              <a:rPr lang="en-CA" sz="1800" dirty="0" smtClean="0"/>
              <a:t>Be </a:t>
            </a:r>
            <a:r>
              <a:rPr lang="en-CA" sz="1800" b="1" dirty="0" smtClean="0"/>
              <a:t>specific</a:t>
            </a:r>
            <a:r>
              <a:rPr lang="en-CA" sz="1800" dirty="0" smtClean="0"/>
              <a:t>. Do not be </a:t>
            </a:r>
            <a:r>
              <a:rPr lang="en-CA" sz="1800" b="1" dirty="0" smtClean="0"/>
              <a:t>vague. </a:t>
            </a:r>
            <a:r>
              <a:rPr lang="en-CA" sz="1800" dirty="0" smtClean="0"/>
              <a:t>Do not use words such as “things” or “many examples”. </a:t>
            </a:r>
            <a:endParaRPr lang="en-CA" sz="1800" b="1" dirty="0" smtClean="0"/>
          </a:p>
          <a:p>
            <a:pPr eaLnBrk="1" hangingPunct="1"/>
            <a:r>
              <a:rPr lang="en-CA" sz="1800" dirty="0" smtClean="0"/>
              <a:t>Always follow </a:t>
            </a:r>
            <a:r>
              <a:rPr lang="en-CA" sz="1800" b="1" dirty="0" smtClean="0"/>
              <a:t>MLA format</a:t>
            </a:r>
            <a:endParaRPr lang="en-CA" sz="1800" dirty="0" smtClean="0"/>
          </a:p>
          <a:p>
            <a:pPr eaLnBrk="1" hangingPunct="1"/>
            <a:r>
              <a:rPr lang="en-CA" sz="1800" dirty="0" smtClean="0"/>
              <a:t>Font Style: Use size 12 pt font, Times New Roman, and standard 1” margins</a:t>
            </a:r>
          </a:p>
          <a:p>
            <a:pPr eaLnBrk="1" hangingPunct="1"/>
            <a:r>
              <a:rPr lang="en-CA" sz="1800" dirty="0" smtClean="0"/>
              <a:t>EDIT, EDIT, EDIT!</a:t>
            </a:r>
          </a:p>
          <a:p>
            <a:pPr eaLnBrk="1" hangingPunct="1"/>
            <a:r>
              <a:rPr lang="en-CA" sz="1800" dirty="0" smtClean="0"/>
              <a:t>Save your rough work.</a:t>
            </a:r>
          </a:p>
          <a:p>
            <a:pPr eaLnBrk="1" hangingPunct="1"/>
            <a:r>
              <a:rPr lang="en-CA" sz="1800" dirty="0" smtClean="0"/>
              <a:t>When writing about literature, always write in the present tense.</a:t>
            </a:r>
          </a:p>
          <a:p>
            <a:r>
              <a:rPr lang="en-CA" sz="1800" dirty="0" smtClean="0"/>
              <a:t> I.e. “The</a:t>
            </a:r>
            <a:r>
              <a:rPr lang="en-CA" sz="1800" i="1" dirty="0" smtClean="0"/>
              <a:t>  Hamlet </a:t>
            </a:r>
            <a:r>
              <a:rPr lang="en-CA" sz="1800" dirty="0" smtClean="0"/>
              <a:t>is a novel of Shakespeare” not “</a:t>
            </a:r>
            <a:r>
              <a:rPr lang="en-US" sz="1800" dirty="0" smtClean="0"/>
              <a:t>The  </a:t>
            </a:r>
            <a:r>
              <a:rPr lang="en-US" sz="1800" i="1" dirty="0" smtClean="0"/>
              <a:t>Hamlet </a:t>
            </a:r>
            <a:r>
              <a:rPr lang="en-US" sz="1800" dirty="0" smtClean="0"/>
              <a:t>was a novel of Shakespeare</a:t>
            </a:r>
            <a:r>
              <a:rPr lang="en-CA" sz="1800" dirty="0" smtClean="0"/>
              <a:t>”. </a:t>
            </a:r>
          </a:p>
          <a:p>
            <a:pPr eaLnBrk="1" hangingPunct="1"/>
            <a:r>
              <a:rPr lang="en-CA" sz="1800" dirty="0" smtClean="0"/>
              <a:t>Essays should be submitted with one staple in the top left hand corner. Do not put them in folders.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a:xfrm>
            <a:off x="152400" y="152400"/>
            <a:ext cx="8763000" cy="685800"/>
          </a:xfrm>
        </p:spPr>
        <p:txBody>
          <a:bodyPr>
            <a:noAutofit/>
          </a:bodyPr>
          <a:lstStyle/>
          <a:p>
            <a:pPr eaLnBrk="1" hangingPunct="1"/>
            <a:r>
              <a:rPr lang="en-CA" b="1" dirty="0" smtClean="0"/>
              <a:t>MLA Format</a:t>
            </a:r>
          </a:p>
        </p:txBody>
      </p:sp>
      <p:sp>
        <p:nvSpPr>
          <p:cNvPr id="13315" name="Content Placeholder 2"/>
          <p:cNvSpPr>
            <a:spLocks noGrp="1"/>
          </p:cNvSpPr>
          <p:nvPr>
            <p:ph idx="4294967295"/>
          </p:nvPr>
        </p:nvSpPr>
        <p:spPr>
          <a:xfrm>
            <a:off x="533400" y="1066800"/>
            <a:ext cx="8229600" cy="5410200"/>
          </a:xfrm>
        </p:spPr>
        <p:txBody>
          <a:bodyPr rtlCol="0">
            <a:normAutofit fontScale="92500" lnSpcReduction="10000"/>
          </a:bodyPr>
          <a:lstStyle/>
          <a:p>
            <a:pPr eaLnBrk="1" fontAlgn="auto" hangingPunct="1">
              <a:spcAft>
                <a:spcPts val="0"/>
              </a:spcAft>
              <a:buFont typeface="Arial" pitchFamily="34" charset="0"/>
              <a:buChar char="•"/>
              <a:defRPr/>
            </a:pPr>
            <a:r>
              <a:rPr lang="en-CA" sz="2000" dirty="0" smtClean="0"/>
              <a:t>Essay written in 12 pt font, 1” margins </a:t>
            </a:r>
          </a:p>
          <a:p>
            <a:pPr eaLnBrk="1" fontAlgn="auto" hangingPunct="1">
              <a:spcAft>
                <a:spcPts val="0"/>
              </a:spcAft>
              <a:buFont typeface="Arial" pitchFamily="34" charset="0"/>
              <a:buChar char="•"/>
              <a:defRPr/>
            </a:pPr>
            <a:r>
              <a:rPr lang="en-CA" sz="2000" b="1" dirty="0" smtClean="0"/>
              <a:t>No separate title page</a:t>
            </a:r>
            <a:r>
              <a:rPr lang="en-CA" sz="2000" dirty="0" smtClean="0"/>
              <a:t>. In the top left corner of the first page of your essay, write: </a:t>
            </a:r>
          </a:p>
          <a:p>
            <a:pPr lvl="2">
              <a:defRPr/>
            </a:pPr>
            <a:r>
              <a:rPr lang="en-CA" sz="1800" b="1" dirty="0" smtClean="0"/>
              <a:t>Your Name		</a:t>
            </a:r>
          </a:p>
          <a:p>
            <a:pPr lvl="2">
              <a:defRPr/>
            </a:pPr>
            <a:r>
              <a:rPr lang="en-CA" sz="1800" b="1" dirty="0" smtClean="0"/>
              <a:t>Teacher’s Name	 </a:t>
            </a:r>
          </a:p>
          <a:p>
            <a:pPr lvl="2">
              <a:defRPr/>
            </a:pPr>
            <a:r>
              <a:rPr lang="en-CA" sz="1800" b="1" dirty="0" smtClean="0"/>
              <a:t>Course Code</a:t>
            </a:r>
          </a:p>
          <a:p>
            <a:pPr lvl="2">
              <a:defRPr/>
            </a:pPr>
            <a:r>
              <a:rPr lang="en-CA" sz="1800" b="1" dirty="0" smtClean="0"/>
              <a:t>Date Submitted</a:t>
            </a:r>
          </a:p>
          <a:p>
            <a:pPr lvl="2">
              <a:defRPr/>
            </a:pPr>
            <a:r>
              <a:rPr lang="en-CA" sz="1800" b="1" dirty="0"/>
              <a:t>Double </a:t>
            </a:r>
            <a:r>
              <a:rPr lang="en-CA" sz="1800" b="1" dirty="0" smtClean="0"/>
              <a:t>spaced</a:t>
            </a:r>
          </a:p>
          <a:p>
            <a:pPr eaLnBrk="1" fontAlgn="auto" hangingPunct="1">
              <a:spcAft>
                <a:spcPts val="0"/>
              </a:spcAft>
              <a:buFont typeface="Arial" pitchFamily="34" charset="0"/>
              <a:buChar char="•"/>
              <a:defRPr/>
            </a:pPr>
            <a:r>
              <a:rPr lang="en-CA" sz="2000" dirty="0" smtClean="0"/>
              <a:t>Put your last name and page number in the top corner of each page </a:t>
            </a:r>
            <a:r>
              <a:rPr lang="en-CA" sz="2000" b="1" dirty="0" smtClean="0"/>
              <a:t>after</a:t>
            </a:r>
            <a:r>
              <a:rPr lang="en-CA" sz="2000" dirty="0" smtClean="0"/>
              <a:t> the title page.  </a:t>
            </a:r>
          </a:p>
          <a:p>
            <a:pPr eaLnBrk="1" fontAlgn="auto" hangingPunct="1">
              <a:spcAft>
                <a:spcPts val="0"/>
              </a:spcAft>
              <a:buFont typeface="Arial" pitchFamily="34" charset="0"/>
              <a:buChar char="•"/>
              <a:defRPr/>
            </a:pPr>
            <a:r>
              <a:rPr lang="en-CA" sz="2000" dirty="0" smtClean="0"/>
              <a:t>Italicize the title of the novel  (if any)</a:t>
            </a:r>
          </a:p>
          <a:p>
            <a:pPr eaLnBrk="1" fontAlgn="auto" hangingPunct="1">
              <a:spcAft>
                <a:spcPts val="0"/>
              </a:spcAft>
              <a:buFont typeface="Arial" pitchFamily="34" charset="0"/>
              <a:buChar char="•"/>
              <a:defRPr/>
            </a:pPr>
            <a:r>
              <a:rPr lang="en-CA" sz="2000" dirty="0" smtClean="0"/>
              <a:t>When using quotes, reference the page number in the following way:  </a:t>
            </a:r>
          </a:p>
          <a:p>
            <a:pPr eaLnBrk="1" fontAlgn="auto" hangingPunct="1">
              <a:spcAft>
                <a:spcPts val="0"/>
              </a:spcAft>
              <a:buFont typeface="Arial" pitchFamily="34" charset="0"/>
              <a:buChar char="•"/>
              <a:defRPr/>
            </a:pPr>
            <a:r>
              <a:rPr lang="en-CA" sz="2000" dirty="0" smtClean="0"/>
              <a:t>First quote, use the author’s name in the reference. </a:t>
            </a:r>
          </a:p>
          <a:p>
            <a:pPr eaLnBrk="1" fontAlgn="auto" hangingPunct="1">
              <a:spcAft>
                <a:spcPts val="0"/>
              </a:spcAft>
              <a:buFont typeface="Arial" pitchFamily="34" charset="0"/>
              <a:buChar char="•"/>
              <a:defRPr/>
            </a:pPr>
            <a:r>
              <a:rPr lang="en-CA" sz="2000" dirty="0" smtClean="0"/>
              <a:t>“I didn't even notice then that it had more than the usual number of toes” (Wyndham 6).</a:t>
            </a:r>
          </a:p>
          <a:p>
            <a:pPr eaLnBrk="1" fontAlgn="auto" hangingPunct="1">
              <a:spcAft>
                <a:spcPts val="0"/>
              </a:spcAft>
              <a:buFontTx/>
              <a:buNone/>
              <a:defRPr/>
            </a:pPr>
            <a:r>
              <a:rPr lang="en-CA" sz="2000" dirty="0" smtClean="0"/>
              <a:t>  </a:t>
            </a:r>
            <a:br>
              <a:rPr lang="en-CA" sz="2000" dirty="0" smtClean="0"/>
            </a:br>
            <a:endParaRPr lang="en-CA" sz="20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304800" y="228600"/>
            <a:ext cx="8229600" cy="639762"/>
          </a:xfrm>
        </p:spPr>
        <p:txBody>
          <a:bodyPr vert="horz" lIns="91440" tIns="45720" rIns="91440" bIns="45720" rtlCol="0" anchor="ctr">
            <a:noAutofit/>
          </a:bodyPr>
          <a:lstStyle/>
          <a:p>
            <a:pPr fontAlgn="auto">
              <a:spcAft>
                <a:spcPts val="0"/>
              </a:spcAft>
              <a:defRPr/>
            </a:pPr>
            <a:r>
              <a:rPr lang="en-CA" b="1" dirty="0"/>
              <a:t>MLA Continued</a:t>
            </a:r>
          </a:p>
        </p:txBody>
      </p:sp>
      <p:sp>
        <p:nvSpPr>
          <p:cNvPr id="47106" name="Content Placeholder 2"/>
          <p:cNvSpPr>
            <a:spLocks noGrp="1"/>
          </p:cNvSpPr>
          <p:nvPr>
            <p:ph idx="4294967295"/>
          </p:nvPr>
        </p:nvSpPr>
        <p:spPr>
          <a:xfrm>
            <a:off x="457200" y="1066800"/>
            <a:ext cx="8229600" cy="5440363"/>
          </a:xfrm>
        </p:spPr>
        <p:txBody>
          <a:bodyPr/>
          <a:lstStyle/>
          <a:p>
            <a:pPr eaLnBrk="1" hangingPunct="1">
              <a:buFontTx/>
              <a:buNone/>
            </a:pPr>
            <a:endParaRPr lang="en-CA" sz="2000" dirty="0" smtClean="0"/>
          </a:p>
          <a:p>
            <a:pPr eaLnBrk="1" hangingPunct="1">
              <a:buFontTx/>
              <a:buNone/>
            </a:pPr>
            <a:r>
              <a:rPr lang="en-CA" sz="2000" dirty="0" smtClean="0"/>
              <a:t>Second quote from the same source, no need for the author’s name. </a:t>
            </a:r>
          </a:p>
          <a:p>
            <a:pPr eaLnBrk="1" hangingPunct="1"/>
            <a:r>
              <a:rPr lang="en-CA" sz="2000" dirty="0" smtClean="0"/>
              <a:t>“I didn’t even notice then that it had more than the usual number of toes” (6). </a:t>
            </a:r>
          </a:p>
          <a:p>
            <a:pPr eaLnBrk="1" hangingPunct="1"/>
            <a:r>
              <a:rPr lang="en-CA" sz="2000" dirty="0" smtClean="0"/>
              <a:t>Submit a Works Cited page to show the resources that you have quoted from in your essay. </a:t>
            </a:r>
          </a:p>
          <a:p>
            <a:pPr eaLnBrk="1" hangingPunct="1">
              <a:buFontTx/>
              <a:buNone/>
            </a:pPr>
            <a:endParaRPr lang="en-CA" sz="2000" dirty="0" smtClean="0"/>
          </a:p>
          <a:p>
            <a:pPr eaLnBrk="1" hangingPunct="1">
              <a:buFontTx/>
              <a:buNone/>
            </a:pPr>
            <a:r>
              <a:rPr lang="en-CA" sz="2000" b="1" dirty="0" smtClean="0"/>
              <a:t>The format for the Works Cited: </a:t>
            </a:r>
            <a:endParaRPr lang="en-CA" sz="2000" dirty="0" smtClean="0"/>
          </a:p>
          <a:p>
            <a:pPr eaLnBrk="1" hangingPunct="1"/>
            <a:r>
              <a:rPr lang="en-CA" sz="2000" dirty="0" smtClean="0"/>
              <a:t>Write Works Cited centered at the top of a new page. (Ensure your last name and the page number are still included in the top right corner.)</a:t>
            </a:r>
          </a:p>
          <a:p>
            <a:pPr eaLnBrk="1" hangingPunct="1"/>
            <a:r>
              <a:rPr lang="en-CA" sz="2000" dirty="0" smtClean="0"/>
              <a:t>Each entry in the works cited should be in alphabetical order according to the author’s last name.  </a:t>
            </a:r>
          </a:p>
          <a:p>
            <a:pPr eaLnBrk="1" hangingPunct="1"/>
            <a:r>
              <a:rPr lang="en-CA" sz="1800" dirty="0" smtClean="0"/>
              <a:t>Last name, First name. </a:t>
            </a:r>
            <a:r>
              <a:rPr lang="en-CA" sz="1800" i="1" dirty="0" smtClean="0"/>
              <a:t>Title of Book</a:t>
            </a:r>
            <a:r>
              <a:rPr lang="en-CA" sz="1800" dirty="0" smtClean="0"/>
              <a:t>. City published: Publisher, Year.</a:t>
            </a:r>
          </a:p>
          <a:p>
            <a:pPr eaLnBrk="1" hangingPunct="1"/>
            <a:endParaRPr lang="en-CA"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FFA460D-D413-4A4F-96F2-FCE1F5E5CE9E}" type="slidenum">
              <a:rPr lang="en-US" smtClean="0"/>
              <a:pPr/>
              <a:t>43</a:t>
            </a:fld>
            <a:endParaRPr lang="en-US"/>
          </a:p>
        </p:txBody>
      </p:sp>
      <p:sp>
        <p:nvSpPr>
          <p:cNvPr id="3" name="TextBox 2"/>
          <p:cNvSpPr txBox="1"/>
          <p:nvPr/>
        </p:nvSpPr>
        <p:spPr>
          <a:xfrm>
            <a:off x="838200" y="1600200"/>
            <a:ext cx="7162800" cy="4678204"/>
          </a:xfrm>
          <a:prstGeom prst="rect">
            <a:avLst/>
          </a:prstGeom>
          <a:noFill/>
        </p:spPr>
        <p:txBody>
          <a:bodyPr wrap="square" rtlCol="0">
            <a:spAutoFit/>
          </a:bodyPr>
          <a:lstStyle/>
          <a:p>
            <a:pPr algn="just">
              <a:buFont typeface="Arial" pitchFamily="34" charset="0"/>
              <a:buChar char="•"/>
            </a:pPr>
            <a:r>
              <a:rPr lang="en-US" sz="2800" dirty="0" smtClean="0"/>
              <a:t> 	Paragraph is a group of sentences that 	introduces, presents and 	develops one 	main idea about the topic.</a:t>
            </a:r>
          </a:p>
          <a:p>
            <a:pPr algn="just">
              <a:buFont typeface="Arial" pitchFamily="34" charset="0"/>
              <a:buChar char="•"/>
            </a:pPr>
            <a:r>
              <a:rPr lang="en-US" sz="2800" dirty="0" smtClean="0"/>
              <a:t> 	Examples of Paragraph writing</a:t>
            </a:r>
          </a:p>
          <a:p>
            <a:pPr algn="just">
              <a:buFont typeface="Arial" pitchFamily="34" charset="0"/>
              <a:buChar char="•"/>
            </a:pPr>
            <a:r>
              <a:rPr lang="en-US" sz="2800" dirty="0" smtClean="0"/>
              <a:t> 	An essay is an organized collection </a:t>
            </a:r>
            <a:r>
              <a:rPr lang="en-US" sz="2800" smtClean="0"/>
              <a:t>of 	your </a:t>
            </a:r>
            <a:r>
              <a:rPr lang="en-US" sz="2800" dirty="0" smtClean="0"/>
              <a:t>thoughts on </a:t>
            </a:r>
            <a:r>
              <a:rPr lang="en-US" sz="2800" smtClean="0"/>
              <a:t>a particular </a:t>
            </a:r>
            <a:r>
              <a:rPr lang="en-US" sz="2800" dirty="0" smtClean="0"/>
              <a:t>topic.</a:t>
            </a:r>
          </a:p>
          <a:p>
            <a:pPr algn="just">
              <a:buFont typeface="Arial" pitchFamily="34" charset="0"/>
              <a:buChar char="•"/>
            </a:pPr>
            <a:r>
              <a:rPr lang="en-US" sz="2800" dirty="0" smtClean="0"/>
              <a:t> 	What makes a good essay?</a:t>
            </a:r>
          </a:p>
          <a:p>
            <a:pPr algn="just">
              <a:buFont typeface="Arial" pitchFamily="34" charset="0"/>
              <a:buChar char="•"/>
            </a:pPr>
            <a:r>
              <a:rPr lang="en-US" sz="2800" dirty="0" smtClean="0"/>
              <a:t> 	Dos and Don'ts</a:t>
            </a:r>
          </a:p>
          <a:p>
            <a:pPr algn="just">
              <a:buFont typeface="Arial" pitchFamily="34" charset="0"/>
              <a:buChar char="•"/>
            </a:pPr>
            <a:r>
              <a:rPr lang="en-US" sz="2800" dirty="0" smtClean="0"/>
              <a:t> 	How to Write an Essay?</a:t>
            </a:r>
          </a:p>
          <a:p>
            <a:pPr algn="just">
              <a:buFont typeface="Arial" pitchFamily="34" charset="0"/>
              <a:buChar char="•"/>
            </a:pPr>
            <a:r>
              <a:rPr lang="en-US" sz="2800" dirty="0" smtClean="0"/>
              <a:t> 	Essay Format</a:t>
            </a:r>
          </a:p>
          <a:p>
            <a:endParaRPr lang="en-US" dirty="0"/>
          </a:p>
        </p:txBody>
      </p:sp>
      <p:sp>
        <p:nvSpPr>
          <p:cNvPr id="4" name="TextBox 3"/>
          <p:cNvSpPr txBox="1"/>
          <p:nvPr/>
        </p:nvSpPr>
        <p:spPr>
          <a:xfrm>
            <a:off x="838200" y="609600"/>
            <a:ext cx="6629400" cy="646331"/>
          </a:xfrm>
          <a:prstGeom prst="rect">
            <a:avLst/>
          </a:prstGeom>
          <a:noFill/>
        </p:spPr>
        <p:txBody>
          <a:bodyPr wrap="square" rtlCol="0">
            <a:spAutoFit/>
          </a:bodyPr>
          <a:lstStyle/>
          <a:p>
            <a:r>
              <a:rPr lang="en-US" sz="3600" b="1" dirty="0" smtClean="0"/>
              <a:t>Summary</a:t>
            </a:r>
            <a:endParaRPr lang="en-US" sz="3600"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09600" y="1447800"/>
            <a:ext cx="7920037" cy="1200329"/>
          </a:xfrm>
          <a:prstGeom prst="rect">
            <a:avLst/>
          </a:prstGeom>
          <a:noFill/>
          <a:ln w="9525">
            <a:noFill/>
            <a:miter lim="800000"/>
            <a:headEnd/>
            <a:tailEnd/>
          </a:ln>
          <a:effectLst/>
        </p:spPr>
        <p:txBody>
          <a:bodyPr>
            <a:spAutoFit/>
          </a:bodyPr>
          <a:lstStyle/>
          <a:p>
            <a:pPr eaLnBrk="1" hangingPunct="1"/>
            <a:endParaRPr lang="en-GB" sz="2400" dirty="0" smtClean="0">
              <a:latin typeface="Arial" charset="0"/>
              <a:cs typeface="Arial" charset="0"/>
              <a:hlinkClick r:id="rId3"/>
            </a:endParaRPr>
          </a:p>
          <a:p>
            <a:pPr eaLnBrk="1" hangingPunct="1">
              <a:buFont typeface="Arial" pitchFamily="34" charset="0"/>
              <a:buChar char="•"/>
            </a:pPr>
            <a:r>
              <a:rPr lang="en-GB" sz="2400" dirty="0" smtClean="0">
                <a:latin typeface="Arial" charset="0"/>
                <a:cs typeface="Arial" charset="0"/>
                <a:hlinkClick r:id="rId3"/>
              </a:rPr>
              <a:t> www.worldofteaching.com</a:t>
            </a:r>
            <a:endParaRPr lang="en-GB" sz="2400" dirty="0">
              <a:latin typeface="Arial" charset="0"/>
              <a:cs typeface="Arial" charset="0"/>
            </a:endParaRPr>
          </a:p>
          <a:p>
            <a:pPr eaLnBrk="1" hangingPunct="1"/>
            <a:endParaRPr lang="en-GB" sz="2400" dirty="0">
              <a:latin typeface="Arial" charset="0"/>
              <a:cs typeface="Arial" charset="0"/>
            </a:endParaRPr>
          </a:p>
        </p:txBody>
      </p:sp>
      <p:sp>
        <p:nvSpPr>
          <p:cNvPr id="3" name="TextBox 2"/>
          <p:cNvSpPr txBox="1"/>
          <p:nvPr/>
        </p:nvSpPr>
        <p:spPr>
          <a:xfrm>
            <a:off x="3505200" y="533400"/>
            <a:ext cx="2519792" cy="707886"/>
          </a:xfrm>
          <a:prstGeom prst="rect">
            <a:avLst/>
          </a:prstGeom>
          <a:noFill/>
        </p:spPr>
        <p:txBody>
          <a:bodyPr wrap="none" rtlCol="0">
            <a:spAutoFit/>
          </a:bodyPr>
          <a:lstStyle/>
          <a:p>
            <a:r>
              <a:rPr lang="en-US" sz="4000" b="1" dirty="0" smtClean="0"/>
              <a:t>References</a:t>
            </a:r>
            <a:endParaRPr lang="en-US" sz="4000" b="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433</TotalTime>
  <Words>1436</Words>
  <Application>Microsoft Office PowerPoint</Application>
  <PresentationFormat>On-screen Show (4:3)</PresentationFormat>
  <Paragraphs>256</Paragraphs>
  <Slides>44</Slides>
  <Notes>11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 Writing Skills</vt:lpstr>
      <vt:lpstr>Recap</vt:lpstr>
      <vt:lpstr>Topic Highlights</vt:lpstr>
      <vt:lpstr>Paragraph Writing</vt:lpstr>
      <vt:lpstr>What is a paragraph?</vt:lpstr>
      <vt:lpstr>Slide 6</vt:lpstr>
      <vt:lpstr>Slide 7</vt:lpstr>
      <vt:lpstr>Slide 8</vt:lpstr>
      <vt:lpstr>Example: 1     TOPIC SENTENCE    SUPPORTING DETAILS    CLOSING SENTENCE</vt:lpstr>
      <vt:lpstr>Example: 2     TOPIC SENTENCE    SUPPORTING DETAILS    CLOSING SENTENCE</vt:lpstr>
      <vt:lpstr>Example: 3    TOPIC SENTENCE    SUPPORTING DETAILS    CLOSING SENTENCE</vt:lpstr>
      <vt:lpstr>Paragraph Writing Exercise</vt:lpstr>
      <vt:lpstr>Slide 13</vt:lpstr>
      <vt:lpstr>Essay Writing</vt:lpstr>
      <vt:lpstr>Slide 15</vt:lpstr>
      <vt:lpstr>What is an Essay?</vt:lpstr>
      <vt:lpstr>What makes a good essay?</vt:lpstr>
      <vt:lpstr>What makes a good essay?</vt:lpstr>
      <vt:lpstr>Assessing your Work Against an Example Essay</vt:lpstr>
      <vt:lpstr>Précis Writing</vt:lpstr>
      <vt:lpstr>A précis is a passage:</vt:lpstr>
      <vt:lpstr>Slide 22</vt:lpstr>
      <vt:lpstr>How do you pronounce this strange word?</vt:lpstr>
      <vt:lpstr>Now for a giant leap…</vt:lpstr>
      <vt:lpstr>Sentence 1</vt:lpstr>
      <vt:lpstr>Example for Sentence 1</vt:lpstr>
      <vt:lpstr>Sentence 2: should contain:</vt:lpstr>
      <vt:lpstr>Example of Sentence 2</vt:lpstr>
      <vt:lpstr>Sentence 3 should be:</vt:lpstr>
      <vt:lpstr>Example for Sentence 3</vt:lpstr>
      <vt:lpstr>Sentence 4</vt:lpstr>
      <vt:lpstr>Example for Sentence 4</vt:lpstr>
      <vt:lpstr>Technical Writing</vt:lpstr>
      <vt:lpstr>Some Types of Workplace Writings</vt:lpstr>
      <vt:lpstr>Letter </vt:lpstr>
      <vt:lpstr>Email</vt:lpstr>
      <vt:lpstr>Memo</vt:lpstr>
      <vt:lpstr>CV</vt:lpstr>
      <vt:lpstr>DOS &amp; DONTS</vt:lpstr>
      <vt:lpstr>Formal Writing Rules</vt:lpstr>
      <vt:lpstr>MLA Format</vt:lpstr>
      <vt:lpstr>MLA Continued</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Paragraph Writing &amp; Essay Writing</dc:title>
  <dc:creator>Anila</dc:creator>
  <cp:lastModifiedBy>vcomsats</cp:lastModifiedBy>
  <cp:revision>49</cp:revision>
  <dcterms:created xsi:type="dcterms:W3CDTF">2011-11-28T11:46:25Z</dcterms:created>
  <dcterms:modified xsi:type="dcterms:W3CDTF">2013-03-30T11:43:17Z</dcterms:modified>
</cp:coreProperties>
</file>