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70" r:id="rId10"/>
    <p:sldId id="271" r:id="rId11"/>
    <p:sldId id="272" r:id="rId12"/>
    <p:sldId id="273" r:id="rId13"/>
    <p:sldId id="274" r:id="rId14"/>
    <p:sldId id="264" r:id="rId15"/>
    <p:sldId id="275" r:id="rId16"/>
    <p:sldId id="277" r:id="rId17"/>
    <p:sldId id="278" r:id="rId18"/>
    <p:sldId id="279" r:id="rId19"/>
    <p:sldId id="280" r:id="rId20"/>
    <p:sldId id="281" r:id="rId21"/>
    <p:sldId id="282" r:id="rId22"/>
    <p:sldId id="265" r:id="rId23"/>
    <p:sldId id="266" r:id="rId24"/>
    <p:sldId id="267" r:id="rId25"/>
    <p:sldId id="268" r:id="rId26"/>
    <p:sldId id="26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4B8D19-97C3-47FA-8FA7-82D2C41AAB86}" type="datetimeFigureOut">
              <a:rPr lang="en-US" smtClean="0"/>
              <a:pPr/>
              <a:t>3/27/2013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7736E7-1B27-45C1-9AB0-31EFDFE80CDB}" type="slidenum">
              <a:rPr lang="en-US" smtClean="0"/>
              <a:pPr/>
              <a:t>‹#›</a:t>
            </a:fld>
            <a:endParaRPr lang="en-US"/>
          </a:p>
        </p:txBody>
      </p:sp>
    </p:spTree>
    <p:extLst>
      <p:ext uri="{BB962C8B-B14F-4D97-AF65-F5344CB8AC3E}">
        <p14:creationId xmlns:p14="http://schemas.microsoft.com/office/powerpoint/2010/main" xmlns="" val="374322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7736E7-1B27-45C1-9AB0-31EFDFE80CDB}" type="slidenum">
              <a:rPr lang="en-US" smtClean="0"/>
              <a:pPr/>
              <a:t>11</a:t>
            </a:fld>
            <a:endParaRPr lang="en-US"/>
          </a:p>
        </p:txBody>
      </p:sp>
    </p:spTree>
    <p:extLst>
      <p:ext uri="{BB962C8B-B14F-4D97-AF65-F5344CB8AC3E}">
        <p14:creationId xmlns:p14="http://schemas.microsoft.com/office/powerpoint/2010/main" xmlns="" val="1460797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5A36F3-1CAA-426F-B23F-35C5F188D030}"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1515903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5A36F3-1CAA-426F-B23F-35C5F188D030}"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3029492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5A36F3-1CAA-426F-B23F-35C5F188D030}"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612868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5A36F3-1CAA-426F-B23F-35C5F188D030}" type="datetimeFigureOut">
              <a:rPr lang="en-US" smtClean="0"/>
              <a:pPr/>
              <a:t>3/27/2013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585036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5A36F3-1CAA-426F-B23F-35C5F188D030}" type="datetimeFigureOut">
              <a:rPr lang="en-US" smtClean="0"/>
              <a:pPr/>
              <a:t>3/27/2013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2349513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5A36F3-1CAA-426F-B23F-35C5F188D030}" type="datetimeFigureOut">
              <a:rPr lang="en-US" smtClean="0"/>
              <a:pPr/>
              <a:t>3/27/2013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181346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5A36F3-1CAA-426F-B23F-35C5F188D030}" type="datetimeFigureOut">
              <a:rPr lang="en-US" smtClean="0"/>
              <a:pPr/>
              <a:t>3/27/2013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3168062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5A36F3-1CAA-426F-B23F-35C5F188D030}" type="datetimeFigureOut">
              <a:rPr lang="en-US" smtClean="0"/>
              <a:pPr/>
              <a:t>3/27/2013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227958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C5A36F3-1CAA-426F-B23F-35C5F188D030}" type="datetimeFigureOut">
              <a:rPr lang="en-US" smtClean="0"/>
              <a:pPr/>
              <a:t>3/27/2013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1189530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5A36F3-1CAA-426F-B23F-35C5F188D030}"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2006176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5A36F3-1CAA-426F-B23F-35C5F188D030}" type="datetimeFigureOut">
              <a:rPr lang="en-US" smtClean="0"/>
              <a:pPr/>
              <a:t>3/27/2013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74628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5A36F3-1CAA-426F-B23F-35C5F188D030}" type="datetimeFigureOut">
              <a:rPr lang="en-US" smtClean="0"/>
              <a:pPr/>
              <a:t>3/27/2013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C205A-A83C-4A21-BDAD-D4EE894DBDF6}" type="slidenum">
              <a:rPr lang="en-US" smtClean="0"/>
              <a:pPr/>
              <a:t>‹#›</a:t>
            </a:fld>
            <a:endParaRPr lang="en-US"/>
          </a:p>
        </p:txBody>
      </p:sp>
    </p:spTree>
    <p:extLst>
      <p:ext uri="{BB962C8B-B14F-4D97-AF65-F5344CB8AC3E}">
        <p14:creationId xmlns:p14="http://schemas.microsoft.com/office/powerpoint/2010/main" xmlns="" val="657166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2.wmf"/><Relationship Id="rId7" Type="http://schemas.openxmlformats.org/officeDocument/2006/relationships/image" Target="../media/image6.wmf"/><Relationship Id="rId2"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image" Target="../media/image3.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Love_Train.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Remains_of_a_Marriage.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Reading%20Comprehension%20Quiz.doc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Dreams.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1470025"/>
          </a:xfrm>
        </p:spPr>
        <p:txBody>
          <a:bodyPr/>
          <a:lstStyle/>
          <a:p>
            <a:r>
              <a:rPr lang="en-US" dirty="0" smtClean="0"/>
              <a:t>Week 5</a:t>
            </a:r>
            <a:endParaRPr lang="en-US" dirty="0"/>
          </a:p>
        </p:txBody>
      </p:sp>
      <p:sp>
        <p:nvSpPr>
          <p:cNvPr id="3" name="Subtitle 2"/>
          <p:cNvSpPr>
            <a:spLocks noGrp="1"/>
          </p:cNvSpPr>
          <p:nvPr>
            <p:ph type="subTitle" idx="1"/>
          </p:nvPr>
        </p:nvSpPr>
        <p:spPr>
          <a:xfrm>
            <a:off x="1447800" y="3048000"/>
            <a:ext cx="6400800" cy="1752600"/>
          </a:xfrm>
        </p:spPr>
        <p:txBody>
          <a:bodyPr>
            <a:normAutofit/>
          </a:bodyPr>
          <a:lstStyle/>
          <a:p>
            <a:r>
              <a:rPr lang="en-US" sz="6000" b="1" dirty="0" smtClean="0">
                <a:solidFill>
                  <a:schemeClr val="tx1"/>
                </a:solidFill>
              </a:rPr>
              <a:t>Reading Activities</a:t>
            </a:r>
            <a:endParaRPr lang="en-US" sz="6000" b="1" dirty="0">
              <a:solidFill>
                <a:schemeClr val="tx1"/>
              </a:solidFill>
            </a:endParaRPr>
          </a:p>
        </p:txBody>
      </p:sp>
    </p:spTree>
    <p:extLst>
      <p:ext uri="{BB962C8B-B14F-4D97-AF65-F5344CB8AC3E}">
        <p14:creationId xmlns:p14="http://schemas.microsoft.com/office/powerpoint/2010/main" xmlns="" val="1985459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reading </a:t>
            </a:r>
            <a:r>
              <a:rPr lang="en-US" b="1" dirty="0" smtClean="0"/>
              <a:t>comprehension</a:t>
            </a:r>
            <a:r>
              <a:rPr lang="en-US" b="1" dirty="0">
                <a:latin typeface="Bradley Hand ITC" pitchFamily="66" charset="0"/>
              </a:rPr>
              <a:t>?</a:t>
            </a:r>
            <a:endParaRPr lang="en-US" dirty="0"/>
          </a:p>
        </p:txBody>
      </p:sp>
      <p:sp>
        <p:nvSpPr>
          <p:cNvPr id="3" name="Content Placeholder 2"/>
          <p:cNvSpPr>
            <a:spLocks noGrp="1"/>
          </p:cNvSpPr>
          <p:nvPr>
            <p:ph idx="1"/>
          </p:nvPr>
        </p:nvSpPr>
        <p:spPr/>
        <p:txBody>
          <a:bodyPr/>
          <a:lstStyle/>
          <a:p>
            <a:pPr fontAlgn="auto">
              <a:spcAft>
                <a:spcPts val="0"/>
              </a:spcAft>
              <a:buFontTx/>
              <a:buNone/>
              <a:defRPr/>
            </a:pPr>
            <a:r>
              <a:rPr lang="en-US" dirty="0"/>
              <a:t>Understanding a written text:</a:t>
            </a:r>
          </a:p>
          <a:p>
            <a:pPr fontAlgn="auto">
              <a:spcAft>
                <a:spcPts val="0"/>
              </a:spcAft>
              <a:buFontTx/>
              <a:buNone/>
              <a:defRPr/>
            </a:pPr>
            <a:r>
              <a:rPr lang="en-US" dirty="0"/>
              <a:t>Extracting the required information from it as efficiently as possible</a:t>
            </a:r>
          </a:p>
          <a:p>
            <a:pPr marL="0" indent="0">
              <a:buNone/>
            </a:pPr>
            <a:endParaRPr lang="en-US" dirty="0"/>
          </a:p>
        </p:txBody>
      </p:sp>
    </p:spTree>
    <p:extLst>
      <p:ext uri="{BB962C8B-B14F-4D97-AF65-F5344CB8AC3E}">
        <p14:creationId xmlns:p14="http://schemas.microsoft.com/office/powerpoint/2010/main" xmlns="" val="4906317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What do we read?</a:t>
            </a:r>
            <a:endParaRPr lang="en-US" dirty="0"/>
          </a:p>
        </p:txBody>
      </p:sp>
      <p:sp>
        <p:nvSpPr>
          <p:cNvPr id="4" name="Rectangle 3"/>
          <p:cNvSpPr>
            <a:spLocks noGrp="1" noChangeArrowheads="1"/>
          </p:cNvSpPr>
          <p:nvPr>
            <p:ph idx="1"/>
          </p:nvPr>
        </p:nvSpPr>
        <p:spPr>
          <a:xfrm>
            <a:off x="457200" y="1600200"/>
            <a:ext cx="1981200" cy="4525963"/>
          </a:xfrm>
        </p:spPr>
        <p:txBody>
          <a:bodyPr/>
          <a:lstStyle/>
          <a:p>
            <a:pPr>
              <a:lnSpc>
                <a:spcPct val="90000"/>
              </a:lnSpc>
            </a:pPr>
            <a:r>
              <a:rPr lang="en-US" sz="1600" dirty="0" smtClean="0">
                <a:cs typeface="Arial" charset="0"/>
              </a:rPr>
              <a:t>Novels</a:t>
            </a:r>
          </a:p>
          <a:p>
            <a:pPr>
              <a:lnSpc>
                <a:spcPct val="90000"/>
              </a:lnSpc>
            </a:pPr>
            <a:r>
              <a:rPr lang="en-US" sz="1600" dirty="0" smtClean="0">
                <a:cs typeface="Arial" charset="0"/>
              </a:rPr>
              <a:t>Short stories</a:t>
            </a:r>
          </a:p>
          <a:p>
            <a:pPr>
              <a:lnSpc>
                <a:spcPct val="90000"/>
              </a:lnSpc>
            </a:pPr>
            <a:r>
              <a:rPr lang="en-US" sz="1600" dirty="0" smtClean="0">
                <a:cs typeface="Arial" charset="0"/>
              </a:rPr>
              <a:t>Tales</a:t>
            </a:r>
          </a:p>
          <a:p>
            <a:pPr>
              <a:lnSpc>
                <a:spcPct val="90000"/>
              </a:lnSpc>
            </a:pPr>
            <a:r>
              <a:rPr lang="en-US" sz="1600" dirty="0" smtClean="0">
                <a:cs typeface="Arial" charset="0"/>
              </a:rPr>
              <a:t>Essays</a:t>
            </a:r>
          </a:p>
          <a:p>
            <a:pPr>
              <a:lnSpc>
                <a:spcPct val="90000"/>
              </a:lnSpc>
            </a:pPr>
            <a:r>
              <a:rPr lang="en-US" sz="1600" dirty="0" smtClean="0">
                <a:cs typeface="Arial" charset="0"/>
              </a:rPr>
              <a:t>Diaries</a:t>
            </a:r>
          </a:p>
          <a:p>
            <a:pPr>
              <a:lnSpc>
                <a:spcPct val="90000"/>
              </a:lnSpc>
            </a:pPr>
            <a:r>
              <a:rPr lang="en-US" sz="1600" dirty="0" smtClean="0">
                <a:cs typeface="Arial" charset="0"/>
              </a:rPr>
              <a:t>Anecdotes</a:t>
            </a:r>
          </a:p>
          <a:p>
            <a:pPr>
              <a:lnSpc>
                <a:spcPct val="90000"/>
              </a:lnSpc>
            </a:pPr>
            <a:r>
              <a:rPr lang="en-US" sz="1600" dirty="0" smtClean="0">
                <a:cs typeface="Arial" charset="0"/>
              </a:rPr>
              <a:t>Biographies</a:t>
            </a:r>
          </a:p>
          <a:p>
            <a:pPr>
              <a:lnSpc>
                <a:spcPct val="90000"/>
              </a:lnSpc>
            </a:pPr>
            <a:r>
              <a:rPr lang="en-US" sz="1600" dirty="0" smtClean="0">
                <a:cs typeface="Arial" charset="0"/>
              </a:rPr>
              <a:t>Poems</a:t>
            </a:r>
          </a:p>
          <a:p>
            <a:pPr>
              <a:lnSpc>
                <a:spcPct val="90000"/>
              </a:lnSpc>
            </a:pPr>
            <a:r>
              <a:rPr lang="en-US" sz="1600" dirty="0" smtClean="0">
                <a:cs typeface="Arial" charset="0"/>
              </a:rPr>
              <a:t>Limericks</a:t>
            </a:r>
          </a:p>
          <a:p>
            <a:pPr>
              <a:lnSpc>
                <a:spcPct val="90000"/>
              </a:lnSpc>
            </a:pPr>
            <a:r>
              <a:rPr lang="en-US" sz="1600" dirty="0" smtClean="0">
                <a:cs typeface="Arial" charset="0"/>
              </a:rPr>
              <a:t>Nursery rhymes</a:t>
            </a:r>
          </a:p>
          <a:p>
            <a:pPr>
              <a:lnSpc>
                <a:spcPct val="90000"/>
              </a:lnSpc>
            </a:pPr>
            <a:r>
              <a:rPr lang="en-US" sz="1600" dirty="0" smtClean="0">
                <a:cs typeface="Arial" charset="0"/>
              </a:rPr>
              <a:t>Letters</a:t>
            </a:r>
          </a:p>
          <a:p>
            <a:pPr>
              <a:lnSpc>
                <a:spcPct val="90000"/>
              </a:lnSpc>
            </a:pPr>
            <a:r>
              <a:rPr lang="en-US" sz="1600" dirty="0" smtClean="0">
                <a:cs typeface="Arial" charset="0"/>
              </a:rPr>
              <a:t>Postcards</a:t>
            </a:r>
          </a:p>
          <a:p>
            <a:pPr>
              <a:lnSpc>
                <a:spcPct val="90000"/>
              </a:lnSpc>
            </a:pPr>
            <a:r>
              <a:rPr lang="en-US" sz="1600" dirty="0" smtClean="0">
                <a:cs typeface="Arial" charset="0"/>
              </a:rPr>
              <a:t>Telegrams</a:t>
            </a:r>
          </a:p>
          <a:p>
            <a:pPr>
              <a:lnSpc>
                <a:spcPct val="90000"/>
              </a:lnSpc>
            </a:pPr>
            <a:r>
              <a:rPr lang="en-US" sz="1600" dirty="0" smtClean="0">
                <a:cs typeface="Arial" charset="0"/>
              </a:rPr>
              <a:t>Notes</a:t>
            </a:r>
          </a:p>
          <a:p>
            <a:pPr>
              <a:lnSpc>
                <a:spcPct val="90000"/>
              </a:lnSpc>
            </a:pPr>
            <a:r>
              <a:rPr lang="en-US" sz="1600" dirty="0" smtClean="0">
                <a:cs typeface="Arial" charset="0"/>
              </a:rPr>
              <a:t>Newspapers</a:t>
            </a:r>
          </a:p>
          <a:p>
            <a:pPr>
              <a:lnSpc>
                <a:spcPct val="90000"/>
              </a:lnSpc>
            </a:pPr>
            <a:r>
              <a:rPr lang="en-US" sz="1600" dirty="0" smtClean="0">
                <a:cs typeface="Arial" charset="0"/>
              </a:rPr>
              <a:t>Magazines</a:t>
            </a:r>
          </a:p>
          <a:p>
            <a:pPr>
              <a:lnSpc>
                <a:spcPct val="90000"/>
              </a:lnSpc>
            </a:pPr>
            <a:endParaRPr lang="en-US" sz="1600" dirty="0" smtClean="0">
              <a:solidFill>
                <a:schemeClr val="accent2"/>
              </a:solidFill>
              <a:latin typeface="Bradley Hand ITC" pitchFamily="66" charset="0"/>
              <a:cs typeface="Arial" charset="0"/>
            </a:endParaRPr>
          </a:p>
          <a:p>
            <a:pPr>
              <a:lnSpc>
                <a:spcPct val="90000"/>
              </a:lnSpc>
            </a:pPr>
            <a:endParaRPr lang="en-US" sz="1600" dirty="0" smtClean="0">
              <a:solidFill>
                <a:schemeClr val="accent2"/>
              </a:solidFill>
              <a:latin typeface="Bradley Hand ITC" pitchFamily="66" charset="0"/>
              <a:cs typeface="Arial" charset="0"/>
            </a:endParaRPr>
          </a:p>
          <a:p>
            <a:pPr>
              <a:lnSpc>
                <a:spcPct val="90000"/>
              </a:lnSpc>
            </a:pPr>
            <a:endParaRPr lang="en-US" sz="1600" dirty="0" smtClean="0">
              <a:cs typeface="Arial" charset="0"/>
            </a:endParaRPr>
          </a:p>
        </p:txBody>
      </p:sp>
      <p:sp>
        <p:nvSpPr>
          <p:cNvPr id="5" name="Text Box 6"/>
          <p:cNvSpPr txBox="1">
            <a:spLocks noChangeArrowheads="1"/>
          </p:cNvSpPr>
          <p:nvPr/>
        </p:nvSpPr>
        <p:spPr bwMode="auto">
          <a:xfrm>
            <a:off x="2627312" y="1524000"/>
            <a:ext cx="1944687" cy="5103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rtl="0">
              <a:spcBef>
                <a:spcPct val="50000"/>
              </a:spcBef>
              <a:buFontTx/>
              <a:buChar char="•"/>
              <a:defRPr/>
            </a:pPr>
            <a:r>
              <a:rPr lang="en-US" sz="1600" dirty="0">
                <a:solidFill>
                  <a:schemeClr val="tx1"/>
                </a:solidFill>
                <a:latin typeface="+mn-lt"/>
              </a:rPr>
              <a:t>Reports</a:t>
            </a:r>
          </a:p>
          <a:p>
            <a:pPr algn="l" rtl="0">
              <a:spcBef>
                <a:spcPct val="50000"/>
              </a:spcBef>
              <a:buFontTx/>
              <a:buChar char="•"/>
              <a:defRPr/>
            </a:pPr>
            <a:r>
              <a:rPr lang="en-US" sz="1600" dirty="0">
                <a:solidFill>
                  <a:schemeClr val="tx1"/>
                </a:solidFill>
                <a:latin typeface="+mn-lt"/>
              </a:rPr>
              <a:t>Reviews</a:t>
            </a:r>
          </a:p>
          <a:p>
            <a:pPr algn="l" rtl="0">
              <a:spcBef>
                <a:spcPct val="50000"/>
              </a:spcBef>
              <a:buFontTx/>
              <a:buChar char="•"/>
              <a:defRPr/>
            </a:pPr>
            <a:r>
              <a:rPr lang="en-US" sz="1600" dirty="0">
                <a:solidFill>
                  <a:schemeClr val="tx1"/>
                </a:solidFill>
                <a:latin typeface="+mn-lt"/>
              </a:rPr>
              <a:t>Summaries</a:t>
            </a:r>
          </a:p>
          <a:p>
            <a:pPr algn="l" rtl="0">
              <a:spcBef>
                <a:spcPct val="50000"/>
              </a:spcBef>
              <a:buFontTx/>
              <a:buChar char="•"/>
              <a:defRPr/>
            </a:pPr>
            <a:r>
              <a:rPr lang="en-US" sz="1600" dirty="0">
                <a:solidFill>
                  <a:schemeClr val="tx1"/>
                </a:solidFill>
                <a:latin typeface="+mn-lt"/>
              </a:rPr>
              <a:t>Pamphlets</a:t>
            </a:r>
          </a:p>
          <a:p>
            <a:pPr algn="l" rtl="0">
              <a:spcBef>
                <a:spcPct val="50000"/>
              </a:spcBef>
              <a:buFontTx/>
              <a:buChar char="•"/>
              <a:defRPr/>
            </a:pPr>
            <a:r>
              <a:rPr lang="en-US" sz="1600" dirty="0">
                <a:solidFill>
                  <a:schemeClr val="tx1"/>
                </a:solidFill>
                <a:latin typeface="+mn-lt"/>
              </a:rPr>
              <a:t>Handbooks</a:t>
            </a:r>
          </a:p>
          <a:p>
            <a:pPr algn="l" rtl="0">
              <a:spcBef>
                <a:spcPct val="50000"/>
              </a:spcBef>
              <a:buFontTx/>
              <a:buChar char="•"/>
              <a:defRPr/>
            </a:pPr>
            <a:r>
              <a:rPr lang="en-US" sz="1600" dirty="0">
                <a:solidFill>
                  <a:schemeClr val="tx1"/>
                </a:solidFill>
                <a:latin typeface="+mn-lt"/>
              </a:rPr>
              <a:t>Textbooks</a:t>
            </a:r>
          </a:p>
          <a:p>
            <a:pPr algn="l" rtl="0">
              <a:spcBef>
                <a:spcPct val="50000"/>
              </a:spcBef>
              <a:buFontTx/>
              <a:buChar char="•"/>
              <a:defRPr/>
            </a:pPr>
            <a:r>
              <a:rPr lang="en-US" sz="1600" dirty="0">
                <a:solidFill>
                  <a:schemeClr val="tx1"/>
                </a:solidFill>
                <a:latin typeface="+mn-lt"/>
              </a:rPr>
              <a:t>Guidebooks</a:t>
            </a:r>
          </a:p>
          <a:p>
            <a:pPr algn="l" rtl="0">
              <a:spcBef>
                <a:spcPct val="50000"/>
              </a:spcBef>
              <a:buFontTx/>
              <a:buChar char="•"/>
              <a:defRPr/>
            </a:pPr>
            <a:r>
              <a:rPr lang="en-US" sz="1600" dirty="0">
                <a:solidFill>
                  <a:schemeClr val="tx1"/>
                </a:solidFill>
                <a:latin typeface="+mn-lt"/>
              </a:rPr>
              <a:t>Recipes</a:t>
            </a:r>
          </a:p>
          <a:p>
            <a:pPr algn="l" rtl="0">
              <a:spcBef>
                <a:spcPct val="50000"/>
              </a:spcBef>
              <a:buFontTx/>
              <a:buChar char="•"/>
              <a:defRPr/>
            </a:pPr>
            <a:r>
              <a:rPr lang="en-US" sz="1600" dirty="0">
                <a:solidFill>
                  <a:schemeClr val="tx1"/>
                </a:solidFill>
                <a:latin typeface="+mn-lt"/>
              </a:rPr>
              <a:t>Advertisements</a:t>
            </a:r>
          </a:p>
          <a:p>
            <a:pPr algn="l" rtl="0">
              <a:spcBef>
                <a:spcPct val="50000"/>
              </a:spcBef>
              <a:buFontTx/>
              <a:buChar char="•"/>
              <a:defRPr/>
            </a:pPr>
            <a:r>
              <a:rPr lang="en-US" sz="1600" dirty="0">
                <a:solidFill>
                  <a:schemeClr val="tx1"/>
                </a:solidFill>
                <a:latin typeface="+mn-lt"/>
              </a:rPr>
              <a:t>Travel brochures</a:t>
            </a:r>
          </a:p>
          <a:p>
            <a:pPr algn="l" rtl="0">
              <a:spcBef>
                <a:spcPct val="50000"/>
              </a:spcBef>
              <a:buFontTx/>
              <a:buChar char="•"/>
              <a:defRPr/>
            </a:pPr>
            <a:r>
              <a:rPr lang="en-US" sz="1600" dirty="0">
                <a:solidFill>
                  <a:schemeClr val="tx1"/>
                </a:solidFill>
                <a:latin typeface="+mn-lt"/>
              </a:rPr>
              <a:t>Catalogues</a:t>
            </a:r>
          </a:p>
          <a:p>
            <a:pPr algn="l" rtl="0">
              <a:spcBef>
                <a:spcPct val="50000"/>
              </a:spcBef>
              <a:buFontTx/>
              <a:buChar char="•"/>
              <a:defRPr/>
            </a:pPr>
            <a:r>
              <a:rPr lang="en-US" sz="1600" dirty="0">
                <a:solidFill>
                  <a:schemeClr val="tx1"/>
                </a:solidFill>
                <a:latin typeface="+mn-lt"/>
              </a:rPr>
              <a:t>Puzzles</a:t>
            </a:r>
          </a:p>
          <a:p>
            <a:pPr algn="l" rtl="0">
              <a:spcBef>
                <a:spcPct val="50000"/>
              </a:spcBef>
              <a:buFontTx/>
              <a:buChar char="•"/>
              <a:defRPr/>
            </a:pPr>
            <a:r>
              <a:rPr lang="en-US" sz="1600" dirty="0">
                <a:solidFill>
                  <a:schemeClr val="tx1"/>
                </a:solidFill>
                <a:latin typeface="+mn-lt"/>
              </a:rPr>
              <a:t>Problems</a:t>
            </a:r>
          </a:p>
          <a:p>
            <a:pPr algn="l" rtl="0">
              <a:spcBef>
                <a:spcPct val="50000"/>
              </a:spcBef>
              <a:buFontTx/>
              <a:buChar char="•"/>
              <a:defRPr/>
            </a:pPr>
            <a:r>
              <a:rPr lang="en-US" sz="1600" dirty="0">
                <a:solidFill>
                  <a:schemeClr val="tx1"/>
                </a:solidFill>
                <a:latin typeface="+mn-lt"/>
              </a:rPr>
              <a:t>Game rules</a:t>
            </a:r>
          </a:p>
        </p:txBody>
      </p:sp>
      <p:sp>
        <p:nvSpPr>
          <p:cNvPr id="6" name="Text Box 7"/>
          <p:cNvSpPr txBox="1">
            <a:spLocks noChangeArrowheads="1"/>
          </p:cNvSpPr>
          <p:nvPr/>
        </p:nvSpPr>
        <p:spPr bwMode="auto">
          <a:xfrm>
            <a:off x="4724400" y="1398250"/>
            <a:ext cx="2430461" cy="5355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rtl="0">
              <a:spcBef>
                <a:spcPct val="50000"/>
              </a:spcBef>
              <a:buFontTx/>
              <a:buChar char="•"/>
              <a:defRPr/>
            </a:pPr>
            <a:r>
              <a:rPr lang="en-US" sz="1800" dirty="0">
                <a:solidFill>
                  <a:schemeClr val="tx1"/>
                </a:solidFill>
                <a:latin typeface="+mn-lt"/>
              </a:rPr>
              <a:t>Instructions</a:t>
            </a:r>
          </a:p>
          <a:p>
            <a:pPr algn="l" rtl="0">
              <a:spcBef>
                <a:spcPct val="50000"/>
              </a:spcBef>
              <a:buFontTx/>
              <a:buChar char="•"/>
              <a:defRPr/>
            </a:pPr>
            <a:r>
              <a:rPr lang="en-US" sz="1800" dirty="0">
                <a:solidFill>
                  <a:schemeClr val="tx1"/>
                </a:solidFill>
                <a:latin typeface="+mn-lt"/>
              </a:rPr>
              <a:t>Directions</a:t>
            </a:r>
          </a:p>
          <a:p>
            <a:pPr algn="l" rtl="0">
              <a:spcBef>
                <a:spcPct val="50000"/>
              </a:spcBef>
              <a:buFontTx/>
              <a:buChar char="•"/>
              <a:defRPr/>
            </a:pPr>
            <a:r>
              <a:rPr lang="en-US" sz="1800" dirty="0">
                <a:solidFill>
                  <a:schemeClr val="tx1"/>
                </a:solidFill>
                <a:latin typeface="+mn-lt"/>
              </a:rPr>
              <a:t>Notices</a:t>
            </a:r>
          </a:p>
          <a:p>
            <a:pPr algn="l" rtl="0">
              <a:spcBef>
                <a:spcPct val="50000"/>
              </a:spcBef>
              <a:buFontTx/>
              <a:buChar char="•"/>
              <a:defRPr/>
            </a:pPr>
            <a:r>
              <a:rPr lang="en-US" sz="1800" dirty="0">
                <a:solidFill>
                  <a:schemeClr val="tx1"/>
                </a:solidFill>
                <a:latin typeface="+mn-lt"/>
              </a:rPr>
              <a:t>Rules &amp; regulations</a:t>
            </a:r>
          </a:p>
          <a:p>
            <a:pPr algn="l" rtl="0">
              <a:spcBef>
                <a:spcPct val="50000"/>
              </a:spcBef>
              <a:buFontTx/>
              <a:buChar char="•"/>
              <a:defRPr/>
            </a:pPr>
            <a:r>
              <a:rPr lang="en-US" sz="1800" dirty="0">
                <a:solidFill>
                  <a:schemeClr val="tx1"/>
                </a:solidFill>
                <a:latin typeface="+mn-lt"/>
              </a:rPr>
              <a:t>Posters</a:t>
            </a:r>
          </a:p>
          <a:p>
            <a:pPr algn="l" rtl="0">
              <a:spcBef>
                <a:spcPct val="50000"/>
              </a:spcBef>
              <a:buFontTx/>
              <a:buChar char="•"/>
              <a:defRPr/>
            </a:pPr>
            <a:r>
              <a:rPr lang="en-US" sz="1800" dirty="0">
                <a:solidFill>
                  <a:schemeClr val="tx1"/>
                </a:solidFill>
                <a:latin typeface="+mn-lt"/>
              </a:rPr>
              <a:t>Signs</a:t>
            </a:r>
          </a:p>
          <a:p>
            <a:pPr algn="l" rtl="0">
              <a:spcBef>
                <a:spcPct val="50000"/>
              </a:spcBef>
              <a:buFontTx/>
              <a:buChar char="•"/>
              <a:defRPr/>
            </a:pPr>
            <a:r>
              <a:rPr lang="en-US" sz="1800" dirty="0">
                <a:solidFill>
                  <a:schemeClr val="tx1"/>
                </a:solidFill>
                <a:latin typeface="+mn-lt"/>
              </a:rPr>
              <a:t>Forms</a:t>
            </a:r>
          </a:p>
          <a:p>
            <a:pPr algn="l" rtl="0">
              <a:spcBef>
                <a:spcPct val="50000"/>
              </a:spcBef>
              <a:buFontTx/>
              <a:buChar char="•"/>
              <a:defRPr/>
            </a:pPr>
            <a:r>
              <a:rPr lang="en-US" sz="1800" dirty="0">
                <a:solidFill>
                  <a:schemeClr val="tx1"/>
                </a:solidFill>
                <a:latin typeface="+mn-lt"/>
              </a:rPr>
              <a:t>Graffiti</a:t>
            </a:r>
          </a:p>
          <a:p>
            <a:pPr algn="l" rtl="0">
              <a:spcBef>
                <a:spcPct val="50000"/>
              </a:spcBef>
              <a:buFontTx/>
              <a:buChar char="•"/>
              <a:defRPr/>
            </a:pPr>
            <a:r>
              <a:rPr lang="en-US" sz="1800" dirty="0">
                <a:solidFill>
                  <a:schemeClr val="tx1"/>
                </a:solidFill>
                <a:latin typeface="+mn-lt"/>
              </a:rPr>
              <a:t>Menus</a:t>
            </a:r>
          </a:p>
          <a:p>
            <a:pPr algn="l" rtl="0">
              <a:spcBef>
                <a:spcPct val="50000"/>
              </a:spcBef>
              <a:buFontTx/>
              <a:buChar char="•"/>
              <a:defRPr/>
            </a:pPr>
            <a:r>
              <a:rPr lang="en-US" sz="1800" dirty="0">
                <a:solidFill>
                  <a:schemeClr val="tx1"/>
                </a:solidFill>
                <a:latin typeface="+mn-lt"/>
              </a:rPr>
              <a:t>Price lists</a:t>
            </a:r>
          </a:p>
          <a:p>
            <a:pPr algn="l" rtl="0">
              <a:spcBef>
                <a:spcPct val="50000"/>
              </a:spcBef>
              <a:defRPr/>
            </a:pPr>
            <a:r>
              <a:rPr lang="en-US" sz="1800" dirty="0">
                <a:solidFill>
                  <a:schemeClr val="tx1"/>
                </a:solidFill>
                <a:latin typeface="+mn-lt"/>
              </a:rPr>
              <a:t>Tickets</a:t>
            </a:r>
          </a:p>
          <a:p>
            <a:pPr algn="l" rtl="0">
              <a:spcBef>
                <a:spcPct val="50000"/>
              </a:spcBef>
              <a:defRPr/>
            </a:pPr>
            <a:r>
              <a:rPr lang="en-US" sz="1800" dirty="0">
                <a:solidFill>
                  <a:schemeClr val="tx1"/>
                </a:solidFill>
                <a:latin typeface="+mn-lt"/>
              </a:rPr>
              <a:t>Comic strips</a:t>
            </a:r>
          </a:p>
          <a:p>
            <a:pPr algn="l" rtl="0">
              <a:spcBef>
                <a:spcPct val="50000"/>
              </a:spcBef>
              <a:defRPr/>
            </a:pPr>
            <a:r>
              <a:rPr lang="en-US" sz="1800" dirty="0">
                <a:solidFill>
                  <a:schemeClr val="tx1"/>
                </a:solidFill>
                <a:latin typeface="+mn-lt"/>
              </a:rPr>
              <a:t>Cartoons &amp; caricatures</a:t>
            </a:r>
          </a:p>
        </p:txBody>
      </p:sp>
      <p:sp>
        <p:nvSpPr>
          <p:cNvPr id="7" name="Text Box 8"/>
          <p:cNvSpPr txBox="1">
            <a:spLocks noChangeArrowheads="1"/>
          </p:cNvSpPr>
          <p:nvPr/>
        </p:nvSpPr>
        <p:spPr bwMode="auto">
          <a:xfrm>
            <a:off x="7315200" y="1524000"/>
            <a:ext cx="1439862" cy="50784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rtl="0">
              <a:spcBef>
                <a:spcPct val="50000"/>
              </a:spcBef>
              <a:buFontTx/>
              <a:buChar char="•"/>
              <a:defRPr/>
            </a:pPr>
            <a:r>
              <a:rPr lang="en-US" sz="1800" dirty="0">
                <a:solidFill>
                  <a:schemeClr val="tx1"/>
                </a:solidFill>
                <a:latin typeface="+mn-lt"/>
              </a:rPr>
              <a:t>Legends</a:t>
            </a:r>
          </a:p>
          <a:p>
            <a:pPr algn="l" rtl="0">
              <a:spcBef>
                <a:spcPct val="50000"/>
              </a:spcBef>
              <a:buFontTx/>
              <a:buChar char="•"/>
              <a:defRPr/>
            </a:pPr>
            <a:r>
              <a:rPr lang="en-US" sz="1800" dirty="0">
                <a:solidFill>
                  <a:schemeClr val="tx1"/>
                </a:solidFill>
                <a:latin typeface="+mn-lt"/>
              </a:rPr>
              <a:t>Maps</a:t>
            </a:r>
          </a:p>
          <a:p>
            <a:pPr algn="l" rtl="0">
              <a:spcBef>
                <a:spcPct val="50000"/>
              </a:spcBef>
              <a:buFontTx/>
              <a:buChar char="•"/>
              <a:defRPr/>
            </a:pPr>
            <a:r>
              <a:rPr lang="en-US" sz="1800" dirty="0">
                <a:solidFill>
                  <a:schemeClr val="tx1"/>
                </a:solidFill>
                <a:latin typeface="+mn-lt"/>
              </a:rPr>
              <a:t>Statistics</a:t>
            </a:r>
          </a:p>
          <a:p>
            <a:pPr algn="l" rtl="0">
              <a:spcBef>
                <a:spcPct val="50000"/>
              </a:spcBef>
              <a:buFontTx/>
              <a:buChar char="•"/>
              <a:defRPr/>
            </a:pPr>
            <a:r>
              <a:rPr lang="en-US" sz="1800" dirty="0">
                <a:solidFill>
                  <a:schemeClr val="tx1"/>
                </a:solidFill>
                <a:latin typeface="+mn-lt"/>
              </a:rPr>
              <a:t>Diagrams</a:t>
            </a:r>
          </a:p>
          <a:p>
            <a:pPr algn="l" rtl="0">
              <a:spcBef>
                <a:spcPct val="50000"/>
              </a:spcBef>
              <a:buFontTx/>
              <a:buChar char="•"/>
              <a:defRPr/>
            </a:pPr>
            <a:r>
              <a:rPr lang="en-US" sz="1800" dirty="0">
                <a:solidFill>
                  <a:schemeClr val="tx1"/>
                </a:solidFill>
                <a:latin typeface="+mn-lt"/>
              </a:rPr>
              <a:t>Flow charts</a:t>
            </a:r>
          </a:p>
          <a:p>
            <a:pPr algn="l" rtl="0">
              <a:spcBef>
                <a:spcPct val="50000"/>
              </a:spcBef>
              <a:buFontTx/>
              <a:buChar char="•"/>
              <a:defRPr/>
            </a:pPr>
            <a:r>
              <a:rPr lang="en-US" sz="1800" dirty="0">
                <a:solidFill>
                  <a:schemeClr val="tx1"/>
                </a:solidFill>
                <a:latin typeface="+mn-lt"/>
              </a:rPr>
              <a:t>Pie charts</a:t>
            </a:r>
          </a:p>
          <a:p>
            <a:pPr algn="l" rtl="0">
              <a:spcBef>
                <a:spcPct val="50000"/>
              </a:spcBef>
              <a:buFontTx/>
              <a:buChar char="•"/>
              <a:defRPr/>
            </a:pPr>
            <a:r>
              <a:rPr lang="en-US" sz="1800" dirty="0">
                <a:solidFill>
                  <a:schemeClr val="tx1"/>
                </a:solidFill>
                <a:latin typeface="+mn-lt"/>
              </a:rPr>
              <a:t>Time-tables</a:t>
            </a:r>
          </a:p>
          <a:p>
            <a:pPr algn="l" rtl="0">
              <a:spcBef>
                <a:spcPct val="50000"/>
              </a:spcBef>
              <a:buFontTx/>
              <a:buChar char="•"/>
              <a:defRPr/>
            </a:pPr>
            <a:r>
              <a:rPr lang="en-US" sz="1800" dirty="0">
                <a:solidFill>
                  <a:schemeClr val="tx1"/>
                </a:solidFill>
                <a:latin typeface="+mn-lt"/>
              </a:rPr>
              <a:t>Telephone directories</a:t>
            </a:r>
          </a:p>
          <a:p>
            <a:pPr algn="l" rtl="0">
              <a:spcBef>
                <a:spcPct val="50000"/>
              </a:spcBef>
              <a:buFontTx/>
              <a:buChar char="•"/>
              <a:defRPr/>
            </a:pPr>
            <a:r>
              <a:rPr lang="en-US" sz="1800" dirty="0">
                <a:solidFill>
                  <a:schemeClr val="tx1"/>
                </a:solidFill>
                <a:latin typeface="+mn-lt"/>
              </a:rPr>
              <a:t>Phrasebooks</a:t>
            </a:r>
          </a:p>
          <a:p>
            <a:pPr algn="l" rtl="0">
              <a:spcBef>
                <a:spcPct val="50000"/>
              </a:spcBef>
              <a:buFontTx/>
              <a:buChar char="•"/>
              <a:defRPr/>
            </a:pPr>
            <a:r>
              <a:rPr lang="en-US" sz="1800" dirty="0">
                <a:solidFill>
                  <a:schemeClr val="tx1"/>
                </a:solidFill>
                <a:latin typeface="+mn-lt"/>
              </a:rPr>
              <a:t>Dictionaries</a:t>
            </a:r>
          </a:p>
          <a:p>
            <a:pPr algn="l" rtl="0">
              <a:spcBef>
                <a:spcPct val="50000"/>
              </a:spcBef>
              <a:buFontTx/>
              <a:buChar char="•"/>
              <a:defRPr/>
            </a:pPr>
            <a:r>
              <a:rPr lang="en-US" sz="1800" dirty="0">
                <a:solidFill>
                  <a:schemeClr val="tx1"/>
                </a:solidFill>
                <a:latin typeface="+mn-lt"/>
              </a:rPr>
              <a:t>And…</a:t>
            </a:r>
          </a:p>
        </p:txBody>
      </p:sp>
    </p:spTree>
    <p:extLst>
      <p:ext uri="{BB962C8B-B14F-4D97-AF65-F5344CB8AC3E}">
        <p14:creationId xmlns:p14="http://schemas.microsoft.com/office/powerpoint/2010/main" xmlns="" val="39388440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a:xfrm>
            <a:off x="611188" y="1476375"/>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cs typeface="Arial" charset="0"/>
              </a:rPr>
              <a:t>Reading for pleasure</a:t>
            </a:r>
          </a:p>
          <a:p>
            <a:r>
              <a:rPr lang="en-US" dirty="0" smtClean="0">
                <a:cs typeface="Arial" charset="0"/>
              </a:rPr>
              <a:t>Reading for information:</a:t>
            </a:r>
          </a:p>
          <a:p>
            <a:pPr lvl="3"/>
            <a:r>
              <a:rPr lang="en-US" dirty="0" smtClean="0">
                <a:cs typeface="Arial" charset="0"/>
              </a:rPr>
              <a:t>To find out something</a:t>
            </a:r>
          </a:p>
          <a:p>
            <a:pPr lvl="3"/>
            <a:r>
              <a:rPr lang="en-US" dirty="0" smtClean="0">
                <a:cs typeface="Arial" charset="0"/>
              </a:rPr>
              <a:t>To do something with the information you get</a:t>
            </a:r>
          </a:p>
          <a:p>
            <a:endParaRPr lang="en-US" dirty="0">
              <a:solidFill>
                <a:schemeClr val="accent2"/>
              </a:solidFill>
              <a:latin typeface="Bradley Hand ITC" pitchFamily="66" charset="0"/>
              <a:cs typeface="Arial" charset="0"/>
            </a:endParaRPr>
          </a:p>
        </p:txBody>
      </p:sp>
      <p:sp>
        <p:nvSpPr>
          <p:cNvPr id="5" name="Title 1"/>
          <p:cNvSpPr txBox="1">
            <a:spLocks/>
          </p:cNvSpPr>
          <p:nvPr/>
        </p:nvSpPr>
        <p:spPr>
          <a:xfrm>
            <a:off x="611188" y="333375"/>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mtClean="0"/>
              <a:t>There are 2 main reasons for reading</a:t>
            </a:r>
            <a:endParaRPr lang="en-US" dirty="0"/>
          </a:p>
        </p:txBody>
      </p:sp>
    </p:spTree>
    <p:extLst>
      <p:ext uri="{BB962C8B-B14F-4D97-AF65-F5344CB8AC3E}">
        <p14:creationId xmlns:p14="http://schemas.microsoft.com/office/powerpoint/2010/main" xmlns="" val="373892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28600" y="85562"/>
            <a:ext cx="8826500" cy="1263092"/>
          </a:xfrm>
        </p:spPr>
        <p:txBody>
          <a:bodyPr>
            <a:normAutofit/>
          </a:bodyPr>
          <a:lstStyle/>
          <a:p>
            <a:pPr algn="l"/>
            <a:r>
              <a:rPr lang="en-US" sz="3200" b="1" dirty="0" smtClean="0">
                <a:latin typeface="+mn-lt"/>
                <a:cs typeface="Times New Roman" pitchFamily="18" charset="0"/>
              </a:rPr>
              <a:t>How do we read – the main ways of reading are:</a:t>
            </a:r>
          </a:p>
        </p:txBody>
      </p:sp>
      <p:sp>
        <p:nvSpPr>
          <p:cNvPr id="5" name="Rectangle 3"/>
          <p:cNvSpPr>
            <a:spLocks noGrp="1" noChangeArrowheads="1"/>
          </p:cNvSpPr>
          <p:nvPr>
            <p:ph idx="1"/>
          </p:nvPr>
        </p:nvSpPr>
        <p:spPr>
          <a:xfrm>
            <a:off x="241300" y="1828800"/>
            <a:ext cx="8597900" cy="5001491"/>
          </a:xfrm>
        </p:spPr>
        <p:txBody>
          <a:bodyPr/>
          <a:lstStyle/>
          <a:p>
            <a:r>
              <a:rPr lang="en-US" sz="2400" dirty="0" smtClean="0">
                <a:cs typeface="Arial" charset="0"/>
              </a:rPr>
              <a:t>Skimming: quickly running one’s eyes over the text</a:t>
            </a:r>
          </a:p>
          <a:p>
            <a:r>
              <a:rPr lang="en-US" sz="2400" dirty="0" smtClean="0">
                <a:cs typeface="Arial" charset="0"/>
              </a:rPr>
              <a:t>Scanning: quickly going through a text to find specific information</a:t>
            </a:r>
          </a:p>
          <a:p>
            <a:r>
              <a:rPr lang="en-US" sz="2400" dirty="0" smtClean="0">
                <a:cs typeface="Arial" charset="0"/>
              </a:rPr>
              <a:t>Extensive reading: reading long texts</a:t>
            </a:r>
          </a:p>
          <a:p>
            <a:pPr lvl="4"/>
            <a:r>
              <a:rPr lang="en-US" sz="2400" dirty="0" smtClean="0">
                <a:cs typeface="Arial" charset="0"/>
              </a:rPr>
              <a:t>Reading for pleasure</a:t>
            </a:r>
          </a:p>
          <a:p>
            <a:r>
              <a:rPr lang="en-US" sz="2400" dirty="0" smtClean="0">
                <a:cs typeface="Arial" charset="0"/>
              </a:rPr>
              <a:t>Intensive reading: reading short texts to extract information</a:t>
            </a:r>
          </a:p>
          <a:p>
            <a:pPr lvl="4"/>
            <a:r>
              <a:rPr lang="en-US" sz="2400" dirty="0" smtClean="0">
                <a:cs typeface="Arial" charset="0"/>
              </a:rPr>
              <a:t>Reading for detail</a:t>
            </a:r>
          </a:p>
          <a:p>
            <a:pPr lvl="4"/>
            <a:endParaRPr lang="en-US" sz="2400" dirty="0" smtClean="0">
              <a:solidFill>
                <a:schemeClr val="accent2"/>
              </a:solidFill>
              <a:latin typeface="Bradley Hand ITC" pitchFamily="66" charset="0"/>
              <a:cs typeface="Arial" charset="0"/>
            </a:endParaRPr>
          </a:p>
        </p:txBody>
      </p:sp>
    </p:spTree>
    <p:extLst>
      <p:ext uri="{BB962C8B-B14F-4D97-AF65-F5344CB8AC3E}">
        <p14:creationId xmlns:p14="http://schemas.microsoft.com/office/powerpoint/2010/main" xmlns="" val="1550908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4638"/>
            <a:ext cx="8229600" cy="1143000"/>
          </a:xfrm>
        </p:spPr>
        <p:txBody>
          <a:bodyPr>
            <a:normAutofit/>
          </a:bodyPr>
          <a:lstStyle/>
          <a:p>
            <a:r>
              <a:rPr lang="en-US" sz="4800" b="1" dirty="0" smtClean="0">
                <a:latin typeface="+mn-lt"/>
                <a:cs typeface="Times New Roman" pitchFamily="18" charset="0"/>
              </a:rPr>
              <a:t>Skills involved when reading:</a:t>
            </a:r>
          </a:p>
        </p:txBody>
      </p:sp>
      <p:sp>
        <p:nvSpPr>
          <p:cNvPr id="5" name="Rectangle 3"/>
          <p:cNvSpPr>
            <a:spLocks noGrp="1" noChangeArrowheads="1"/>
          </p:cNvSpPr>
          <p:nvPr>
            <p:ph idx="1"/>
          </p:nvPr>
        </p:nvSpPr>
        <p:spPr>
          <a:xfrm>
            <a:off x="457200" y="1600200"/>
            <a:ext cx="8229600" cy="4525963"/>
          </a:xfrm>
        </p:spPr>
        <p:txBody>
          <a:bodyPr/>
          <a:lstStyle/>
          <a:p>
            <a:r>
              <a:rPr lang="en-US" sz="2800" dirty="0" smtClean="0">
                <a:cs typeface="Arial" charset="0"/>
              </a:rPr>
              <a:t>Recognizing</a:t>
            </a:r>
          </a:p>
          <a:p>
            <a:r>
              <a:rPr lang="en-US" sz="2800" dirty="0" smtClean="0">
                <a:cs typeface="Arial" charset="0"/>
              </a:rPr>
              <a:t>Understanding information</a:t>
            </a:r>
          </a:p>
          <a:p>
            <a:r>
              <a:rPr lang="en-US" sz="2800" dirty="0" smtClean="0">
                <a:cs typeface="Arial" charset="0"/>
              </a:rPr>
              <a:t>Interpreting</a:t>
            </a:r>
          </a:p>
          <a:p>
            <a:r>
              <a:rPr lang="en-US" sz="2800" dirty="0" smtClean="0">
                <a:cs typeface="Arial" charset="0"/>
              </a:rPr>
              <a:t>Transcoding information</a:t>
            </a:r>
          </a:p>
          <a:p>
            <a:r>
              <a:rPr lang="en-US" sz="2800" dirty="0" smtClean="0">
                <a:cs typeface="Arial" charset="0"/>
              </a:rPr>
              <a:t>Scanning</a:t>
            </a:r>
          </a:p>
          <a:p>
            <a:r>
              <a:rPr lang="en-US" sz="2800" dirty="0" smtClean="0">
                <a:cs typeface="Arial" charset="0"/>
              </a:rPr>
              <a:t>Skimming</a:t>
            </a:r>
          </a:p>
          <a:p>
            <a:r>
              <a:rPr lang="en-US" sz="2800" dirty="0" smtClean="0">
                <a:cs typeface="Arial" charset="0"/>
              </a:rPr>
              <a:t>Identifying the main point</a:t>
            </a:r>
          </a:p>
          <a:p>
            <a:endParaRPr lang="en-US" sz="2800" dirty="0" smtClean="0">
              <a:cs typeface="Arial" charset="0"/>
            </a:endParaRPr>
          </a:p>
        </p:txBody>
      </p:sp>
    </p:spTree>
    <p:extLst>
      <p:ext uri="{BB962C8B-B14F-4D97-AF65-F5344CB8AC3E}">
        <p14:creationId xmlns:p14="http://schemas.microsoft.com/office/powerpoint/2010/main" xmlns="" val="100365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4638"/>
            <a:ext cx="8229600" cy="850900"/>
          </a:xfrm>
        </p:spPr>
        <p:txBody>
          <a:bodyPr/>
          <a:lstStyle/>
          <a:p>
            <a:r>
              <a:rPr lang="en-US" sz="3200" b="1" dirty="0" smtClean="0">
                <a:latin typeface="+mn-lt"/>
                <a:cs typeface="Times New Roman" pitchFamily="18" charset="0"/>
              </a:rPr>
              <a:t>Developing reading skills – how to?</a:t>
            </a:r>
          </a:p>
        </p:txBody>
      </p:sp>
      <p:sp>
        <p:nvSpPr>
          <p:cNvPr id="5" name="Rectangle 3"/>
          <p:cNvSpPr>
            <a:spLocks noGrp="1" noChangeArrowheads="1"/>
          </p:cNvSpPr>
          <p:nvPr>
            <p:ph idx="1"/>
          </p:nvPr>
        </p:nvSpPr>
        <p:spPr>
          <a:xfrm>
            <a:off x="533400" y="1524000"/>
            <a:ext cx="8382000" cy="4746625"/>
          </a:xfrm>
        </p:spPr>
        <p:txBody>
          <a:bodyPr rtlCol="0">
            <a:normAutofit/>
          </a:bodyPr>
          <a:lstStyle/>
          <a:p>
            <a:pPr marL="381000" indent="-381000" fontAlgn="auto">
              <a:lnSpc>
                <a:spcPct val="80000"/>
              </a:lnSpc>
              <a:spcAft>
                <a:spcPts val="0"/>
              </a:spcAft>
              <a:buFontTx/>
              <a:buAutoNum type="arabicPeriod"/>
              <a:defRPr/>
            </a:pPr>
            <a:r>
              <a:rPr lang="en-US" sz="2400" dirty="0" smtClean="0"/>
              <a:t>Start with global understanding of the text and afterwards move towards detailed understanding: </a:t>
            </a:r>
          </a:p>
          <a:p>
            <a:pPr marL="1638300" lvl="3" indent="-266700" fontAlgn="auto">
              <a:lnSpc>
                <a:spcPct val="80000"/>
              </a:lnSpc>
              <a:spcAft>
                <a:spcPts val="0"/>
              </a:spcAft>
              <a:buFont typeface="Arial" pitchFamily="34" charset="0"/>
              <a:buChar char="–"/>
              <a:defRPr/>
            </a:pPr>
            <a:r>
              <a:rPr lang="en-US" sz="2400" dirty="0" smtClean="0"/>
              <a:t>Builds students’ confidence</a:t>
            </a:r>
          </a:p>
          <a:p>
            <a:pPr marL="1638300" lvl="3" indent="-266700" fontAlgn="auto">
              <a:lnSpc>
                <a:spcPct val="80000"/>
              </a:lnSpc>
              <a:spcAft>
                <a:spcPts val="0"/>
              </a:spcAft>
              <a:buFont typeface="Arial" pitchFamily="34" charset="0"/>
              <a:buChar char="–"/>
              <a:defRPr/>
            </a:pPr>
            <a:r>
              <a:rPr lang="en-US" sz="2400" dirty="0" smtClean="0"/>
              <a:t>Develops awareness of how texts are organized</a:t>
            </a:r>
          </a:p>
          <a:p>
            <a:pPr marL="1638300" lvl="3" indent="-266700" fontAlgn="auto">
              <a:lnSpc>
                <a:spcPct val="80000"/>
              </a:lnSpc>
              <a:spcAft>
                <a:spcPts val="0"/>
              </a:spcAft>
              <a:buFont typeface="Arial" pitchFamily="34" charset="0"/>
              <a:buChar char="–"/>
              <a:defRPr/>
            </a:pPr>
            <a:r>
              <a:rPr lang="en-US" sz="2400" dirty="0" smtClean="0"/>
              <a:t>Encourages to find out what is in the text</a:t>
            </a:r>
          </a:p>
          <a:p>
            <a:pPr marL="381000" indent="-381000" fontAlgn="auto">
              <a:lnSpc>
                <a:spcPct val="80000"/>
              </a:lnSpc>
              <a:spcAft>
                <a:spcPts val="0"/>
              </a:spcAft>
              <a:buFontTx/>
              <a:buAutoNum type="arabicPeriod"/>
              <a:defRPr/>
            </a:pPr>
            <a:r>
              <a:rPr lang="en-US" sz="2400" dirty="0" smtClean="0"/>
              <a:t>Use authentic texts</a:t>
            </a:r>
          </a:p>
          <a:p>
            <a:pPr marL="381000" indent="-381000" fontAlgn="auto">
              <a:lnSpc>
                <a:spcPct val="80000"/>
              </a:lnSpc>
              <a:spcAft>
                <a:spcPts val="0"/>
              </a:spcAft>
              <a:buFontTx/>
              <a:buAutoNum type="arabicPeriod"/>
              <a:defRPr/>
            </a:pPr>
            <a:r>
              <a:rPr lang="en-US" sz="2400" dirty="0" smtClean="0"/>
              <a:t>Do not separate reading comprehension from other skills such as writing, listening and speaking.</a:t>
            </a:r>
          </a:p>
          <a:p>
            <a:pPr marL="381000" indent="-381000" fontAlgn="auto">
              <a:lnSpc>
                <a:spcPct val="80000"/>
              </a:lnSpc>
              <a:spcAft>
                <a:spcPts val="0"/>
              </a:spcAft>
              <a:buFontTx/>
              <a:buAutoNum type="arabicPeriod"/>
              <a:defRPr/>
            </a:pPr>
            <a:r>
              <a:rPr lang="en-US" sz="2400" dirty="0" smtClean="0"/>
              <a:t>Present reading is an active skill: guessing, predicting, checking, asking questions, -  responding to what is read.</a:t>
            </a:r>
          </a:p>
          <a:p>
            <a:pPr marL="381000" indent="-381000" fontAlgn="auto">
              <a:lnSpc>
                <a:spcPct val="80000"/>
              </a:lnSpc>
              <a:spcAft>
                <a:spcPts val="0"/>
              </a:spcAft>
              <a:buFontTx/>
              <a:buAutoNum type="arabicPeriod"/>
              <a:defRPr/>
            </a:pPr>
            <a:r>
              <a:rPr lang="en-US" sz="2400" dirty="0" smtClean="0"/>
              <a:t>Give flexible and varied exercises.</a:t>
            </a:r>
          </a:p>
          <a:p>
            <a:pPr marL="381000" indent="-381000" fontAlgn="auto">
              <a:lnSpc>
                <a:spcPct val="80000"/>
              </a:lnSpc>
              <a:spcAft>
                <a:spcPts val="0"/>
              </a:spcAft>
              <a:buFontTx/>
              <a:buAutoNum type="arabicPeriod"/>
              <a:defRPr/>
            </a:pPr>
            <a:r>
              <a:rPr lang="en-US" sz="2400" dirty="0" smtClean="0"/>
              <a:t>Define the aim of the exercise given.</a:t>
            </a:r>
          </a:p>
          <a:p>
            <a:pPr marL="381000" indent="-381000" fontAlgn="auto">
              <a:lnSpc>
                <a:spcPct val="80000"/>
              </a:lnSpc>
              <a:spcAft>
                <a:spcPts val="0"/>
              </a:spcAft>
              <a:buFontTx/>
              <a:buAutoNum type="arabicPeriod"/>
              <a:defRPr/>
            </a:pPr>
            <a:r>
              <a:rPr lang="en-US" sz="2400" dirty="0" smtClean="0"/>
              <a:t>Make a clear distinction between teaching and testing</a:t>
            </a:r>
            <a:r>
              <a:rPr lang="en-US" sz="500" dirty="0" smtClean="0">
                <a:solidFill>
                  <a:schemeClr val="accent2"/>
                </a:solidFill>
                <a:latin typeface="Bradley Hand ITC" pitchFamily="66" charset="0"/>
              </a:rPr>
              <a:t> </a:t>
            </a:r>
          </a:p>
        </p:txBody>
      </p:sp>
    </p:spTree>
    <p:extLst>
      <p:ext uri="{BB962C8B-B14F-4D97-AF65-F5344CB8AC3E}">
        <p14:creationId xmlns:p14="http://schemas.microsoft.com/office/powerpoint/2010/main" xmlns="" val="2861992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4638"/>
            <a:ext cx="8229600" cy="1143000"/>
          </a:xfrm>
        </p:spPr>
        <p:txBody>
          <a:bodyPr>
            <a:noAutofit/>
          </a:bodyPr>
          <a:lstStyle/>
          <a:p>
            <a:r>
              <a:rPr lang="en-US" b="1" dirty="0" smtClean="0">
                <a:latin typeface="+mn-lt"/>
                <a:cs typeface="Times New Roman" pitchFamily="18" charset="0"/>
              </a:rPr>
              <a:t>What can we do in the classroom?</a:t>
            </a:r>
            <a:br>
              <a:rPr lang="en-US" b="1" dirty="0" smtClean="0">
                <a:latin typeface="+mn-lt"/>
                <a:cs typeface="Times New Roman" pitchFamily="18" charset="0"/>
              </a:rPr>
            </a:br>
            <a:endParaRPr lang="en-US" b="1" dirty="0" smtClean="0">
              <a:latin typeface="+mn-lt"/>
              <a:cs typeface="Times New Roman" pitchFamily="18" charset="0"/>
            </a:endParaRPr>
          </a:p>
        </p:txBody>
      </p:sp>
      <p:sp>
        <p:nvSpPr>
          <p:cNvPr id="5" name="Rectangle 3"/>
          <p:cNvSpPr>
            <a:spLocks noGrp="1" noChangeArrowheads="1"/>
          </p:cNvSpPr>
          <p:nvPr>
            <p:ph idx="1"/>
          </p:nvPr>
        </p:nvSpPr>
        <p:spPr>
          <a:xfrm>
            <a:off x="457200" y="1600200"/>
            <a:ext cx="8229600" cy="4525963"/>
          </a:xfrm>
        </p:spPr>
        <p:txBody>
          <a:bodyPr/>
          <a:lstStyle/>
          <a:p>
            <a:pPr marL="609600" indent="-609600">
              <a:buFontTx/>
              <a:buAutoNum type="arabicPeriod"/>
            </a:pPr>
            <a:r>
              <a:rPr lang="en-US" sz="2800" b="1" dirty="0" smtClean="0">
                <a:cs typeface="Arial" charset="0"/>
              </a:rPr>
              <a:t>Encourage silent reading to develop efficient reading strategies</a:t>
            </a:r>
          </a:p>
          <a:p>
            <a:pPr marL="990600" lvl="1" indent="-533400"/>
            <a:r>
              <a:rPr lang="en-US" sz="2400" dirty="0" smtClean="0">
                <a:cs typeface="Arial" charset="0"/>
              </a:rPr>
              <a:t>Consider the text as a whole</a:t>
            </a:r>
          </a:p>
          <a:p>
            <a:pPr marL="990600" lvl="1" indent="-533400"/>
            <a:r>
              <a:rPr lang="en-US" sz="2400" dirty="0" smtClean="0">
                <a:cs typeface="Arial" charset="0"/>
              </a:rPr>
              <a:t>Accompany pictures, diagrams, </a:t>
            </a:r>
          </a:p>
          <a:p>
            <a:pPr marL="990600" lvl="1" indent="-533400"/>
            <a:r>
              <a:rPr lang="en-US" sz="2400" dirty="0" smtClean="0">
                <a:cs typeface="Arial" charset="0"/>
              </a:rPr>
              <a:t>Make guesses: what the text is about, who it is for, who wrote it, where it appeared…</a:t>
            </a:r>
          </a:p>
          <a:p>
            <a:pPr marL="990600" lvl="1" indent="-533400"/>
            <a:r>
              <a:rPr lang="en-US" sz="2400" dirty="0" smtClean="0">
                <a:cs typeface="Arial" charset="0"/>
              </a:rPr>
              <a:t>Skim through the text to see if you were right</a:t>
            </a:r>
          </a:p>
          <a:p>
            <a:pPr marL="990600" lvl="1" indent="-533400"/>
            <a:r>
              <a:rPr lang="en-US" sz="2400" dirty="0" smtClean="0">
                <a:cs typeface="Arial" charset="0"/>
              </a:rPr>
              <a:t>Ask questions referring to the content of the text</a:t>
            </a:r>
          </a:p>
          <a:p>
            <a:pPr marL="990600" lvl="1" indent="-533400"/>
            <a:r>
              <a:rPr lang="en-US" sz="2400" dirty="0" smtClean="0">
                <a:cs typeface="Arial" charset="0"/>
              </a:rPr>
              <a:t>Reread the text – answer the questions asked</a:t>
            </a:r>
          </a:p>
          <a:p>
            <a:pPr marL="990600" lvl="1" indent="-533400"/>
            <a:endParaRPr lang="en-US" sz="2400" dirty="0" smtClean="0">
              <a:cs typeface="Arial" charset="0"/>
            </a:endParaRPr>
          </a:p>
        </p:txBody>
      </p:sp>
    </p:spTree>
    <p:extLst>
      <p:ext uri="{BB962C8B-B14F-4D97-AF65-F5344CB8AC3E}">
        <p14:creationId xmlns:p14="http://schemas.microsoft.com/office/powerpoint/2010/main" xmlns="" val="1490197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Grp="1" noChangeArrowheads="1"/>
          </p:cNvSpPr>
          <p:nvPr>
            <p:ph idx="1"/>
          </p:nvPr>
        </p:nvSpPr>
        <p:spPr>
          <a:xfrm>
            <a:off x="457200" y="1600200"/>
            <a:ext cx="8229600" cy="4525963"/>
          </a:xfrm>
        </p:spPr>
        <p:txBody>
          <a:bodyPr/>
          <a:lstStyle/>
          <a:p>
            <a:pPr>
              <a:buFontTx/>
              <a:buNone/>
            </a:pPr>
            <a:r>
              <a:rPr lang="en-US" sz="2400" dirty="0" smtClean="0">
                <a:cs typeface="Arial" charset="0"/>
              </a:rPr>
              <a:t>2. The students should time themselves </a:t>
            </a:r>
          </a:p>
          <a:p>
            <a:r>
              <a:rPr lang="en-US" sz="2400" dirty="0" smtClean="0">
                <a:cs typeface="Arial" charset="0"/>
              </a:rPr>
              <a:t>Record their speed on a chart</a:t>
            </a:r>
          </a:p>
          <a:p>
            <a:pPr>
              <a:buFontTx/>
              <a:buNone/>
            </a:pPr>
            <a:endParaRPr lang="en-US" sz="2400" dirty="0" smtClean="0">
              <a:cs typeface="Arial" charset="0"/>
            </a:endParaRPr>
          </a:p>
          <a:p>
            <a:pPr>
              <a:buFontTx/>
              <a:buNone/>
            </a:pPr>
            <a:r>
              <a:rPr lang="en-US" sz="2400" dirty="0" smtClean="0">
                <a:cs typeface="Arial" charset="0"/>
              </a:rPr>
              <a:t>3. Encourage comparisons between different interpretations and  discussion</a:t>
            </a:r>
          </a:p>
          <a:p>
            <a:pPr lvl="1"/>
            <a:r>
              <a:rPr lang="en-US" sz="2000" dirty="0" smtClean="0">
                <a:cs typeface="Arial" charset="0"/>
              </a:rPr>
              <a:t>Silent reading followed by an individual activity</a:t>
            </a:r>
          </a:p>
          <a:p>
            <a:pPr lvl="1"/>
            <a:r>
              <a:rPr lang="en-US" sz="2000" dirty="0" smtClean="0">
                <a:cs typeface="Arial" charset="0"/>
              </a:rPr>
              <a:t>Comparisons in pairs, groups</a:t>
            </a:r>
          </a:p>
          <a:p>
            <a:pPr lvl="1"/>
            <a:r>
              <a:rPr lang="en-US" sz="2000" dirty="0" smtClean="0">
                <a:cs typeface="Arial" charset="0"/>
              </a:rPr>
              <a:t>A general discussion involving the whole class</a:t>
            </a:r>
          </a:p>
          <a:p>
            <a:pPr lvl="1">
              <a:buFontTx/>
              <a:buNone/>
            </a:pPr>
            <a:r>
              <a:rPr lang="en-US" sz="2000" dirty="0" smtClean="0">
                <a:solidFill>
                  <a:schemeClr val="accent2"/>
                </a:solidFill>
                <a:latin typeface="Bradley Hand ITC" pitchFamily="66" charset="0"/>
                <a:cs typeface="Arial" charset="0"/>
              </a:rPr>
              <a:t> </a:t>
            </a:r>
          </a:p>
          <a:p>
            <a:pPr>
              <a:buFontTx/>
              <a:buNone/>
            </a:pPr>
            <a:endParaRPr lang="en-US" sz="2400" dirty="0" smtClean="0">
              <a:solidFill>
                <a:schemeClr val="accent2"/>
              </a:solidFill>
              <a:latin typeface="Bradley Hand ITC" pitchFamily="66" charset="0"/>
              <a:cs typeface="Arial" charset="0"/>
            </a:endParaRPr>
          </a:p>
        </p:txBody>
      </p:sp>
      <p:sp>
        <p:nvSpPr>
          <p:cNvPr id="3" name="Rectangle 2"/>
          <p:cNvSpPr>
            <a:spLocks noGrp="1" noChangeArrowheads="1"/>
          </p:cNvSpPr>
          <p:nvPr>
            <p:ph type="title"/>
          </p:nvPr>
        </p:nvSpPr>
        <p:spPr>
          <a:xfrm>
            <a:off x="457200" y="274638"/>
            <a:ext cx="8229600" cy="1143000"/>
          </a:xfrm>
        </p:spPr>
        <p:txBody>
          <a:bodyPr>
            <a:noAutofit/>
          </a:bodyPr>
          <a:lstStyle/>
          <a:p>
            <a:r>
              <a:rPr lang="en-US" b="1" dirty="0" smtClean="0">
                <a:latin typeface="+mn-lt"/>
                <a:cs typeface="Times New Roman" pitchFamily="18" charset="0"/>
              </a:rPr>
              <a:t>What can we do in the classroom?</a:t>
            </a:r>
            <a:br>
              <a:rPr lang="en-US" b="1" dirty="0" smtClean="0">
                <a:latin typeface="+mn-lt"/>
                <a:cs typeface="Times New Roman" pitchFamily="18" charset="0"/>
              </a:rPr>
            </a:br>
            <a:endParaRPr lang="en-US" b="1" dirty="0" smtClean="0">
              <a:latin typeface="+mn-lt"/>
              <a:cs typeface="Times New Roman" pitchFamily="18" charset="0"/>
            </a:endParaRPr>
          </a:p>
        </p:txBody>
      </p:sp>
    </p:spTree>
    <p:extLst>
      <p:ext uri="{BB962C8B-B14F-4D97-AF65-F5344CB8AC3E}">
        <p14:creationId xmlns:p14="http://schemas.microsoft.com/office/powerpoint/2010/main" xmlns="" val="13735600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6"/>
          <p:cNvSpPr txBox="1">
            <a:spLocks noChangeArrowheads="1"/>
          </p:cNvSpPr>
          <p:nvPr/>
        </p:nvSpPr>
        <p:spPr>
          <a:xfrm>
            <a:off x="684213" y="1341438"/>
            <a:ext cx="7772400" cy="1470025"/>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2000" b="1" dirty="0" smtClean="0">
                <a:latin typeface="+mn-lt"/>
              </a:rPr>
              <a:t>1. </a:t>
            </a:r>
            <a:r>
              <a:rPr lang="en-US" sz="2400" b="1" dirty="0" smtClean="0">
                <a:latin typeface="+mn-lt"/>
              </a:rPr>
              <a:t>Sensitizing – develop strategies to cope with unfamiliar words and complex or obscure sentences.</a:t>
            </a:r>
            <a:r>
              <a:rPr lang="en-US" sz="2400" dirty="0" smtClean="0">
                <a:latin typeface="+mn-lt"/>
              </a:rPr>
              <a:t/>
            </a:r>
            <a:br>
              <a:rPr lang="en-US" sz="2400" dirty="0" smtClean="0">
                <a:latin typeface="+mn-lt"/>
              </a:rPr>
            </a:br>
            <a:r>
              <a:rPr lang="en-US" sz="2400" dirty="0" smtClean="0">
                <a:solidFill>
                  <a:schemeClr val="accent2"/>
                </a:solidFill>
                <a:latin typeface="Bradley Hand ITC" pitchFamily="66" charset="0"/>
              </a:rPr>
              <a:t/>
            </a:r>
            <a:br>
              <a:rPr lang="en-US" sz="2400" dirty="0" smtClean="0">
                <a:solidFill>
                  <a:schemeClr val="accent2"/>
                </a:solidFill>
                <a:latin typeface="Bradley Hand ITC" pitchFamily="66" charset="0"/>
              </a:rPr>
            </a:br>
            <a:endParaRPr lang="en-US" sz="2400" dirty="0">
              <a:solidFill>
                <a:schemeClr val="accent2"/>
              </a:solidFill>
              <a:latin typeface="Bradley Hand ITC" pitchFamily="66" charset="0"/>
            </a:endParaRPr>
          </a:p>
        </p:txBody>
      </p:sp>
      <p:sp>
        <p:nvSpPr>
          <p:cNvPr id="3" name="Rectangle 17"/>
          <p:cNvSpPr txBox="1">
            <a:spLocks noChangeArrowheads="1"/>
          </p:cNvSpPr>
          <p:nvPr/>
        </p:nvSpPr>
        <p:spPr>
          <a:xfrm>
            <a:off x="684213" y="2362200"/>
            <a:ext cx="7772400" cy="4191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Tx/>
              <a:buChar char="•"/>
              <a:defRPr/>
            </a:pPr>
            <a:r>
              <a:rPr lang="en-US" sz="2400" dirty="0" smtClean="0"/>
              <a:t>Inference – making use of syntactic, logical and cultural clues to discover unknown elements</a:t>
            </a:r>
          </a:p>
          <a:p>
            <a:pPr>
              <a:lnSpc>
                <a:spcPct val="80000"/>
              </a:lnSpc>
              <a:buFont typeface="Arial" pitchFamily="34" charset="0"/>
              <a:buNone/>
              <a:defRPr/>
            </a:pPr>
            <a:endParaRPr lang="en-US" sz="2400" dirty="0" smtClean="0"/>
          </a:p>
          <a:p>
            <a:pPr>
              <a:lnSpc>
                <a:spcPct val="80000"/>
              </a:lnSpc>
              <a:buFontTx/>
              <a:buChar char="•"/>
              <a:defRPr/>
            </a:pPr>
            <a:r>
              <a:rPr lang="en-US" sz="2400" dirty="0" smtClean="0"/>
              <a:t>Understanding relations within the sentence – train to look first for the ‘core’ of the sentence: subject + verb</a:t>
            </a:r>
          </a:p>
          <a:p>
            <a:pPr>
              <a:lnSpc>
                <a:spcPct val="80000"/>
              </a:lnSpc>
              <a:buFont typeface="Arial" pitchFamily="34" charset="0"/>
              <a:buNone/>
              <a:defRPr/>
            </a:pPr>
            <a:endParaRPr lang="en-US" sz="2400" dirty="0" smtClean="0"/>
          </a:p>
          <a:p>
            <a:pPr>
              <a:lnSpc>
                <a:spcPct val="80000"/>
              </a:lnSpc>
              <a:buFontTx/>
              <a:buChar char="•"/>
              <a:defRPr/>
            </a:pPr>
            <a:r>
              <a:rPr lang="en-US" sz="2400" dirty="0" smtClean="0"/>
              <a:t>Linking sentences and ideas – recognizing connectors and reference words</a:t>
            </a:r>
          </a:p>
          <a:p>
            <a:pPr>
              <a:lnSpc>
                <a:spcPct val="80000"/>
              </a:lnSpc>
              <a:buFont typeface="Arial" pitchFamily="34" charset="0"/>
              <a:buNone/>
              <a:defRPr/>
            </a:pPr>
            <a:endParaRPr lang="en-US" sz="2400" dirty="0">
              <a:solidFill>
                <a:schemeClr val="accent2"/>
              </a:solidFill>
              <a:latin typeface="Bradley Hand ITC" pitchFamily="66" charset="0"/>
            </a:endParaRPr>
          </a:p>
        </p:txBody>
      </p:sp>
      <p:sp>
        <p:nvSpPr>
          <p:cNvPr id="4" name="Text Box 18"/>
          <p:cNvSpPr txBox="1">
            <a:spLocks noChangeArrowheads="1"/>
          </p:cNvSpPr>
          <p:nvPr/>
        </p:nvSpPr>
        <p:spPr bwMode="auto">
          <a:xfrm>
            <a:off x="1042988" y="692150"/>
            <a:ext cx="7129462"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4000">
                <a:solidFill>
                  <a:schemeClr val="accent2"/>
                </a:solidFill>
                <a:latin typeface="Bradley Hand ITC" pitchFamily="66" charset="0"/>
                <a:cs typeface="Arial" charset="0"/>
              </a:defRPr>
            </a:lvl1pPr>
            <a:lvl2pPr marL="742950" indent="-285750" eaLnBrk="0" hangingPunct="0">
              <a:defRPr sz="4000">
                <a:solidFill>
                  <a:schemeClr val="accent2"/>
                </a:solidFill>
                <a:latin typeface="Bradley Hand ITC" pitchFamily="66" charset="0"/>
                <a:cs typeface="Arial" charset="0"/>
              </a:defRPr>
            </a:lvl2pPr>
            <a:lvl3pPr marL="1143000" indent="-228600" eaLnBrk="0" hangingPunct="0">
              <a:defRPr sz="4000">
                <a:solidFill>
                  <a:schemeClr val="accent2"/>
                </a:solidFill>
                <a:latin typeface="Bradley Hand ITC" pitchFamily="66" charset="0"/>
                <a:cs typeface="Arial" charset="0"/>
              </a:defRPr>
            </a:lvl3pPr>
            <a:lvl4pPr marL="1600200" indent="-228600" eaLnBrk="0" hangingPunct="0">
              <a:defRPr sz="4000">
                <a:solidFill>
                  <a:schemeClr val="accent2"/>
                </a:solidFill>
                <a:latin typeface="Bradley Hand ITC" pitchFamily="66" charset="0"/>
                <a:cs typeface="Arial" charset="0"/>
              </a:defRPr>
            </a:lvl4pPr>
            <a:lvl5pPr marL="2057400" indent="-228600" eaLnBrk="0" hangingPunct="0">
              <a:defRPr sz="4000">
                <a:solidFill>
                  <a:schemeClr val="accent2"/>
                </a:solidFill>
                <a:latin typeface="Bradley Hand ITC" pitchFamily="66" charset="0"/>
                <a:cs typeface="Arial" charset="0"/>
              </a:defRPr>
            </a:lvl5pPr>
            <a:lvl6pPr marL="2514600" indent="-228600" algn="ctr" rtl="1" eaLnBrk="0" fontAlgn="base" hangingPunct="0">
              <a:spcBef>
                <a:spcPct val="0"/>
              </a:spcBef>
              <a:spcAft>
                <a:spcPct val="0"/>
              </a:spcAft>
              <a:defRPr sz="4000">
                <a:solidFill>
                  <a:schemeClr val="accent2"/>
                </a:solidFill>
                <a:latin typeface="Bradley Hand ITC" pitchFamily="66" charset="0"/>
                <a:cs typeface="Arial" charset="0"/>
              </a:defRPr>
            </a:lvl6pPr>
            <a:lvl7pPr marL="2971800" indent="-228600" algn="ctr" rtl="1" eaLnBrk="0" fontAlgn="base" hangingPunct="0">
              <a:spcBef>
                <a:spcPct val="0"/>
              </a:spcBef>
              <a:spcAft>
                <a:spcPct val="0"/>
              </a:spcAft>
              <a:defRPr sz="4000">
                <a:solidFill>
                  <a:schemeClr val="accent2"/>
                </a:solidFill>
                <a:latin typeface="Bradley Hand ITC" pitchFamily="66" charset="0"/>
                <a:cs typeface="Arial" charset="0"/>
              </a:defRPr>
            </a:lvl7pPr>
            <a:lvl8pPr marL="3429000" indent="-228600" algn="ctr" rtl="1" eaLnBrk="0" fontAlgn="base" hangingPunct="0">
              <a:spcBef>
                <a:spcPct val="0"/>
              </a:spcBef>
              <a:spcAft>
                <a:spcPct val="0"/>
              </a:spcAft>
              <a:defRPr sz="4000">
                <a:solidFill>
                  <a:schemeClr val="accent2"/>
                </a:solidFill>
                <a:latin typeface="Bradley Hand ITC" pitchFamily="66" charset="0"/>
                <a:cs typeface="Arial" charset="0"/>
              </a:defRPr>
            </a:lvl8pPr>
            <a:lvl9pPr marL="3886200" indent="-228600" algn="ctr" rtl="1" eaLnBrk="0" fontAlgn="base" hangingPunct="0">
              <a:spcBef>
                <a:spcPct val="0"/>
              </a:spcBef>
              <a:spcAft>
                <a:spcPct val="0"/>
              </a:spcAft>
              <a:defRPr sz="4000">
                <a:solidFill>
                  <a:schemeClr val="accent2"/>
                </a:solidFill>
                <a:latin typeface="Bradley Hand ITC" pitchFamily="66" charset="0"/>
                <a:cs typeface="Arial" charset="0"/>
              </a:defRPr>
            </a:lvl9pPr>
          </a:lstStyle>
          <a:p>
            <a:pPr algn="l" rtl="0" eaLnBrk="1" hangingPunct="1">
              <a:spcBef>
                <a:spcPct val="50000"/>
              </a:spcBef>
            </a:pPr>
            <a:r>
              <a:rPr lang="en-US" sz="3200" b="1" dirty="0">
                <a:solidFill>
                  <a:schemeClr val="tx1"/>
                </a:solidFill>
                <a:latin typeface="+mn-lt"/>
              </a:rPr>
              <a:t>Reading comprehension exercise - types</a:t>
            </a:r>
          </a:p>
        </p:txBody>
      </p:sp>
    </p:spTree>
    <p:extLst>
      <p:ext uri="{BB962C8B-B14F-4D97-AF65-F5344CB8AC3E}">
        <p14:creationId xmlns:p14="http://schemas.microsoft.com/office/powerpoint/2010/main" xmlns="" val="1373560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68312" y="188913"/>
            <a:ext cx="7913687" cy="1143000"/>
          </a:xfrm>
        </p:spPr>
        <p:txBody>
          <a:bodyPr/>
          <a:lstStyle/>
          <a:p>
            <a:r>
              <a:rPr lang="en-US" sz="3200" b="1" dirty="0" smtClean="0">
                <a:latin typeface="+mn-lt"/>
                <a:cs typeface="Times New Roman" pitchFamily="18" charset="0"/>
              </a:rPr>
              <a:t>2</a:t>
            </a:r>
            <a:r>
              <a:rPr lang="en-US" b="1" dirty="0" smtClean="0">
                <a:latin typeface="+mn-lt"/>
                <a:cs typeface="Times New Roman" pitchFamily="18" charset="0"/>
              </a:rPr>
              <a:t>. </a:t>
            </a:r>
            <a:r>
              <a:rPr lang="en-US" sz="3200" b="1" dirty="0" smtClean="0">
                <a:latin typeface="+mn-lt"/>
                <a:cs typeface="Times New Roman" pitchFamily="18" charset="0"/>
              </a:rPr>
              <a:t>Improving</a:t>
            </a:r>
            <a:r>
              <a:rPr lang="en-US" b="1" dirty="0" smtClean="0">
                <a:latin typeface="+mn-lt"/>
                <a:cs typeface="Times New Roman" pitchFamily="18" charset="0"/>
              </a:rPr>
              <a:t> </a:t>
            </a:r>
            <a:r>
              <a:rPr lang="en-US" sz="3200" b="1" dirty="0" smtClean="0">
                <a:latin typeface="+mn-lt"/>
                <a:cs typeface="Times New Roman" pitchFamily="18" charset="0"/>
              </a:rPr>
              <a:t>reading</a:t>
            </a:r>
            <a:r>
              <a:rPr lang="en-US" b="1" dirty="0" smtClean="0">
                <a:latin typeface="+mn-lt"/>
                <a:cs typeface="Times New Roman" pitchFamily="18" charset="0"/>
              </a:rPr>
              <a:t> </a:t>
            </a:r>
            <a:r>
              <a:rPr lang="en-US" sz="3200" b="1" dirty="0" smtClean="0">
                <a:latin typeface="+mn-lt"/>
                <a:cs typeface="Times New Roman" pitchFamily="18" charset="0"/>
              </a:rPr>
              <a:t>speed</a:t>
            </a:r>
          </a:p>
        </p:txBody>
      </p:sp>
      <p:sp>
        <p:nvSpPr>
          <p:cNvPr id="3" name="Rectangle 3"/>
          <p:cNvSpPr>
            <a:spLocks noGrp="1" noChangeArrowheads="1"/>
          </p:cNvSpPr>
          <p:nvPr>
            <p:ph idx="1"/>
          </p:nvPr>
        </p:nvSpPr>
        <p:spPr>
          <a:xfrm>
            <a:off x="457200" y="1676400"/>
            <a:ext cx="8153400" cy="1252537"/>
          </a:xfrm>
        </p:spPr>
        <p:txBody>
          <a:bodyPr/>
          <a:lstStyle/>
          <a:p>
            <a:pPr>
              <a:lnSpc>
                <a:spcPct val="90000"/>
              </a:lnSpc>
            </a:pPr>
            <a:r>
              <a:rPr lang="en-US" sz="2400" dirty="0" smtClean="0">
                <a:cs typeface="Arial" charset="0"/>
              </a:rPr>
              <a:t>Give students passages to read and ask them to time themselves</a:t>
            </a:r>
          </a:p>
          <a:p>
            <a:pPr>
              <a:lnSpc>
                <a:spcPct val="90000"/>
              </a:lnSpc>
              <a:buFontTx/>
              <a:buNone/>
            </a:pPr>
            <a:r>
              <a:rPr lang="en-US" sz="2400" dirty="0" smtClean="0">
                <a:solidFill>
                  <a:schemeClr val="accent2"/>
                </a:solidFill>
                <a:latin typeface="Bradley Hand ITC" pitchFamily="66" charset="0"/>
                <a:cs typeface="Arial" charset="0"/>
              </a:rPr>
              <a:t> </a:t>
            </a:r>
          </a:p>
        </p:txBody>
      </p:sp>
    </p:spTree>
    <p:extLst>
      <p:ext uri="{BB962C8B-B14F-4D97-AF65-F5344CB8AC3E}">
        <p14:creationId xmlns:p14="http://schemas.microsoft.com/office/powerpoint/2010/main" xmlns="" val="13735600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04262" y="1905000"/>
            <a:ext cx="7770811" cy="39130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4000">
                <a:solidFill>
                  <a:schemeClr val="accent2"/>
                </a:solidFill>
                <a:latin typeface="Bradley Hand ITC" pitchFamily="66" charset="0"/>
                <a:cs typeface="Arial" charset="0"/>
              </a:defRPr>
            </a:lvl1pPr>
            <a:lvl2pPr marL="742950" indent="-285750" eaLnBrk="0" hangingPunct="0">
              <a:defRPr sz="4000">
                <a:solidFill>
                  <a:schemeClr val="accent2"/>
                </a:solidFill>
                <a:latin typeface="Bradley Hand ITC" pitchFamily="66" charset="0"/>
                <a:cs typeface="Arial" charset="0"/>
              </a:defRPr>
            </a:lvl2pPr>
            <a:lvl3pPr marL="1143000" indent="-228600" eaLnBrk="0" hangingPunct="0">
              <a:defRPr sz="4000">
                <a:solidFill>
                  <a:schemeClr val="accent2"/>
                </a:solidFill>
                <a:latin typeface="Bradley Hand ITC" pitchFamily="66" charset="0"/>
                <a:cs typeface="Arial" charset="0"/>
              </a:defRPr>
            </a:lvl3pPr>
            <a:lvl4pPr marL="1600200" indent="-228600" eaLnBrk="0" hangingPunct="0">
              <a:defRPr sz="4000">
                <a:solidFill>
                  <a:schemeClr val="accent2"/>
                </a:solidFill>
                <a:latin typeface="Bradley Hand ITC" pitchFamily="66" charset="0"/>
                <a:cs typeface="Arial" charset="0"/>
              </a:defRPr>
            </a:lvl4pPr>
            <a:lvl5pPr marL="2057400" indent="-228600" eaLnBrk="0" hangingPunct="0">
              <a:defRPr sz="4000">
                <a:solidFill>
                  <a:schemeClr val="accent2"/>
                </a:solidFill>
                <a:latin typeface="Bradley Hand ITC" pitchFamily="66" charset="0"/>
                <a:cs typeface="Arial" charset="0"/>
              </a:defRPr>
            </a:lvl5pPr>
            <a:lvl6pPr marL="2514600" indent="-228600" algn="ctr" rtl="1" eaLnBrk="0" fontAlgn="base" hangingPunct="0">
              <a:spcBef>
                <a:spcPct val="0"/>
              </a:spcBef>
              <a:spcAft>
                <a:spcPct val="0"/>
              </a:spcAft>
              <a:defRPr sz="4000">
                <a:solidFill>
                  <a:schemeClr val="accent2"/>
                </a:solidFill>
                <a:latin typeface="Bradley Hand ITC" pitchFamily="66" charset="0"/>
                <a:cs typeface="Arial" charset="0"/>
              </a:defRPr>
            </a:lvl6pPr>
            <a:lvl7pPr marL="2971800" indent="-228600" algn="ctr" rtl="1" eaLnBrk="0" fontAlgn="base" hangingPunct="0">
              <a:spcBef>
                <a:spcPct val="0"/>
              </a:spcBef>
              <a:spcAft>
                <a:spcPct val="0"/>
              </a:spcAft>
              <a:defRPr sz="4000">
                <a:solidFill>
                  <a:schemeClr val="accent2"/>
                </a:solidFill>
                <a:latin typeface="Bradley Hand ITC" pitchFamily="66" charset="0"/>
                <a:cs typeface="Arial" charset="0"/>
              </a:defRPr>
            </a:lvl7pPr>
            <a:lvl8pPr marL="3429000" indent="-228600" algn="ctr" rtl="1" eaLnBrk="0" fontAlgn="base" hangingPunct="0">
              <a:spcBef>
                <a:spcPct val="0"/>
              </a:spcBef>
              <a:spcAft>
                <a:spcPct val="0"/>
              </a:spcAft>
              <a:defRPr sz="4000">
                <a:solidFill>
                  <a:schemeClr val="accent2"/>
                </a:solidFill>
                <a:latin typeface="Bradley Hand ITC" pitchFamily="66" charset="0"/>
                <a:cs typeface="Arial" charset="0"/>
              </a:defRPr>
            </a:lvl8pPr>
            <a:lvl9pPr marL="3886200" indent="-228600" algn="ctr" rtl="1" eaLnBrk="0" fontAlgn="base" hangingPunct="0">
              <a:spcBef>
                <a:spcPct val="0"/>
              </a:spcBef>
              <a:spcAft>
                <a:spcPct val="0"/>
              </a:spcAft>
              <a:defRPr sz="4000">
                <a:solidFill>
                  <a:schemeClr val="accent2"/>
                </a:solidFill>
                <a:latin typeface="Bradley Hand ITC" pitchFamily="66" charset="0"/>
                <a:cs typeface="Arial" charset="0"/>
              </a:defRPr>
            </a:lvl9pPr>
          </a:lstStyle>
          <a:p>
            <a:pPr algn="just" rtl="0" eaLnBrk="1" hangingPunct="1">
              <a:lnSpc>
                <a:spcPct val="150000"/>
              </a:lnSpc>
              <a:buFontTx/>
              <a:buChar char="•"/>
            </a:pPr>
            <a:r>
              <a:rPr lang="en-US" sz="2400" dirty="0">
                <a:solidFill>
                  <a:schemeClr val="tx1"/>
                </a:solidFill>
                <a:latin typeface="+mn-lt"/>
              </a:rPr>
              <a:t>Predicting – predicting or guessing what is to come next</a:t>
            </a:r>
          </a:p>
          <a:p>
            <a:pPr algn="just" rtl="0" eaLnBrk="1" hangingPunct="1">
              <a:lnSpc>
                <a:spcPct val="150000"/>
              </a:lnSpc>
              <a:buFontTx/>
              <a:buChar char="•"/>
            </a:pPr>
            <a:r>
              <a:rPr lang="en-US" sz="2400" dirty="0">
                <a:solidFill>
                  <a:schemeClr val="tx1"/>
                </a:solidFill>
                <a:latin typeface="+mn-lt"/>
              </a:rPr>
              <a:t>Previewing – specific reading technique using beyond the</a:t>
            </a:r>
          </a:p>
          <a:p>
            <a:pPr algn="just" rtl="0" eaLnBrk="1" hangingPunct="1">
              <a:lnSpc>
                <a:spcPct val="150000"/>
              </a:lnSpc>
            </a:pPr>
            <a:r>
              <a:rPr lang="en-US" sz="2400" dirty="0">
                <a:solidFill>
                  <a:schemeClr val="tx1"/>
                </a:solidFill>
                <a:latin typeface="+mn-lt"/>
              </a:rPr>
              <a:t> text information to find where the required information is</a:t>
            </a:r>
          </a:p>
          <a:p>
            <a:pPr algn="just" rtl="0" eaLnBrk="1" hangingPunct="1">
              <a:lnSpc>
                <a:spcPct val="150000"/>
              </a:lnSpc>
            </a:pPr>
            <a:r>
              <a:rPr lang="en-US" sz="2400" dirty="0">
                <a:solidFill>
                  <a:schemeClr val="tx1"/>
                </a:solidFill>
                <a:latin typeface="+mn-lt"/>
              </a:rPr>
              <a:t> likely to be</a:t>
            </a:r>
          </a:p>
          <a:p>
            <a:pPr algn="just" rtl="0" eaLnBrk="1" hangingPunct="1">
              <a:lnSpc>
                <a:spcPct val="150000"/>
              </a:lnSpc>
              <a:buFontTx/>
              <a:buChar char="•"/>
            </a:pPr>
            <a:r>
              <a:rPr lang="en-US" sz="2400" dirty="0">
                <a:solidFill>
                  <a:schemeClr val="tx1"/>
                </a:solidFill>
                <a:latin typeface="+mn-lt"/>
              </a:rPr>
              <a:t>Anticipation – causing an expectation of the text</a:t>
            </a:r>
          </a:p>
          <a:p>
            <a:pPr algn="just" rtl="0" eaLnBrk="1" hangingPunct="1">
              <a:lnSpc>
                <a:spcPct val="150000"/>
              </a:lnSpc>
              <a:buFontTx/>
              <a:buChar char="•"/>
            </a:pPr>
            <a:r>
              <a:rPr lang="en-US" sz="2400" dirty="0">
                <a:solidFill>
                  <a:schemeClr val="tx1"/>
                </a:solidFill>
                <a:latin typeface="+mn-lt"/>
              </a:rPr>
              <a:t>Skimming and scanning – from a general view of the whole</a:t>
            </a:r>
          </a:p>
          <a:p>
            <a:pPr algn="just" rtl="0" eaLnBrk="1" hangingPunct="1">
              <a:lnSpc>
                <a:spcPct val="150000"/>
              </a:lnSpc>
            </a:pPr>
            <a:r>
              <a:rPr lang="en-US" sz="2400" dirty="0">
                <a:solidFill>
                  <a:schemeClr val="tx1"/>
                </a:solidFill>
                <a:latin typeface="+mn-lt"/>
              </a:rPr>
              <a:t> text to a limited reading of the </a:t>
            </a:r>
            <a:r>
              <a:rPr lang="en-US" sz="2400" dirty="0" smtClean="0">
                <a:solidFill>
                  <a:schemeClr val="tx1"/>
                </a:solidFill>
                <a:latin typeface="+mn-lt"/>
              </a:rPr>
              <a:t>text </a:t>
            </a:r>
            <a:endParaRPr lang="en-US" sz="2400" dirty="0">
              <a:solidFill>
                <a:schemeClr val="tx1"/>
              </a:solidFill>
              <a:latin typeface="+mn-lt"/>
            </a:endParaRPr>
          </a:p>
        </p:txBody>
      </p:sp>
      <p:sp>
        <p:nvSpPr>
          <p:cNvPr id="3" name="Text Box 4"/>
          <p:cNvSpPr txBox="1">
            <a:spLocks noChangeArrowheads="1"/>
          </p:cNvSpPr>
          <p:nvPr/>
        </p:nvSpPr>
        <p:spPr bwMode="auto">
          <a:xfrm>
            <a:off x="762000" y="685800"/>
            <a:ext cx="76200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sz="4000">
                <a:solidFill>
                  <a:schemeClr val="accent2"/>
                </a:solidFill>
                <a:latin typeface="Bradley Hand ITC" pitchFamily="66" charset="0"/>
                <a:cs typeface="Arial" charset="0"/>
              </a:defRPr>
            </a:lvl1pPr>
            <a:lvl2pPr marL="742950" indent="-285750" eaLnBrk="0" hangingPunct="0">
              <a:defRPr sz="4000">
                <a:solidFill>
                  <a:schemeClr val="accent2"/>
                </a:solidFill>
                <a:latin typeface="Bradley Hand ITC" pitchFamily="66" charset="0"/>
                <a:cs typeface="Arial" charset="0"/>
              </a:defRPr>
            </a:lvl2pPr>
            <a:lvl3pPr marL="1143000" indent="-228600" eaLnBrk="0" hangingPunct="0">
              <a:defRPr sz="4000">
                <a:solidFill>
                  <a:schemeClr val="accent2"/>
                </a:solidFill>
                <a:latin typeface="Bradley Hand ITC" pitchFamily="66" charset="0"/>
                <a:cs typeface="Arial" charset="0"/>
              </a:defRPr>
            </a:lvl3pPr>
            <a:lvl4pPr marL="1600200" indent="-228600" eaLnBrk="0" hangingPunct="0">
              <a:defRPr sz="4000">
                <a:solidFill>
                  <a:schemeClr val="accent2"/>
                </a:solidFill>
                <a:latin typeface="Bradley Hand ITC" pitchFamily="66" charset="0"/>
                <a:cs typeface="Arial" charset="0"/>
              </a:defRPr>
            </a:lvl4pPr>
            <a:lvl5pPr marL="2057400" indent="-228600" eaLnBrk="0" hangingPunct="0">
              <a:defRPr sz="4000">
                <a:solidFill>
                  <a:schemeClr val="accent2"/>
                </a:solidFill>
                <a:latin typeface="Bradley Hand ITC" pitchFamily="66" charset="0"/>
                <a:cs typeface="Arial" charset="0"/>
              </a:defRPr>
            </a:lvl5pPr>
            <a:lvl6pPr marL="2514600" indent="-228600" algn="ctr" rtl="1" eaLnBrk="0" fontAlgn="base" hangingPunct="0">
              <a:spcBef>
                <a:spcPct val="0"/>
              </a:spcBef>
              <a:spcAft>
                <a:spcPct val="0"/>
              </a:spcAft>
              <a:defRPr sz="4000">
                <a:solidFill>
                  <a:schemeClr val="accent2"/>
                </a:solidFill>
                <a:latin typeface="Bradley Hand ITC" pitchFamily="66" charset="0"/>
                <a:cs typeface="Arial" charset="0"/>
              </a:defRPr>
            </a:lvl6pPr>
            <a:lvl7pPr marL="2971800" indent="-228600" algn="ctr" rtl="1" eaLnBrk="0" fontAlgn="base" hangingPunct="0">
              <a:spcBef>
                <a:spcPct val="0"/>
              </a:spcBef>
              <a:spcAft>
                <a:spcPct val="0"/>
              </a:spcAft>
              <a:defRPr sz="4000">
                <a:solidFill>
                  <a:schemeClr val="accent2"/>
                </a:solidFill>
                <a:latin typeface="Bradley Hand ITC" pitchFamily="66" charset="0"/>
                <a:cs typeface="Arial" charset="0"/>
              </a:defRPr>
            </a:lvl7pPr>
            <a:lvl8pPr marL="3429000" indent="-228600" algn="ctr" rtl="1" eaLnBrk="0" fontAlgn="base" hangingPunct="0">
              <a:spcBef>
                <a:spcPct val="0"/>
              </a:spcBef>
              <a:spcAft>
                <a:spcPct val="0"/>
              </a:spcAft>
              <a:defRPr sz="4000">
                <a:solidFill>
                  <a:schemeClr val="accent2"/>
                </a:solidFill>
                <a:latin typeface="Bradley Hand ITC" pitchFamily="66" charset="0"/>
                <a:cs typeface="Arial" charset="0"/>
              </a:defRPr>
            </a:lvl8pPr>
            <a:lvl9pPr marL="3886200" indent="-228600" algn="ctr" rtl="1" eaLnBrk="0" fontAlgn="base" hangingPunct="0">
              <a:spcBef>
                <a:spcPct val="0"/>
              </a:spcBef>
              <a:spcAft>
                <a:spcPct val="0"/>
              </a:spcAft>
              <a:defRPr sz="4000">
                <a:solidFill>
                  <a:schemeClr val="accent2"/>
                </a:solidFill>
                <a:latin typeface="Bradley Hand ITC" pitchFamily="66" charset="0"/>
                <a:cs typeface="Arial" charset="0"/>
              </a:defRPr>
            </a:lvl9pPr>
          </a:lstStyle>
          <a:p>
            <a:pPr algn="ctr" rtl="0" eaLnBrk="1" hangingPunct="1"/>
            <a:r>
              <a:rPr lang="en-US" sz="3200" dirty="0" smtClean="0">
                <a:solidFill>
                  <a:schemeClr val="tx1"/>
                </a:solidFill>
                <a:latin typeface="+mn-lt"/>
              </a:rPr>
              <a:t>3. </a:t>
            </a:r>
            <a:r>
              <a:rPr lang="en-US" sz="3200" b="1" dirty="0" smtClean="0">
                <a:solidFill>
                  <a:schemeClr val="tx1"/>
                </a:solidFill>
                <a:latin typeface="+mn-lt"/>
              </a:rPr>
              <a:t>From Skimming to Scanning</a:t>
            </a:r>
            <a:endParaRPr lang="en-US" sz="3200" b="1" dirty="0">
              <a:solidFill>
                <a:schemeClr val="tx1"/>
              </a:solidFill>
              <a:latin typeface="+mn-lt"/>
            </a:endParaRPr>
          </a:p>
        </p:txBody>
      </p:sp>
    </p:spTree>
    <p:extLst>
      <p:ext uri="{BB962C8B-B14F-4D97-AF65-F5344CB8AC3E}">
        <p14:creationId xmlns:p14="http://schemas.microsoft.com/office/powerpoint/2010/main" xmlns="" val="1373560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r>
              <a:rPr lang="en-US" sz="3200" b="1" dirty="0" smtClean="0">
                <a:latin typeface="+mn-lt"/>
                <a:cs typeface="Times New Roman" pitchFamily="18" charset="0"/>
              </a:rPr>
              <a:t>How the aim is conveyed?</a:t>
            </a:r>
          </a:p>
        </p:txBody>
      </p:sp>
      <p:sp>
        <p:nvSpPr>
          <p:cNvPr id="3" name="Rectangle 3"/>
          <p:cNvSpPr>
            <a:spLocks noGrp="1" noChangeArrowheads="1"/>
          </p:cNvSpPr>
          <p:nvPr>
            <p:ph idx="1"/>
          </p:nvPr>
        </p:nvSpPr>
        <p:spPr>
          <a:xfrm>
            <a:off x="457200" y="1600200"/>
            <a:ext cx="8229600" cy="4525963"/>
          </a:xfrm>
        </p:spPr>
        <p:txBody>
          <a:bodyPr/>
          <a:lstStyle/>
          <a:p>
            <a:r>
              <a:rPr lang="en-US" sz="2400" dirty="0" smtClean="0">
                <a:cs typeface="Arial" charset="0"/>
              </a:rPr>
              <a:t>Function of the text – why was it written</a:t>
            </a:r>
          </a:p>
          <a:p>
            <a:pPr>
              <a:buFontTx/>
              <a:buNone/>
            </a:pPr>
            <a:endParaRPr lang="en-US" sz="2400" dirty="0" smtClean="0">
              <a:cs typeface="Arial" charset="0"/>
            </a:endParaRPr>
          </a:p>
          <a:p>
            <a:pPr>
              <a:buFontTx/>
              <a:buNone/>
            </a:pPr>
            <a:endParaRPr lang="en-US" sz="2400" dirty="0" smtClean="0">
              <a:cs typeface="Arial" charset="0"/>
            </a:endParaRPr>
          </a:p>
          <a:p>
            <a:r>
              <a:rPr lang="en-US" sz="2400" dirty="0" smtClean="0">
                <a:cs typeface="Arial" charset="0"/>
              </a:rPr>
              <a:t>Organization of the text – the pattern of the text was chosen to alter the message</a:t>
            </a:r>
          </a:p>
          <a:p>
            <a:endParaRPr lang="en-US" sz="2400" dirty="0" smtClean="0">
              <a:cs typeface="Arial" charset="0"/>
            </a:endParaRPr>
          </a:p>
          <a:p>
            <a:pPr>
              <a:buFontTx/>
              <a:buNone/>
            </a:pPr>
            <a:endParaRPr lang="en-US" sz="2400" dirty="0" smtClean="0">
              <a:cs typeface="Arial" charset="0"/>
            </a:endParaRPr>
          </a:p>
          <a:p>
            <a:r>
              <a:rPr lang="en-US" sz="2400" dirty="0" err="1" smtClean="0">
                <a:cs typeface="Arial" charset="0"/>
              </a:rPr>
              <a:t>Thematization</a:t>
            </a:r>
            <a:r>
              <a:rPr lang="en-US" sz="2400" dirty="0" smtClean="0">
                <a:cs typeface="Arial" charset="0"/>
              </a:rPr>
              <a:t>  -order of the elements in a sentence</a:t>
            </a:r>
          </a:p>
        </p:txBody>
      </p:sp>
    </p:spTree>
    <p:extLst>
      <p:ext uri="{BB962C8B-B14F-4D97-AF65-F5344CB8AC3E}">
        <p14:creationId xmlns:p14="http://schemas.microsoft.com/office/powerpoint/2010/main" xmlns="" val="1373560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4638"/>
            <a:ext cx="8229600" cy="1143000"/>
          </a:xfrm>
        </p:spPr>
        <p:txBody>
          <a:bodyPr/>
          <a:lstStyle/>
          <a:p>
            <a:r>
              <a:rPr lang="en-US" sz="3200" b="1" dirty="0" smtClean="0">
                <a:latin typeface="+mn-lt"/>
                <a:cs typeface="Times New Roman" pitchFamily="18" charset="0"/>
              </a:rPr>
              <a:t>Understanding meaning and content:</a:t>
            </a:r>
          </a:p>
        </p:txBody>
      </p:sp>
      <p:sp>
        <p:nvSpPr>
          <p:cNvPr id="5" name="Rectangle 3"/>
          <p:cNvSpPr>
            <a:spLocks noGrp="1" noChangeArrowheads="1"/>
          </p:cNvSpPr>
          <p:nvPr>
            <p:ph idx="1"/>
          </p:nvPr>
        </p:nvSpPr>
        <p:spPr>
          <a:xfrm>
            <a:off x="395288" y="2060575"/>
            <a:ext cx="8229600" cy="4525963"/>
          </a:xfrm>
        </p:spPr>
        <p:txBody>
          <a:bodyPr/>
          <a:lstStyle/>
          <a:p>
            <a:pPr marL="609600" indent="-609600">
              <a:buFontTx/>
              <a:buAutoNum type="arabicPeriod"/>
            </a:pPr>
            <a:r>
              <a:rPr lang="en-US" sz="2400" dirty="0" smtClean="0">
                <a:cs typeface="Arial" charset="0"/>
              </a:rPr>
              <a:t>Use various types of questions</a:t>
            </a:r>
          </a:p>
          <a:p>
            <a:pPr marL="609600" indent="-609600">
              <a:buFontTx/>
              <a:buAutoNum type="arabicPeriod"/>
            </a:pPr>
            <a:r>
              <a:rPr lang="en-US" sz="2400" dirty="0" smtClean="0">
                <a:cs typeface="Arial" charset="0"/>
              </a:rPr>
              <a:t>Devise exercises in which there is no simple, obvious answer</a:t>
            </a:r>
          </a:p>
          <a:p>
            <a:pPr marL="609600" indent="-609600">
              <a:buFontTx/>
              <a:buAutoNum type="arabicPeriod"/>
            </a:pPr>
            <a:r>
              <a:rPr lang="en-US" sz="2400" dirty="0" smtClean="0">
                <a:cs typeface="Arial" charset="0"/>
              </a:rPr>
              <a:t>Make the students active in the reading process</a:t>
            </a:r>
          </a:p>
          <a:p>
            <a:pPr marL="609600" indent="-609600">
              <a:buFontTx/>
              <a:buAutoNum type="arabicPeriod"/>
            </a:pPr>
            <a:r>
              <a:rPr lang="en-US" sz="2400" dirty="0" smtClean="0">
                <a:cs typeface="Arial" charset="0"/>
              </a:rPr>
              <a:t>Devise activities which are natural to the text: responding to a letter, reacting to an advertisement…</a:t>
            </a:r>
          </a:p>
          <a:p>
            <a:pPr marL="609600" indent="-609600">
              <a:buFontTx/>
              <a:buAutoNum type="arabicPeriod"/>
            </a:pPr>
            <a:endParaRPr lang="en-US" sz="2400" dirty="0" smtClean="0">
              <a:solidFill>
                <a:schemeClr val="accent2"/>
              </a:solidFill>
              <a:latin typeface="Bradley Hand ITC" pitchFamily="66" charset="0"/>
              <a:cs typeface="Arial" charset="0"/>
            </a:endParaRPr>
          </a:p>
        </p:txBody>
      </p:sp>
    </p:spTree>
    <p:extLst>
      <p:ext uri="{BB962C8B-B14F-4D97-AF65-F5344CB8AC3E}">
        <p14:creationId xmlns:p14="http://schemas.microsoft.com/office/powerpoint/2010/main" xmlns="" val="21308026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pPr algn="l"/>
            <a:r>
              <a:rPr lang="en-US" sz="3200" b="1" dirty="0" smtClean="0">
                <a:latin typeface="+mn-lt"/>
                <a:cs typeface="Times New Roman" pitchFamily="18" charset="0"/>
              </a:rPr>
              <a:t>Assessing the text – the ability to evaluate the text</a:t>
            </a:r>
            <a:r>
              <a:rPr lang="he-IL" sz="3200" b="1" dirty="0" smtClean="0">
                <a:latin typeface="+mn-lt"/>
              </a:rPr>
              <a:t>:</a:t>
            </a:r>
            <a:endParaRPr lang="en-US" sz="3200" b="1" dirty="0" smtClean="0">
              <a:latin typeface="+mn-lt"/>
              <a:cs typeface="Times New Roman" pitchFamily="18" charset="0"/>
            </a:endParaRPr>
          </a:p>
        </p:txBody>
      </p:sp>
      <p:sp>
        <p:nvSpPr>
          <p:cNvPr id="3" name="Rectangle 3"/>
          <p:cNvSpPr>
            <a:spLocks noGrp="1" noChangeArrowheads="1"/>
          </p:cNvSpPr>
          <p:nvPr>
            <p:ph idx="1"/>
          </p:nvPr>
        </p:nvSpPr>
        <p:spPr>
          <a:xfrm>
            <a:off x="457200" y="1600200"/>
            <a:ext cx="8229600" cy="4525963"/>
          </a:xfrm>
        </p:spPr>
        <p:txBody>
          <a:bodyPr/>
          <a:lstStyle/>
          <a:p>
            <a:r>
              <a:rPr lang="en-US" sz="2400" b="1" dirty="0" smtClean="0">
                <a:cs typeface="Arial" charset="0"/>
              </a:rPr>
              <a:t>Being aware of the writer’s intention:</a:t>
            </a:r>
          </a:p>
          <a:p>
            <a:pPr lvl="1"/>
            <a:r>
              <a:rPr lang="en-US" sz="2000" b="1" dirty="0" smtClean="0">
                <a:cs typeface="Arial" charset="0"/>
              </a:rPr>
              <a:t>Tone </a:t>
            </a:r>
          </a:p>
          <a:p>
            <a:pPr lvl="1"/>
            <a:r>
              <a:rPr lang="en-US" sz="2000" b="1" dirty="0" smtClean="0">
                <a:cs typeface="Arial" charset="0"/>
              </a:rPr>
              <a:t>Language used</a:t>
            </a:r>
          </a:p>
          <a:p>
            <a:pPr lvl="1"/>
            <a:r>
              <a:rPr lang="en-US" sz="2000" b="1" dirty="0" smtClean="0">
                <a:cs typeface="Arial" charset="0"/>
              </a:rPr>
              <a:t>Discuss and  judge the ideas presented</a:t>
            </a:r>
          </a:p>
          <a:p>
            <a:pPr lvl="1">
              <a:buFontTx/>
              <a:buNone/>
            </a:pPr>
            <a:endParaRPr lang="en-US" sz="2000" b="1" dirty="0" smtClean="0">
              <a:cs typeface="Arial" charset="0"/>
            </a:endParaRPr>
          </a:p>
          <a:p>
            <a:pPr lvl="1">
              <a:buFontTx/>
              <a:buNone/>
            </a:pPr>
            <a:endParaRPr lang="en-US" sz="2000" b="1" dirty="0" smtClean="0">
              <a:cs typeface="Arial" charset="0"/>
            </a:endParaRPr>
          </a:p>
          <a:p>
            <a:pPr lvl="1">
              <a:buFontTx/>
              <a:buNone/>
            </a:pPr>
            <a:endParaRPr lang="en-US" sz="2000" b="1" dirty="0" smtClean="0">
              <a:cs typeface="Arial" charset="0"/>
            </a:endParaRPr>
          </a:p>
          <a:p>
            <a:pPr lvl="1">
              <a:buFontTx/>
              <a:buNone/>
            </a:pPr>
            <a:endParaRPr lang="en-US" sz="2000" b="1" dirty="0" smtClean="0">
              <a:cs typeface="Arial" charset="0"/>
            </a:endParaRPr>
          </a:p>
          <a:p>
            <a:pPr lvl="1">
              <a:buFontTx/>
              <a:buNone/>
            </a:pPr>
            <a:endParaRPr lang="en-US" sz="2000" b="1" dirty="0" smtClean="0">
              <a:cs typeface="Arial" charset="0"/>
            </a:endParaRPr>
          </a:p>
          <a:p>
            <a:pPr lvl="1">
              <a:buFontTx/>
              <a:buNone/>
            </a:pPr>
            <a:endParaRPr lang="en-US" sz="2000" b="1" dirty="0" smtClean="0">
              <a:cs typeface="Arial" charset="0"/>
            </a:endParaRPr>
          </a:p>
          <a:p>
            <a:r>
              <a:rPr lang="en-US" sz="2400" b="1" dirty="0" smtClean="0">
                <a:cs typeface="Arial" charset="0"/>
              </a:rPr>
              <a:t>Discriminating from facts and opinions</a:t>
            </a:r>
          </a:p>
          <a:p>
            <a:endParaRPr lang="en-US" sz="2400" dirty="0" smtClean="0">
              <a:solidFill>
                <a:schemeClr val="accent2"/>
              </a:solidFill>
              <a:latin typeface="Bradley Hand ITC" pitchFamily="66" charset="0"/>
              <a:cs typeface="Arial" charset="0"/>
            </a:endParaRPr>
          </a:p>
          <a:p>
            <a:endParaRPr lang="en-US" sz="2400" dirty="0" smtClean="0">
              <a:solidFill>
                <a:schemeClr val="accent2"/>
              </a:solidFill>
              <a:latin typeface="Bradley Hand ITC" pitchFamily="66" charset="0"/>
              <a:cs typeface="Arial" charset="0"/>
            </a:endParaRPr>
          </a:p>
        </p:txBody>
      </p:sp>
    </p:spTree>
    <p:extLst>
      <p:ext uri="{BB962C8B-B14F-4D97-AF65-F5344CB8AC3E}">
        <p14:creationId xmlns:p14="http://schemas.microsoft.com/office/powerpoint/2010/main" xmlns="" val="4100521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7200" y="274638"/>
            <a:ext cx="8229600" cy="1143000"/>
          </a:xfrm>
        </p:spPr>
        <p:txBody>
          <a:bodyPr/>
          <a:lstStyle/>
          <a:p>
            <a:r>
              <a:rPr lang="en-US" sz="3600" b="1" dirty="0" smtClean="0">
                <a:latin typeface="Verdana" pitchFamily="34" charset="0"/>
                <a:cs typeface="Times New Roman" pitchFamily="18" charset="0"/>
              </a:rPr>
              <a:t>Now You Try…</a:t>
            </a:r>
          </a:p>
        </p:txBody>
      </p:sp>
      <p:sp>
        <p:nvSpPr>
          <p:cNvPr id="3" name="Rectangle 3"/>
          <p:cNvSpPr>
            <a:spLocks noGrp="1" noChangeArrowheads="1"/>
          </p:cNvSpPr>
          <p:nvPr>
            <p:ph idx="1"/>
          </p:nvPr>
        </p:nvSpPr>
        <p:spPr>
          <a:xfrm>
            <a:off x="228600" y="1828800"/>
            <a:ext cx="8616950" cy="3200400"/>
          </a:xfrm>
        </p:spPr>
        <p:txBody>
          <a:bodyPr/>
          <a:lstStyle/>
          <a:p>
            <a:pPr>
              <a:lnSpc>
                <a:spcPct val="130000"/>
              </a:lnSpc>
              <a:buFontTx/>
              <a:buNone/>
            </a:pPr>
            <a:r>
              <a:rPr lang="en-US" smtClean="0">
                <a:cs typeface="Arial" charset="0"/>
              </a:rPr>
              <a:t>   </a:t>
            </a:r>
            <a:r>
              <a:rPr lang="en-US" smtClean="0">
                <a:latin typeface="Verdana" pitchFamily="34" charset="0"/>
                <a:cs typeface="Arial" charset="0"/>
              </a:rPr>
              <a:t>With a partner, read the next story and draw a picture to represent each story part.  Use just the pictures to retell the story.</a:t>
            </a:r>
          </a:p>
          <a:p>
            <a:pPr>
              <a:lnSpc>
                <a:spcPct val="130000"/>
              </a:lnSpc>
            </a:pPr>
            <a:endParaRPr lang="en-US" smtClean="0">
              <a:cs typeface="Arial" charset="0"/>
            </a:endParaRPr>
          </a:p>
        </p:txBody>
      </p:sp>
    </p:spTree>
    <p:extLst>
      <p:ext uri="{BB962C8B-B14F-4D97-AF65-F5344CB8AC3E}">
        <p14:creationId xmlns:p14="http://schemas.microsoft.com/office/powerpoint/2010/main" xmlns="" val="4100521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138113" y="1088350"/>
            <a:ext cx="8915400" cy="5769650"/>
          </a:xfrm>
          <a:prstGeom prst="foldedCorner">
            <a:avLst>
              <a:gd name="adj" fmla="val 7657"/>
            </a:avLst>
          </a:prstGeom>
          <a:solidFill>
            <a:schemeClr val="bg1"/>
          </a:solidFill>
          <a:ln w="38100">
            <a:solidFill>
              <a:schemeClr val="tx1"/>
            </a:solidFill>
            <a:round/>
            <a:headEnd/>
            <a:tailEnd/>
          </a:ln>
          <a:effectLst/>
        </p:spPr>
        <p:txBody>
          <a:bodyPr>
            <a:spAutoFit/>
          </a:bodyPr>
          <a:lstStyle/>
          <a:p>
            <a:r>
              <a:rPr lang="en-US" sz="1600" dirty="0">
                <a:latin typeface="Times New Roman" pitchFamily="18" charset="0"/>
                <a:cs typeface="Times New Roman" pitchFamily="18" charset="0"/>
              </a:rPr>
              <a:t>      </a:t>
            </a:r>
            <a:r>
              <a:rPr lang="en-US" dirty="0">
                <a:latin typeface="Times New Roman" pitchFamily="18" charset="0"/>
                <a:cs typeface="Times New Roman" pitchFamily="18" charset="0"/>
              </a:rPr>
              <a:t>Once upon a time, the wind and the sun were having an argument about who was the stronger of the two.   “We must have a contest. That is the only way we will ever know who is the stronger one,” said the sun.</a:t>
            </a:r>
          </a:p>
          <a:p>
            <a:r>
              <a:rPr lang="en-US" dirty="0">
                <a:latin typeface="Times New Roman" pitchFamily="18" charset="0"/>
                <a:cs typeface="Times New Roman" pitchFamily="18" charset="0"/>
              </a:rPr>
              <a:t>      “I am ready for any contest. What should it be?" said the wind.</a:t>
            </a:r>
          </a:p>
          <a:p>
            <a:r>
              <a:rPr lang="en-US" dirty="0">
                <a:latin typeface="Times New Roman" pitchFamily="18" charset="0"/>
                <a:cs typeface="Times New Roman" pitchFamily="18" charset="0"/>
              </a:rPr>
              <a:t>      “Look at all those people in the city. Whichever of us can make all the people in the city take off their coats is the winner,” said the sun.     “OK,” said the wind, “It is hardly a challenge, but I will do it. Who should go first?”   “Because I am so sure that I will win, I will let you go first,” said the sun.</a:t>
            </a:r>
          </a:p>
          <a:p>
            <a:r>
              <a:rPr lang="en-US" dirty="0">
                <a:latin typeface="Times New Roman" pitchFamily="18" charset="0"/>
                <a:cs typeface="Times New Roman" pitchFamily="18" charset="0"/>
              </a:rPr>
              <a:t>      The sun hid behind a large fluffy cloud and the wind got to work. His idea was to blow an icy blast that would blow the coats right off the people in the city. The wind blew and blew and blew. The blast was the coldest, strongest blast that the people had ever felt. Instead of blowing the coats right off the people, a strange thing happened. The people wrapped their coats tightly around themselves. The harder the wind blew, the tighter the people wrapped their coats around themselves. At last, the exhausted wind gave up.</a:t>
            </a:r>
          </a:p>
          <a:p>
            <a:r>
              <a:rPr lang="en-US" dirty="0">
                <a:latin typeface="Times New Roman" pitchFamily="18" charset="0"/>
                <a:cs typeface="Times New Roman" pitchFamily="18" charset="0"/>
              </a:rPr>
              <a:t>     Now, it was time for the sun to get to work. The sun came out from behind the clouds and shone down on the city with all his strength. The people began to feel the warmth of the sun. They loosened their coats. The sun continued to shine with all his might. The people grew warmer and warmer. Soon they were so warm that they had to take their coats off. So the sun won the contest. He was indeed the stronger of the two! </a:t>
            </a:r>
          </a:p>
        </p:txBody>
      </p:sp>
      <p:sp>
        <p:nvSpPr>
          <p:cNvPr id="3" name="Rectangle 3"/>
          <p:cNvSpPr>
            <a:spLocks noGrp="1" noChangeArrowheads="1"/>
          </p:cNvSpPr>
          <p:nvPr>
            <p:ph type="title"/>
          </p:nvPr>
        </p:nvSpPr>
        <p:spPr>
          <a:xfrm>
            <a:off x="457200" y="0"/>
            <a:ext cx="8229600" cy="1143000"/>
          </a:xfrm>
        </p:spPr>
        <p:txBody>
          <a:bodyPr/>
          <a:lstStyle/>
          <a:p>
            <a:r>
              <a:rPr lang="en-US" sz="3600" b="1" dirty="0" smtClean="0">
                <a:latin typeface="Verdana" pitchFamily="34" charset="0"/>
                <a:cs typeface="Times New Roman" pitchFamily="18" charset="0"/>
              </a:rPr>
              <a:t>“The Contest”</a:t>
            </a:r>
          </a:p>
        </p:txBody>
      </p:sp>
    </p:spTree>
    <p:extLst>
      <p:ext uri="{BB962C8B-B14F-4D97-AF65-F5344CB8AC3E}">
        <p14:creationId xmlns:p14="http://schemas.microsoft.com/office/powerpoint/2010/main" xmlns="" val="41005211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1295400" y="228599"/>
            <a:ext cx="6019800" cy="6413187"/>
          </a:xfrm>
          <a:prstGeom prst="foldedCorner">
            <a:avLst>
              <a:gd name="adj" fmla="val 12500"/>
            </a:avLst>
          </a:prstGeom>
          <a:solidFill>
            <a:schemeClr val="bg1"/>
          </a:solidFill>
          <a:ln w="9525" algn="ctr">
            <a:solidFill>
              <a:schemeClr val="tx1"/>
            </a:solidFill>
            <a:round/>
            <a:headEnd/>
            <a:tailEnd/>
          </a:ln>
          <a:effectLst/>
        </p:spPr>
        <p:txBody>
          <a:bodyPr wrap="none" anchor="ctr"/>
          <a:lstStyle/>
          <a:p>
            <a:endParaRPr lang="en-US"/>
          </a:p>
        </p:txBody>
      </p:sp>
      <p:grpSp>
        <p:nvGrpSpPr>
          <p:cNvPr id="3" name="Group 3"/>
          <p:cNvGrpSpPr>
            <a:grpSpLocks/>
          </p:cNvGrpSpPr>
          <p:nvPr/>
        </p:nvGrpSpPr>
        <p:grpSpPr bwMode="auto">
          <a:xfrm>
            <a:off x="3232029" y="1820863"/>
            <a:ext cx="2101251" cy="1114573"/>
            <a:chOff x="180" y="9180"/>
            <a:chExt cx="3689" cy="2352"/>
          </a:xfrm>
          <a:solidFill>
            <a:schemeClr val="bg1"/>
          </a:solidFill>
        </p:grpSpPr>
        <p:pic>
          <p:nvPicPr>
            <p:cNvPr id="4" name="Picture 4" descr="j0127874"/>
            <p:cNvPicPr>
              <a:picLocks noChangeAspect="1" noChangeArrowheads="1"/>
            </p:cNvPicPr>
            <p:nvPr/>
          </p:nvPicPr>
          <p:blipFill>
            <a:blip r:embed="rId2" cstate="print">
              <a:grayscl/>
              <a:biLevel thresh="50000"/>
              <a:extLst>
                <a:ext uri="{28A0092B-C50C-407E-A947-70E740481C1C}">
                  <a14:useLocalDpi xmlns:a14="http://schemas.microsoft.com/office/drawing/2010/main" xmlns="" val="0"/>
                </a:ext>
              </a:extLst>
            </a:blip>
            <a:srcRect/>
            <a:stretch>
              <a:fillRect/>
            </a:stretch>
          </p:blipFill>
          <p:spPr bwMode="auto">
            <a:xfrm>
              <a:off x="2700" y="9180"/>
              <a:ext cx="1169" cy="1975"/>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pic>
          <p:nvPicPr>
            <p:cNvPr id="5" name="Picture 5" descr="j0161268"/>
            <p:cNvPicPr>
              <a:picLocks noChangeAspect="1" noChangeArrowheads="1"/>
            </p:cNvPicPr>
            <p:nvPr/>
          </p:nvPicPr>
          <p:blipFill>
            <a:blip r:embed="rId3" cstate="print">
              <a:grayscl/>
              <a:biLevel thresh="50000"/>
              <a:extLst>
                <a:ext uri="{28A0092B-C50C-407E-A947-70E740481C1C}">
                  <a14:useLocalDpi xmlns:a14="http://schemas.microsoft.com/office/drawing/2010/main" xmlns="" val="0"/>
                </a:ext>
              </a:extLst>
            </a:blip>
            <a:srcRect/>
            <a:stretch>
              <a:fillRect/>
            </a:stretch>
          </p:blipFill>
          <p:spPr bwMode="auto">
            <a:xfrm>
              <a:off x="180" y="9180"/>
              <a:ext cx="1388" cy="1798"/>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pic>
          <p:nvPicPr>
            <p:cNvPr id="6" name="Picture 6" descr="j0086674[1]"/>
            <p:cNvPicPr>
              <a:picLocks noChangeAspect="1" noChangeArrowheads="1"/>
            </p:cNvPicPr>
            <p:nvPr/>
          </p:nvPicPr>
          <p:blipFill>
            <a:blip r:embed="rId4" cstate="print">
              <a:grayscl/>
              <a:biLevel thresh="50000"/>
              <a:extLst>
                <a:ext uri="{28A0092B-C50C-407E-A947-70E740481C1C}">
                  <a14:useLocalDpi xmlns:a14="http://schemas.microsoft.com/office/drawing/2010/main" xmlns="" val="0"/>
                </a:ext>
              </a:extLst>
            </a:blip>
            <a:srcRect/>
            <a:stretch>
              <a:fillRect/>
            </a:stretch>
          </p:blipFill>
          <p:spPr bwMode="auto">
            <a:xfrm>
              <a:off x="1540" y="9900"/>
              <a:ext cx="1191" cy="1632"/>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grpSp>
      <p:grpSp>
        <p:nvGrpSpPr>
          <p:cNvPr id="7" name="Group 7"/>
          <p:cNvGrpSpPr>
            <a:grpSpLocks/>
          </p:cNvGrpSpPr>
          <p:nvPr/>
        </p:nvGrpSpPr>
        <p:grpSpPr bwMode="auto">
          <a:xfrm>
            <a:off x="3220528" y="228599"/>
            <a:ext cx="2158042" cy="1527703"/>
            <a:chOff x="11880" y="6120"/>
            <a:chExt cx="3780" cy="2646"/>
          </a:xfrm>
          <a:solidFill>
            <a:schemeClr val="bg1"/>
          </a:solidFill>
        </p:grpSpPr>
        <p:pic>
          <p:nvPicPr>
            <p:cNvPr id="8" name="Picture 8" descr="j0298915"/>
            <p:cNvPicPr>
              <a:picLocks noChangeAspect="1" noChangeArrowheads="1"/>
            </p:cNvPicPr>
            <p:nvPr/>
          </p:nvPicPr>
          <p:blipFill>
            <a:blip r:embed="rId5" cstate="print">
              <a:grayscl/>
              <a:biLevel thresh="50000"/>
              <a:extLst>
                <a:ext uri="{28A0092B-C50C-407E-A947-70E740481C1C}">
                  <a14:useLocalDpi xmlns:a14="http://schemas.microsoft.com/office/drawing/2010/main" xmlns="" val="0"/>
                </a:ext>
              </a:extLst>
            </a:blip>
            <a:srcRect/>
            <a:stretch>
              <a:fillRect/>
            </a:stretch>
          </p:blipFill>
          <p:spPr bwMode="auto">
            <a:xfrm>
              <a:off x="11880" y="6120"/>
              <a:ext cx="1958" cy="2133"/>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pic>
          <p:nvPicPr>
            <p:cNvPr id="9" name="Picture 9" descr="j010339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3320" y="7380"/>
              <a:ext cx="2340" cy="1386"/>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grpSp>
      <p:pic>
        <p:nvPicPr>
          <p:cNvPr id="10" name="Picture 10" descr="j010339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342735" y="3055938"/>
            <a:ext cx="1930879" cy="849114"/>
          </a:xfrm>
          <a:prstGeom prst="rect">
            <a:avLst/>
          </a:prstGeom>
          <a:solidFill>
            <a:schemeClr val="bg1"/>
          </a:solidFill>
          <a:ln>
            <a:noFill/>
          </a:ln>
        </p:spPr>
      </p:pic>
      <p:pic>
        <p:nvPicPr>
          <p:cNvPr id="11" name="Picture 11" descr="SO01305_"/>
          <p:cNvPicPr>
            <a:picLocks noChangeAspect="1" noChangeArrowheads="1"/>
          </p:cNvPicPr>
          <p:nvPr/>
        </p:nvPicPr>
        <p:blipFill>
          <a:blip r:embed="rId7" cstate="print">
            <a:grayscl/>
            <a:biLevel thresh="50000"/>
            <a:extLst>
              <a:ext uri="{28A0092B-C50C-407E-A947-70E740481C1C}">
                <a14:useLocalDpi xmlns:a14="http://schemas.microsoft.com/office/drawing/2010/main" xmlns="" val="0"/>
              </a:ext>
            </a:extLst>
          </a:blip>
          <a:srcRect/>
          <a:stretch>
            <a:fillRect/>
          </a:stretch>
        </p:blipFill>
        <p:spPr bwMode="auto">
          <a:xfrm>
            <a:off x="3654245" y="3894138"/>
            <a:ext cx="1145277" cy="935256"/>
          </a:xfrm>
          <a:prstGeom prst="rect">
            <a:avLst/>
          </a:prstGeom>
          <a:solidFill>
            <a:schemeClr val="bg1"/>
          </a:solidFill>
          <a:ln>
            <a:noFill/>
          </a:ln>
        </p:spPr>
      </p:pic>
      <p:grpSp>
        <p:nvGrpSpPr>
          <p:cNvPr id="12" name="Group 12"/>
          <p:cNvGrpSpPr>
            <a:grpSpLocks/>
          </p:cNvGrpSpPr>
          <p:nvPr/>
        </p:nvGrpSpPr>
        <p:grpSpPr bwMode="auto">
          <a:xfrm>
            <a:off x="3587151" y="4808538"/>
            <a:ext cx="1476555" cy="1211262"/>
            <a:chOff x="12060" y="9000"/>
            <a:chExt cx="3600" cy="2550"/>
          </a:xfrm>
          <a:solidFill>
            <a:schemeClr val="bg1"/>
          </a:solidFill>
        </p:grpSpPr>
        <p:pic>
          <p:nvPicPr>
            <p:cNvPr id="13" name="Picture 13" descr="j0298915"/>
            <p:cNvPicPr>
              <a:picLocks noChangeAspect="1" noChangeArrowheads="1"/>
            </p:cNvPicPr>
            <p:nvPr/>
          </p:nvPicPr>
          <p:blipFill>
            <a:blip r:embed="rId5" cstate="print">
              <a:grayscl/>
              <a:biLevel thresh="50000"/>
              <a:extLst>
                <a:ext uri="{28A0092B-C50C-407E-A947-70E740481C1C}">
                  <a14:useLocalDpi xmlns:a14="http://schemas.microsoft.com/office/drawing/2010/main" xmlns="" val="0"/>
                </a:ext>
              </a:extLst>
            </a:blip>
            <a:srcRect/>
            <a:stretch>
              <a:fillRect/>
            </a:stretch>
          </p:blipFill>
          <p:spPr bwMode="auto">
            <a:xfrm>
              <a:off x="12060" y="9000"/>
              <a:ext cx="1983" cy="2160"/>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pic>
          <p:nvPicPr>
            <p:cNvPr id="14" name="Picture 14" descr="SL00781_"/>
            <p:cNvPicPr>
              <a:picLocks noChangeAspect="1" noChangeArrowheads="1"/>
            </p:cNvPicPr>
            <p:nvPr/>
          </p:nvPicPr>
          <p:blipFill>
            <a:blip r:embed="rId8" cstate="print">
              <a:grayscl/>
              <a:biLevel thresh="50000"/>
              <a:extLst>
                <a:ext uri="{28A0092B-C50C-407E-A947-70E740481C1C}">
                  <a14:useLocalDpi xmlns:a14="http://schemas.microsoft.com/office/drawing/2010/main" xmlns="" val="0"/>
                </a:ext>
              </a:extLst>
            </a:blip>
            <a:srcRect/>
            <a:stretch>
              <a:fillRect/>
            </a:stretch>
          </p:blipFill>
          <p:spPr bwMode="auto">
            <a:xfrm>
              <a:off x="13860" y="9917"/>
              <a:ext cx="1800" cy="1633"/>
            </a:xfrm>
            <a:prstGeom prst="rect">
              <a:avLst/>
            </a:prstGeom>
            <a:grpFill/>
            <a:ln>
              <a:noFill/>
            </a:ln>
            <a:extLst>
              <a:ext uri="{91240B29-F687-4F45-9708-019B960494DF}">
                <a14:hiddenLine xmlns:a14="http://schemas.microsoft.com/office/drawing/2010/main" xmlns="" w="9525">
                  <a:solidFill>
                    <a:schemeClr val="tx1"/>
                  </a:solidFill>
                  <a:miter lim="800000"/>
                  <a:headEnd/>
                  <a:tailEnd/>
                </a14:hiddenLine>
              </a:ext>
            </a:extLst>
          </p:spPr>
        </p:pic>
      </p:grpSp>
    </p:spTree>
    <p:extLst>
      <p:ext uri="{BB962C8B-B14F-4D97-AF65-F5344CB8AC3E}">
        <p14:creationId xmlns:p14="http://schemas.microsoft.com/office/powerpoint/2010/main" xmlns="" val="410052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lstStyle/>
          <a:p>
            <a:r>
              <a:rPr lang="en-US" dirty="0" smtClean="0"/>
              <a:t>Reading from the picture?</a:t>
            </a:r>
            <a:endParaRPr lang="en-US" dirty="0"/>
          </a:p>
        </p:txBody>
      </p:sp>
    </p:spTree>
    <p:extLst>
      <p:ext uri="{BB962C8B-B14F-4D97-AF65-F5344CB8AC3E}">
        <p14:creationId xmlns:p14="http://schemas.microsoft.com/office/powerpoint/2010/main" xmlns="" val="1495330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ctrTitle"/>
          </p:nvPr>
        </p:nvSpPr>
        <p:spPr/>
        <p:txBody>
          <a:bodyPr/>
          <a:lstStyle/>
          <a:p>
            <a:pPr eaLnBrk="1" hangingPunct="1"/>
            <a:r>
              <a:rPr lang="en-US" smtClean="0"/>
              <a:t/>
            </a:r>
            <a:br>
              <a:rPr lang="en-US" smtClean="0"/>
            </a:br>
            <a:endParaRPr lang="en-US" smtClean="0"/>
          </a:p>
        </p:txBody>
      </p:sp>
      <p:sp>
        <p:nvSpPr>
          <p:cNvPr id="17411" name="Rectangle 5"/>
          <p:cNvSpPr>
            <a:spLocks noGrp="1" noChangeArrowheads="1"/>
          </p:cNvSpPr>
          <p:nvPr>
            <p:ph type="subTitle" idx="1"/>
          </p:nvPr>
        </p:nvSpPr>
        <p:spPr>
          <a:xfrm>
            <a:off x="609600" y="762000"/>
            <a:ext cx="6019800" cy="3886200"/>
          </a:xfrm>
        </p:spPr>
        <p:txBody>
          <a:bodyPr/>
          <a:lstStyle/>
          <a:p>
            <a:pPr eaLnBrk="1" hangingPunct="1"/>
            <a:endParaRPr lang="en-US" smtClean="0"/>
          </a:p>
        </p:txBody>
      </p:sp>
      <p:pic>
        <p:nvPicPr>
          <p:cNvPr id="17412" name="Picture 6" descr="pict"/>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52400"/>
            <a:ext cx="9144000" cy="655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132825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Who was reading the newspaper?</a:t>
            </a:r>
          </a:p>
          <a:p>
            <a:r>
              <a:rPr lang="en-US" dirty="0" smtClean="0"/>
              <a:t>Who was playing on the guitar?</a:t>
            </a:r>
          </a:p>
          <a:p>
            <a:r>
              <a:rPr lang="en-US" dirty="0" smtClean="0"/>
              <a:t>What was the waiter carrying in his hand?</a:t>
            </a:r>
          </a:p>
          <a:p>
            <a:r>
              <a:rPr lang="en-US" dirty="0" smtClean="0"/>
              <a:t>What was placed on right most table?</a:t>
            </a:r>
          </a:p>
          <a:p>
            <a:r>
              <a:rPr lang="en-US" dirty="0" smtClean="0"/>
              <a:t>Who was talking on the phone?</a:t>
            </a:r>
          </a:p>
          <a:p>
            <a:endParaRPr lang="en-US" dirty="0"/>
          </a:p>
        </p:txBody>
      </p:sp>
    </p:spTree>
    <p:extLst>
      <p:ext uri="{BB962C8B-B14F-4D97-AF65-F5344CB8AC3E}">
        <p14:creationId xmlns:p14="http://schemas.microsoft.com/office/powerpoint/2010/main" xmlns="" val="2577598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Activity 2</a:t>
            </a:r>
            <a:endParaRPr lang="en-US" b="1" dirty="0"/>
          </a:p>
        </p:txBody>
      </p:sp>
      <p:sp>
        <p:nvSpPr>
          <p:cNvPr id="3" name="Content Placeholder 2"/>
          <p:cNvSpPr>
            <a:spLocks noGrp="1"/>
          </p:cNvSpPr>
          <p:nvPr>
            <p:ph idx="1"/>
          </p:nvPr>
        </p:nvSpPr>
        <p:spPr/>
        <p:txBody>
          <a:bodyPr/>
          <a:lstStyle/>
          <a:p>
            <a:r>
              <a:rPr lang="en-US" dirty="0" smtClean="0">
                <a:hlinkClick r:id="rId2" action="ppaction://hlinkfile"/>
              </a:rPr>
              <a:t>Love Train</a:t>
            </a:r>
            <a:endParaRPr lang="en-US" dirty="0"/>
          </a:p>
        </p:txBody>
      </p:sp>
    </p:spTree>
    <p:extLst>
      <p:ext uri="{BB962C8B-B14F-4D97-AF65-F5344CB8AC3E}">
        <p14:creationId xmlns:p14="http://schemas.microsoft.com/office/powerpoint/2010/main" xmlns="" val="9707820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3</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Remains of a Marriage</a:t>
            </a:r>
            <a:endParaRPr lang="en-US" dirty="0"/>
          </a:p>
        </p:txBody>
      </p:sp>
    </p:spTree>
    <p:extLst>
      <p:ext uri="{BB962C8B-B14F-4D97-AF65-F5344CB8AC3E}">
        <p14:creationId xmlns:p14="http://schemas.microsoft.com/office/powerpoint/2010/main" xmlns="" val="1470695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lstStyle/>
          <a:p>
            <a:r>
              <a:rPr lang="en-US" dirty="0" smtClean="0">
                <a:hlinkClick r:id="rId2" action="ppaction://hlinkfile"/>
              </a:rPr>
              <a:t>Reading Comprehension Quiz</a:t>
            </a:r>
            <a:endParaRPr lang="en-US" dirty="0"/>
          </a:p>
        </p:txBody>
      </p:sp>
    </p:spTree>
    <p:extLst>
      <p:ext uri="{BB962C8B-B14F-4D97-AF65-F5344CB8AC3E}">
        <p14:creationId xmlns:p14="http://schemas.microsoft.com/office/powerpoint/2010/main" xmlns="" val="23536073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4</a:t>
            </a:r>
            <a:endParaRPr lang="en-US" dirty="0"/>
          </a:p>
        </p:txBody>
      </p:sp>
      <p:sp>
        <p:nvSpPr>
          <p:cNvPr id="3" name="Content Placeholder 2"/>
          <p:cNvSpPr>
            <a:spLocks noGrp="1"/>
          </p:cNvSpPr>
          <p:nvPr>
            <p:ph idx="1"/>
          </p:nvPr>
        </p:nvSpPr>
        <p:spPr/>
        <p:txBody>
          <a:bodyPr/>
          <a:lstStyle/>
          <a:p>
            <a:r>
              <a:rPr lang="en-US" dirty="0" smtClean="0">
                <a:hlinkClick r:id="rId2" action="ppaction://hlinkfile"/>
              </a:rPr>
              <a:t>Dreams</a:t>
            </a:r>
            <a:endParaRPr lang="en-US" dirty="0"/>
          </a:p>
        </p:txBody>
      </p:sp>
    </p:spTree>
    <p:extLst>
      <p:ext uri="{BB962C8B-B14F-4D97-AF65-F5344CB8AC3E}">
        <p14:creationId xmlns:p14="http://schemas.microsoft.com/office/powerpoint/2010/main" xmlns="" val="1792489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cs typeface="Arial" charset="0"/>
              </a:rPr>
              <a:t>Reading is a constant process of guessing.</a:t>
            </a:r>
          </a:p>
          <a:p>
            <a:endParaRPr lang="en-US" dirty="0" smtClean="0">
              <a:cs typeface="Arial" charset="0"/>
            </a:endParaRPr>
          </a:p>
          <a:p>
            <a:r>
              <a:rPr lang="en-US" dirty="0" smtClean="0">
                <a:cs typeface="Arial" charset="0"/>
              </a:rPr>
              <a:t>What one brings to the text is often more important than what one finds in it.</a:t>
            </a:r>
          </a:p>
          <a:p>
            <a:endParaRPr lang="en-US" dirty="0" smtClean="0">
              <a:cs typeface="Arial" charset="0"/>
            </a:endParaRPr>
          </a:p>
          <a:p>
            <a:r>
              <a:rPr lang="en-US" dirty="0" smtClean="0">
                <a:cs typeface="Arial" charset="0"/>
              </a:rPr>
              <a:t>You must learn to use to understand unknown elements.</a:t>
            </a:r>
          </a:p>
          <a:p>
            <a:endParaRPr lang="en-US" dirty="0"/>
          </a:p>
        </p:txBody>
      </p:sp>
    </p:spTree>
    <p:extLst>
      <p:ext uri="{BB962C8B-B14F-4D97-AF65-F5344CB8AC3E}">
        <p14:creationId xmlns:p14="http://schemas.microsoft.com/office/powerpoint/2010/main" xmlns="" val="10637060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TotalTime>
  <Words>1183</Words>
  <Application>Microsoft Office PowerPoint</Application>
  <PresentationFormat>On-screen Show (4:3)</PresentationFormat>
  <Paragraphs>182</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Week 5</vt:lpstr>
      <vt:lpstr>What is reading comprehension?</vt:lpstr>
      <vt:lpstr>What do we read?</vt:lpstr>
      <vt:lpstr>Slide 4</vt:lpstr>
      <vt:lpstr>How do we read – the main ways of reading are:</vt:lpstr>
      <vt:lpstr>Skills involved when reading:</vt:lpstr>
      <vt:lpstr>Developing reading skills – how to?</vt:lpstr>
      <vt:lpstr>What can we do in the classroom? </vt:lpstr>
      <vt:lpstr>What can we do in the classroom? </vt:lpstr>
      <vt:lpstr>Slide 10</vt:lpstr>
      <vt:lpstr>2. Improving reading speed</vt:lpstr>
      <vt:lpstr>Slide 12</vt:lpstr>
      <vt:lpstr>How the aim is conveyed?</vt:lpstr>
      <vt:lpstr>Understanding meaning and content:</vt:lpstr>
      <vt:lpstr>Assessing the text – the ability to evaluate the text:</vt:lpstr>
      <vt:lpstr>Now You Try…</vt:lpstr>
      <vt:lpstr>“The Contest”</vt:lpstr>
      <vt:lpstr>Slide 18</vt:lpstr>
      <vt:lpstr>Reading from the picture?</vt:lpstr>
      <vt:lpstr> </vt:lpstr>
      <vt:lpstr>Questions?</vt:lpstr>
      <vt:lpstr>Activity 2</vt:lpstr>
      <vt:lpstr>Activity 3</vt:lpstr>
      <vt:lpstr>Reading Comprehension Quiz</vt:lpstr>
      <vt:lpstr>Activity 4</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5</dc:title>
  <dc:creator>MyUserName</dc:creator>
  <cp:lastModifiedBy>Administrator</cp:lastModifiedBy>
  <cp:revision>7</cp:revision>
  <dcterms:created xsi:type="dcterms:W3CDTF">2013-03-26T17:28:03Z</dcterms:created>
  <dcterms:modified xsi:type="dcterms:W3CDTF">2013-03-27T07:16:49Z</dcterms:modified>
</cp:coreProperties>
</file>