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Lst>
  <p:notesMasterIdLst>
    <p:notesMasterId r:id="rId44"/>
  </p:notesMasterIdLst>
  <p:sldIdLst>
    <p:sldId id="256" r:id="rId2"/>
    <p:sldId id="267" r:id="rId3"/>
    <p:sldId id="259" r:id="rId4"/>
    <p:sldId id="334" r:id="rId5"/>
    <p:sldId id="326" r:id="rId6"/>
    <p:sldId id="324" r:id="rId7"/>
    <p:sldId id="325" r:id="rId8"/>
    <p:sldId id="335" r:id="rId9"/>
    <p:sldId id="310" r:id="rId10"/>
    <p:sldId id="317" r:id="rId11"/>
    <p:sldId id="301" r:id="rId12"/>
    <p:sldId id="269" r:id="rId13"/>
    <p:sldId id="294" r:id="rId14"/>
    <p:sldId id="286" r:id="rId15"/>
    <p:sldId id="291" r:id="rId16"/>
    <p:sldId id="288" r:id="rId17"/>
    <p:sldId id="333" r:id="rId18"/>
    <p:sldId id="336" r:id="rId19"/>
    <p:sldId id="337" r:id="rId20"/>
    <p:sldId id="338" r:id="rId21"/>
    <p:sldId id="339" r:id="rId22"/>
    <p:sldId id="340" r:id="rId23"/>
    <p:sldId id="341" r:id="rId24"/>
    <p:sldId id="342" r:id="rId25"/>
    <p:sldId id="343" r:id="rId26"/>
    <p:sldId id="344" r:id="rId27"/>
    <p:sldId id="345" r:id="rId28"/>
    <p:sldId id="346" r:id="rId29"/>
    <p:sldId id="347" r:id="rId30"/>
    <p:sldId id="348" r:id="rId31"/>
    <p:sldId id="349" r:id="rId32"/>
    <p:sldId id="350" r:id="rId33"/>
    <p:sldId id="351" r:id="rId34"/>
    <p:sldId id="352" r:id="rId35"/>
    <p:sldId id="353" r:id="rId36"/>
    <p:sldId id="354" r:id="rId37"/>
    <p:sldId id="355" r:id="rId38"/>
    <p:sldId id="356" r:id="rId39"/>
    <p:sldId id="357" r:id="rId40"/>
    <p:sldId id="358" r:id="rId41"/>
    <p:sldId id="320" r:id="rId42"/>
    <p:sldId id="33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9900"/>
    <a:srgbClr val="F9DCD3"/>
    <a:srgbClr val="FAB26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39" autoAdjust="0"/>
    <p:restoredTop sz="94660"/>
  </p:normalViewPr>
  <p:slideViewPr>
    <p:cSldViewPr>
      <p:cViewPr>
        <p:scale>
          <a:sx n="72" d="100"/>
          <a:sy n="72" d="100"/>
        </p:scale>
        <p:origin x="-690" y="14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20A7F4-E977-42E4-AC7A-CFB429AD6F8B}"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C1199B21-CBD9-479E-AB47-2B9F10306D4A}">
      <dgm:prSet phldrT="[Text]"/>
      <dgm:spPr/>
      <dgm:t>
        <a:bodyPr/>
        <a:lstStyle/>
        <a:p>
          <a:r>
            <a:rPr lang="en-US" b="1" dirty="0" smtClean="0">
              <a:solidFill>
                <a:schemeClr val="tx1">
                  <a:lumMod val="95000"/>
                  <a:lumOff val="5000"/>
                </a:schemeClr>
              </a:solidFill>
            </a:rPr>
            <a:t>Listening</a:t>
          </a:r>
          <a:endParaRPr lang="en-US" b="1" dirty="0">
            <a:solidFill>
              <a:schemeClr val="tx1">
                <a:lumMod val="95000"/>
                <a:lumOff val="5000"/>
              </a:schemeClr>
            </a:solidFill>
          </a:endParaRPr>
        </a:p>
      </dgm:t>
    </dgm:pt>
    <dgm:pt modelId="{B10D3D47-ED28-40DF-8147-EE582DC16BC4}" type="parTrans" cxnId="{18061444-03D3-49FD-B2A7-8B7CD57E0696}">
      <dgm:prSet/>
      <dgm:spPr/>
      <dgm:t>
        <a:bodyPr/>
        <a:lstStyle/>
        <a:p>
          <a:endParaRPr lang="en-US"/>
        </a:p>
      </dgm:t>
    </dgm:pt>
    <dgm:pt modelId="{F56133E7-3AE4-4103-9F33-113E338EF43D}" type="sibTrans" cxnId="{18061444-03D3-49FD-B2A7-8B7CD57E0696}">
      <dgm:prSet/>
      <dgm:spPr/>
      <dgm:t>
        <a:bodyPr/>
        <a:lstStyle/>
        <a:p>
          <a:endParaRPr lang="en-US"/>
        </a:p>
      </dgm:t>
    </dgm:pt>
    <dgm:pt modelId="{E4C91097-7DBE-4600-9A5D-0671774AB436}">
      <dgm:prSet phldrT="[Text]"/>
      <dgm:spPr/>
      <dgm:t>
        <a:bodyPr/>
        <a:lstStyle/>
        <a:p>
          <a:r>
            <a:rPr lang="en-US" b="1" dirty="0" smtClean="0">
              <a:solidFill>
                <a:schemeClr val="tx1">
                  <a:lumMod val="95000"/>
                  <a:lumOff val="5000"/>
                </a:schemeClr>
              </a:solidFill>
            </a:rPr>
            <a:t>Reading</a:t>
          </a:r>
          <a:endParaRPr lang="en-US" b="1" dirty="0">
            <a:solidFill>
              <a:schemeClr val="tx1">
                <a:lumMod val="95000"/>
                <a:lumOff val="5000"/>
              </a:schemeClr>
            </a:solidFill>
          </a:endParaRPr>
        </a:p>
      </dgm:t>
    </dgm:pt>
    <dgm:pt modelId="{93E55B7A-2427-428F-B961-8ADFE34DEDDA}" type="parTrans" cxnId="{2FA2ADF0-3895-4BE4-89E4-6276F6CBF81B}">
      <dgm:prSet/>
      <dgm:spPr/>
      <dgm:t>
        <a:bodyPr/>
        <a:lstStyle/>
        <a:p>
          <a:endParaRPr lang="en-US"/>
        </a:p>
      </dgm:t>
    </dgm:pt>
    <dgm:pt modelId="{D2623F08-2125-453F-9E91-882C35CA0E24}" type="sibTrans" cxnId="{2FA2ADF0-3895-4BE4-89E4-6276F6CBF81B}">
      <dgm:prSet/>
      <dgm:spPr/>
      <dgm:t>
        <a:bodyPr/>
        <a:lstStyle/>
        <a:p>
          <a:endParaRPr lang="en-US"/>
        </a:p>
      </dgm:t>
    </dgm:pt>
    <dgm:pt modelId="{0C556202-78C9-4B10-AD62-BA8B5EE12E88}" type="pres">
      <dgm:prSet presAssocID="{FE20A7F4-E977-42E4-AC7A-CFB429AD6F8B}" presName="diagram" presStyleCnt="0">
        <dgm:presLayoutVars>
          <dgm:dir/>
          <dgm:resizeHandles val="exact"/>
        </dgm:presLayoutVars>
      </dgm:prSet>
      <dgm:spPr/>
      <dgm:t>
        <a:bodyPr/>
        <a:lstStyle/>
        <a:p>
          <a:endParaRPr lang="en-US"/>
        </a:p>
      </dgm:t>
    </dgm:pt>
    <dgm:pt modelId="{6914D1F5-823A-43F0-AFC3-44C59C8E1F24}" type="pres">
      <dgm:prSet presAssocID="{C1199B21-CBD9-479E-AB47-2B9F10306D4A}" presName="arrow" presStyleLbl="node1" presStyleIdx="0" presStyleCnt="2">
        <dgm:presLayoutVars>
          <dgm:bulletEnabled val="1"/>
        </dgm:presLayoutVars>
      </dgm:prSet>
      <dgm:spPr/>
      <dgm:t>
        <a:bodyPr/>
        <a:lstStyle/>
        <a:p>
          <a:endParaRPr lang="en-US"/>
        </a:p>
      </dgm:t>
    </dgm:pt>
    <dgm:pt modelId="{35CA29E3-0FE1-4BB5-944D-7C1A20A0FCAB}" type="pres">
      <dgm:prSet presAssocID="{E4C91097-7DBE-4600-9A5D-0671774AB436}" presName="arrow" presStyleLbl="node1" presStyleIdx="1" presStyleCnt="2">
        <dgm:presLayoutVars>
          <dgm:bulletEnabled val="1"/>
        </dgm:presLayoutVars>
      </dgm:prSet>
      <dgm:spPr/>
      <dgm:t>
        <a:bodyPr/>
        <a:lstStyle/>
        <a:p>
          <a:endParaRPr lang="en-US"/>
        </a:p>
      </dgm:t>
    </dgm:pt>
  </dgm:ptLst>
  <dgm:cxnLst>
    <dgm:cxn modelId="{2FA2ADF0-3895-4BE4-89E4-6276F6CBF81B}" srcId="{FE20A7F4-E977-42E4-AC7A-CFB429AD6F8B}" destId="{E4C91097-7DBE-4600-9A5D-0671774AB436}" srcOrd="1" destOrd="0" parTransId="{93E55B7A-2427-428F-B961-8ADFE34DEDDA}" sibTransId="{D2623F08-2125-453F-9E91-882C35CA0E24}"/>
    <dgm:cxn modelId="{29FAC621-97F4-4F6E-A2F2-3D57F7E7EAD7}" type="presOf" srcId="{FE20A7F4-E977-42E4-AC7A-CFB429AD6F8B}" destId="{0C556202-78C9-4B10-AD62-BA8B5EE12E88}" srcOrd="0" destOrd="0" presId="urn:microsoft.com/office/officeart/2005/8/layout/arrow5"/>
    <dgm:cxn modelId="{18061444-03D3-49FD-B2A7-8B7CD57E0696}" srcId="{FE20A7F4-E977-42E4-AC7A-CFB429AD6F8B}" destId="{C1199B21-CBD9-479E-AB47-2B9F10306D4A}" srcOrd="0" destOrd="0" parTransId="{B10D3D47-ED28-40DF-8147-EE582DC16BC4}" sibTransId="{F56133E7-3AE4-4103-9F33-113E338EF43D}"/>
    <dgm:cxn modelId="{C4E41717-273A-4B64-8A60-8758DC4DA1D9}" type="presOf" srcId="{C1199B21-CBD9-479E-AB47-2B9F10306D4A}" destId="{6914D1F5-823A-43F0-AFC3-44C59C8E1F24}" srcOrd="0" destOrd="0" presId="urn:microsoft.com/office/officeart/2005/8/layout/arrow5"/>
    <dgm:cxn modelId="{E19C467F-035E-490A-B5D9-F7C61F5ECE53}" type="presOf" srcId="{E4C91097-7DBE-4600-9A5D-0671774AB436}" destId="{35CA29E3-0FE1-4BB5-944D-7C1A20A0FCAB}" srcOrd="0" destOrd="0" presId="urn:microsoft.com/office/officeart/2005/8/layout/arrow5"/>
    <dgm:cxn modelId="{25A8F34B-5263-40AE-9D37-ECC7BE4EA77B}" type="presParOf" srcId="{0C556202-78C9-4B10-AD62-BA8B5EE12E88}" destId="{6914D1F5-823A-43F0-AFC3-44C59C8E1F24}" srcOrd="0" destOrd="0" presId="urn:microsoft.com/office/officeart/2005/8/layout/arrow5"/>
    <dgm:cxn modelId="{A622ACA4-ABEC-4FDE-801E-7F4EB1ABA873}" type="presParOf" srcId="{0C556202-78C9-4B10-AD62-BA8B5EE12E88}" destId="{35CA29E3-0FE1-4BB5-944D-7C1A20A0FCAB}" srcOrd="1"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20A7F4-E977-42E4-AC7A-CFB429AD6F8B}"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C1199B21-CBD9-479E-AB47-2B9F10306D4A}">
      <dgm:prSet phldrT="[Text]"/>
      <dgm:spPr/>
      <dgm:t>
        <a:bodyPr/>
        <a:lstStyle/>
        <a:p>
          <a:r>
            <a:rPr lang="en-US" b="1" dirty="0" smtClean="0">
              <a:solidFill>
                <a:schemeClr val="tx1">
                  <a:lumMod val="95000"/>
                  <a:lumOff val="5000"/>
                </a:schemeClr>
              </a:solidFill>
            </a:rPr>
            <a:t>Speaking</a:t>
          </a:r>
          <a:endParaRPr lang="en-US" b="1" dirty="0">
            <a:solidFill>
              <a:schemeClr val="tx1">
                <a:lumMod val="95000"/>
                <a:lumOff val="5000"/>
              </a:schemeClr>
            </a:solidFill>
          </a:endParaRPr>
        </a:p>
      </dgm:t>
    </dgm:pt>
    <dgm:pt modelId="{B10D3D47-ED28-40DF-8147-EE582DC16BC4}" type="parTrans" cxnId="{18061444-03D3-49FD-B2A7-8B7CD57E0696}">
      <dgm:prSet/>
      <dgm:spPr/>
      <dgm:t>
        <a:bodyPr/>
        <a:lstStyle/>
        <a:p>
          <a:endParaRPr lang="en-US"/>
        </a:p>
      </dgm:t>
    </dgm:pt>
    <dgm:pt modelId="{F56133E7-3AE4-4103-9F33-113E338EF43D}" type="sibTrans" cxnId="{18061444-03D3-49FD-B2A7-8B7CD57E0696}">
      <dgm:prSet/>
      <dgm:spPr/>
      <dgm:t>
        <a:bodyPr/>
        <a:lstStyle/>
        <a:p>
          <a:endParaRPr lang="en-US"/>
        </a:p>
      </dgm:t>
    </dgm:pt>
    <dgm:pt modelId="{E4C91097-7DBE-4600-9A5D-0671774AB436}">
      <dgm:prSet phldrT="[Text]"/>
      <dgm:spPr/>
      <dgm:t>
        <a:bodyPr/>
        <a:lstStyle/>
        <a:p>
          <a:r>
            <a:rPr lang="en-US" b="1" dirty="0" smtClean="0">
              <a:solidFill>
                <a:schemeClr val="tx1">
                  <a:lumMod val="95000"/>
                  <a:lumOff val="5000"/>
                </a:schemeClr>
              </a:solidFill>
            </a:rPr>
            <a:t>Writing</a:t>
          </a:r>
          <a:endParaRPr lang="en-US" b="1" dirty="0">
            <a:solidFill>
              <a:schemeClr val="tx1">
                <a:lumMod val="95000"/>
                <a:lumOff val="5000"/>
              </a:schemeClr>
            </a:solidFill>
          </a:endParaRPr>
        </a:p>
      </dgm:t>
    </dgm:pt>
    <dgm:pt modelId="{93E55B7A-2427-428F-B961-8ADFE34DEDDA}" type="parTrans" cxnId="{2FA2ADF0-3895-4BE4-89E4-6276F6CBF81B}">
      <dgm:prSet/>
      <dgm:spPr/>
      <dgm:t>
        <a:bodyPr/>
        <a:lstStyle/>
        <a:p>
          <a:endParaRPr lang="en-US"/>
        </a:p>
      </dgm:t>
    </dgm:pt>
    <dgm:pt modelId="{D2623F08-2125-453F-9E91-882C35CA0E24}" type="sibTrans" cxnId="{2FA2ADF0-3895-4BE4-89E4-6276F6CBF81B}">
      <dgm:prSet/>
      <dgm:spPr/>
      <dgm:t>
        <a:bodyPr/>
        <a:lstStyle/>
        <a:p>
          <a:endParaRPr lang="en-US"/>
        </a:p>
      </dgm:t>
    </dgm:pt>
    <dgm:pt modelId="{0C556202-78C9-4B10-AD62-BA8B5EE12E88}" type="pres">
      <dgm:prSet presAssocID="{FE20A7F4-E977-42E4-AC7A-CFB429AD6F8B}" presName="diagram" presStyleCnt="0">
        <dgm:presLayoutVars>
          <dgm:dir/>
          <dgm:resizeHandles val="exact"/>
        </dgm:presLayoutVars>
      </dgm:prSet>
      <dgm:spPr/>
      <dgm:t>
        <a:bodyPr/>
        <a:lstStyle/>
        <a:p>
          <a:endParaRPr lang="en-US"/>
        </a:p>
      </dgm:t>
    </dgm:pt>
    <dgm:pt modelId="{6914D1F5-823A-43F0-AFC3-44C59C8E1F24}" type="pres">
      <dgm:prSet presAssocID="{C1199B21-CBD9-479E-AB47-2B9F10306D4A}" presName="arrow" presStyleLbl="node1" presStyleIdx="0" presStyleCnt="2">
        <dgm:presLayoutVars>
          <dgm:bulletEnabled val="1"/>
        </dgm:presLayoutVars>
      </dgm:prSet>
      <dgm:spPr/>
      <dgm:t>
        <a:bodyPr/>
        <a:lstStyle/>
        <a:p>
          <a:endParaRPr lang="en-US"/>
        </a:p>
      </dgm:t>
    </dgm:pt>
    <dgm:pt modelId="{35CA29E3-0FE1-4BB5-944D-7C1A20A0FCAB}" type="pres">
      <dgm:prSet presAssocID="{E4C91097-7DBE-4600-9A5D-0671774AB436}" presName="arrow" presStyleLbl="node1" presStyleIdx="1" presStyleCnt="2">
        <dgm:presLayoutVars>
          <dgm:bulletEnabled val="1"/>
        </dgm:presLayoutVars>
      </dgm:prSet>
      <dgm:spPr/>
      <dgm:t>
        <a:bodyPr/>
        <a:lstStyle/>
        <a:p>
          <a:endParaRPr lang="en-US"/>
        </a:p>
      </dgm:t>
    </dgm:pt>
  </dgm:ptLst>
  <dgm:cxnLst>
    <dgm:cxn modelId="{2FA2ADF0-3895-4BE4-89E4-6276F6CBF81B}" srcId="{FE20A7F4-E977-42E4-AC7A-CFB429AD6F8B}" destId="{E4C91097-7DBE-4600-9A5D-0671774AB436}" srcOrd="1" destOrd="0" parTransId="{93E55B7A-2427-428F-B961-8ADFE34DEDDA}" sibTransId="{D2623F08-2125-453F-9E91-882C35CA0E24}"/>
    <dgm:cxn modelId="{18061444-03D3-49FD-B2A7-8B7CD57E0696}" srcId="{FE20A7F4-E977-42E4-AC7A-CFB429AD6F8B}" destId="{C1199B21-CBD9-479E-AB47-2B9F10306D4A}" srcOrd="0" destOrd="0" parTransId="{B10D3D47-ED28-40DF-8147-EE582DC16BC4}" sibTransId="{F56133E7-3AE4-4103-9F33-113E338EF43D}"/>
    <dgm:cxn modelId="{F6AA014E-CCD4-48F4-B7F3-0F747B778637}" type="presOf" srcId="{FE20A7F4-E977-42E4-AC7A-CFB429AD6F8B}" destId="{0C556202-78C9-4B10-AD62-BA8B5EE12E88}" srcOrd="0" destOrd="0" presId="urn:microsoft.com/office/officeart/2005/8/layout/arrow5"/>
    <dgm:cxn modelId="{10786D2F-D5C1-46F0-8E80-57D2E47CE609}" type="presOf" srcId="{E4C91097-7DBE-4600-9A5D-0671774AB436}" destId="{35CA29E3-0FE1-4BB5-944D-7C1A20A0FCAB}" srcOrd="0" destOrd="0" presId="urn:microsoft.com/office/officeart/2005/8/layout/arrow5"/>
    <dgm:cxn modelId="{C3E7E9DD-D592-452C-9684-C9B25DB21686}" type="presOf" srcId="{C1199B21-CBD9-479E-AB47-2B9F10306D4A}" destId="{6914D1F5-823A-43F0-AFC3-44C59C8E1F24}" srcOrd="0" destOrd="0" presId="urn:microsoft.com/office/officeart/2005/8/layout/arrow5"/>
    <dgm:cxn modelId="{8F195B27-D4A4-4F9D-99FA-27049C595364}" type="presParOf" srcId="{0C556202-78C9-4B10-AD62-BA8B5EE12E88}" destId="{6914D1F5-823A-43F0-AFC3-44C59C8E1F24}" srcOrd="0" destOrd="0" presId="urn:microsoft.com/office/officeart/2005/8/layout/arrow5"/>
    <dgm:cxn modelId="{9DFD0F62-8DDA-41B4-8284-6B0385BD4F87}" type="presParOf" srcId="{0C556202-78C9-4B10-AD62-BA8B5EE12E88}" destId="{35CA29E3-0FE1-4BB5-944D-7C1A20A0FCAB}" srcOrd="1" destOrd="0" presId="urn:microsoft.com/office/officeart/2005/8/layout/arrow5"/>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C54304-2F48-4017-AFA8-C715E98C6B68}" type="doc">
      <dgm:prSet loTypeId="urn:microsoft.com/office/officeart/2005/8/layout/cycle4#1" loCatId="cycle" qsTypeId="urn:microsoft.com/office/officeart/2005/8/quickstyle/simple1" qsCatId="simple" csTypeId="urn:microsoft.com/office/officeart/2005/8/colors/accent1_2" csCatId="accent1" phldr="1"/>
      <dgm:spPr/>
      <dgm:t>
        <a:bodyPr/>
        <a:lstStyle/>
        <a:p>
          <a:endParaRPr lang="en-US"/>
        </a:p>
      </dgm:t>
    </dgm:pt>
    <dgm:pt modelId="{A41FF868-67B2-47AD-AB71-323785829B44}">
      <dgm:prSet phldrT="[Text]" custT="1"/>
      <dgm:spPr>
        <a:solidFill>
          <a:schemeClr val="accent1"/>
        </a:solidFill>
      </dgm:spPr>
      <dgm:t>
        <a:bodyPr/>
        <a:lstStyle/>
        <a:p>
          <a:pPr algn="ctr"/>
          <a:r>
            <a:rPr lang="en-US" sz="2000" b="1" dirty="0" smtClean="0">
              <a:solidFill>
                <a:schemeClr val="tx1"/>
              </a:solidFill>
            </a:rPr>
            <a:t>Listening</a:t>
          </a:r>
        </a:p>
        <a:p>
          <a:pPr algn="ctr"/>
          <a:r>
            <a:rPr lang="en-US" sz="2000" b="1" dirty="0" smtClean="0">
              <a:solidFill>
                <a:schemeClr val="tx1"/>
              </a:solidFill>
            </a:rPr>
            <a:t>32 %</a:t>
          </a:r>
          <a:endParaRPr lang="en-US" sz="2000" b="1" dirty="0">
            <a:solidFill>
              <a:schemeClr val="tx1"/>
            </a:solidFill>
          </a:endParaRPr>
        </a:p>
      </dgm:t>
    </dgm:pt>
    <dgm:pt modelId="{326DDA81-BD10-44F9-9321-AACBDA5B9CDA}" type="parTrans" cxnId="{B224CC79-5614-49F3-927C-B217D7BEA435}">
      <dgm:prSet/>
      <dgm:spPr/>
      <dgm:t>
        <a:bodyPr/>
        <a:lstStyle/>
        <a:p>
          <a:endParaRPr lang="en-US"/>
        </a:p>
      </dgm:t>
    </dgm:pt>
    <dgm:pt modelId="{2252F247-0F42-4E84-9C22-FCB7C1DDC4D5}" type="sibTrans" cxnId="{B224CC79-5614-49F3-927C-B217D7BEA435}">
      <dgm:prSet/>
      <dgm:spPr/>
      <dgm:t>
        <a:bodyPr/>
        <a:lstStyle/>
        <a:p>
          <a:endParaRPr lang="en-US"/>
        </a:p>
      </dgm:t>
    </dgm:pt>
    <dgm:pt modelId="{91AAA52C-70D7-4592-8CB7-C45D0F7ECD97}">
      <dgm:prSet phldrT="[Text]" custT="1"/>
      <dgm:spPr>
        <a:solidFill>
          <a:schemeClr val="accent6">
            <a:lumMod val="75000"/>
          </a:schemeClr>
        </a:solidFill>
      </dgm:spPr>
      <dgm:t>
        <a:bodyPr/>
        <a:lstStyle/>
        <a:p>
          <a:pPr algn="ctr"/>
          <a:r>
            <a:rPr lang="en-US" sz="2000" b="1" dirty="0" smtClean="0">
              <a:solidFill>
                <a:schemeClr val="tx1"/>
              </a:solidFill>
            </a:rPr>
            <a:t>Reading</a:t>
          </a:r>
        </a:p>
        <a:p>
          <a:pPr algn="ctr"/>
          <a:r>
            <a:rPr lang="en-US" sz="2000" b="1" dirty="0" smtClean="0">
              <a:solidFill>
                <a:schemeClr val="tx1"/>
              </a:solidFill>
            </a:rPr>
            <a:t>19%</a:t>
          </a:r>
          <a:endParaRPr lang="en-US" sz="2000" b="1" dirty="0">
            <a:solidFill>
              <a:schemeClr val="tx1"/>
            </a:solidFill>
          </a:endParaRPr>
        </a:p>
      </dgm:t>
    </dgm:pt>
    <dgm:pt modelId="{2C6B940B-A39A-4D85-BF61-C76F61247793}" type="parTrans" cxnId="{90BF23C1-8C38-4174-876E-BD4353E202AB}">
      <dgm:prSet/>
      <dgm:spPr/>
      <dgm:t>
        <a:bodyPr/>
        <a:lstStyle/>
        <a:p>
          <a:endParaRPr lang="en-US"/>
        </a:p>
      </dgm:t>
    </dgm:pt>
    <dgm:pt modelId="{EC68A0D3-3B53-4D86-BCA8-45846945C041}" type="sibTrans" cxnId="{90BF23C1-8C38-4174-876E-BD4353E202AB}">
      <dgm:prSet/>
      <dgm:spPr/>
      <dgm:t>
        <a:bodyPr/>
        <a:lstStyle/>
        <a:p>
          <a:endParaRPr lang="en-US"/>
        </a:p>
      </dgm:t>
    </dgm:pt>
    <dgm:pt modelId="{830D0AA5-7460-4289-99F4-4D2A55C709C5}">
      <dgm:prSet phldrT="[Text]" custT="1"/>
      <dgm:spPr>
        <a:solidFill>
          <a:srgbClr val="FFC000"/>
        </a:solidFill>
      </dgm:spPr>
      <dgm:t>
        <a:bodyPr/>
        <a:lstStyle/>
        <a:p>
          <a:pPr algn="ctr"/>
          <a:r>
            <a:rPr lang="en-US" sz="2000" b="1" dirty="0" smtClean="0">
              <a:solidFill>
                <a:schemeClr val="tx1"/>
              </a:solidFill>
            </a:rPr>
            <a:t>Speaking</a:t>
          </a:r>
        </a:p>
        <a:p>
          <a:pPr algn="ctr"/>
          <a:r>
            <a:rPr lang="en-US" sz="2000" b="1" dirty="0" smtClean="0">
              <a:solidFill>
                <a:schemeClr val="tx1"/>
              </a:solidFill>
            </a:rPr>
            <a:t>26 %</a:t>
          </a:r>
          <a:endParaRPr lang="en-US" sz="2000" b="1" dirty="0">
            <a:solidFill>
              <a:schemeClr val="tx1"/>
            </a:solidFill>
          </a:endParaRPr>
        </a:p>
      </dgm:t>
    </dgm:pt>
    <dgm:pt modelId="{020491E1-0E4C-475C-825A-4BC723389FFC}" type="parTrans" cxnId="{0D8D341A-DF20-49FA-B68F-C8488EC5E88E}">
      <dgm:prSet/>
      <dgm:spPr/>
      <dgm:t>
        <a:bodyPr/>
        <a:lstStyle/>
        <a:p>
          <a:endParaRPr lang="en-US"/>
        </a:p>
      </dgm:t>
    </dgm:pt>
    <dgm:pt modelId="{765C1EAD-DD31-4983-A191-219F27F94152}" type="sibTrans" cxnId="{0D8D341A-DF20-49FA-B68F-C8488EC5E88E}">
      <dgm:prSet/>
      <dgm:spPr/>
      <dgm:t>
        <a:bodyPr/>
        <a:lstStyle/>
        <a:p>
          <a:endParaRPr lang="en-US"/>
        </a:p>
      </dgm:t>
    </dgm:pt>
    <dgm:pt modelId="{6E114B5B-8930-4A6C-8C81-ACE1D9B7FC18}">
      <dgm:prSet phldrT="[Text]" custT="1"/>
      <dgm:spPr>
        <a:solidFill>
          <a:schemeClr val="accent2">
            <a:lumMod val="40000"/>
            <a:lumOff val="60000"/>
          </a:schemeClr>
        </a:solidFill>
      </dgm:spPr>
      <dgm:t>
        <a:bodyPr/>
        <a:lstStyle/>
        <a:p>
          <a:r>
            <a:rPr lang="en-US" sz="2000" b="1" dirty="0" smtClean="0">
              <a:solidFill>
                <a:schemeClr val="tx1"/>
              </a:solidFill>
            </a:rPr>
            <a:t>Writing</a:t>
          </a:r>
        </a:p>
        <a:p>
          <a:r>
            <a:rPr lang="en-US" sz="2000" b="1" dirty="0" smtClean="0">
              <a:solidFill>
                <a:schemeClr val="tx1"/>
              </a:solidFill>
            </a:rPr>
            <a:t>23 %</a:t>
          </a:r>
          <a:endParaRPr lang="en-US" sz="2000" b="1" dirty="0">
            <a:solidFill>
              <a:schemeClr val="tx1"/>
            </a:solidFill>
          </a:endParaRPr>
        </a:p>
      </dgm:t>
    </dgm:pt>
    <dgm:pt modelId="{AFF9F129-B2DC-415D-8A19-99781C928C1D}" type="parTrans" cxnId="{3D5BF239-C268-433E-875C-B54DA409CB42}">
      <dgm:prSet/>
      <dgm:spPr/>
      <dgm:t>
        <a:bodyPr/>
        <a:lstStyle/>
        <a:p>
          <a:endParaRPr lang="en-US"/>
        </a:p>
      </dgm:t>
    </dgm:pt>
    <dgm:pt modelId="{842C680D-6758-421F-AA86-BB1CCDCA405D}" type="sibTrans" cxnId="{3D5BF239-C268-433E-875C-B54DA409CB42}">
      <dgm:prSet/>
      <dgm:spPr/>
      <dgm:t>
        <a:bodyPr/>
        <a:lstStyle/>
        <a:p>
          <a:endParaRPr lang="en-US"/>
        </a:p>
      </dgm:t>
    </dgm:pt>
    <dgm:pt modelId="{A3B98B88-D988-4E26-9C3B-26ADB4FA6C1F}" type="pres">
      <dgm:prSet presAssocID="{7FC54304-2F48-4017-AFA8-C715E98C6B68}" presName="cycleMatrixDiagram" presStyleCnt="0">
        <dgm:presLayoutVars>
          <dgm:chMax val="1"/>
          <dgm:dir/>
          <dgm:animLvl val="lvl"/>
          <dgm:resizeHandles val="exact"/>
        </dgm:presLayoutVars>
      </dgm:prSet>
      <dgm:spPr/>
      <dgm:t>
        <a:bodyPr/>
        <a:lstStyle/>
        <a:p>
          <a:endParaRPr lang="en-US"/>
        </a:p>
      </dgm:t>
    </dgm:pt>
    <dgm:pt modelId="{729A5848-87F8-4520-BF30-33649A87020C}" type="pres">
      <dgm:prSet presAssocID="{7FC54304-2F48-4017-AFA8-C715E98C6B68}" presName="children" presStyleCnt="0"/>
      <dgm:spPr/>
    </dgm:pt>
    <dgm:pt modelId="{2FEEE53B-DE4D-43F5-9A78-9A07426F06AE}" type="pres">
      <dgm:prSet presAssocID="{7FC54304-2F48-4017-AFA8-C715E98C6B68}" presName="childPlaceholder" presStyleCnt="0"/>
      <dgm:spPr/>
    </dgm:pt>
    <dgm:pt modelId="{9D391652-C22D-4D60-84F0-182171F52A7E}" type="pres">
      <dgm:prSet presAssocID="{7FC54304-2F48-4017-AFA8-C715E98C6B68}" presName="circle" presStyleCnt="0"/>
      <dgm:spPr/>
    </dgm:pt>
    <dgm:pt modelId="{A332D170-F453-41F8-B391-B8889BA7C03D}" type="pres">
      <dgm:prSet presAssocID="{7FC54304-2F48-4017-AFA8-C715E98C6B68}" presName="quadrant1" presStyleLbl="node1" presStyleIdx="0" presStyleCnt="4" custLinFactNeighborX="-1617" custLinFactNeighborY="-1617">
        <dgm:presLayoutVars>
          <dgm:chMax val="1"/>
          <dgm:bulletEnabled val="1"/>
        </dgm:presLayoutVars>
      </dgm:prSet>
      <dgm:spPr/>
      <dgm:t>
        <a:bodyPr/>
        <a:lstStyle/>
        <a:p>
          <a:endParaRPr lang="en-US"/>
        </a:p>
      </dgm:t>
    </dgm:pt>
    <dgm:pt modelId="{96F56A12-28C6-40DC-AAE8-6D1EAFF8E4D4}" type="pres">
      <dgm:prSet presAssocID="{7FC54304-2F48-4017-AFA8-C715E98C6B68}" presName="quadrant2" presStyleLbl="node1" presStyleIdx="1" presStyleCnt="4" custAng="0">
        <dgm:presLayoutVars>
          <dgm:chMax val="1"/>
          <dgm:bulletEnabled val="1"/>
        </dgm:presLayoutVars>
      </dgm:prSet>
      <dgm:spPr/>
      <dgm:t>
        <a:bodyPr/>
        <a:lstStyle/>
        <a:p>
          <a:endParaRPr lang="en-US"/>
        </a:p>
      </dgm:t>
    </dgm:pt>
    <dgm:pt modelId="{72C30710-D20E-4603-B430-F09A132417B8}" type="pres">
      <dgm:prSet presAssocID="{7FC54304-2F48-4017-AFA8-C715E98C6B68}" presName="quadrant3" presStyleLbl="node1" presStyleIdx="2" presStyleCnt="4">
        <dgm:presLayoutVars>
          <dgm:chMax val="1"/>
          <dgm:bulletEnabled val="1"/>
        </dgm:presLayoutVars>
      </dgm:prSet>
      <dgm:spPr/>
      <dgm:t>
        <a:bodyPr/>
        <a:lstStyle/>
        <a:p>
          <a:endParaRPr lang="en-US"/>
        </a:p>
      </dgm:t>
    </dgm:pt>
    <dgm:pt modelId="{DDD4BBB3-FEA2-46DA-8CE2-19548DEB31DA}" type="pres">
      <dgm:prSet presAssocID="{7FC54304-2F48-4017-AFA8-C715E98C6B68}" presName="quadrant4" presStyleLbl="node1" presStyleIdx="3" presStyleCnt="4" custLinFactNeighborX="-2182" custLinFactNeighborY="-230">
        <dgm:presLayoutVars>
          <dgm:chMax val="1"/>
          <dgm:bulletEnabled val="1"/>
        </dgm:presLayoutVars>
      </dgm:prSet>
      <dgm:spPr/>
      <dgm:t>
        <a:bodyPr/>
        <a:lstStyle/>
        <a:p>
          <a:endParaRPr lang="en-US"/>
        </a:p>
      </dgm:t>
    </dgm:pt>
    <dgm:pt modelId="{87D85109-EA82-4230-913C-9E098F7C4716}" type="pres">
      <dgm:prSet presAssocID="{7FC54304-2F48-4017-AFA8-C715E98C6B68}" presName="quadrantPlaceholder" presStyleCnt="0"/>
      <dgm:spPr/>
    </dgm:pt>
    <dgm:pt modelId="{54F91F78-E4D9-4F51-88B5-C5525366C991}" type="pres">
      <dgm:prSet presAssocID="{7FC54304-2F48-4017-AFA8-C715E98C6B68}" presName="center1" presStyleLbl="fgShp" presStyleIdx="0" presStyleCnt="2"/>
      <dgm:spPr/>
    </dgm:pt>
    <dgm:pt modelId="{611F82DB-3091-4282-8269-547662F0792D}" type="pres">
      <dgm:prSet presAssocID="{7FC54304-2F48-4017-AFA8-C715E98C6B68}" presName="center2" presStyleLbl="fgShp" presStyleIdx="1" presStyleCnt="2"/>
      <dgm:spPr/>
    </dgm:pt>
  </dgm:ptLst>
  <dgm:cxnLst>
    <dgm:cxn modelId="{8BFD76D9-76E0-4049-B81E-CE94CC7AE6B4}" type="presOf" srcId="{7FC54304-2F48-4017-AFA8-C715E98C6B68}" destId="{A3B98B88-D988-4E26-9C3B-26ADB4FA6C1F}" srcOrd="0" destOrd="0" presId="urn:microsoft.com/office/officeart/2005/8/layout/cycle4#1"/>
    <dgm:cxn modelId="{11A69300-FF46-49A1-860F-72CB6DF0506D}" type="presOf" srcId="{A41FF868-67B2-47AD-AB71-323785829B44}" destId="{A332D170-F453-41F8-B391-B8889BA7C03D}" srcOrd="0" destOrd="0" presId="urn:microsoft.com/office/officeart/2005/8/layout/cycle4#1"/>
    <dgm:cxn modelId="{3D5BF239-C268-433E-875C-B54DA409CB42}" srcId="{7FC54304-2F48-4017-AFA8-C715E98C6B68}" destId="{6E114B5B-8930-4A6C-8C81-ACE1D9B7FC18}" srcOrd="3" destOrd="0" parTransId="{AFF9F129-B2DC-415D-8A19-99781C928C1D}" sibTransId="{842C680D-6758-421F-AA86-BB1CCDCA405D}"/>
    <dgm:cxn modelId="{0D8D341A-DF20-49FA-B68F-C8488EC5E88E}" srcId="{7FC54304-2F48-4017-AFA8-C715E98C6B68}" destId="{830D0AA5-7460-4289-99F4-4D2A55C709C5}" srcOrd="2" destOrd="0" parTransId="{020491E1-0E4C-475C-825A-4BC723389FFC}" sibTransId="{765C1EAD-DD31-4983-A191-219F27F94152}"/>
    <dgm:cxn modelId="{005928ED-0547-4FE9-BCA6-437540942043}" type="presOf" srcId="{91AAA52C-70D7-4592-8CB7-C45D0F7ECD97}" destId="{96F56A12-28C6-40DC-AAE8-6D1EAFF8E4D4}" srcOrd="0" destOrd="0" presId="urn:microsoft.com/office/officeart/2005/8/layout/cycle4#1"/>
    <dgm:cxn modelId="{2496AD05-7AA1-4C76-BAEA-905951040656}" type="presOf" srcId="{830D0AA5-7460-4289-99F4-4D2A55C709C5}" destId="{72C30710-D20E-4603-B430-F09A132417B8}" srcOrd="0" destOrd="0" presId="urn:microsoft.com/office/officeart/2005/8/layout/cycle4#1"/>
    <dgm:cxn modelId="{90BF23C1-8C38-4174-876E-BD4353E202AB}" srcId="{7FC54304-2F48-4017-AFA8-C715E98C6B68}" destId="{91AAA52C-70D7-4592-8CB7-C45D0F7ECD97}" srcOrd="1" destOrd="0" parTransId="{2C6B940B-A39A-4D85-BF61-C76F61247793}" sibTransId="{EC68A0D3-3B53-4D86-BCA8-45846945C041}"/>
    <dgm:cxn modelId="{889FCBDA-1FFD-4657-9891-E1538D08A643}" type="presOf" srcId="{6E114B5B-8930-4A6C-8C81-ACE1D9B7FC18}" destId="{DDD4BBB3-FEA2-46DA-8CE2-19548DEB31DA}" srcOrd="0" destOrd="0" presId="urn:microsoft.com/office/officeart/2005/8/layout/cycle4#1"/>
    <dgm:cxn modelId="{B224CC79-5614-49F3-927C-B217D7BEA435}" srcId="{7FC54304-2F48-4017-AFA8-C715E98C6B68}" destId="{A41FF868-67B2-47AD-AB71-323785829B44}" srcOrd="0" destOrd="0" parTransId="{326DDA81-BD10-44F9-9321-AACBDA5B9CDA}" sibTransId="{2252F247-0F42-4E84-9C22-FCB7C1DDC4D5}"/>
    <dgm:cxn modelId="{5A937651-936B-48BD-A77D-0EFA87E72929}" type="presParOf" srcId="{A3B98B88-D988-4E26-9C3B-26ADB4FA6C1F}" destId="{729A5848-87F8-4520-BF30-33649A87020C}" srcOrd="0" destOrd="0" presId="urn:microsoft.com/office/officeart/2005/8/layout/cycle4#1"/>
    <dgm:cxn modelId="{ECD1B37E-A930-4762-86AB-3EF636AF0BB9}" type="presParOf" srcId="{729A5848-87F8-4520-BF30-33649A87020C}" destId="{2FEEE53B-DE4D-43F5-9A78-9A07426F06AE}" srcOrd="0" destOrd="0" presId="urn:microsoft.com/office/officeart/2005/8/layout/cycle4#1"/>
    <dgm:cxn modelId="{7EEBED9E-B1B6-41A6-AB60-2CA55FB64295}" type="presParOf" srcId="{A3B98B88-D988-4E26-9C3B-26ADB4FA6C1F}" destId="{9D391652-C22D-4D60-84F0-182171F52A7E}" srcOrd="1" destOrd="0" presId="urn:microsoft.com/office/officeart/2005/8/layout/cycle4#1"/>
    <dgm:cxn modelId="{76F41965-A7E7-40E5-9521-E92089778F81}" type="presParOf" srcId="{9D391652-C22D-4D60-84F0-182171F52A7E}" destId="{A332D170-F453-41F8-B391-B8889BA7C03D}" srcOrd="0" destOrd="0" presId="urn:microsoft.com/office/officeart/2005/8/layout/cycle4#1"/>
    <dgm:cxn modelId="{FABB8935-B9FE-441A-AD55-21F49802B808}" type="presParOf" srcId="{9D391652-C22D-4D60-84F0-182171F52A7E}" destId="{96F56A12-28C6-40DC-AAE8-6D1EAFF8E4D4}" srcOrd="1" destOrd="0" presId="urn:microsoft.com/office/officeart/2005/8/layout/cycle4#1"/>
    <dgm:cxn modelId="{77227201-F8B0-4310-9609-2E7F2CF4FE5D}" type="presParOf" srcId="{9D391652-C22D-4D60-84F0-182171F52A7E}" destId="{72C30710-D20E-4603-B430-F09A132417B8}" srcOrd="2" destOrd="0" presId="urn:microsoft.com/office/officeart/2005/8/layout/cycle4#1"/>
    <dgm:cxn modelId="{2FB0C90C-AD9B-4FC7-A15E-6693C5AF4796}" type="presParOf" srcId="{9D391652-C22D-4D60-84F0-182171F52A7E}" destId="{DDD4BBB3-FEA2-46DA-8CE2-19548DEB31DA}" srcOrd="3" destOrd="0" presId="urn:microsoft.com/office/officeart/2005/8/layout/cycle4#1"/>
    <dgm:cxn modelId="{7A779224-F87B-47E7-A4A2-4825DEA06913}" type="presParOf" srcId="{9D391652-C22D-4D60-84F0-182171F52A7E}" destId="{87D85109-EA82-4230-913C-9E098F7C4716}" srcOrd="4" destOrd="0" presId="urn:microsoft.com/office/officeart/2005/8/layout/cycle4#1"/>
    <dgm:cxn modelId="{65AC6E97-594B-4F6C-B6E8-1E6F580832D4}" type="presParOf" srcId="{A3B98B88-D988-4E26-9C3B-26ADB4FA6C1F}" destId="{54F91F78-E4D9-4F51-88B5-C5525366C991}" srcOrd="2" destOrd="0" presId="urn:microsoft.com/office/officeart/2005/8/layout/cycle4#1"/>
    <dgm:cxn modelId="{D38AA25E-A294-4D66-BF18-848A40CA1A56}" type="presParOf" srcId="{A3B98B88-D988-4E26-9C3B-26ADB4FA6C1F}" destId="{611F82DB-3091-4282-8269-547662F0792D}" srcOrd="3" destOrd="0" presId="urn:microsoft.com/office/officeart/2005/8/layout/cycle4#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5A43F0-F0FA-4EBE-B56B-57A50C5B687C}"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1ECF65A7-510B-4794-9366-26F561D69C73}">
      <dgm:prSet phldrT="[Text]"/>
      <dgm:spPr/>
      <dgm:t>
        <a:bodyPr/>
        <a:lstStyle/>
        <a:p>
          <a:r>
            <a:rPr lang="en-US" b="1" dirty="0" smtClean="0"/>
            <a:t>1. Sender</a:t>
          </a:r>
          <a:endParaRPr lang="en-US" b="1" dirty="0"/>
        </a:p>
      </dgm:t>
    </dgm:pt>
    <dgm:pt modelId="{95A6F2B4-DA52-4510-85EF-AB4C92D1BAE7}" type="parTrans" cxnId="{9E7B4051-A967-4CEF-BA69-10599346DF95}">
      <dgm:prSet/>
      <dgm:spPr/>
      <dgm:t>
        <a:bodyPr/>
        <a:lstStyle/>
        <a:p>
          <a:endParaRPr lang="en-US"/>
        </a:p>
      </dgm:t>
    </dgm:pt>
    <dgm:pt modelId="{5F7694C8-00D2-4637-8C58-2C4855530830}" type="sibTrans" cxnId="{9E7B4051-A967-4CEF-BA69-10599346DF95}">
      <dgm:prSet/>
      <dgm:spPr/>
      <dgm:t>
        <a:bodyPr/>
        <a:lstStyle/>
        <a:p>
          <a:endParaRPr lang="en-US"/>
        </a:p>
      </dgm:t>
    </dgm:pt>
    <dgm:pt modelId="{857A700C-A6CC-4B5F-BB0B-9885DCAEC864}">
      <dgm:prSet phldrT="[Text]"/>
      <dgm:spPr/>
      <dgm:t>
        <a:bodyPr/>
        <a:lstStyle/>
        <a:p>
          <a:r>
            <a:rPr lang="en-US" b="1" dirty="0" smtClean="0"/>
            <a:t>2. Message</a:t>
          </a:r>
          <a:endParaRPr lang="en-US" b="1" dirty="0"/>
        </a:p>
      </dgm:t>
    </dgm:pt>
    <dgm:pt modelId="{25ADEB9C-4F6C-4109-A3D1-C9EC1D7F1E05}" type="parTrans" cxnId="{F07D6924-4B91-4608-9DDD-03EE1B2F654A}">
      <dgm:prSet/>
      <dgm:spPr/>
      <dgm:t>
        <a:bodyPr/>
        <a:lstStyle/>
        <a:p>
          <a:endParaRPr lang="en-US"/>
        </a:p>
      </dgm:t>
    </dgm:pt>
    <dgm:pt modelId="{86226EBD-FBA0-4638-99C2-01A7F18E0182}" type="sibTrans" cxnId="{F07D6924-4B91-4608-9DDD-03EE1B2F654A}">
      <dgm:prSet/>
      <dgm:spPr/>
      <dgm:t>
        <a:bodyPr/>
        <a:lstStyle/>
        <a:p>
          <a:endParaRPr lang="en-US"/>
        </a:p>
      </dgm:t>
    </dgm:pt>
    <dgm:pt modelId="{6E66B6FC-1C42-4245-898A-25E81BD9ADE7}">
      <dgm:prSet phldrT="[Text]"/>
      <dgm:spPr/>
      <dgm:t>
        <a:bodyPr/>
        <a:lstStyle/>
        <a:p>
          <a:r>
            <a:rPr lang="en-US" b="1" dirty="0" smtClean="0"/>
            <a:t>3. Channel</a:t>
          </a:r>
          <a:endParaRPr lang="en-US" b="1" dirty="0"/>
        </a:p>
      </dgm:t>
    </dgm:pt>
    <dgm:pt modelId="{DCC66CCC-C7E1-4A03-A6BA-604A352E185D}" type="parTrans" cxnId="{5F6CC1E2-DD66-4F4B-919C-85B849516303}">
      <dgm:prSet/>
      <dgm:spPr/>
      <dgm:t>
        <a:bodyPr/>
        <a:lstStyle/>
        <a:p>
          <a:endParaRPr lang="en-US"/>
        </a:p>
      </dgm:t>
    </dgm:pt>
    <dgm:pt modelId="{B75812DB-9FC2-455F-93A0-78E9E0FA7C16}" type="sibTrans" cxnId="{5F6CC1E2-DD66-4F4B-919C-85B849516303}">
      <dgm:prSet/>
      <dgm:spPr/>
      <dgm:t>
        <a:bodyPr/>
        <a:lstStyle/>
        <a:p>
          <a:endParaRPr lang="en-US"/>
        </a:p>
      </dgm:t>
    </dgm:pt>
    <dgm:pt modelId="{A54D022E-0140-40A0-991F-0E7BB200AE00}">
      <dgm:prSet phldrT="[Text]"/>
      <dgm:spPr/>
      <dgm:t>
        <a:bodyPr/>
        <a:lstStyle/>
        <a:p>
          <a:r>
            <a:rPr lang="en-US" b="1" dirty="0" smtClean="0"/>
            <a:t>4. Receiver</a:t>
          </a:r>
          <a:endParaRPr lang="en-US" b="1" dirty="0"/>
        </a:p>
      </dgm:t>
    </dgm:pt>
    <dgm:pt modelId="{35D2FAEE-1D9C-4FF3-8808-BE6293858803}" type="parTrans" cxnId="{8246D854-C08F-499B-AE2F-234723D23504}">
      <dgm:prSet/>
      <dgm:spPr/>
      <dgm:t>
        <a:bodyPr/>
        <a:lstStyle/>
        <a:p>
          <a:endParaRPr lang="en-US"/>
        </a:p>
      </dgm:t>
    </dgm:pt>
    <dgm:pt modelId="{DCF09628-CBBB-419C-BAB6-D8B4F287A0AC}" type="sibTrans" cxnId="{8246D854-C08F-499B-AE2F-234723D23504}">
      <dgm:prSet/>
      <dgm:spPr/>
      <dgm:t>
        <a:bodyPr/>
        <a:lstStyle/>
        <a:p>
          <a:endParaRPr lang="en-US"/>
        </a:p>
      </dgm:t>
    </dgm:pt>
    <dgm:pt modelId="{8EB2171F-B5FB-407F-9B48-95822D2C037C}">
      <dgm:prSet phldrT="[Text]"/>
      <dgm:spPr/>
      <dgm:t>
        <a:bodyPr/>
        <a:lstStyle/>
        <a:p>
          <a:r>
            <a:rPr lang="en-US" b="1" dirty="0" smtClean="0"/>
            <a:t>5. Feedback</a:t>
          </a:r>
          <a:endParaRPr lang="en-US" b="1" dirty="0"/>
        </a:p>
      </dgm:t>
    </dgm:pt>
    <dgm:pt modelId="{E41579EE-B622-4B80-BA00-8B1FBF4F9727}" type="parTrans" cxnId="{A0DEA688-1C35-4329-BF24-FF8FC4121490}">
      <dgm:prSet/>
      <dgm:spPr/>
      <dgm:t>
        <a:bodyPr/>
        <a:lstStyle/>
        <a:p>
          <a:endParaRPr lang="en-US"/>
        </a:p>
      </dgm:t>
    </dgm:pt>
    <dgm:pt modelId="{73D9730D-19D7-482E-85D0-68075B3ED748}" type="sibTrans" cxnId="{A0DEA688-1C35-4329-BF24-FF8FC4121490}">
      <dgm:prSet/>
      <dgm:spPr/>
      <dgm:t>
        <a:bodyPr/>
        <a:lstStyle/>
        <a:p>
          <a:endParaRPr lang="en-US"/>
        </a:p>
      </dgm:t>
    </dgm:pt>
    <dgm:pt modelId="{1637DDC8-6F84-4CFB-A991-27825CC645DC}" type="pres">
      <dgm:prSet presAssocID="{D25A43F0-F0FA-4EBE-B56B-57A50C5B687C}" presName="cycle" presStyleCnt="0">
        <dgm:presLayoutVars>
          <dgm:dir/>
          <dgm:resizeHandles val="exact"/>
        </dgm:presLayoutVars>
      </dgm:prSet>
      <dgm:spPr/>
      <dgm:t>
        <a:bodyPr/>
        <a:lstStyle/>
        <a:p>
          <a:endParaRPr lang="en-US"/>
        </a:p>
      </dgm:t>
    </dgm:pt>
    <dgm:pt modelId="{F97C7E74-90F3-477D-A171-396D500FA499}" type="pres">
      <dgm:prSet presAssocID="{1ECF65A7-510B-4794-9366-26F561D69C73}" presName="dummy" presStyleCnt="0"/>
      <dgm:spPr/>
    </dgm:pt>
    <dgm:pt modelId="{9F0CB53B-3692-40AB-88AD-ADD0E7C12DD8}" type="pres">
      <dgm:prSet presAssocID="{1ECF65A7-510B-4794-9366-26F561D69C73}" presName="node" presStyleLbl="revTx" presStyleIdx="0" presStyleCnt="5">
        <dgm:presLayoutVars>
          <dgm:bulletEnabled val="1"/>
        </dgm:presLayoutVars>
      </dgm:prSet>
      <dgm:spPr/>
      <dgm:t>
        <a:bodyPr/>
        <a:lstStyle/>
        <a:p>
          <a:endParaRPr lang="en-US"/>
        </a:p>
      </dgm:t>
    </dgm:pt>
    <dgm:pt modelId="{FFE86F0D-296F-4FA1-A022-6294477CF946}" type="pres">
      <dgm:prSet presAssocID="{5F7694C8-00D2-4637-8C58-2C4855530830}" presName="sibTrans" presStyleLbl="node1" presStyleIdx="0" presStyleCnt="5"/>
      <dgm:spPr/>
      <dgm:t>
        <a:bodyPr/>
        <a:lstStyle/>
        <a:p>
          <a:endParaRPr lang="en-US"/>
        </a:p>
      </dgm:t>
    </dgm:pt>
    <dgm:pt modelId="{FF382D6F-5419-42B1-892D-89814335A6F3}" type="pres">
      <dgm:prSet presAssocID="{857A700C-A6CC-4B5F-BB0B-9885DCAEC864}" presName="dummy" presStyleCnt="0"/>
      <dgm:spPr/>
    </dgm:pt>
    <dgm:pt modelId="{E971D265-A52A-4366-8CFA-031E2956D18F}" type="pres">
      <dgm:prSet presAssocID="{857A700C-A6CC-4B5F-BB0B-9885DCAEC864}" presName="node" presStyleLbl="revTx" presStyleIdx="1" presStyleCnt="5" custScaleX="133463">
        <dgm:presLayoutVars>
          <dgm:bulletEnabled val="1"/>
        </dgm:presLayoutVars>
      </dgm:prSet>
      <dgm:spPr/>
      <dgm:t>
        <a:bodyPr/>
        <a:lstStyle/>
        <a:p>
          <a:endParaRPr lang="en-US"/>
        </a:p>
      </dgm:t>
    </dgm:pt>
    <dgm:pt modelId="{2ED601CF-B9D6-450C-B562-C4C2AA9B46B3}" type="pres">
      <dgm:prSet presAssocID="{86226EBD-FBA0-4638-99C2-01A7F18E0182}" presName="sibTrans" presStyleLbl="node1" presStyleIdx="1" presStyleCnt="5" custLinFactNeighborX="6047" custLinFactNeighborY="1267"/>
      <dgm:spPr/>
      <dgm:t>
        <a:bodyPr/>
        <a:lstStyle/>
        <a:p>
          <a:endParaRPr lang="en-US"/>
        </a:p>
      </dgm:t>
    </dgm:pt>
    <dgm:pt modelId="{78937512-ECE9-4066-9E7D-B9C294AE6E52}" type="pres">
      <dgm:prSet presAssocID="{6E66B6FC-1C42-4245-898A-25E81BD9ADE7}" presName="dummy" presStyleCnt="0"/>
      <dgm:spPr/>
    </dgm:pt>
    <dgm:pt modelId="{5A60554D-8AF8-4D9D-B62D-6EA1D08D12A7}" type="pres">
      <dgm:prSet presAssocID="{6E66B6FC-1C42-4245-898A-25E81BD9ADE7}" presName="node" presStyleLbl="revTx" presStyleIdx="2" presStyleCnt="5" custScaleX="139878" custRadScaleRad="109019" custRadScaleInc="-15681">
        <dgm:presLayoutVars>
          <dgm:bulletEnabled val="1"/>
        </dgm:presLayoutVars>
      </dgm:prSet>
      <dgm:spPr/>
      <dgm:t>
        <a:bodyPr/>
        <a:lstStyle/>
        <a:p>
          <a:endParaRPr lang="en-US"/>
        </a:p>
      </dgm:t>
    </dgm:pt>
    <dgm:pt modelId="{09AC37F1-A49A-4FB0-882F-6B01FA130067}" type="pres">
      <dgm:prSet presAssocID="{B75812DB-9FC2-455F-93A0-78E9E0FA7C16}" presName="sibTrans" presStyleLbl="node1" presStyleIdx="2" presStyleCnt="5"/>
      <dgm:spPr/>
      <dgm:t>
        <a:bodyPr/>
        <a:lstStyle/>
        <a:p>
          <a:endParaRPr lang="en-US"/>
        </a:p>
      </dgm:t>
    </dgm:pt>
    <dgm:pt modelId="{14709A6D-77AA-4D12-B543-700A442ADD1A}" type="pres">
      <dgm:prSet presAssocID="{A54D022E-0140-40A0-991F-0E7BB200AE00}" presName="dummy" presStyleCnt="0"/>
      <dgm:spPr/>
    </dgm:pt>
    <dgm:pt modelId="{130F4DF3-885C-4CF4-A080-B8A57E97FF4D}" type="pres">
      <dgm:prSet presAssocID="{A54D022E-0140-40A0-991F-0E7BB200AE00}" presName="node" presStyleLbl="revTx" presStyleIdx="3" presStyleCnt="5" custScaleX="133819">
        <dgm:presLayoutVars>
          <dgm:bulletEnabled val="1"/>
        </dgm:presLayoutVars>
      </dgm:prSet>
      <dgm:spPr/>
      <dgm:t>
        <a:bodyPr/>
        <a:lstStyle/>
        <a:p>
          <a:endParaRPr lang="en-US"/>
        </a:p>
      </dgm:t>
    </dgm:pt>
    <dgm:pt modelId="{104B9E07-4AF8-4323-939C-F568400F208C}" type="pres">
      <dgm:prSet presAssocID="{DCF09628-CBBB-419C-BAB6-D8B4F287A0AC}" presName="sibTrans" presStyleLbl="node1" presStyleIdx="3" presStyleCnt="5"/>
      <dgm:spPr/>
      <dgm:t>
        <a:bodyPr/>
        <a:lstStyle/>
        <a:p>
          <a:endParaRPr lang="en-US"/>
        </a:p>
      </dgm:t>
    </dgm:pt>
    <dgm:pt modelId="{04F7A18A-C221-4897-8725-E0040E71B058}" type="pres">
      <dgm:prSet presAssocID="{8EB2171F-B5FB-407F-9B48-95822D2C037C}" presName="dummy" presStyleCnt="0"/>
      <dgm:spPr/>
    </dgm:pt>
    <dgm:pt modelId="{755ABE46-BFB9-4ACD-A7CA-8955A0CDF567}" type="pres">
      <dgm:prSet presAssocID="{8EB2171F-B5FB-407F-9B48-95822D2C037C}" presName="node" presStyleLbl="revTx" presStyleIdx="4" presStyleCnt="5" custScaleX="143785">
        <dgm:presLayoutVars>
          <dgm:bulletEnabled val="1"/>
        </dgm:presLayoutVars>
      </dgm:prSet>
      <dgm:spPr/>
      <dgm:t>
        <a:bodyPr/>
        <a:lstStyle/>
        <a:p>
          <a:endParaRPr lang="en-US"/>
        </a:p>
      </dgm:t>
    </dgm:pt>
    <dgm:pt modelId="{A4327936-FDA9-4252-83C6-7D83FA180461}" type="pres">
      <dgm:prSet presAssocID="{73D9730D-19D7-482E-85D0-68075B3ED748}" presName="sibTrans" presStyleLbl="node1" presStyleIdx="4" presStyleCnt="5"/>
      <dgm:spPr/>
      <dgm:t>
        <a:bodyPr/>
        <a:lstStyle/>
        <a:p>
          <a:endParaRPr lang="en-US"/>
        </a:p>
      </dgm:t>
    </dgm:pt>
  </dgm:ptLst>
  <dgm:cxnLst>
    <dgm:cxn modelId="{F07D6924-4B91-4608-9DDD-03EE1B2F654A}" srcId="{D25A43F0-F0FA-4EBE-B56B-57A50C5B687C}" destId="{857A700C-A6CC-4B5F-BB0B-9885DCAEC864}" srcOrd="1" destOrd="0" parTransId="{25ADEB9C-4F6C-4109-A3D1-C9EC1D7F1E05}" sibTransId="{86226EBD-FBA0-4638-99C2-01A7F18E0182}"/>
    <dgm:cxn modelId="{2CF8B26B-55BC-4CC1-A2F6-7B10BC63D1B6}" type="presOf" srcId="{DCF09628-CBBB-419C-BAB6-D8B4F287A0AC}" destId="{104B9E07-4AF8-4323-939C-F568400F208C}" srcOrd="0" destOrd="0" presId="urn:microsoft.com/office/officeart/2005/8/layout/cycle1"/>
    <dgm:cxn modelId="{5F6CC1E2-DD66-4F4B-919C-85B849516303}" srcId="{D25A43F0-F0FA-4EBE-B56B-57A50C5B687C}" destId="{6E66B6FC-1C42-4245-898A-25E81BD9ADE7}" srcOrd="2" destOrd="0" parTransId="{DCC66CCC-C7E1-4A03-A6BA-604A352E185D}" sibTransId="{B75812DB-9FC2-455F-93A0-78E9E0FA7C16}"/>
    <dgm:cxn modelId="{A80A79BE-F237-47C1-BAED-71966608A450}" type="presOf" srcId="{86226EBD-FBA0-4638-99C2-01A7F18E0182}" destId="{2ED601CF-B9D6-450C-B562-C4C2AA9B46B3}" srcOrd="0" destOrd="0" presId="urn:microsoft.com/office/officeart/2005/8/layout/cycle1"/>
    <dgm:cxn modelId="{8246D854-C08F-499B-AE2F-234723D23504}" srcId="{D25A43F0-F0FA-4EBE-B56B-57A50C5B687C}" destId="{A54D022E-0140-40A0-991F-0E7BB200AE00}" srcOrd="3" destOrd="0" parTransId="{35D2FAEE-1D9C-4FF3-8808-BE6293858803}" sibTransId="{DCF09628-CBBB-419C-BAB6-D8B4F287A0AC}"/>
    <dgm:cxn modelId="{9E7B4051-A967-4CEF-BA69-10599346DF95}" srcId="{D25A43F0-F0FA-4EBE-B56B-57A50C5B687C}" destId="{1ECF65A7-510B-4794-9366-26F561D69C73}" srcOrd="0" destOrd="0" parTransId="{95A6F2B4-DA52-4510-85EF-AB4C92D1BAE7}" sibTransId="{5F7694C8-00D2-4637-8C58-2C4855530830}"/>
    <dgm:cxn modelId="{2E1D6E73-9DF5-4764-BB3A-FCFD5613F362}" type="presOf" srcId="{D25A43F0-F0FA-4EBE-B56B-57A50C5B687C}" destId="{1637DDC8-6F84-4CFB-A991-27825CC645DC}" srcOrd="0" destOrd="0" presId="urn:microsoft.com/office/officeart/2005/8/layout/cycle1"/>
    <dgm:cxn modelId="{31DC3BDE-1031-4D48-87CD-10484B1D9CAE}" type="presOf" srcId="{6E66B6FC-1C42-4245-898A-25E81BD9ADE7}" destId="{5A60554D-8AF8-4D9D-B62D-6EA1D08D12A7}" srcOrd="0" destOrd="0" presId="urn:microsoft.com/office/officeart/2005/8/layout/cycle1"/>
    <dgm:cxn modelId="{BF0011F5-BE6C-45FF-B3BB-A0C9DF305369}" type="presOf" srcId="{1ECF65A7-510B-4794-9366-26F561D69C73}" destId="{9F0CB53B-3692-40AB-88AD-ADD0E7C12DD8}" srcOrd="0" destOrd="0" presId="urn:microsoft.com/office/officeart/2005/8/layout/cycle1"/>
    <dgm:cxn modelId="{D050D18C-3FB8-404B-A36F-C5DB5026AF0D}" type="presOf" srcId="{8EB2171F-B5FB-407F-9B48-95822D2C037C}" destId="{755ABE46-BFB9-4ACD-A7CA-8955A0CDF567}" srcOrd="0" destOrd="0" presId="urn:microsoft.com/office/officeart/2005/8/layout/cycle1"/>
    <dgm:cxn modelId="{A0DEA688-1C35-4329-BF24-FF8FC4121490}" srcId="{D25A43F0-F0FA-4EBE-B56B-57A50C5B687C}" destId="{8EB2171F-B5FB-407F-9B48-95822D2C037C}" srcOrd="4" destOrd="0" parTransId="{E41579EE-B622-4B80-BA00-8B1FBF4F9727}" sibTransId="{73D9730D-19D7-482E-85D0-68075B3ED748}"/>
    <dgm:cxn modelId="{F1C6BF30-5179-4946-B55E-25CA665FF7F4}" type="presOf" srcId="{857A700C-A6CC-4B5F-BB0B-9885DCAEC864}" destId="{E971D265-A52A-4366-8CFA-031E2956D18F}" srcOrd="0" destOrd="0" presId="urn:microsoft.com/office/officeart/2005/8/layout/cycle1"/>
    <dgm:cxn modelId="{D7E25F13-6822-4693-B240-48005B9ED346}" type="presOf" srcId="{5F7694C8-00D2-4637-8C58-2C4855530830}" destId="{FFE86F0D-296F-4FA1-A022-6294477CF946}" srcOrd="0" destOrd="0" presId="urn:microsoft.com/office/officeart/2005/8/layout/cycle1"/>
    <dgm:cxn modelId="{95D95193-5F1A-4F0E-A369-F36DEA27E412}" type="presOf" srcId="{A54D022E-0140-40A0-991F-0E7BB200AE00}" destId="{130F4DF3-885C-4CF4-A080-B8A57E97FF4D}" srcOrd="0" destOrd="0" presId="urn:microsoft.com/office/officeart/2005/8/layout/cycle1"/>
    <dgm:cxn modelId="{72DEA3AB-A994-4134-99B3-6BC38331601B}" type="presOf" srcId="{73D9730D-19D7-482E-85D0-68075B3ED748}" destId="{A4327936-FDA9-4252-83C6-7D83FA180461}" srcOrd="0" destOrd="0" presId="urn:microsoft.com/office/officeart/2005/8/layout/cycle1"/>
    <dgm:cxn modelId="{A0AD9E2B-AD2B-48B4-971C-B0BF688A1293}" type="presOf" srcId="{B75812DB-9FC2-455F-93A0-78E9E0FA7C16}" destId="{09AC37F1-A49A-4FB0-882F-6B01FA130067}" srcOrd="0" destOrd="0" presId="urn:microsoft.com/office/officeart/2005/8/layout/cycle1"/>
    <dgm:cxn modelId="{87ECB764-C3A3-4607-89B7-9A06F4E44B18}" type="presParOf" srcId="{1637DDC8-6F84-4CFB-A991-27825CC645DC}" destId="{F97C7E74-90F3-477D-A171-396D500FA499}" srcOrd="0" destOrd="0" presId="urn:microsoft.com/office/officeart/2005/8/layout/cycle1"/>
    <dgm:cxn modelId="{219890A2-5866-4279-8D6F-84A8A1608255}" type="presParOf" srcId="{1637DDC8-6F84-4CFB-A991-27825CC645DC}" destId="{9F0CB53B-3692-40AB-88AD-ADD0E7C12DD8}" srcOrd="1" destOrd="0" presId="urn:microsoft.com/office/officeart/2005/8/layout/cycle1"/>
    <dgm:cxn modelId="{4848A1B2-70D7-4E0E-B3CB-D5804BF70673}" type="presParOf" srcId="{1637DDC8-6F84-4CFB-A991-27825CC645DC}" destId="{FFE86F0D-296F-4FA1-A022-6294477CF946}" srcOrd="2" destOrd="0" presId="urn:microsoft.com/office/officeart/2005/8/layout/cycle1"/>
    <dgm:cxn modelId="{43E285C5-0E00-4CE6-8208-E3E985316AED}" type="presParOf" srcId="{1637DDC8-6F84-4CFB-A991-27825CC645DC}" destId="{FF382D6F-5419-42B1-892D-89814335A6F3}" srcOrd="3" destOrd="0" presId="urn:microsoft.com/office/officeart/2005/8/layout/cycle1"/>
    <dgm:cxn modelId="{9473496B-BB7B-4095-B7E7-A790A371BDCF}" type="presParOf" srcId="{1637DDC8-6F84-4CFB-A991-27825CC645DC}" destId="{E971D265-A52A-4366-8CFA-031E2956D18F}" srcOrd="4" destOrd="0" presId="urn:microsoft.com/office/officeart/2005/8/layout/cycle1"/>
    <dgm:cxn modelId="{5A789402-36C8-4F10-A5FF-BEB30E0E016F}" type="presParOf" srcId="{1637DDC8-6F84-4CFB-A991-27825CC645DC}" destId="{2ED601CF-B9D6-450C-B562-C4C2AA9B46B3}" srcOrd="5" destOrd="0" presId="urn:microsoft.com/office/officeart/2005/8/layout/cycle1"/>
    <dgm:cxn modelId="{4450A256-D53C-4EC8-855D-ACA52F64F96F}" type="presParOf" srcId="{1637DDC8-6F84-4CFB-A991-27825CC645DC}" destId="{78937512-ECE9-4066-9E7D-B9C294AE6E52}" srcOrd="6" destOrd="0" presId="urn:microsoft.com/office/officeart/2005/8/layout/cycle1"/>
    <dgm:cxn modelId="{79E43B25-6595-4442-B850-B3E80DAAD7C6}" type="presParOf" srcId="{1637DDC8-6F84-4CFB-A991-27825CC645DC}" destId="{5A60554D-8AF8-4D9D-B62D-6EA1D08D12A7}" srcOrd="7" destOrd="0" presId="urn:microsoft.com/office/officeart/2005/8/layout/cycle1"/>
    <dgm:cxn modelId="{D4BFD20A-7DF0-4910-8ED1-9C8A1A2EA380}" type="presParOf" srcId="{1637DDC8-6F84-4CFB-A991-27825CC645DC}" destId="{09AC37F1-A49A-4FB0-882F-6B01FA130067}" srcOrd="8" destOrd="0" presId="urn:microsoft.com/office/officeart/2005/8/layout/cycle1"/>
    <dgm:cxn modelId="{1A492B7C-8263-4A26-8B36-62825CCCD2AA}" type="presParOf" srcId="{1637DDC8-6F84-4CFB-A991-27825CC645DC}" destId="{14709A6D-77AA-4D12-B543-700A442ADD1A}" srcOrd="9" destOrd="0" presId="urn:microsoft.com/office/officeart/2005/8/layout/cycle1"/>
    <dgm:cxn modelId="{E2A05A0C-7E30-4816-8EBF-FFB226444A7C}" type="presParOf" srcId="{1637DDC8-6F84-4CFB-A991-27825CC645DC}" destId="{130F4DF3-885C-4CF4-A080-B8A57E97FF4D}" srcOrd="10" destOrd="0" presId="urn:microsoft.com/office/officeart/2005/8/layout/cycle1"/>
    <dgm:cxn modelId="{3C51C187-1B13-4218-B021-0C6B1122DC4B}" type="presParOf" srcId="{1637DDC8-6F84-4CFB-A991-27825CC645DC}" destId="{104B9E07-4AF8-4323-939C-F568400F208C}" srcOrd="11" destOrd="0" presId="urn:microsoft.com/office/officeart/2005/8/layout/cycle1"/>
    <dgm:cxn modelId="{A6C55F04-A08B-4B45-95CF-C36E00A86873}" type="presParOf" srcId="{1637DDC8-6F84-4CFB-A991-27825CC645DC}" destId="{04F7A18A-C221-4897-8725-E0040E71B058}" srcOrd="12" destOrd="0" presId="urn:microsoft.com/office/officeart/2005/8/layout/cycle1"/>
    <dgm:cxn modelId="{63D9EA7B-5F79-4B4C-9DD1-8CE2DDB8E252}" type="presParOf" srcId="{1637DDC8-6F84-4CFB-A991-27825CC645DC}" destId="{755ABE46-BFB9-4ACD-A7CA-8955A0CDF567}" srcOrd="13" destOrd="0" presId="urn:microsoft.com/office/officeart/2005/8/layout/cycle1"/>
    <dgm:cxn modelId="{130E8F8A-0327-469D-A63D-8C059D6135F9}" type="presParOf" srcId="{1637DDC8-6F84-4CFB-A991-27825CC645DC}" destId="{A4327936-FDA9-4252-83C6-7D83FA180461}" srcOrd="14" destOrd="0" presId="urn:microsoft.com/office/officeart/2005/8/layout/cycl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4D1F5-823A-43F0-AFC3-44C59C8E1F24}">
      <dsp:nvSpPr>
        <dsp:cNvPr id="0" name=""/>
        <dsp:cNvSpPr/>
      </dsp:nvSpPr>
      <dsp:spPr>
        <a:xfrm rot="16200000">
          <a:off x="583" y="1103"/>
          <a:ext cx="2258392" cy="225839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lumMod val="95000"/>
                  <a:lumOff val="5000"/>
                </a:schemeClr>
              </a:solidFill>
            </a:rPr>
            <a:t>Listening</a:t>
          </a:r>
          <a:endParaRPr lang="en-US" sz="3000" b="1" kern="1200" dirty="0">
            <a:solidFill>
              <a:schemeClr val="tx1">
                <a:lumMod val="95000"/>
                <a:lumOff val="5000"/>
              </a:schemeClr>
            </a:solidFill>
          </a:endParaRPr>
        </a:p>
      </dsp:txBody>
      <dsp:txXfrm rot="5400000">
        <a:off x="584" y="565700"/>
        <a:ext cx="1863173" cy="1129196"/>
      </dsp:txXfrm>
    </dsp:sp>
    <dsp:sp modelId="{35CA29E3-0FE1-4BB5-944D-7C1A20A0FCAB}">
      <dsp:nvSpPr>
        <dsp:cNvPr id="0" name=""/>
        <dsp:cNvSpPr/>
      </dsp:nvSpPr>
      <dsp:spPr>
        <a:xfrm rot="5400000">
          <a:off x="4522823" y="1103"/>
          <a:ext cx="2258392" cy="225839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lumMod val="95000"/>
                  <a:lumOff val="5000"/>
                </a:schemeClr>
              </a:solidFill>
            </a:rPr>
            <a:t>Reading</a:t>
          </a:r>
          <a:endParaRPr lang="en-US" sz="3000" b="1" kern="1200" dirty="0">
            <a:solidFill>
              <a:schemeClr val="tx1">
                <a:lumMod val="95000"/>
                <a:lumOff val="5000"/>
              </a:schemeClr>
            </a:solidFill>
          </a:endParaRPr>
        </a:p>
      </dsp:txBody>
      <dsp:txXfrm rot="-5400000">
        <a:off x="4918043" y="565701"/>
        <a:ext cx="1863173" cy="1129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4D1F5-823A-43F0-AFC3-44C59C8E1F24}">
      <dsp:nvSpPr>
        <dsp:cNvPr id="0" name=""/>
        <dsp:cNvSpPr/>
      </dsp:nvSpPr>
      <dsp:spPr>
        <a:xfrm rot="16200000">
          <a:off x="583" y="1103"/>
          <a:ext cx="2258392" cy="225839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lumMod val="95000"/>
                  <a:lumOff val="5000"/>
                </a:schemeClr>
              </a:solidFill>
            </a:rPr>
            <a:t>Speaking</a:t>
          </a:r>
          <a:endParaRPr lang="en-US" sz="3000" b="1" kern="1200" dirty="0">
            <a:solidFill>
              <a:schemeClr val="tx1">
                <a:lumMod val="95000"/>
                <a:lumOff val="5000"/>
              </a:schemeClr>
            </a:solidFill>
          </a:endParaRPr>
        </a:p>
      </dsp:txBody>
      <dsp:txXfrm rot="5400000">
        <a:off x="584" y="565700"/>
        <a:ext cx="1863173" cy="1129196"/>
      </dsp:txXfrm>
    </dsp:sp>
    <dsp:sp modelId="{35CA29E3-0FE1-4BB5-944D-7C1A20A0FCAB}">
      <dsp:nvSpPr>
        <dsp:cNvPr id="0" name=""/>
        <dsp:cNvSpPr/>
      </dsp:nvSpPr>
      <dsp:spPr>
        <a:xfrm rot="5400000">
          <a:off x="4522823" y="1103"/>
          <a:ext cx="2258392" cy="2258392"/>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lumMod val="95000"/>
                  <a:lumOff val="5000"/>
                </a:schemeClr>
              </a:solidFill>
            </a:rPr>
            <a:t>Writing</a:t>
          </a:r>
          <a:endParaRPr lang="en-US" sz="3000" b="1" kern="1200" dirty="0">
            <a:solidFill>
              <a:schemeClr val="tx1">
                <a:lumMod val="95000"/>
                <a:lumOff val="5000"/>
              </a:schemeClr>
            </a:solidFill>
          </a:endParaRPr>
        </a:p>
      </dsp:txBody>
      <dsp:txXfrm rot="-5400000">
        <a:off x="4918043" y="565701"/>
        <a:ext cx="1863173" cy="11291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2D170-F453-41F8-B391-B8889BA7C03D}">
      <dsp:nvSpPr>
        <dsp:cNvPr id="0" name=""/>
        <dsp:cNvSpPr/>
      </dsp:nvSpPr>
      <dsp:spPr>
        <a:xfrm>
          <a:off x="2220587" y="220337"/>
          <a:ext cx="1908187" cy="1908187"/>
        </a:xfrm>
        <a:prstGeom prst="pieWedg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Listening</a:t>
          </a:r>
        </a:p>
        <a:p>
          <a:pPr lvl="0" algn="ctr" defTabSz="889000">
            <a:lnSpc>
              <a:spcPct val="90000"/>
            </a:lnSpc>
            <a:spcBef>
              <a:spcPct val="0"/>
            </a:spcBef>
            <a:spcAft>
              <a:spcPct val="35000"/>
            </a:spcAft>
          </a:pPr>
          <a:r>
            <a:rPr lang="en-US" sz="2000" b="1" kern="1200" dirty="0" smtClean="0">
              <a:solidFill>
                <a:schemeClr val="tx1"/>
              </a:solidFill>
            </a:rPr>
            <a:t>32 %</a:t>
          </a:r>
          <a:endParaRPr lang="en-US" sz="2000" b="1" kern="1200" dirty="0">
            <a:solidFill>
              <a:schemeClr val="tx1"/>
            </a:solidFill>
          </a:endParaRPr>
        </a:p>
      </dsp:txBody>
      <dsp:txXfrm>
        <a:off x="2779482" y="779232"/>
        <a:ext cx="1349292" cy="1349292"/>
      </dsp:txXfrm>
    </dsp:sp>
    <dsp:sp modelId="{96F56A12-28C6-40DC-AAE8-6D1EAFF8E4D4}">
      <dsp:nvSpPr>
        <dsp:cNvPr id="0" name=""/>
        <dsp:cNvSpPr/>
      </dsp:nvSpPr>
      <dsp:spPr>
        <a:xfrm rot="5400000">
          <a:off x="4247769" y="251193"/>
          <a:ext cx="1908187" cy="1908187"/>
        </a:xfrm>
        <a:prstGeom prst="pieWedge">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Reading</a:t>
          </a:r>
        </a:p>
        <a:p>
          <a:pPr lvl="0" algn="ctr" defTabSz="889000">
            <a:lnSpc>
              <a:spcPct val="90000"/>
            </a:lnSpc>
            <a:spcBef>
              <a:spcPct val="0"/>
            </a:spcBef>
            <a:spcAft>
              <a:spcPct val="35000"/>
            </a:spcAft>
          </a:pPr>
          <a:r>
            <a:rPr lang="en-US" sz="2000" b="1" kern="1200" dirty="0" smtClean="0">
              <a:solidFill>
                <a:schemeClr val="tx1"/>
              </a:solidFill>
            </a:rPr>
            <a:t>19%</a:t>
          </a:r>
          <a:endParaRPr lang="en-US" sz="2000" b="1" kern="1200" dirty="0">
            <a:solidFill>
              <a:schemeClr val="tx1"/>
            </a:solidFill>
          </a:endParaRPr>
        </a:p>
      </dsp:txBody>
      <dsp:txXfrm rot="-5400000">
        <a:off x="4247769" y="810088"/>
        <a:ext cx="1349292" cy="1349292"/>
      </dsp:txXfrm>
    </dsp:sp>
    <dsp:sp modelId="{72C30710-D20E-4603-B430-F09A132417B8}">
      <dsp:nvSpPr>
        <dsp:cNvPr id="0" name=""/>
        <dsp:cNvSpPr/>
      </dsp:nvSpPr>
      <dsp:spPr>
        <a:xfrm rot="10800000">
          <a:off x="4247769" y="2247519"/>
          <a:ext cx="1908187" cy="1908187"/>
        </a:xfrm>
        <a:prstGeom prst="pieWedg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Speaking</a:t>
          </a:r>
        </a:p>
        <a:p>
          <a:pPr lvl="0" algn="ctr" defTabSz="889000">
            <a:lnSpc>
              <a:spcPct val="90000"/>
            </a:lnSpc>
            <a:spcBef>
              <a:spcPct val="0"/>
            </a:spcBef>
            <a:spcAft>
              <a:spcPct val="35000"/>
            </a:spcAft>
          </a:pPr>
          <a:r>
            <a:rPr lang="en-US" sz="2000" b="1" kern="1200" dirty="0" smtClean="0">
              <a:solidFill>
                <a:schemeClr val="tx1"/>
              </a:solidFill>
            </a:rPr>
            <a:t>26 %</a:t>
          </a:r>
          <a:endParaRPr lang="en-US" sz="2000" b="1" kern="1200" dirty="0">
            <a:solidFill>
              <a:schemeClr val="tx1"/>
            </a:solidFill>
          </a:endParaRPr>
        </a:p>
      </dsp:txBody>
      <dsp:txXfrm rot="10800000">
        <a:off x="4247769" y="2247519"/>
        <a:ext cx="1349292" cy="1349292"/>
      </dsp:txXfrm>
    </dsp:sp>
    <dsp:sp modelId="{DDD4BBB3-FEA2-46DA-8CE2-19548DEB31DA}">
      <dsp:nvSpPr>
        <dsp:cNvPr id="0" name=""/>
        <dsp:cNvSpPr/>
      </dsp:nvSpPr>
      <dsp:spPr>
        <a:xfrm rot="16200000">
          <a:off x="2209806" y="2243130"/>
          <a:ext cx="1908187" cy="1908187"/>
        </a:xfrm>
        <a:prstGeom prst="pieWedg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Writing</a:t>
          </a:r>
        </a:p>
        <a:p>
          <a:pPr lvl="0" algn="ctr" defTabSz="889000">
            <a:lnSpc>
              <a:spcPct val="90000"/>
            </a:lnSpc>
            <a:spcBef>
              <a:spcPct val="0"/>
            </a:spcBef>
            <a:spcAft>
              <a:spcPct val="35000"/>
            </a:spcAft>
          </a:pPr>
          <a:r>
            <a:rPr lang="en-US" sz="2000" b="1" kern="1200" dirty="0" smtClean="0">
              <a:solidFill>
                <a:schemeClr val="tx1"/>
              </a:solidFill>
            </a:rPr>
            <a:t>23 %</a:t>
          </a:r>
          <a:endParaRPr lang="en-US" sz="2000" b="1" kern="1200" dirty="0">
            <a:solidFill>
              <a:schemeClr val="tx1"/>
            </a:solidFill>
          </a:endParaRPr>
        </a:p>
      </dsp:txBody>
      <dsp:txXfrm rot="5400000">
        <a:off x="2768701" y="2243130"/>
        <a:ext cx="1349292" cy="1349292"/>
      </dsp:txXfrm>
    </dsp:sp>
    <dsp:sp modelId="{54F91F78-E4D9-4F51-88B5-C5525366C991}">
      <dsp:nvSpPr>
        <dsp:cNvPr id="0" name=""/>
        <dsp:cNvSpPr/>
      </dsp:nvSpPr>
      <dsp:spPr>
        <a:xfrm>
          <a:off x="3874284" y="1806829"/>
          <a:ext cx="658831" cy="572897"/>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1F82DB-3091-4282-8269-547662F0792D}">
      <dsp:nvSpPr>
        <dsp:cNvPr id="0" name=""/>
        <dsp:cNvSpPr/>
      </dsp:nvSpPr>
      <dsp:spPr>
        <a:xfrm rot="10800000">
          <a:off x="3874284" y="2027174"/>
          <a:ext cx="658831" cy="572897"/>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CB53B-3692-40AB-88AD-ADD0E7C12DD8}">
      <dsp:nvSpPr>
        <dsp:cNvPr id="0" name=""/>
        <dsp:cNvSpPr/>
      </dsp:nvSpPr>
      <dsp:spPr>
        <a:xfrm>
          <a:off x="4721686" y="47310"/>
          <a:ext cx="1582638" cy="1582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dirty="0" smtClean="0"/>
            <a:t>1. Sender</a:t>
          </a:r>
          <a:endParaRPr lang="en-US" sz="4000" b="1" kern="1200" dirty="0"/>
        </a:p>
      </dsp:txBody>
      <dsp:txXfrm>
        <a:off x="4721686" y="47310"/>
        <a:ext cx="1582638" cy="1582638"/>
      </dsp:txXfrm>
    </dsp:sp>
    <dsp:sp modelId="{FFE86F0D-296F-4FA1-A022-6294477CF946}">
      <dsp:nvSpPr>
        <dsp:cNvPr id="0" name=""/>
        <dsp:cNvSpPr/>
      </dsp:nvSpPr>
      <dsp:spPr>
        <a:xfrm>
          <a:off x="993824" y="932"/>
          <a:ext cx="5939968" cy="5939968"/>
        </a:xfrm>
        <a:prstGeom prst="circularArrow">
          <a:avLst>
            <a:gd name="adj1" fmla="val 5196"/>
            <a:gd name="adj2" fmla="val 335578"/>
            <a:gd name="adj3" fmla="val 21294607"/>
            <a:gd name="adj4" fmla="val 19765042"/>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71D265-A52A-4366-8CFA-031E2956D18F}">
      <dsp:nvSpPr>
        <dsp:cNvPr id="0" name=""/>
        <dsp:cNvSpPr/>
      </dsp:nvSpPr>
      <dsp:spPr>
        <a:xfrm>
          <a:off x="5414344" y="2994059"/>
          <a:ext cx="2112236" cy="1582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dirty="0" smtClean="0"/>
            <a:t>2. Message</a:t>
          </a:r>
          <a:endParaRPr lang="en-US" sz="4000" b="1" kern="1200" dirty="0"/>
        </a:p>
      </dsp:txBody>
      <dsp:txXfrm>
        <a:off x="5414344" y="2994059"/>
        <a:ext cx="2112236" cy="1582638"/>
      </dsp:txXfrm>
    </dsp:sp>
    <dsp:sp modelId="{2ED601CF-B9D6-450C-B562-C4C2AA9B46B3}">
      <dsp:nvSpPr>
        <dsp:cNvPr id="0" name=""/>
        <dsp:cNvSpPr/>
      </dsp:nvSpPr>
      <dsp:spPr>
        <a:xfrm>
          <a:off x="1338169" y="95701"/>
          <a:ext cx="5939968" cy="5939968"/>
        </a:xfrm>
        <a:prstGeom prst="circularArrow">
          <a:avLst>
            <a:gd name="adj1" fmla="val 5196"/>
            <a:gd name="adj2" fmla="val 335578"/>
            <a:gd name="adj3" fmla="val 3275708"/>
            <a:gd name="adj4" fmla="val 2220158"/>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60554D-8AF8-4D9D-B62D-6EA1D08D12A7}">
      <dsp:nvSpPr>
        <dsp:cNvPr id="0" name=""/>
        <dsp:cNvSpPr/>
      </dsp:nvSpPr>
      <dsp:spPr>
        <a:xfrm>
          <a:off x="3045526" y="4818161"/>
          <a:ext cx="2213762" cy="1582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dirty="0" smtClean="0"/>
            <a:t>3. Channel</a:t>
          </a:r>
          <a:endParaRPr lang="en-US" sz="4000" b="1" kern="1200" dirty="0"/>
        </a:p>
      </dsp:txBody>
      <dsp:txXfrm>
        <a:off x="3045526" y="4818161"/>
        <a:ext cx="2213762" cy="1582638"/>
      </dsp:txXfrm>
    </dsp:sp>
    <dsp:sp modelId="{09AC37F1-A49A-4FB0-882F-6B01FA130067}">
      <dsp:nvSpPr>
        <dsp:cNvPr id="0" name=""/>
        <dsp:cNvSpPr/>
      </dsp:nvSpPr>
      <dsp:spPr>
        <a:xfrm>
          <a:off x="1004805" y="15327"/>
          <a:ext cx="5939968" cy="5939968"/>
        </a:xfrm>
        <a:prstGeom prst="circularArrow">
          <a:avLst>
            <a:gd name="adj1" fmla="val 5196"/>
            <a:gd name="adj2" fmla="val 335578"/>
            <a:gd name="adj3" fmla="val 8235904"/>
            <a:gd name="adj4" fmla="val 6638691"/>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0F4DF3-885C-4CF4-A080-B8A57E97FF4D}">
      <dsp:nvSpPr>
        <dsp:cNvPr id="0" name=""/>
        <dsp:cNvSpPr/>
      </dsp:nvSpPr>
      <dsp:spPr>
        <a:xfrm>
          <a:off x="398219" y="2994059"/>
          <a:ext cx="2117870" cy="1582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dirty="0" smtClean="0"/>
            <a:t>4. Receiver</a:t>
          </a:r>
          <a:endParaRPr lang="en-US" sz="4000" b="1" kern="1200" dirty="0"/>
        </a:p>
      </dsp:txBody>
      <dsp:txXfrm>
        <a:off x="398219" y="2994059"/>
        <a:ext cx="2117870" cy="1582638"/>
      </dsp:txXfrm>
    </dsp:sp>
    <dsp:sp modelId="{104B9E07-4AF8-4323-939C-F568400F208C}">
      <dsp:nvSpPr>
        <dsp:cNvPr id="0" name=""/>
        <dsp:cNvSpPr/>
      </dsp:nvSpPr>
      <dsp:spPr>
        <a:xfrm>
          <a:off x="993824" y="932"/>
          <a:ext cx="5939968" cy="5939968"/>
        </a:xfrm>
        <a:prstGeom prst="circularArrow">
          <a:avLst>
            <a:gd name="adj1" fmla="val 5196"/>
            <a:gd name="adj2" fmla="val 335578"/>
            <a:gd name="adj3" fmla="val 12299380"/>
            <a:gd name="adj4" fmla="val 10769815"/>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5ABE46-BFB9-4ACD-A7CA-8955A0CDF567}">
      <dsp:nvSpPr>
        <dsp:cNvPr id="0" name=""/>
        <dsp:cNvSpPr/>
      </dsp:nvSpPr>
      <dsp:spPr>
        <a:xfrm>
          <a:off x="1276812" y="47310"/>
          <a:ext cx="2275596" cy="1582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US" sz="4000" b="1" kern="1200" dirty="0" smtClean="0"/>
            <a:t>5. Feedback</a:t>
          </a:r>
          <a:endParaRPr lang="en-US" sz="4000" b="1" kern="1200" dirty="0"/>
        </a:p>
      </dsp:txBody>
      <dsp:txXfrm>
        <a:off x="1276812" y="47310"/>
        <a:ext cx="2275596" cy="1582638"/>
      </dsp:txXfrm>
    </dsp:sp>
    <dsp:sp modelId="{A4327936-FDA9-4252-83C6-7D83FA180461}">
      <dsp:nvSpPr>
        <dsp:cNvPr id="0" name=""/>
        <dsp:cNvSpPr/>
      </dsp:nvSpPr>
      <dsp:spPr>
        <a:xfrm>
          <a:off x="993824" y="932"/>
          <a:ext cx="5939968" cy="5939968"/>
        </a:xfrm>
        <a:prstGeom prst="circularArrow">
          <a:avLst>
            <a:gd name="adj1" fmla="val 5196"/>
            <a:gd name="adj2" fmla="val 335578"/>
            <a:gd name="adj3" fmla="val 16867098"/>
            <a:gd name="adj4" fmla="val 15661199"/>
            <a:gd name="adj5" fmla="val 606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6714C-1A7F-4666-8041-6BA7B5BDDC4F}" type="datetimeFigureOut">
              <a:rPr lang="en-US" smtClean="0"/>
              <a:pPr/>
              <a:t>3/7/2013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8F199E-F5A2-4B93-9360-333EFA14FF73}" type="slidenum">
              <a:rPr lang="en-US" smtClean="0"/>
              <a:pPr/>
              <a:t>‹#›</a:t>
            </a:fld>
            <a:endParaRPr lang="en-US"/>
          </a:p>
        </p:txBody>
      </p:sp>
    </p:spTree>
    <p:extLst>
      <p:ext uri="{BB962C8B-B14F-4D97-AF65-F5344CB8AC3E}">
        <p14:creationId xmlns:p14="http://schemas.microsoft.com/office/powerpoint/2010/main" xmlns="" val="2578452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F199E-F5A2-4B93-9360-333EFA14FF73}" type="slidenum">
              <a:rPr lang="en-US" smtClean="0"/>
              <a:pPr/>
              <a:t>3</a:t>
            </a:fld>
            <a:endParaRPr lang="en-US"/>
          </a:p>
        </p:txBody>
      </p:sp>
    </p:spTree>
    <p:extLst>
      <p:ext uri="{BB962C8B-B14F-4D97-AF65-F5344CB8AC3E}">
        <p14:creationId xmlns:p14="http://schemas.microsoft.com/office/powerpoint/2010/main" xmlns="" val="395385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F199E-F5A2-4B93-9360-333EFA14FF73}" type="slidenum">
              <a:rPr lang="en-US" smtClean="0"/>
              <a:pPr/>
              <a:t>5</a:t>
            </a:fld>
            <a:endParaRPr lang="en-US" dirty="0"/>
          </a:p>
        </p:txBody>
      </p:sp>
    </p:spTree>
    <p:extLst>
      <p:ext uri="{BB962C8B-B14F-4D97-AF65-F5344CB8AC3E}">
        <p14:creationId xmlns:p14="http://schemas.microsoft.com/office/powerpoint/2010/main" xmlns="" val="3953858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F199E-F5A2-4B93-9360-333EFA14FF73}" type="slidenum">
              <a:rPr lang="en-US" smtClean="0"/>
              <a:pPr/>
              <a:t>18</a:t>
            </a:fld>
            <a:endParaRPr lang="en-US"/>
          </a:p>
        </p:txBody>
      </p:sp>
    </p:spTree>
    <p:extLst>
      <p:ext uri="{BB962C8B-B14F-4D97-AF65-F5344CB8AC3E}">
        <p14:creationId xmlns:p14="http://schemas.microsoft.com/office/powerpoint/2010/main" xmlns="" val="3953858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6F858F-C5A4-4255-9D98-6FFB66D088D0}" type="datetime1">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2339984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E39DF0-5E55-4A17-ADFB-1AA244E04AAD}" type="datetime1">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730884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77DC56-9B41-4710-858A-09BE51863813}" type="datetime1">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1087739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84451E-52B1-4D77-BD97-7C9CF19DE841}" type="datetime1">
              <a:rPr lang="en-US" smtClean="0"/>
              <a:pPr/>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2854014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0D5655-F150-461B-B4A8-4622776725C8}" type="datetime1">
              <a:rPr lang="en-US" smtClean="0"/>
              <a:pPr/>
              <a:t>3/7/2013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295258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096A98-5E77-42CD-8A8D-BC3FC2B6AB74}" type="datetime1">
              <a:rPr lang="en-US" smtClean="0"/>
              <a:pPr/>
              <a:t>3/7/2013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1789301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E0F66-2323-4020-BDF7-64D4288DBA44}" type="datetime1">
              <a:rPr lang="en-US" smtClean="0"/>
              <a:pPr/>
              <a:t>3/7/2013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3717661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A2C43C-C9D0-4CB4-A41E-F890B9DA9727}" type="datetime1">
              <a:rPr lang="en-US" smtClean="0"/>
              <a:pPr/>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2251425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981775-802D-42D9-85FF-D94D921240CD}" type="datetime1">
              <a:rPr lang="en-US" smtClean="0"/>
              <a:pPr/>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221139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96A02-7E8D-4A52-94DF-FCFA6ABBA07D}" type="datetime1">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2251946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541F30-3557-4FEB-9E8A-DEAB06C960CB}" type="datetime1">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3035511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77F6B0-8115-4BC5-8941-F8E2F22C163C}" type="datetime1">
              <a:rPr lang="en-US" smtClean="0"/>
              <a:pPr/>
              <a:t>3/7/2013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85AB50-8EFD-4F2D-BAA3-7A18F6A26DE1}" type="slidenum">
              <a:rPr lang="en-US" smtClean="0"/>
              <a:pPr/>
              <a:t>‹#›</a:t>
            </a:fld>
            <a:endParaRPr lang="en-US"/>
          </a:p>
        </p:txBody>
      </p:sp>
    </p:spTree>
    <p:extLst>
      <p:ext uri="{BB962C8B-B14F-4D97-AF65-F5344CB8AC3E}">
        <p14:creationId xmlns:p14="http://schemas.microsoft.com/office/powerpoint/2010/main" xmlns="" val="211321712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12"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81000" y="2130425"/>
            <a:ext cx="8382000" cy="3051175"/>
          </a:xfrm>
        </p:spPr>
        <p:txBody>
          <a:bodyPr>
            <a:noAutofit/>
          </a:bodyPr>
          <a:lstStyle/>
          <a:p>
            <a:r>
              <a:rPr lang="en-US" sz="6600" dirty="0" smtClean="0"/>
              <a:t>Introduction to Communication Skills</a:t>
            </a:r>
            <a:br>
              <a:rPr lang="en-US" sz="6600" dirty="0" smtClean="0"/>
            </a:br>
            <a:endParaRPr lang="en-US" sz="6600" dirty="0"/>
          </a:p>
        </p:txBody>
      </p:sp>
      <p:sp>
        <p:nvSpPr>
          <p:cNvPr id="4" name="Rectangle 3"/>
          <p:cNvSpPr/>
          <p:nvPr/>
        </p:nvSpPr>
        <p:spPr>
          <a:xfrm>
            <a:off x="3429000" y="914400"/>
            <a:ext cx="1828800" cy="707886"/>
          </a:xfrm>
          <a:prstGeom prst="rect">
            <a:avLst/>
          </a:prstGeom>
        </p:spPr>
        <p:txBody>
          <a:bodyPr wrap="square">
            <a:spAutoFit/>
          </a:bodyPr>
          <a:lstStyle/>
          <a:p>
            <a:r>
              <a:rPr lang="en-US" sz="4000" b="1" dirty="0"/>
              <a:t>Week 1</a:t>
            </a:r>
          </a:p>
        </p:txBody>
      </p:sp>
    </p:spTree>
    <p:extLst>
      <p:ext uri="{BB962C8B-B14F-4D97-AF65-F5344CB8AC3E}">
        <p14:creationId xmlns:p14="http://schemas.microsoft.com/office/powerpoint/2010/main" xmlns="" val="6018505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ctr"/>
            <a:r>
              <a:rPr lang="en-US" sz="4800" b="1" dirty="0" smtClean="0"/>
              <a:t>Outline</a:t>
            </a:r>
            <a:endParaRPr lang="en-US" sz="4800" b="1" dirty="0"/>
          </a:p>
        </p:txBody>
      </p:sp>
      <p:sp>
        <p:nvSpPr>
          <p:cNvPr id="3" name="Content Placeholder 2"/>
          <p:cNvSpPr>
            <a:spLocks noGrp="1"/>
          </p:cNvSpPr>
          <p:nvPr>
            <p:ph idx="1"/>
          </p:nvPr>
        </p:nvSpPr>
        <p:spPr/>
        <p:txBody>
          <a:bodyPr>
            <a:normAutofit fontScale="92500" lnSpcReduction="20000"/>
          </a:bodyPr>
          <a:lstStyle/>
          <a:p>
            <a:r>
              <a:rPr lang="en-US" sz="4000" dirty="0" smtClean="0"/>
              <a:t>What is Communication?</a:t>
            </a:r>
          </a:p>
          <a:p>
            <a:r>
              <a:rPr lang="en-US" sz="4000" dirty="0" smtClean="0"/>
              <a:t>How do we Communicate?</a:t>
            </a:r>
          </a:p>
          <a:p>
            <a:r>
              <a:rPr lang="en-US" sz="4000" dirty="0" smtClean="0"/>
              <a:t>What is a Skill?</a:t>
            </a:r>
          </a:p>
          <a:p>
            <a:r>
              <a:rPr lang="en-US" sz="4000" dirty="0" smtClean="0"/>
              <a:t>Language Skills</a:t>
            </a:r>
          </a:p>
          <a:p>
            <a:r>
              <a:rPr lang="en-US" sz="4000" dirty="0" smtClean="0"/>
              <a:t>Types of Communication</a:t>
            </a:r>
          </a:p>
          <a:p>
            <a:r>
              <a:rPr lang="en-US" sz="4000" dirty="0" smtClean="0"/>
              <a:t>Styles of Communication</a:t>
            </a:r>
          </a:p>
          <a:p>
            <a:r>
              <a:rPr lang="en-US" sz="4000" dirty="0" smtClean="0"/>
              <a:t>The Communication Cycle</a:t>
            </a:r>
          </a:p>
          <a:p>
            <a:r>
              <a:rPr lang="en-US" sz="4000" dirty="0" smtClean="0"/>
              <a:t>Communication in Workplace</a:t>
            </a:r>
          </a:p>
        </p:txBody>
      </p:sp>
      <p:sp>
        <p:nvSpPr>
          <p:cNvPr id="4" name="Slide Number Placeholder 3"/>
          <p:cNvSpPr>
            <a:spLocks noGrp="1"/>
          </p:cNvSpPr>
          <p:nvPr>
            <p:ph type="sldNum" sz="quarter" idx="12"/>
          </p:nvPr>
        </p:nvSpPr>
        <p:spPr/>
        <p:txBody>
          <a:bodyPr/>
          <a:lstStyle/>
          <a:p>
            <a:fld id="{EE85AB50-8EFD-4F2D-BAA3-7A18F6A26DE1}" type="slidenum">
              <a:rPr lang="en-US" smtClean="0"/>
              <a:pPr/>
              <a:t>2</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a:solidFill>
            <a:schemeClr val="bg1"/>
          </a:solidFill>
          <a:effectLst>
            <a:glow rad="228600">
              <a:schemeClr val="accent1">
                <a:satMod val="175000"/>
                <a:alpha val="40000"/>
              </a:schemeClr>
            </a:glow>
          </a:effectLst>
        </p:spPr>
        <p:txBody>
          <a:bodyPr>
            <a:normAutofit fontScale="90000"/>
          </a:bodyPr>
          <a:lstStyle/>
          <a:p>
            <a:pPr algn="ctr"/>
            <a:r>
              <a:rPr lang="en-US" sz="4400" b="1" dirty="0" smtClean="0"/>
              <a:t>What is Communication?</a:t>
            </a:r>
            <a:endParaRPr lang="en-US" sz="4400" b="1"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3</a:t>
            </a:fld>
            <a:endParaRPr lang="en-US" dirty="0"/>
          </a:p>
        </p:txBody>
      </p:sp>
      <p:sp>
        <p:nvSpPr>
          <p:cNvPr id="5" name="TextBox 4"/>
          <p:cNvSpPr txBox="1"/>
          <p:nvPr/>
        </p:nvSpPr>
        <p:spPr>
          <a:xfrm>
            <a:off x="304800" y="3276600"/>
            <a:ext cx="8001000" cy="2677656"/>
          </a:xfrm>
          <a:prstGeom prst="rect">
            <a:avLst/>
          </a:prstGeom>
          <a:noFill/>
        </p:spPr>
        <p:txBody>
          <a:bodyPr wrap="square" rtlCol="0">
            <a:spAutoFit/>
          </a:bodyPr>
          <a:lstStyle/>
          <a:p>
            <a:pPr>
              <a:buFont typeface="Arial" pitchFamily="34" charset="0"/>
              <a:buChar char="•"/>
            </a:pPr>
            <a:r>
              <a:rPr lang="en-US" sz="2400" b="1" dirty="0" smtClean="0"/>
              <a:t> 	</a:t>
            </a:r>
            <a:r>
              <a:rPr lang="en-US" sz="2400" b="1" dirty="0" smtClean="0">
                <a:solidFill>
                  <a:schemeClr val="tx1">
                    <a:lumMod val="95000"/>
                    <a:lumOff val="5000"/>
                  </a:schemeClr>
                </a:solidFill>
              </a:rPr>
              <a:t>Communication</a:t>
            </a:r>
            <a:r>
              <a:rPr lang="en-US" sz="2400" dirty="0" smtClean="0">
                <a:solidFill>
                  <a:schemeClr val="tx1">
                    <a:lumMod val="95000"/>
                    <a:lumOff val="5000"/>
                  </a:schemeClr>
                </a:solidFill>
              </a:rPr>
              <a:t> is the activity of conveying information</a:t>
            </a:r>
          </a:p>
          <a:p>
            <a:pPr>
              <a:buFont typeface="Arial" pitchFamily="34" charset="0"/>
              <a:buChar char="•"/>
            </a:pPr>
            <a:r>
              <a:rPr lang="en-US" sz="2400" dirty="0" smtClean="0">
                <a:solidFill>
                  <a:schemeClr val="tx1">
                    <a:lumMod val="95000"/>
                    <a:lumOff val="5000"/>
                  </a:schemeClr>
                </a:solidFill>
              </a:rPr>
              <a:t> 	Communication has been derived from the Latin word 	"</a:t>
            </a:r>
            <a:r>
              <a:rPr lang="en-US" sz="2400" i="1" dirty="0" err="1" smtClean="0">
                <a:solidFill>
                  <a:schemeClr val="tx1">
                    <a:lumMod val="95000"/>
                    <a:lumOff val="5000"/>
                  </a:schemeClr>
                </a:solidFill>
              </a:rPr>
              <a:t>communis</a:t>
            </a:r>
            <a:r>
              <a:rPr lang="en-US" sz="2400" dirty="0" smtClean="0">
                <a:solidFill>
                  <a:schemeClr val="tx1">
                    <a:lumMod val="95000"/>
                    <a:lumOff val="5000"/>
                  </a:schemeClr>
                </a:solidFill>
              </a:rPr>
              <a:t>", meaning to share </a:t>
            </a:r>
          </a:p>
          <a:p>
            <a:pPr>
              <a:buFont typeface="Arial" pitchFamily="34" charset="0"/>
              <a:buChar char="•"/>
            </a:pPr>
            <a:r>
              <a:rPr lang="en-US" sz="2400" dirty="0" smtClean="0">
                <a:solidFill>
                  <a:schemeClr val="tx1">
                    <a:lumMod val="95000"/>
                    <a:lumOff val="5000"/>
                  </a:schemeClr>
                </a:solidFill>
              </a:rPr>
              <a:t> 	Communication requires: </a:t>
            </a:r>
          </a:p>
          <a:p>
            <a:pPr lvl="3">
              <a:buFont typeface="Wingdings" pitchFamily="2" charset="2"/>
              <a:buChar char="§"/>
            </a:pPr>
            <a:r>
              <a:rPr lang="en-US" sz="2400" dirty="0" smtClean="0">
                <a:solidFill>
                  <a:schemeClr val="tx1">
                    <a:lumMod val="95000"/>
                    <a:lumOff val="5000"/>
                  </a:schemeClr>
                </a:solidFill>
              </a:rPr>
              <a:t>  a sender </a:t>
            </a:r>
          </a:p>
          <a:p>
            <a:pPr lvl="3">
              <a:buFont typeface="Wingdings" pitchFamily="2" charset="2"/>
              <a:buChar char="§"/>
            </a:pPr>
            <a:r>
              <a:rPr lang="en-US" sz="2400" dirty="0" smtClean="0">
                <a:solidFill>
                  <a:schemeClr val="tx1">
                    <a:lumMod val="95000"/>
                    <a:lumOff val="5000"/>
                  </a:schemeClr>
                </a:solidFill>
              </a:rPr>
              <a:t>  a message, and </a:t>
            </a:r>
          </a:p>
          <a:p>
            <a:pPr lvl="3">
              <a:buFont typeface="Wingdings" pitchFamily="2" charset="2"/>
              <a:buChar char="§"/>
            </a:pPr>
            <a:r>
              <a:rPr lang="en-US" sz="2400" dirty="0" smtClean="0">
                <a:solidFill>
                  <a:schemeClr val="tx1">
                    <a:lumMod val="95000"/>
                    <a:lumOff val="5000"/>
                  </a:schemeClr>
                </a:solidFill>
              </a:rPr>
              <a:t>  an intended recipient</a:t>
            </a:r>
            <a:endParaRPr lang="en-US" sz="2400" dirty="0">
              <a:solidFill>
                <a:schemeClr val="tx1">
                  <a:lumMod val="95000"/>
                  <a:lumOff val="5000"/>
                </a:schemeClr>
              </a:solidFill>
            </a:endParaRPr>
          </a:p>
        </p:txBody>
      </p:sp>
      <p:sp>
        <p:nvSpPr>
          <p:cNvPr id="6" name="Rectangle 5"/>
          <p:cNvSpPr/>
          <p:nvPr/>
        </p:nvSpPr>
        <p:spPr>
          <a:xfrm>
            <a:off x="304800" y="914400"/>
            <a:ext cx="7924800" cy="2062103"/>
          </a:xfrm>
          <a:prstGeom prst="rect">
            <a:avLst/>
          </a:prstGeom>
          <a:ln>
            <a:solidFill>
              <a:srgbClr val="FF9900"/>
            </a:solidFill>
          </a:ln>
        </p:spPr>
        <p:txBody>
          <a:bodyPr wrap="square">
            <a:spAutoFit/>
          </a:bodyPr>
          <a:lstStyle/>
          <a:p>
            <a:pPr algn="ctr"/>
            <a:r>
              <a:rPr lang="en-US" sz="3200" dirty="0" smtClean="0"/>
              <a:t>The dictionary defines communication as a </a:t>
            </a:r>
            <a:r>
              <a:rPr lang="en-US" sz="3200" b="1" dirty="0" smtClean="0"/>
              <a:t>process </a:t>
            </a:r>
            <a:r>
              <a:rPr lang="en-US" sz="3200" dirty="0" smtClean="0"/>
              <a:t>by which </a:t>
            </a:r>
            <a:r>
              <a:rPr lang="en-US" sz="3200" b="1" dirty="0" smtClean="0"/>
              <a:t>information</a:t>
            </a:r>
            <a:r>
              <a:rPr lang="en-US" sz="3200" dirty="0" smtClean="0"/>
              <a:t> is exchanged between individuals through a common </a:t>
            </a:r>
            <a:r>
              <a:rPr lang="en-US" sz="3200" b="1" dirty="0" smtClean="0"/>
              <a:t>system of symbols,</a:t>
            </a:r>
            <a:r>
              <a:rPr lang="en-US" sz="3200" dirty="0" smtClean="0"/>
              <a:t> </a:t>
            </a:r>
            <a:r>
              <a:rPr lang="en-US" sz="3200" b="1" dirty="0" smtClean="0"/>
              <a:t>signs </a:t>
            </a:r>
            <a:r>
              <a:rPr lang="en-US" sz="3200" dirty="0" smtClean="0"/>
              <a:t>or </a:t>
            </a:r>
            <a:r>
              <a:rPr lang="en-US" sz="3200" b="1" dirty="0" smtClean="0"/>
              <a:t>behaviors.</a:t>
            </a:r>
            <a:endParaRPr lang="en-US" sz="3200" b="1" dirty="0"/>
          </a:p>
        </p:txBody>
      </p:sp>
    </p:spTree>
    <p:extLst>
      <p:ext uri="{BB962C8B-B14F-4D97-AF65-F5344CB8AC3E}">
        <p14:creationId xmlns:p14="http://schemas.microsoft.com/office/powerpoint/2010/main" xmlns="" val="16305547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5400" dirty="0" smtClean="0"/>
              <a:t>Communication</a:t>
            </a:r>
            <a:endParaRPr lang="en-US" sz="5400" dirty="0"/>
          </a:p>
        </p:txBody>
      </p:sp>
      <p:sp>
        <p:nvSpPr>
          <p:cNvPr id="5" name="Subtitle 2"/>
          <p:cNvSpPr>
            <a:spLocks noGrp="1"/>
          </p:cNvSpPr>
          <p:nvPr>
            <p:ph idx="1"/>
          </p:nvPr>
        </p:nvSpPr>
        <p:spPr>
          <a:xfrm>
            <a:off x="2667000" y="5562600"/>
            <a:ext cx="5638800" cy="609601"/>
          </a:xfrm>
          <a:ln>
            <a:solidFill>
              <a:schemeClr val="tx1"/>
            </a:solidFill>
          </a:ln>
        </p:spPr>
        <p:txBody>
          <a:bodyPr>
            <a:normAutofit/>
          </a:bodyPr>
          <a:lstStyle/>
          <a:p>
            <a:pPr algn="ctr">
              <a:buNone/>
            </a:pPr>
            <a:r>
              <a:rPr lang="en-US" sz="3300" dirty="0" smtClean="0"/>
              <a:t>our body language</a:t>
            </a:r>
          </a:p>
        </p:txBody>
      </p:sp>
      <p:sp>
        <p:nvSpPr>
          <p:cNvPr id="3" name="Slide Number Placeholder 2"/>
          <p:cNvSpPr>
            <a:spLocks noGrp="1"/>
          </p:cNvSpPr>
          <p:nvPr>
            <p:ph type="sldNum" sz="quarter" idx="12"/>
          </p:nvPr>
        </p:nvSpPr>
        <p:spPr/>
        <p:txBody>
          <a:bodyPr/>
          <a:lstStyle/>
          <a:p>
            <a:fld id="{9FFA460D-D413-4A4F-96F2-FCE1F5E5CE9E}" type="slidenum">
              <a:rPr lang="en-US" smtClean="0"/>
              <a:pPr/>
              <a:t>4</a:t>
            </a:fld>
            <a:endParaRPr lang="en-US"/>
          </a:p>
        </p:txBody>
      </p:sp>
      <p:sp>
        <p:nvSpPr>
          <p:cNvPr id="6" name="Oval 5"/>
          <p:cNvSpPr/>
          <p:nvPr/>
        </p:nvSpPr>
        <p:spPr>
          <a:xfrm>
            <a:off x="381000" y="1676400"/>
            <a:ext cx="16002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Verbal</a:t>
            </a:r>
          </a:p>
        </p:txBody>
      </p:sp>
      <p:sp>
        <p:nvSpPr>
          <p:cNvPr id="7" name="Oval 6"/>
          <p:cNvSpPr/>
          <p:nvPr/>
        </p:nvSpPr>
        <p:spPr>
          <a:xfrm>
            <a:off x="381000" y="3352800"/>
            <a:ext cx="16002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Vocal</a:t>
            </a:r>
          </a:p>
        </p:txBody>
      </p:sp>
      <p:sp>
        <p:nvSpPr>
          <p:cNvPr id="8" name="Oval 7"/>
          <p:cNvSpPr/>
          <p:nvPr/>
        </p:nvSpPr>
        <p:spPr>
          <a:xfrm>
            <a:off x="381000" y="5029200"/>
            <a:ext cx="16002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Visual</a:t>
            </a:r>
            <a:endParaRPr lang="en-US" sz="2400" b="1" dirty="0">
              <a:solidFill>
                <a:schemeClr val="tx1"/>
              </a:solidFill>
            </a:endParaRPr>
          </a:p>
        </p:txBody>
      </p:sp>
      <p:sp>
        <p:nvSpPr>
          <p:cNvPr id="9" name="Rectangle 8"/>
          <p:cNvSpPr/>
          <p:nvPr/>
        </p:nvSpPr>
        <p:spPr>
          <a:xfrm>
            <a:off x="2590800" y="2057400"/>
            <a:ext cx="5715000" cy="600164"/>
          </a:xfrm>
          <a:prstGeom prst="rect">
            <a:avLst/>
          </a:prstGeom>
          <a:ln>
            <a:solidFill>
              <a:schemeClr val="tx1"/>
            </a:solidFill>
          </a:ln>
        </p:spPr>
        <p:txBody>
          <a:bodyPr wrap="square">
            <a:spAutoFit/>
          </a:bodyPr>
          <a:lstStyle/>
          <a:p>
            <a:pPr algn="ctr"/>
            <a:r>
              <a:rPr lang="en-US" sz="3300" spc="150" dirty="0" smtClean="0">
                <a:solidFill>
                  <a:schemeClr val="tx2"/>
                </a:solidFill>
              </a:rPr>
              <a:t>the message that we deliver</a:t>
            </a:r>
          </a:p>
        </p:txBody>
      </p:sp>
      <p:sp>
        <p:nvSpPr>
          <p:cNvPr id="10" name="Rectangle 9"/>
          <p:cNvSpPr/>
          <p:nvPr/>
        </p:nvSpPr>
        <p:spPr>
          <a:xfrm>
            <a:off x="2667000" y="3810000"/>
            <a:ext cx="5638800" cy="600164"/>
          </a:xfrm>
          <a:prstGeom prst="rect">
            <a:avLst/>
          </a:prstGeom>
          <a:ln>
            <a:solidFill>
              <a:schemeClr val="tx1"/>
            </a:solidFill>
          </a:ln>
        </p:spPr>
        <p:txBody>
          <a:bodyPr vert="horz" lIns="91440" tIns="45720" rIns="91440" bIns="45720" rtlCol="0">
            <a:normAutofit/>
          </a:bodyPr>
          <a:lstStyle/>
          <a:p>
            <a:pPr marL="274320" indent="-228600" algn="ctr">
              <a:spcBef>
                <a:spcPct val="20000"/>
              </a:spcBef>
              <a:buClr>
                <a:schemeClr val="accent1"/>
              </a:buClr>
            </a:pPr>
            <a:r>
              <a:rPr lang="en-US" sz="3300" spc="150" dirty="0" smtClean="0">
                <a:solidFill>
                  <a:schemeClr val="tx2"/>
                </a:solidFill>
              </a:rPr>
              <a:t>the voice that we convey</a:t>
            </a:r>
          </a:p>
        </p:txBody>
      </p:sp>
      <p:cxnSp>
        <p:nvCxnSpPr>
          <p:cNvPr id="12" name="Straight Arrow Connector 11"/>
          <p:cNvCxnSpPr/>
          <p:nvPr/>
        </p:nvCxnSpPr>
        <p:spPr>
          <a:xfrm>
            <a:off x="2057400" y="2362200"/>
            <a:ext cx="457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2057400" y="4114800"/>
            <a:ext cx="457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2057400" y="5867400"/>
            <a:ext cx="457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0805554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a:solidFill>
            <a:schemeClr val="bg1"/>
          </a:solidFill>
          <a:effectLst>
            <a:glow rad="228600">
              <a:schemeClr val="accent1">
                <a:satMod val="175000"/>
                <a:alpha val="40000"/>
              </a:schemeClr>
            </a:glow>
          </a:effectLst>
        </p:spPr>
        <p:txBody>
          <a:bodyPr>
            <a:normAutofit fontScale="90000"/>
          </a:bodyPr>
          <a:lstStyle/>
          <a:p>
            <a:pPr algn="ctr"/>
            <a:r>
              <a:rPr lang="en-US" sz="4400" b="1" dirty="0" smtClean="0"/>
              <a:t>How do we Communicate?</a:t>
            </a:r>
            <a:endParaRPr lang="en-US" sz="4400" b="1"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5</a:t>
            </a:fld>
            <a:endParaRPr lang="en-US" dirty="0"/>
          </a:p>
        </p:txBody>
      </p:sp>
      <p:sp>
        <p:nvSpPr>
          <p:cNvPr id="7" name="TextBox 6"/>
          <p:cNvSpPr txBox="1"/>
          <p:nvPr/>
        </p:nvSpPr>
        <p:spPr>
          <a:xfrm>
            <a:off x="2362200" y="1219200"/>
            <a:ext cx="3581400" cy="4708981"/>
          </a:xfrm>
          <a:prstGeom prst="rect">
            <a:avLst/>
          </a:prstGeom>
          <a:noFill/>
          <a:effectLst>
            <a:outerShdw blurRad="50800" dist="38100" dir="16200000" rotWithShape="0">
              <a:prstClr val="black">
                <a:alpha val="40000"/>
              </a:prstClr>
            </a:outerShdw>
          </a:effectLst>
        </p:spPr>
        <p:txBody>
          <a:bodyPr wrap="square" rtlCol="0">
            <a:spAutoFit/>
          </a:bodyPr>
          <a:lstStyle/>
          <a:p>
            <a:pPr algn="ctr"/>
            <a:r>
              <a:rPr lang="en-US" sz="30000" dirty="0" smtClean="0"/>
              <a:t>?</a:t>
            </a:r>
            <a:endParaRPr lang="en-US" sz="30000" dirty="0"/>
          </a:p>
        </p:txBody>
      </p:sp>
    </p:spTree>
    <p:extLst>
      <p:ext uri="{BB962C8B-B14F-4D97-AF65-F5344CB8AC3E}">
        <p14:creationId xmlns:p14="http://schemas.microsoft.com/office/powerpoint/2010/main" xmlns="" val="16305547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ctr"/>
            <a:r>
              <a:rPr lang="en-US" sz="4400" b="1" dirty="0" smtClean="0"/>
              <a:t>What is a Skill?</a:t>
            </a:r>
            <a:endParaRPr lang="en-US" sz="4400" b="1" dirty="0"/>
          </a:p>
        </p:txBody>
      </p:sp>
      <p:sp>
        <p:nvSpPr>
          <p:cNvPr id="3" name="Content Placeholder 2"/>
          <p:cNvSpPr>
            <a:spLocks noGrp="1"/>
          </p:cNvSpPr>
          <p:nvPr>
            <p:ph idx="1"/>
          </p:nvPr>
        </p:nvSpPr>
        <p:spPr/>
        <p:txBody>
          <a:bodyPr>
            <a:normAutofit/>
          </a:bodyPr>
          <a:lstStyle/>
          <a:p>
            <a:pPr algn="ctr">
              <a:buNone/>
            </a:pPr>
            <a:r>
              <a:rPr lang="en-US" sz="4800" dirty="0" smtClean="0"/>
              <a:t>Skill is defined as a </a:t>
            </a:r>
            <a:r>
              <a:rPr lang="en-US" sz="4800" b="1" dirty="0" smtClean="0"/>
              <a:t>learned power</a:t>
            </a:r>
            <a:r>
              <a:rPr lang="en-US" sz="4800" dirty="0" smtClean="0"/>
              <a:t> of doing something competently. It is a developed aptitude or ability.</a:t>
            </a:r>
            <a:endParaRPr lang="en-US" sz="4800"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a:solidFill>
            <a:schemeClr val="bg1"/>
          </a:solidFill>
          <a:effectLst>
            <a:glow rad="228600">
              <a:schemeClr val="accent1">
                <a:satMod val="175000"/>
                <a:alpha val="40000"/>
              </a:schemeClr>
            </a:glow>
          </a:effectLst>
        </p:spPr>
        <p:txBody>
          <a:bodyPr>
            <a:normAutofit fontScale="90000"/>
          </a:bodyPr>
          <a:lstStyle/>
          <a:p>
            <a:pPr algn="ctr"/>
            <a:r>
              <a:rPr lang="en-US" sz="4800" b="1" dirty="0" smtClean="0"/>
              <a:t>Language Skills</a:t>
            </a:r>
            <a:endParaRPr lang="en-US" sz="4800" b="1" dirty="0"/>
          </a:p>
        </p:txBody>
      </p:sp>
      <p:sp>
        <p:nvSpPr>
          <p:cNvPr id="6" name="Slide Number Placeholder 5"/>
          <p:cNvSpPr>
            <a:spLocks noGrp="1"/>
          </p:cNvSpPr>
          <p:nvPr>
            <p:ph type="sldNum" sz="quarter" idx="12"/>
          </p:nvPr>
        </p:nvSpPr>
        <p:spPr/>
        <p:txBody>
          <a:bodyPr/>
          <a:lstStyle/>
          <a:p>
            <a:fld id="{EE85AB50-8EFD-4F2D-BAA3-7A18F6A26DE1}" type="slidenum">
              <a:rPr lang="en-US" smtClean="0"/>
              <a:pPr/>
              <a:t>7</a:t>
            </a:fld>
            <a:endParaRPr lang="en-US"/>
          </a:p>
        </p:txBody>
      </p:sp>
      <p:graphicFrame>
        <p:nvGraphicFramePr>
          <p:cNvPr id="7" name="Diagram 6"/>
          <p:cNvGraphicFramePr/>
          <p:nvPr/>
        </p:nvGraphicFramePr>
        <p:xfrm>
          <a:off x="990600" y="1397000"/>
          <a:ext cx="6781800" cy="226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p:cNvGraphicFramePr/>
          <p:nvPr/>
        </p:nvGraphicFramePr>
        <p:xfrm>
          <a:off x="990600" y="4038600"/>
          <a:ext cx="6781800" cy="2260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Oval 8"/>
          <p:cNvSpPr/>
          <p:nvPr/>
        </p:nvSpPr>
        <p:spPr>
          <a:xfrm>
            <a:off x="3276600" y="1981200"/>
            <a:ext cx="2209800" cy="10668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lumMod val="95000"/>
                    <a:lumOff val="5000"/>
                  </a:schemeClr>
                </a:solidFill>
              </a:rPr>
              <a:t>Receptive Skills</a:t>
            </a:r>
            <a:endParaRPr lang="en-US" sz="2400" b="1" dirty="0">
              <a:solidFill>
                <a:schemeClr val="tx1">
                  <a:lumMod val="95000"/>
                  <a:lumOff val="5000"/>
                </a:schemeClr>
              </a:solidFill>
            </a:endParaRPr>
          </a:p>
        </p:txBody>
      </p:sp>
      <p:sp>
        <p:nvSpPr>
          <p:cNvPr id="10" name="Oval 9"/>
          <p:cNvSpPr/>
          <p:nvPr/>
        </p:nvSpPr>
        <p:spPr>
          <a:xfrm>
            <a:off x="3276600" y="4648200"/>
            <a:ext cx="2209800" cy="10668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lumMod val="95000"/>
                    <a:lumOff val="5000"/>
                  </a:schemeClr>
                </a:solidFill>
              </a:rPr>
              <a:t>Productive Skills</a:t>
            </a:r>
            <a:endParaRPr lang="en-US" sz="2400" b="1" dirty="0">
              <a:solidFill>
                <a:schemeClr val="tx1">
                  <a:lumMod val="95000"/>
                  <a:lumOff val="5000"/>
                </a:schemeClr>
              </a:solidFill>
            </a:endParaRPr>
          </a:p>
        </p:txBody>
      </p:sp>
    </p:spTree>
    <p:extLst>
      <p:ext uri="{BB962C8B-B14F-4D97-AF65-F5344CB8AC3E}">
        <p14:creationId xmlns:p14="http://schemas.microsoft.com/office/powerpoint/2010/main" xmlns="" val="42864103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Communication Frequency</a:t>
            </a:r>
            <a:endParaRPr lang="en-US" dirty="0"/>
          </a:p>
        </p:txBody>
      </p:sp>
      <p:graphicFrame>
        <p:nvGraphicFramePr>
          <p:cNvPr id="5" name="Content Placeholder 4"/>
          <p:cNvGraphicFramePr>
            <a:graphicFrameLocks noGrp="1"/>
          </p:cNvGraphicFramePr>
          <p:nvPr>
            <p:ph idx="1"/>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9FFA460D-D413-4A4F-96F2-FCE1F5E5CE9E}" type="slidenum">
              <a:rPr lang="en-US" smtClean="0"/>
              <a:pPr/>
              <a:t>8</a:t>
            </a:fld>
            <a:endParaRPr lang="en-US"/>
          </a:p>
        </p:txBody>
      </p:sp>
    </p:spTree>
    <p:extLst>
      <p:ext uri="{BB962C8B-B14F-4D97-AF65-F5344CB8AC3E}">
        <p14:creationId xmlns:p14="http://schemas.microsoft.com/office/powerpoint/2010/main" xmlns="" val="36025360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ctr"/>
            <a:r>
              <a:rPr lang="en-US" sz="4400" b="1" dirty="0" smtClean="0"/>
              <a:t>Communication is of 2 Types:</a:t>
            </a:r>
            <a:endParaRPr lang="en-US" sz="4400" b="1" dirty="0"/>
          </a:p>
        </p:txBody>
      </p:sp>
      <p:sp>
        <p:nvSpPr>
          <p:cNvPr id="3" name="Content Placeholder 2"/>
          <p:cNvSpPr>
            <a:spLocks noGrp="1"/>
          </p:cNvSpPr>
          <p:nvPr>
            <p:ph idx="1"/>
          </p:nvPr>
        </p:nvSpPr>
        <p:spPr/>
        <p:txBody>
          <a:bodyPr/>
          <a:lstStyle/>
          <a:p>
            <a:r>
              <a:rPr lang="en-US" sz="3600" b="1" dirty="0" smtClean="0"/>
              <a:t>Verbal Communication</a:t>
            </a:r>
          </a:p>
          <a:p>
            <a:pPr lvl="3">
              <a:buFont typeface="Courier New" pitchFamily="49" charset="0"/>
              <a:buChar char="o"/>
            </a:pPr>
            <a:r>
              <a:rPr lang="fr-FR" sz="3200" dirty="0" smtClean="0"/>
              <a:t> </a:t>
            </a:r>
            <a:r>
              <a:rPr lang="fr-FR" sz="3200" dirty="0" err="1" smtClean="0"/>
              <a:t>Words</a:t>
            </a:r>
            <a:r>
              <a:rPr lang="fr-FR" sz="3200" dirty="0" smtClean="0"/>
              <a:t> </a:t>
            </a:r>
          </a:p>
          <a:p>
            <a:pPr lvl="3">
              <a:buFont typeface="Courier New" pitchFamily="49" charset="0"/>
              <a:buChar char="o"/>
            </a:pPr>
            <a:r>
              <a:rPr lang="fr-FR" sz="3200" dirty="0" smtClean="0"/>
              <a:t> Voice Modulation</a:t>
            </a:r>
            <a:endParaRPr lang="en-US" sz="3200" dirty="0" smtClean="0"/>
          </a:p>
          <a:p>
            <a:r>
              <a:rPr lang="en-US" sz="3600" b="1" dirty="0" smtClean="0"/>
              <a:t>Non-verbal Communication</a:t>
            </a:r>
          </a:p>
          <a:p>
            <a:pPr lvl="3">
              <a:buFont typeface="Courier New" pitchFamily="49" charset="0"/>
              <a:buChar char="o"/>
            </a:pPr>
            <a:r>
              <a:rPr lang="fr-FR" sz="3200" dirty="0" smtClean="0"/>
              <a:t> Posture &amp; </a:t>
            </a:r>
            <a:r>
              <a:rPr lang="fr-FR" sz="3200" dirty="0" err="1" smtClean="0"/>
              <a:t>Movement</a:t>
            </a:r>
            <a:r>
              <a:rPr lang="fr-FR" sz="3200" dirty="0" smtClean="0"/>
              <a:t> </a:t>
            </a:r>
          </a:p>
          <a:p>
            <a:pPr lvl="3">
              <a:buFont typeface="Courier New" pitchFamily="49" charset="0"/>
              <a:buChar char="o"/>
            </a:pPr>
            <a:r>
              <a:rPr lang="fr-FR" sz="3200" dirty="0" smtClean="0"/>
              <a:t> </a:t>
            </a:r>
            <a:r>
              <a:rPr lang="fr-FR" sz="3200" dirty="0" err="1" smtClean="0"/>
              <a:t>Gestures</a:t>
            </a:r>
            <a:r>
              <a:rPr lang="fr-FR" sz="3200" dirty="0" smtClean="0"/>
              <a:t> </a:t>
            </a:r>
          </a:p>
          <a:p>
            <a:pPr lvl="3">
              <a:buFont typeface="Courier New" pitchFamily="49" charset="0"/>
              <a:buChar char="o"/>
            </a:pPr>
            <a:r>
              <a:rPr lang="fr-FR" sz="3200" dirty="0" smtClean="0"/>
              <a:t> Facial Expressions</a:t>
            </a:r>
            <a:endParaRPr lang="en-US" sz="3200" dirty="0" smtClean="0"/>
          </a:p>
          <a:p>
            <a:pPr>
              <a:buNone/>
            </a:pPr>
            <a:endParaRPr lang="en-US"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ctr"/>
            <a:r>
              <a:rPr lang="en-US" sz="4400" b="1" dirty="0" smtClean="0"/>
              <a:t>Styles of Communication</a:t>
            </a:r>
            <a:endParaRPr lang="en-US" sz="4400" b="1" dirty="0"/>
          </a:p>
        </p:txBody>
      </p:sp>
      <p:sp>
        <p:nvSpPr>
          <p:cNvPr id="3" name="Content Placeholder 2"/>
          <p:cNvSpPr>
            <a:spLocks noGrp="1"/>
          </p:cNvSpPr>
          <p:nvPr>
            <p:ph idx="1"/>
          </p:nvPr>
        </p:nvSpPr>
        <p:spPr/>
        <p:txBody>
          <a:bodyPr>
            <a:normAutofit/>
          </a:bodyPr>
          <a:lstStyle/>
          <a:p>
            <a:pPr>
              <a:buNone/>
            </a:pPr>
            <a:endParaRPr lang="fr-FR" sz="4000" dirty="0" smtClean="0"/>
          </a:p>
          <a:p>
            <a:r>
              <a:rPr lang="fr-FR" sz="4000" dirty="0" smtClean="0"/>
              <a:t>Agressive communication </a:t>
            </a:r>
          </a:p>
          <a:p>
            <a:r>
              <a:rPr lang="fr-FR" sz="4000" dirty="0" err="1" smtClean="0"/>
              <a:t>Submissive</a:t>
            </a:r>
            <a:r>
              <a:rPr lang="fr-FR" sz="4000" dirty="0" smtClean="0"/>
              <a:t> communication </a:t>
            </a:r>
          </a:p>
          <a:p>
            <a:r>
              <a:rPr lang="fr-FR" sz="4000" dirty="0" smtClean="0"/>
              <a:t>Assertive communication</a:t>
            </a:r>
            <a:endParaRPr lang="en-US" sz="4000"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10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ctr"/>
            <a:r>
              <a:rPr lang="en-US" sz="4400" b="1" dirty="0" smtClean="0"/>
              <a:t>How do we Communicate?</a:t>
            </a:r>
            <a:endParaRPr lang="en-US" sz="4400" b="1"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11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1715838048"/>
              </p:ext>
            </p:extLst>
          </p:nvPr>
        </p:nvGraphicFramePr>
        <p:xfrm>
          <a:off x="381000" y="1397000"/>
          <a:ext cx="8382000" cy="4394200"/>
        </p:xfrm>
        <a:graphic>
          <a:graphicData uri="http://schemas.openxmlformats.org/drawingml/2006/table">
            <a:tbl>
              <a:tblPr firstRow="1" bandRow="1">
                <a:tableStyleId>{5C22544A-7EE6-4342-B048-85BDC9FD1C3A}</a:tableStyleId>
              </a:tblPr>
              <a:tblGrid>
                <a:gridCol w="4191000"/>
                <a:gridCol w="4191000"/>
              </a:tblGrid>
              <a:tr h="953458">
                <a:tc>
                  <a:txBody>
                    <a:bodyPr/>
                    <a:lstStyle/>
                    <a:p>
                      <a:r>
                        <a:rPr lang="en-US" sz="4000" dirty="0" smtClean="0"/>
                        <a:t>Written-Visual</a:t>
                      </a:r>
                      <a:endParaRPr lang="en-US" sz="4000" dirty="0"/>
                    </a:p>
                  </a:txBody>
                  <a:tcPr/>
                </a:tc>
                <a:tc>
                  <a:txBody>
                    <a:bodyPr/>
                    <a:lstStyle/>
                    <a:p>
                      <a:r>
                        <a:rPr lang="en-US" sz="4000" dirty="0" smtClean="0"/>
                        <a:t>Verbal-Non verbal</a:t>
                      </a:r>
                      <a:endParaRPr lang="en-US" sz="4000" dirty="0"/>
                    </a:p>
                  </a:txBody>
                  <a:tcPr/>
                </a:tc>
              </a:tr>
              <a:tr h="3440742">
                <a:tc>
                  <a:txBody>
                    <a:bodyPr/>
                    <a:lstStyle/>
                    <a:p>
                      <a:pPr>
                        <a:buFont typeface="Arial" pitchFamily="34" charset="0"/>
                        <a:buChar char="•"/>
                      </a:pPr>
                      <a:r>
                        <a:rPr lang="en-US" sz="4000" dirty="0" smtClean="0"/>
                        <a:t> Assignment</a:t>
                      </a:r>
                    </a:p>
                    <a:p>
                      <a:pPr>
                        <a:buFont typeface="Arial" pitchFamily="34" charset="0"/>
                        <a:buChar char="•"/>
                      </a:pPr>
                      <a:r>
                        <a:rPr lang="en-US" sz="4000" dirty="0" smtClean="0"/>
                        <a:t> CV</a:t>
                      </a:r>
                    </a:p>
                    <a:p>
                      <a:pPr>
                        <a:buFont typeface="Arial" pitchFamily="34" charset="0"/>
                        <a:buChar char="•"/>
                      </a:pPr>
                      <a:r>
                        <a:rPr lang="en-US" sz="4000" dirty="0" smtClean="0"/>
                        <a:t> Application</a:t>
                      </a:r>
                    </a:p>
                    <a:p>
                      <a:pPr>
                        <a:buFont typeface="Arial" pitchFamily="34" charset="0"/>
                        <a:buChar char="•"/>
                      </a:pPr>
                      <a:r>
                        <a:rPr lang="en-US" sz="4000" dirty="0" smtClean="0"/>
                        <a:t> Report</a:t>
                      </a:r>
                      <a:endParaRPr lang="en-US" sz="4000" dirty="0"/>
                    </a:p>
                  </a:txBody>
                  <a:tcPr/>
                </a:tc>
                <a:tc>
                  <a:txBody>
                    <a:bodyPr/>
                    <a:lstStyle/>
                    <a:p>
                      <a:pPr>
                        <a:buFont typeface="Arial" pitchFamily="34" charset="0"/>
                        <a:buChar char="•"/>
                      </a:pPr>
                      <a:r>
                        <a:rPr lang="en-US" sz="4000" dirty="0" smtClean="0"/>
                        <a:t> Interview</a:t>
                      </a:r>
                    </a:p>
                    <a:p>
                      <a:pPr>
                        <a:buFont typeface="Arial" pitchFamily="34" charset="0"/>
                        <a:buChar char="•"/>
                      </a:pPr>
                      <a:r>
                        <a:rPr lang="en-US" sz="4000" dirty="0" smtClean="0"/>
                        <a:t> Presentation</a:t>
                      </a:r>
                    </a:p>
                    <a:p>
                      <a:pPr>
                        <a:buFont typeface="Arial" pitchFamily="34" charset="0"/>
                        <a:buChar char="•"/>
                      </a:pPr>
                      <a:r>
                        <a:rPr lang="en-US" sz="4000" dirty="0" smtClean="0"/>
                        <a:t> Meetings</a:t>
                      </a:r>
                      <a:endParaRPr lang="en-US" sz="4000" dirty="0"/>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96962"/>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ctr"/>
            <a:r>
              <a:rPr lang="en-US" sz="3600" b="1" dirty="0" smtClean="0"/>
              <a:t>A communication system normally goes through a cycle involving:</a:t>
            </a:r>
            <a:endParaRPr lang="en-US" sz="4800" b="1"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12</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xmlns="" val="3428284554"/>
              </p:ext>
            </p:extLst>
          </p:nvPr>
        </p:nvGraphicFramePr>
        <p:xfrm>
          <a:off x="381000" y="1397000"/>
          <a:ext cx="8229600" cy="4699000"/>
        </p:xfrm>
        <a:graphic>
          <a:graphicData uri="http://schemas.openxmlformats.org/drawingml/2006/table">
            <a:tbl>
              <a:tblPr firstRow="1" bandRow="1">
                <a:tableStyleId>{5940675A-B579-460E-94D1-54222C63F5DA}</a:tableStyleId>
              </a:tblPr>
              <a:tblGrid>
                <a:gridCol w="514351"/>
                <a:gridCol w="2228849"/>
                <a:gridCol w="5486400"/>
              </a:tblGrid>
              <a:tr h="939800">
                <a:tc>
                  <a:txBody>
                    <a:bodyPr/>
                    <a:lstStyle/>
                    <a:p>
                      <a:r>
                        <a:rPr lang="en-US" sz="2400" dirty="0" smtClean="0"/>
                        <a:t>1</a:t>
                      </a:r>
                      <a:endParaRPr lang="en-US" sz="2400" b="1" dirty="0">
                        <a:solidFill>
                          <a:schemeClr val="tx1">
                            <a:lumMod val="95000"/>
                            <a:lumOff val="5000"/>
                          </a:schemeClr>
                        </a:solidFill>
                      </a:endParaRPr>
                    </a:p>
                  </a:txBody>
                  <a:tcPr/>
                </a:tc>
                <a:tc>
                  <a:txBody>
                    <a:bodyPr/>
                    <a:lstStyle/>
                    <a:p>
                      <a:r>
                        <a:rPr lang="en-US" sz="2400" dirty="0" smtClean="0"/>
                        <a:t>The Sender </a:t>
                      </a:r>
                      <a:endParaRPr lang="en-US" sz="2400" b="1" dirty="0">
                        <a:solidFill>
                          <a:schemeClr val="tx1">
                            <a:lumMod val="95000"/>
                            <a:lumOff val="5000"/>
                          </a:schemeClr>
                        </a:solidFill>
                      </a:endParaRPr>
                    </a:p>
                  </a:txBody>
                  <a:tcPr/>
                </a:tc>
                <a:tc>
                  <a:txBody>
                    <a:bodyPr/>
                    <a:lstStyle/>
                    <a:p>
                      <a:r>
                        <a:rPr lang="en-US" sz="2400" dirty="0" smtClean="0"/>
                        <a:t>person who sends the message; the source</a:t>
                      </a:r>
                      <a:endParaRPr lang="en-US" sz="2400" b="1" dirty="0">
                        <a:solidFill>
                          <a:schemeClr val="tx1">
                            <a:lumMod val="95000"/>
                            <a:lumOff val="5000"/>
                          </a:schemeClr>
                        </a:solidFill>
                      </a:endParaRPr>
                    </a:p>
                  </a:txBody>
                  <a:tcPr/>
                </a:tc>
              </a:tr>
              <a:tr h="522111">
                <a:tc>
                  <a:txBody>
                    <a:bodyPr/>
                    <a:lstStyle/>
                    <a:p>
                      <a:r>
                        <a:rPr lang="en-US" sz="2400" dirty="0" smtClean="0"/>
                        <a:t>2</a:t>
                      </a:r>
                      <a:endParaRPr lang="en-US" sz="2400" b="1" dirty="0">
                        <a:solidFill>
                          <a:schemeClr val="tx1">
                            <a:lumMod val="95000"/>
                            <a:lumOff val="5000"/>
                          </a:schemeClr>
                        </a:solidFill>
                      </a:endParaRPr>
                    </a:p>
                  </a:txBody>
                  <a:tcPr/>
                </a:tc>
                <a:tc>
                  <a:txBody>
                    <a:bodyPr/>
                    <a:lstStyle/>
                    <a:p>
                      <a:r>
                        <a:rPr lang="en-US" sz="2400" dirty="0" smtClean="0"/>
                        <a:t>The Receiver</a:t>
                      </a:r>
                      <a:endParaRPr lang="en-US" sz="2400" b="1" dirty="0">
                        <a:solidFill>
                          <a:schemeClr val="tx1">
                            <a:lumMod val="95000"/>
                            <a:lumOff val="5000"/>
                          </a:schemeClr>
                        </a:solidFill>
                      </a:endParaRPr>
                    </a:p>
                  </a:txBody>
                  <a:tcPr/>
                </a:tc>
                <a:tc>
                  <a:txBody>
                    <a:bodyPr/>
                    <a:lstStyle/>
                    <a:p>
                      <a:r>
                        <a:rPr lang="en-US" sz="2400" dirty="0" smtClean="0"/>
                        <a:t>The person who receives the message</a:t>
                      </a:r>
                      <a:endParaRPr lang="en-US" sz="2400" b="1" dirty="0">
                        <a:solidFill>
                          <a:schemeClr val="tx1">
                            <a:lumMod val="95000"/>
                            <a:lumOff val="5000"/>
                          </a:schemeClr>
                        </a:solidFill>
                      </a:endParaRPr>
                    </a:p>
                  </a:txBody>
                  <a:tcPr/>
                </a:tc>
              </a:tr>
              <a:tr h="1357489">
                <a:tc>
                  <a:txBody>
                    <a:bodyPr/>
                    <a:lstStyle/>
                    <a:p>
                      <a:r>
                        <a:rPr lang="en-US" sz="2400" dirty="0" smtClean="0"/>
                        <a:t>3</a:t>
                      </a:r>
                      <a:endParaRPr lang="en-US" sz="2400" b="1" dirty="0">
                        <a:solidFill>
                          <a:schemeClr val="tx1">
                            <a:lumMod val="95000"/>
                            <a:lumOff val="5000"/>
                          </a:schemeClr>
                        </a:solidFill>
                      </a:endParaRPr>
                    </a:p>
                  </a:txBody>
                  <a:tcPr/>
                </a:tc>
                <a:tc>
                  <a:txBody>
                    <a:bodyPr/>
                    <a:lstStyle/>
                    <a:p>
                      <a:r>
                        <a:rPr lang="en-US" sz="2400" dirty="0" smtClean="0"/>
                        <a:t>The message</a:t>
                      </a:r>
                      <a:endParaRPr lang="en-US" sz="2400" b="1" dirty="0">
                        <a:solidFill>
                          <a:schemeClr val="tx1">
                            <a:lumMod val="95000"/>
                            <a:lumOff val="5000"/>
                          </a:schemeClr>
                        </a:solidFill>
                      </a:endParaRPr>
                    </a:p>
                  </a:txBody>
                  <a:tcPr/>
                </a:tc>
                <a:tc>
                  <a:txBody>
                    <a:bodyPr/>
                    <a:lstStyle/>
                    <a:p>
                      <a:r>
                        <a:rPr lang="en-US" sz="2400" dirty="0" smtClean="0"/>
                        <a:t>Subject matter of communication. It may contain facts, ideas, feelings and thoughts</a:t>
                      </a:r>
                      <a:endParaRPr lang="en-US" sz="2400" b="1" dirty="0">
                        <a:solidFill>
                          <a:schemeClr val="tx1">
                            <a:lumMod val="95000"/>
                            <a:lumOff val="5000"/>
                          </a:schemeClr>
                        </a:solidFill>
                      </a:endParaRPr>
                    </a:p>
                  </a:txBody>
                  <a:tcPr/>
                </a:tc>
              </a:tr>
              <a:tr h="522111">
                <a:tc>
                  <a:txBody>
                    <a:bodyPr/>
                    <a:lstStyle/>
                    <a:p>
                      <a:r>
                        <a:rPr lang="en-US" sz="2400" dirty="0" smtClean="0"/>
                        <a:t>4</a:t>
                      </a:r>
                      <a:endParaRPr lang="en-US" sz="2400" b="1" dirty="0">
                        <a:solidFill>
                          <a:schemeClr val="tx1">
                            <a:lumMod val="95000"/>
                            <a:lumOff val="5000"/>
                          </a:schemeClr>
                        </a:solidFill>
                      </a:endParaRPr>
                    </a:p>
                  </a:txBody>
                  <a:tcPr/>
                </a:tc>
                <a:tc>
                  <a:txBody>
                    <a:bodyPr/>
                    <a:lstStyle/>
                    <a:p>
                      <a:r>
                        <a:rPr lang="en-US" sz="2400" dirty="0" smtClean="0"/>
                        <a:t>The Channel</a:t>
                      </a:r>
                      <a:endParaRPr lang="en-US" sz="2400" b="1" dirty="0">
                        <a:solidFill>
                          <a:schemeClr val="tx1">
                            <a:lumMod val="95000"/>
                            <a:lumOff val="5000"/>
                          </a:schemeClr>
                        </a:solidFill>
                      </a:endParaRPr>
                    </a:p>
                  </a:txBody>
                  <a:tcPr/>
                </a:tc>
                <a:tc>
                  <a:txBody>
                    <a:bodyPr/>
                    <a:lstStyle/>
                    <a:p>
                      <a:r>
                        <a:rPr lang="en-US" sz="2400" dirty="0" smtClean="0"/>
                        <a:t>Verbal/ Nonverbal</a:t>
                      </a:r>
                      <a:endParaRPr lang="en-US" sz="2400" b="1" dirty="0">
                        <a:solidFill>
                          <a:schemeClr val="tx1">
                            <a:lumMod val="95000"/>
                            <a:lumOff val="5000"/>
                          </a:schemeClr>
                        </a:solidFill>
                      </a:endParaRPr>
                    </a:p>
                  </a:txBody>
                  <a:tcPr/>
                </a:tc>
              </a:tr>
              <a:tr h="1357489">
                <a:tc>
                  <a:txBody>
                    <a:bodyPr/>
                    <a:lstStyle/>
                    <a:p>
                      <a:r>
                        <a:rPr lang="en-US" sz="2400" dirty="0" smtClean="0"/>
                        <a:t>5</a:t>
                      </a:r>
                      <a:endParaRPr lang="en-US" sz="2400" b="1" dirty="0">
                        <a:solidFill>
                          <a:schemeClr val="tx1">
                            <a:lumMod val="95000"/>
                            <a:lumOff val="5000"/>
                          </a:schemeClr>
                        </a:solidFill>
                      </a:endParaRPr>
                    </a:p>
                  </a:txBody>
                  <a:tcPr/>
                </a:tc>
                <a:tc>
                  <a:txBody>
                    <a:bodyPr/>
                    <a:lstStyle/>
                    <a:p>
                      <a:r>
                        <a:rPr lang="en-US" sz="2400" dirty="0" smtClean="0"/>
                        <a:t>The Feed back</a:t>
                      </a:r>
                      <a:endParaRPr lang="en-US" sz="2400" b="1" dirty="0">
                        <a:solidFill>
                          <a:schemeClr val="tx1">
                            <a:lumMod val="95000"/>
                            <a:lumOff val="5000"/>
                          </a:schemeClr>
                        </a:solidFill>
                      </a:endParaRPr>
                    </a:p>
                  </a:txBody>
                  <a:tcPr/>
                </a:tc>
                <a:tc>
                  <a:txBody>
                    <a:bodyPr/>
                    <a:lstStyle/>
                    <a:p>
                      <a:r>
                        <a:rPr lang="en-US" sz="2400" dirty="0" smtClean="0"/>
                        <a:t>Receiver’s response or reaction or reply to the message, which is directly towards the sender</a:t>
                      </a:r>
                      <a:endParaRPr lang="en-US" sz="2400" b="1" dirty="0">
                        <a:solidFill>
                          <a:schemeClr val="tx1">
                            <a:lumMod val="95000"/>
                            <a:lumOff val="5000"/>
                          </a:schemeClr>
                        </a:solidFill>
                      </a:endParaRPr>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2162"/>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ctr"/>
            <a:r>
              <a:rPr lang="en-US" sz="4800" b="1" dirty="0" smtClean="0"/>
              <a:t>The Communication Cycle</a:t>
            </a:r>
          </a:p>
        </p:txBody>
      </p:sp>
      <p:sp>
        <p:nvSpPr>
          <p:cNvPr id="4" name="Slide Number Placeholder 3"/>
          <p:cNvSpPr>
            <a:spLocks noGrp="1"/>
          </p:cNvSpPr>
          <p:nvPr>
            <p:ph type="sldNum" sz="quarter" idx="12"/>
          </p:nvPr>
        </p:nvSpPr>
        <p:spPr/>
        <p:txBody>
          <a:bodyPr/>
          <a:lstStyle/>
          <a:p>
            <a:fld id="{EE85AB50-8EFD-4F2D-BAA3-7A18F6A26DE1}" type="slidenum">
              <a:rPr lang="en-US" smtClean="0"/>
              <a:pPr/>
              <a:t>13</a:t>
            </a:fld>
            <a:endParaRPr lang="en-US"/>
          </a:p>
        </p:txBody>
      </p:sp>
      <p:pic>
        <p:nvPicPr>
          <p:cNvPr id="5" name="Picture 2" descr="C:\Users\Anila\Desktop\CommunicationModel.jpeg"/>
          <p:cNvPicPr>
            <a:picLocks noChangeAspect="1" noChangeArrowheads="1"/>
          </p:cNvPicPr>
          <p:nvPr/>
        </p:nvPicPr>
        <p:blipFill>
          <a:blip r:embed="rId3" cstate="print"/>
          <a:srcRect/>
          <a:stretch>
            <a:fillRect/>
          </a:stretch>
        </p:blipFill>
        <p:spPr bwMode="auto">
          <a:xfrm>
            <a:off x="228600" y="1371600"/>
            <a:ext cx="8001000" cy="4267200"/>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85AB50-8EFD-4F2D-BAA3-7A18F6A26DE1}" type="slidenum">
              <a:rPr lang="en-US" smtClean="0"/>
              <a:pPr/>
              <a:t>14</a:t>
            </a:fld>
            <a:endParaRPr lang="en-US"/>
          </a:p>
        </p:txBody>
      </p:sp>
      <p:graphicFrame>
        <p:nvGraphicFramePr>
          <p:cNvPr id="5" name="Diagram 4"/>
          <p:cNvGraphicFramePr/>
          <p:nvPr/>
        </p:nvGraphicFramePr>
        <p:xfrm>
          <a:off x="228600" y="228600"/>
          <a:ext cx="7924800"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4114800" y="2362200"/>
            <a:ext cx="1026243" cy="523220"/>
          </a:xfrm>
          <a:prstGeom prst="rect">
            <a:avLst/>
          </a:prstGeom>
          <a:solidFill>
            <a:schemeClr val="accent1">
              <a:lumMod val="20000"/>
              <a:lumOff val="80000"/>
            </a:schemeClr>
          </a:solidFill>
        </p:spPr>
        <p:txBody>
          <a:bodyPr wrap="none" rtlCol="0">
            <a:spAutoFit/>
          </a:bodyPr>
          <a:lstStyle/>
          <a:p>
            <a:r>
              <a:rPr lang="en-US" sz="2800" b="1" dirty="0" smtClean="0">
                <a:solidFill>
                  <a:schemeClr val="tx1">
                    <a:lumMod val="95000"/>
                    <a:lumOff val="5000"/>
                  </a:schemeClr>
                </a:solidFill>
              </a:rPr>
              <a:t>Noise</a:t>
            </a:r>
            <a:endParaRPr lang="en-US" sz="2800" b="1" dirty="0">
              <a:solidFill>
                <a:schemeClr val="tx1">
                  <a:lumMod val="95000"/>
                  <a:lumOff val="5000"/>
                </a:schemeClr>
              </a:solidFill>
            </a:endParaRPr>
          </a:p>
        </p:txBody>
      </p:sp>
      <p:sp>
        <p:nvSpPr>
          <p:cNvPr id="7" name="TextBox 6"/>
          <p:cNvSpPr txBox="1"/>
          <p:nvPr/>
        </p:nvSpPr>
        <p:spPr>
          <a:xfrm>
            <a:off x="3581400" y="3581400"/>
            <a:ext cx="1218603" cy="523220"/>
          </a:xfrm>
          <a:prstGeom prst="rect">
            <a:avLst/>
          </a:prstGeom>
          <a:solidFill>
            <a:schemeClr val="accent1">
              <a:lumMod val="20000"/>
              <a:lumOff val="80000"/>
            </a:schemeClr>
          </a:solidFill>
        </p:spPr>
        <p:txBody>
          <a:bodyPr wrap="none" rtlCol="0">
            <a:spAutoFit/>
          </a:bodyPr>
          <a:lstStyle/>
          <a:p>
            <a:r>
              <a:rPr lang="en-US" sz="2800" b="1" dirty="0" smtClean="0"/>
              <a:t>Barrier</a:t>
            </a:r>
            <a:endParaRPr lang="en-US" sz="2800" b="1" dirty="0"/>
          </a:p>
        </p:txBody>
      </p:sp>
      <p:sp>
        <p:nvSpPr>
          <p:cNvPr id="8" name="TextBox 7"/>
          <p:cNvSpPr txBox="1"/>
          <p:nvPr/>
        </p:nvSpPr>
        <p:spPr>
          <a:xfrm>
            <a:off x="609600" y="5562600"/>
            <a:ext cx="1575944" cy="523220"/>
          </a:xfrm>
          <a:prstGeom prst="rect">
            <a:avLst/>
          </a:prstGeom>
          <a:solidFill>
            <a:schemeClr val="accent1">
              <a:lumMod val="20000"/>
              <a:lumOff val="80000"/>
            </a:schemeClr>
          </a:solidFill>
        </p:spPr>
        <p:txBody>
          <a:bodyPr wrap="none" rtlCol="0">
            <a:spAutoFit/>
          </a:bodyPr>
          <a:lstStyle/>
          <a:p>
            <a:r>
              <a:rPr lang="en-US" sz="2800" b="1" dirty="0" smtClean="0">
                <a:solidFill>
                  <a:schemeClr val="tx1">
                    <a:lumMod val="95000"/>
                    <a:lumOff val="5000"/>
                  </a:schemeClr>
                </a:solidFill>
              </a:rPr>
              <a:t>Decoding</a:t>
            </a:r>
            <a:endParaRPr lang="en-US" sz="2800" b="1" dirty="0">
              <a:solidFill>
                <a:schemeClr val="tx1">
                  <a:lumMod val="95000"/>
                  <a:lumOff val="5000"/>
                </a:schemeClr>
              </a:solidFill>
            </a:endParaRPr>
          </a:p>
        </p:txBody>
      </p:sp>
      <p:sp>
        <p:nvSpPr>
          <p:cNvPr id="9" name="TextBox 8"/>
          <p:cNvSpPr txBox="1"/>
          <p:nvPr/>
        </p:nvSpPr>
        <p:spPr>
          <a:xfrm>
            <a:off x="6629400" y="990600"/>
            <a:ext cx="1535870" cy="523220"/>
          </a:xfrm>
          <a:prstGeom prst="rect">
            <a:avLst/>
          </a:prstGeom>
          <a:solidFill>
            <a:schemeClr val="accent1">
              <a:lumMod val="20000"/>
              <a:lumOff val="80000"/>
            </a:schemeClr>
          </a:solidFill>
        </p:spPr>
        <p:txBody>
          <a:bodyPr wrap="none" rtlCol="0">
            <a:spAutoFit/>
          </a:bodyPr>
          <a:lstStyle/>
          <a:p>
            <a:r>
              <a:rPr lang="en-US" sz="2800" b="1" dirty="0" smtClean="0">
                <a:solidFill>
                  <a:schemeClr val="tx1">
                    <a:lumMod val="95000"/>
                    <a:lumOff val="5000"/>
                  </a:schemeClr>
                </a:solidFill>
              </a:rPr>
              <a:t>Encoding</a:t>
            </a:r>
            <a:endParaRPr lang="en-US" sz="2800" b="1" dirty="0">
              <a:solidFill>
                <a:schemeClr val="tx1">
                  <a:lumMod val="95000"/>
                  <a:lumOff val="5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85AB50-8EFD-4F2D-BAA3-7A18F6A26DE1}" type="slidenum">
              <a:rPr lang="en-US" smtClean="0"/>
              <a:pPr/>
              <a:t>15</a:t>
            </a:fld>
            <a:endParaRPr lang="en-US"/>
          </a:p>
        </p:txBody>
      </p:sp>
      <p:graphicFrame>
        <p:nvGraphicFramePr>
          <p:cNvPr id="5" name="Table 4"/>
          <p:cNvGraphicFramePr>
            <a:graphicFrameLocks noGrp="1"/>
          </p:cNvGraphicFramePr>
          <p:nvPr/>
        </p:nvGraphicFramePr>
        <p:xfrm>
          <a:off x="228600" y="182880"/>
          <a:ext cx="8153400" cy="6416040"/>
        </p:xfrm>
        <a:graphic>
          <a:graphicData uri="http://schemas.openxmlformats.org/drawingml/2006/table">
            <a:tbl>
              <a:tblPr firstRow="1" bandRow="1">
                <a:tableStyleId>{5940675A-B579-460E-94D1-54222C63F5DA}</a:tableStyleId>
              </a:tblPr>
              <a:tblGrid>
                <a:gridCol w="3657600"/>
                <a:gridCol w="4495800"/>
              </a:tblGrid>
              <a:tr h="655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1.  A message sent</a:t>
                      </a:r>
                      <a:endParaRPr lang="en-US" sz="2200" b="1" dirty="0" smtClean="0">
                        <a:solidFill>
                          <a:schemeClr val="tx1">
                            <a:lumMod val="95000"/>
                            <a:lumOff val="5000"/>
                          </a:schemeClr>
                        </a:solidFill>
                      </a:endParaRPr>
                    </a:p>
                  </a:txBody>
                  <a:tcPr/>
                </a:tc>
                <a:tc>
                  <a:txBody>
                    <a:bodyPr/>
                    <a:lstStyle/>
                    <a:p>
                      <a:pPr lvl="1">
                        <a:buFont typeface="Arial" pitchFamily="34" charset="0"/>
                        <a:buNone/>
                      </a:pPr>
                      <a:r>
                        <a:rPr lang="en-US" sz="1800" dirty="0" smtClean="0"/>
                        <a:t>  Gesture</a:t>
                      </a:r>
                      <a:r>
                        <a:rPr lang="en-US" sz="1800" baseline="0" dirty="0" smtClean="0"/>
                        <a:t>              </a:t>
                      </a:r>
                      <a:r>
                        <a:rPr lang="en-US" sz="1800" dirty="0" smtClean="0"/>
                        <a:t>      Facial expression</a:t>
                      </a:r>
                    </a:p>
                    <a:p>
                      <a:pPr lvl="1">
                        <a:buFont typeface="Arial" pitchFamily="34" charset="0"/>
                        <a:buNone/>
                      </a:pPr>
                      <a:r>
                        <a:rPr lang="en-US" sz="1800" dirty="0" smtClean="0"/>
                        <a:t>  Drawing</a:t>
                      </a:r>
                      <a:r>
                        <a:rPr lang="en-US" sz="1800" baseline="0" dirty="0" smtClean="0"/>
                        <a:t>                   </a:t>
                      </a:r>
                      <a:r>
                        <a:rPr lang="en-US" sz="1800" dirty="0" smtClean="0"/>
                        <a:t>Spoken/written</a:t>
                      </a:r>
                      <a:endParaRPr lang="en-US" sz="1800" b="1" dirty="0" smtClean="0">
                        <a:solidFill>
                          <a:schemeClr val="tx1">
                            <a:lumMod val="95000"/>
                            <a:lumOff val="5000"/>
                          </a:schemeClr>
                        </a:solidFill>
                      </a:endParaRPr>
                    </a:p>
                  </a:txBody>
                  <a:tcPr/>
                </a:tc>
              </a:tr>
              <a:tr h="912312">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2"/>
                        <a:tabLst/>
                        <a:defRPr/>
                      </a:pPr>
                      <a:r>
                        <a:rPr lang="en-US" sz="2200" dirty="0" smtClean="0"/>
                        <a:t>Entry in sensory world </a:t>
                      </a:r>
                    </a:p>
                    <a:p>
                      <a:pPr marL="342900" marR="0" indent="-342900" algn="l" defTabSz="914400" rtl="0" eaLnBrk="1" fontAlgn="auto" latinLnBrk="0" hangingPunct="1">
                        <a:lnSpc>
                          <a:spcPct val="100000"/>
                        </a:lnSpc>
                        <a:spcBef>
                          <a:spcPts val="0"/>
                        </a:spcBef>
                        <a:spcAft>
                          <a:spcPts val="0"/>
                        </a:spcAft>
                        <a:buClrTx/>
                        <a:buSzTx/>
                        <a:buFontTx/>
                        <a:buNone/>
                        <a:tabLst/>
                        <a:defRPr/>
                      </a:pPr>
                      <a:r>
                        <a:rPr lang="en-US" sz="2200" dirty="0" smtClean="0"/>
                        <a:t>      (all    senses)</a:t>
                      </a:r>
                      <a:endParaRPr lang="en-US" sz="2200" b="1" dirty="0" smtClean="0">
                        <a:solidFill>
                          <a:schemeClr val="tx1">
                            <a:lumMod val="95000"/>
                            <a:lumOff val="5000"/>
                          </a:schemeClr>
                        </a:solidFill>
                      </a:endParaRPr>
                    </a:p>
                  </a:txBody>
                  <a:tcPr/>
                </a:tc>
                <a:tc>
                  <a:txBody>
                    <a:bodyPr/>
                    <a:lstStyle/>
                    <a:p>
                      <a:pPr lvl="1"/>
                      <a:r>
                        <a:rPr lang="en-US" sz="1800" dirty="0" smtClean="0"/>
                        <a:t>  Sight</a:t>
                      </a:r>
                      <a:r>
                        <a:rPr lang="en-US" sz="1800" baseline="0" dirty="0" smtClean="0"/>
                        <a:t>                                             </a:t>
                      </a:r>
                      <a:r>
                        <a:rPr lang="en-US" sz="1800" dirty="0" smtClean="0"/>
                        <a:t>Smell</a:t>
                      </a:r>
                    </a:p>
                    <a:p>
                      <a:pPr lvl="1"/>
                      <a:r>
                        <a:rPr lang="en-US" sz="1800" dirty="0" smtClean="0"/>
                        <a:t>  Hearing</a:t>
                      </a:r>
                      <a:r>
                        <a:rPr lang="en-US" sz="1800" baseline="0" dirty="0" smtClean="0"/>
                        <a:t>                                        </a:t>
                      </a:r>
                      <a:r>
                        <a:rPr lang="en-US" sz="1800" dirty="0" smtClean="0"/>
                        <a:t>Taste</a:t>
                      </a:r>
                    </a:p>
                    <a:p>
                      <a:pPr lvl="1"/>
                      <a:r>
                        <a:rPr lang="en-US" sz="1800" dirty="0" smtClean="0"/>
                        <a:t>  Touch</a:t>
                      </a:r>
                      <a:endParaRPr lang="en-US" sz="1800" b="1" dirty="0" smtClean="0">
                        <a:solidFill>
                          <a:schemeClr val="tx1">
                            <a:lumMod val="95000"/>
                            <a:lumOff val="5000"/>
                          </a:schemeClr>
                        </a:solidFill>
                      </a:endParaRPr>
                    </a:p>
                  </a:txBody>
                  <a:tcPr/>
                </a:tc>
              </a:tr>
              <a:tr h="1416485">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startAt="3"/>
                        <a:tabLst/>
                        <a:defRPr/>
                      </a:pPr>
                      <a:r>
                        <a:rPr lang="en-US" sz="2200" dirty="0" smtClean="0"/>
                        <a:t>Stimuli </a:t>
                      </a:r>
                    </a:p>
                    <a:p>
                      <a:pPr marL="342900" marR="0" indent="-342900" algn="l" defTabSz="914400" rtl="0" eaLnBrk="1" fontAlgn="auto" latinLnBrk="0" hangingPunct="1">
                        <a:lnSpc>
                          <a:spcPct val="100000"/>
                        </a:lnSpc>
                        <a:spcBef>
                          <a:spcPts val="0"/>
                        </a:spcBef>
                        <a:spcAft>
                          <a:spcPts val="0"/>
                        </a:spcAft>
                        <a:buClrTx/>
                        <a:buSzTx/>
                        <a:buFontTx/>
                        <a:buNone/>
                        <a:tabLst/>
                        <a:defRPr/>
                      </a:pPr>
                      <a:r>
                        <a:rPr lang="en-US" sz="2200" dirty="0" smtClean="0"/>
                        <a:t>      (Picks up message)</a:t>
                      </a:r>
                      <a:endParaRPr lang="en-US" sz="2200" b="1" dirty="0" smtClean="0">
                        <a:solidFill>
                          <a:schemeClr val="tx1">
                            <a:lumMod val="95000"/>
                            <a:lumOff val="5000"/>
                          </a:schemeClr>
                        </a:solidFill>
                      </a:endParaRPr>
                    </a:p>
                  </a:txBody>
                  <a:tcPr/>
                </a:tc>
                <a:tc>
                  <a:txBody>
                    <a:bodyPr/>
                    <a:lstStyle/>
                    <a:p>
                      <a:pPr marL="0" lvl="0" algn="l" defTabSz="914400" rtl="0" eaLnBrk="1" latinLnBrk="0" hangingPunct="1">
                        <a:buFont typeface="Arial" pitchFamily="34" charset="0"/>
                        <a:buChar char="•"/>
                      </a:pPr>
                      <a:r>
                        <a:rPr lang="en-US" sz="1800" kern="1200" dirty="0" smtClean="0"/>
                        <a:t>    Stimuli varies from person to person:</a:t>
                      </a:r>
                    </a:p>
                    <a:p>
                      <a:pPr lvl="1"/>
                      <a:r>
                        <a:rPr lang="en-US" sz="1800" kern="1200" dirty="0" smtClean="0"/>
                        <a:t>Person’s abilities</a:t>
                      </a:r>
                      <a:r>
                        <a:rPr lang="en-US" sz="1800" kern="1200" baseline="0" dirty="0" smtClean="0"/>
                        <a:t>                      </a:t>
                      </a:r>
                    </a:p>
                    <a:p>
                      <a:pPr lvl="1"/>
                      <a:r>
                        <a:rPr lang="en-US" sz="1800" kern="1200" dirty="0" smtClean="0"/>
                        <a:t>Cultural background</a:t>
                      </a:r>
                    </a:p>
                    <a:p>
                      <a:pPr lvl="1"/>
                      <a:r>
                        <a:rPr lang="en-US" sz="1800" kern="1200" dirty="0" smtClean="0"/>
                        <a:t>Drowsy/dizzy/day dreaming/ not alert</a:t>
                      </a:r>
                    </a:p>
                    <a:p>
                      <a:pPr lvl="1"/>
                      <a:r>
                        <a:rPr lang="en-US" sz="1800" kern="1200" dirty="0" smtClean="0"/>
                        <a:t>Outside noises</a:t>
                      </a:r>
                      <a:r>
                        <a:rPr lang="en-US" sz="1800" kern="1200" baseline="0" dirty="0" smtClean="0"/>
                        <a:t>                           </a:t>
                      </a:r>
                    </a:p>
                    <a:p>
                      <a:pPr lvl="1"/>
                      <a:r>
                        <a:rPr lang="en-US" sz="1800" kern="1200" dirty="0" smtClean="0"/>
                        <a:t>Facial expressions</a:t>
                      </a:r>
                    </a:p>
                    <a:p>
                      <a:pPr lvl="1"/>
                      <a:r>
                        <a:rPr lang="en-US" sz="1800" kern="1200" dirty="0" smtClean="0"/>
                        <a:t>Double/ dual meaning</a:t>
                      </a:r>
                      <a:endParaRPr lang="en-US" sz="1800" b="1" kern="1200" dirty="0" smtClean="0">
                        <a:solidFill>
                          <a:schemeClr val="tx1">
                            <a:lumMod val="95000"/>
                            <a:lumOff val="5000"/>
                          </a:schemeClr>
                        </a:solidFill>
                        <a:latin typeface="+mn-lt"/>
                        <a:ea typeface="+mn-ea"/>
                        <a:cs typeface="+mn-cs"/>
                      </a:endParaRPr>
                    </a:p>
                  </a:txBody>
                  <a:tcPr/>
                </a:tc>
              </a:tr>
              <a:tr h="1032353">
                <a:tc>
                  <a:txBody>
                    <a:bodyPr/>
                    <a:lstStyle/>
                    <a:p>
                      <a:pPr marL="457200" marR="0" indent="-457200" algn="l" defTabSz="914400" rtl="0" eaLnBrk="1" fontAlgn="auto" latinLnBrk="0" hangingPunct="1">
                        <a:lnSpc>
                          <a:spcPct val="100000"/>
                        </a:lnSpc>
                        <a:spcBef>
                          <a:spcPts val="0"/>
                        </a:spcBef>
                        <a:spcAft>
                          <a:spcPts val="0"/>
                        </a:spcAft>
                        <a:buClrTx/>
                        <a:buSzTx/>
                        <a:buFontTx/>
                        <a:buAutoNum type="arabicPeriod" startAt="4"/>
                        <a:tabLst/>
                        <a:defRPr/>
                      </a:pPr>
                      <a:r>
                        <a:rPr lang="en-US" sz="2200" dirty="0" smtClean="0"/>
                        <a:t>The Filtering Process</a:t>
                      </a:r>
                    </a:p>
                    <a:p>
                      <a:pPr marL="457200" marR="0" indent="-457200" algn="l" defTabSz="914400" rtl="0" eaLnBrk="1" fontAlgn="auto" latinLnBrk="0" hangingPunct="1">
                        <a:lnSpc>
                          <a:spcPct val="100000"/>
                        </a:lnSpc>
                        <a:spcBef>
                          <a:spcPts val="0"/>
                        </a:spcBef>
                        <a:spcAft>
                          <a:spcPts val="0"/>
                        </a:spcAft>
                        <a:buClrTx/>
                        <a:buSzTx/>
                        <a:buFontTx/>
                        <a:buNone/>
                        <a:tabLst/>
                        <a:defRPr/>
                      </a:pPr>
                      <a:r>
                        <a:rPr lang="en-US" sz="2200" dirty="0" smtClean="0"/>
                        <a:t>       (brain)</a:t>
                      </a:r>
                      <a:endParaRPr lang="en-US" sz="2200" b="1" dirty="0" smtClean="0">
                        <a:solidFill>
                          <a:schemeClr val="tx1">
                            <a:lumMod val="95000"/>
                            <a:lumOff val="5000"/>
                          </a:schemeClr>
                        </a:solidFill>
                      </a:endParaRPr>
                    </a:p>
                  </a:txBody>
                  <a:tcPr/>
                </a:tc>
                <a:tc>
                  <a:txBody>
                    <a:bodyPr/>
                    <a:lstStyle/>
                    <a:p>
                      <a:pPr lvl="1"/>
                      <a:r>
                        <a:rPr lang="en-US" sz="1800" kern="1200" dirty="0" smtClean="0"/>
                        <a:t>Through contents</a:t>
                      </a:r>
                    </a:p>
                    <a:p>
                      <a:pPr lvl="1"/>
                      <a:r>
                        <a:rPr lang="en-US" sz="1800" kern="1200" dirty="0" smtClean="0"/>
                        <a:t>Experiences</a:t>
                      </a:r>
                    </a:p>
                    <a:p>
                      <a:pPr lvl="1"/>
                      <a:r>
                        <a:rPr lang="en-US" sz="1800" kern="1200" dirty="0" smtClean="0"/>
                        <a:t>Knowledge</a:t>
                      </a:r>
                    </a:p>
                    <a:p>
                      <a:pPr lvl="1"/>
                      <a:r>
                        <a:rPr lang="en-US" sz="1800" kern="1200" dirty="0" smtClean="0"/>
                        <a:t>Emotions</a:t>
                      </a:r>
                    </a:p>
                    <a:p>
                      <a:pPr lvl="1"/>
                      <a:r>
                        <a:rPr lang="en-US" sz="1800" kern="1200" dirty="0" smtClean="0"/>
                        <a:t>Cultural background</a:t>
                      </a:r>
                      <a:endParaRPr lang="en-US" sz="1800" b="1" kern="1200" dirty="0" smtClean="0">
                        <a:solidFill>
                          <a:schemeClr val="tx1">
                            <a:lumMod val="95000"/>
                            <a:lumOff val="5000"/>
                          </a:schemeClr>
                        </a:solidFill>
                        <a:latin typeface="+mn-lt"/>
                        <a:ea typeface="+mn-ea"/>
                        <a:cs typeface="+mn-cs"/>
                      </a:endParaRPr>
                    </a:p>
                  </a:txBody>
                  <a:tcPr/>
                </a:tc>
              </a:tr>
              <a:tr h="944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5.    Message Response through:</a:t>
                      </a:r>
                      <a:endParaRPr lang="en-US" sz="2200" b="1" dirty="0" smtClean="0">
                        <a:solidFill>
                          <a:schemeClr val="tx1">
                            <a:lumMod val="95000"/>
                            <a:lumOff val="5000"/>
                          </a:schemeClr>
                        </a:solidFill>
                      </a:endParaRPr>
                    </a:p>
                  </a:txBody>
                  <a:tcPr/>
                </a:tc>
                <a:tc>
                  <a:txBody>
                    <a:bodyPr/>
                    <a:lstStyle/>
                    <a:p>
                      <a:pPr lvl="1"/>
                      <a:r>
                        <a:rPr lang="en-US" sz="1800" kern="1200" dirty="0" smtClean="0"/>
                        <a:t>Words</a:t>
                      </a:r>
                    </a:p>
                    <a:p>
                      <a:pPr lvl="1"/>
                      <a:r>
                        <a:rPr lang="en-US" sz="1800" kern="1200" dirty="0" smtClean="0"/>
                        <a:t>Gestures</a:t>
                      </a:r>
                    </a:p>
                    <a:p>
                      <a:pPr lvl="1"/>
                      <a:r>
                        <a:rPr lang="en-US" sz="1800" kern="1200" dirty="0" smtClean="0"/>
                        <a:t>Physical actions</a:t>
                      </a:r>
                      <a:endParaRPr lang="en-US" sz="1800" b="1" kern="1200" dirty="0" smtClean="0">
                        <a:solidFill>
                          <a:schemeClr val="tx1">
                            <a:lumMod val="95000"/>
                            <a:lumOff val="5000"/>
                          </a:schemeClr>
                        </a:solidFill>
                        <a:latin typeface="+mn-lt"/>
                        <a:ea typeface="+mn-ea"/>
                        <a:cs typeface="+mn-cs"/>
                      </a:endParaRPr>
                    </a:p>
                  </a:txBody>
                  <a:tcPr/>
                </a:tc>
              </a:tr>
              <a:tr h="28809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6.   The Cycle Repeated</a:t>
                      </a:r>
                      <a:endParaRPr lang="en-US" sz="2200" b="1" dirty="0" smtClean="0">
                        <a:solidFill>
                          <a:schemeClr val="tx1">
                            <a:lumMod val="95000"/>
                            <a:lumOff val="5000"/>
                          </a:schemeClr>
                        </a:solidFill>
                      </a:endParaRPr>
                    </a:p>
                  </a:txBody>
                  <a:tcPr/>
                </a:tc>
                <a:tc hMerge="1">
                  <a:txBody>
                    <a:bodyPr/>
                    <a:lstStyle/>
                    <a:p>
                      <a:pPr lvl="1"/>
                      <a:endParaRPr lang="en-US" sz="1400" b="1" kern="1200" dirty="0" smtClean="0">
                        <a:solidFill>
                          <a:schemeClr val="tx1">
                            <a:lumMod val="95000"/>
                            <a:lumOff val="5000"/>
                          </a:schemeClr>
                        </a:solidFill>
                        <a:latin typeface="+mn-lt"/>
                        <a:ea typeface="+mn-ea"/>
                        <a:cs typeface="+mn-cs"/>
                      </a:endParaRPr>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85AB50-8EFD-4F2D-BAA3-7A18F6A26DE1}" type="slidenum">
              <a:rPr lang="en-US" smtClean="0"/>
              <a:pPr/>
              <a:t>16</a:t>
            </a:fld>
            <a:endParaRPr lang="en-US"/>
          </a:p>
        </p:txBody>
      </p:sp>
      <p:pic>
        <p:nvPicPr>
          <p:cNvPr id="6" name="Picture 2" descr="C:\Users\Anila\Desktop\talking.jpeg"/>
          <p:cNvPicPr>
            <a:picLocks noChangeAspect="1" noChangeArrowheads="1"/>
          </p:cNvPicPr>
          <p:nvPr/>
        </p:nvPicPr>
        <p:blipFill>
          <a:blip r:embed="rId3" cstate="print"/>
          <a:srcRect/>
          <a:stretch>
            <a:fillRect/>
          </a:stretch>
        </p:blipFill>
        <p:spPr bwMode="auto">
          <a:xfrm>
            <a:off x="685800" y="762000"/>
            <a:ext cx="7086600" cy="5410200"/>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Communication in Workplace</a:t>
            </a:r>
            <a:endParaRPr lang="en-US" dirty="0">
              <a:solidFill>
                <a:schemeClr val="tx1"/>
              </a:solidFill>
            </a:endParaRPr>
          </a:p>
        </p:txBody>
      </p:sp>
      <p:sp>
        <p:nvSpPr>
          <p:cNvPr id="3" name="Content Placeholder 2"/>
          <p:cNvSpPr>
            <a:spLocks noGrp="1"/>
          </p:cNvSpPr>
          <p:nvPr>
            <p:ph idx="1"/>
          </p:nvPr>
        </p:nvSpPr>
        <p:spPr>
          <a:xfrm>
            <a:off x="457200" y="2057400"/>
            <a:ext cx="8229600" cy="4068763"/>
          </a:xfrm>
        </p:spPr>
        <p:txBody>
          <a:bodyPr/>
          <a:lstStyle/>
          <a:p>
            <a:r>
              <a:rPr lang="en-US" dirty="0" smtClean="0"/>
              <a:t>Dictionary definition - A place, such as an office or factory, where people are employed. </a:t>
            </a:r>
          </a:p>
          <a:p>
            <a:pPr marL="0" indent="0">
              <a:buNone/>
            </a:pPr>
            <a:endParaRPr lang="en-US"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17</a:t>
            </a:fld>
            <a:endParaRPr lang="en-US"/>
          </a:p>
        </p:txBody>
      </p:sp>
    </p:spTree>
    <p:extLst>
      <p:ext uri="{BB962C8B-B14F-4D97-AF65-F5344CB8AC3E}">
        <p14:creationId xmlns:p14="http://schemas.microsoft.com/office/powerpoint/2010/main" xmlns="" val="19621782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a:solidFill>
            <a:schemeClr val="bg1"/>
          </a:solidFill>
          <a:effectLst>
            <a:glow rad="228600">
              <a:schemeClr val="accent1">
                <a:satMod val="175000"/>
                <a:alpha val="40000"/>
              </a:schemeClr>
            </a:glow>
          </a:effectLst>
        </p:spPr>
        <p:txBody>
          <a:bodyPr>
            <a:normAutofit fontScale="90000"/>
          </a:bodyPr>
          <a:lstStyle/>
          <a:p>
            <a:pPr algn="ctr"/>
            <a:r>
              <a:rPr lang="en-US" sz="4400" b="1" dirty="0" smtClean="0"/>
              <a:t>Why do we Communicate?</a:t>
            </a:r>
            <a:endParaRPr lang="en-US" sz="4400" b="1"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18</a:t>
            </a:fld>
            <a:endParaRPr lang="en-US"/>
          </a:p>
        </p:txBody>
      </p:sp>
      <p:pic>
        <p:nvPicPr>
          <p:cNvPr id="5" name="Picture 2" descr="C:\Users\Anila\Downloads\Marketing.jpg"/>
          <p:cNvPicPr>
            <a:picLocks noChangeAspect="1" noChangeArrowheads="1"/>
          </p:cNvPicPr>
          <p:nvPr/>
        </p:nvPicPr>
        <p:blipFill>
          <a:blip r:embed="rId4" cstate="print"/>
          <a:srcRect/>
          <a:stretch>
            <a:fillRect/>
          </a:stretch>
        </p:blipFill>
        <p:spPr bwMode="auto">
          <a:xfrm>
            <a:off x="533400" y="1143000"/>
            <a:ext cx="7391400" cy="5105400"/>
          </a:xfrm>
          <a:prstGeom prst="rect">
            <a:avLst/>
          </a:prstGeom>
          <a:noFill/>
        </p:spPr>
      </p:pic>
    </p:spTree>
    <p:extLst>
      <p:ext uri="{BB962C8B-B14F-4D97-AF65-F5344CB8AC3E}">
        <p14:creationId xmlns:p14="http://schemas.microsoft.com/office/powerpoint/2010/main" xmlns="" val="38659730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What is our workplace?</a:t>
            </a:r>
          </a:p>
        </p:txBody>
      </p:sp>
      <p:sp>
        <p:nvSpPr>
          <p:cNvPr id="4100" name="Rectangle 4"/>
          <p:cNvSpPr>
            <a:spLocks noGrp="1" noChangeArrowheads="1"/>
          </p:cNvSpPr>
          <p:nvPr>
            <p:ph sz="half" idx="1"/>
          </p:nvPr>
        </p:nvSpPr>
        <p:spPr>
          <a:xfrm>
            <a:off x="566738" y="1752600"/>
            <a:ext cx="3925887" cy="4267200"/>
          </a:xfrm>
        </p:spPr>
        <p:txBody>
          <a:bodyPr/>
          <a:lstStyle/>
          <a:p>
            <a:r>
              <a:rPr lang="en-US" sz="2600"/>
              <a:t>Administration office</a:t>
            </a:r>
          </a:p>
          <a:p>
            <a:r>
              <a:rPr lang="en-US" sz="2600"/>
              <a:t>Accounting office</a:t>
            </a:r>
          </a:p>
          <a:p>
            <a:r>
              <a:rPr lang="en-US" sz="2600"/>
              <a:t>Human Resources Office</a:t>
            </a:r>
          </a:p>
          <a:p>
            <a:r>
              <a:rPr lang="en-US" sz="2600"/>
              <a:t>Bookstore</a:t>
            </a:r>
          </a:p>
          <a:p>
            <a:r>
              <a:rPr lang="en-US" sz="2600"/>
              <a:t>Maintenance office</a:t>
            </a:r>
          </a:p>
          <a:p>
            <a:r>
              <a:rPr lang="en-US" sz="2600"/>
              <a:t>Engineering office</a:t>
            </a:r>
          </a:p>
          <a:p>
            <a:r>
              <a:rPr lang="en-US" sz="2600"/>
              <a:t>General Services </a:t>
            </a:r>
          </a:p>
        </p:txBody>
      </p:sp>
      <p:sp>
        <p:nvSpPr>
          <p:cNvPr id="4101" name="Rectangle 5"/>
          <p:cNvSpPr>
            <a:spLocks noGrp="1" noChangeArrowheads="1"/>
          </p:cNvSpPr>
          <p:nvPr>
            <p:ph sz="half" idx="2"/>
          </p:nvPr>
        </p:nvSpPr>
        <p:spPr>
          <a:xfrm>
            <a:off x="4641850" y="1752600"/>
            <a:ext cx="3925888" cy="4267200"/>
          </a:xfrm>
        </p:spPr>
        <p:txBody>
          <a:bodyPr/>
          <a:lstStyle/>
          <a:p>
            <a:r>
              <a:rPr lang="en-US" sz="2600"/>
              <a:t>Clinic</a:t>
            </a:r>
          </a:p>
          <a:p>
            <a:r>
              <a:rPr lang="en-US" sz="2600"/>
              <a:t>Registrar</a:t>
            </a:r>
          </a:p>
          <a:p>
            <a:r>
              <a:rPr lang="en-US" sz="2600"/>
              <a:t>Security Guard office</a:t>
            </a:r>
          </a:p>
          <a:p>
            <a:r>
              <a:rPr lang="en-US" sz="2600"/>
              <a:t>Student Services</a:t>
            </a:r>
          </a:p>
          <a:p>
            <a:r>
              <a:rPr lang="en-US" sz="2600"/>
              <a:t>Discipline office</a:t>
            </a:r>
          </a:p>
          <a:p>
            <a:r>
              <a:rPr lang="en-US" sz="2600"/>
              <a:t>Campus Ministry office</a:t>
            </a:r>
          </a:p>
          <a:p>
            <a:r>
              <a:rPr lang="en-US" sz="2600"/>
              <a:t>Others</a:t>
            </a:r>
          </a:p>
        </p:txBody>
      </p:sp>
    </p:spTree>
    <p:extLst>
      <p:ext uri="{BB962C8B-B14F-4D97-AF65-F5344CB8AC3E}">
        <p14:creationId xmlns:p14="http://schemas.microsoft.com/office/powerpoint/2010/main" xmlns="" val="27525368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Communication</a:t>
            </a:r>
          </a:p>
        </p:txBody>
      </p:sp>
      <p:sp>
        <p:nvSpPr>
          <p:cNvPr id="6147" name="Rectangle 3"/>
          <p:cNvSpPr>
            <a:spLocks noGrp="1" noChangeArrowheads="1"/>
          </p:cNvSpPr>
          <p:nvPr>
            <p:ph idx="1"/>
          </p:nvPr>
        </p:nvSpPr>
        <p:spPr/>
        <p:txBody>
          <a:bodyPr/>
          <a:lstStyle/>
          <a:p>
            <a:r>
              <a:rPr lang="en-US"/>
              <a:t>The exchange of thoughts, messages, or information, as by speech, signals, writing, or behavior. </a:t>
            </a:r>
          </a:p>
          <a:p>
            <a:r>
              <a:rPr lang="en-US"/>
              <a:t>The art and technique of using words effectively to impart information or ideas. </a:t>
            </a:r>
          </a:p>
          <a:p>
            <a:r>
              <a:rPr lang="en-US"/>
              <a:t>Acceptable communication differs from company to company, but many aspects are universal. </a:t>
            </a:r>
          </a:p>
          <a:p>
            <a:endParaRPr lang="en-US"/>
          </a:p>
          <a:p>
            <a:endParaRPr lang="en-US"/>
          </a:p>
        </p:txBody>
      </p:sp>
    </p:spTree>
    <p:extLst>
      <p:ext uri="{BB962C8B-B14F-4D97-AF65-F5344CB8AC3E}">
        <p14:creationId xmlns:p14="http://schemas.microsoft.com/office/powerpoint/2010/main" xmlns="" val="35471713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381000" y="228600"/>
            <a:ext cx="8153400" cy="1143000"/>
          </a:xfrm>
        </p:spPr>
        <p:txBody>
          <a:bodyPr>
            <a:normAutofit fontScale="90000"/>
          </a:bodyPr>
          <a:lstStyle/>
          <a:p>
            <a:r>
              <a:rPr lang="en-US" sz="3400"/>
              <a:t> </a:t>
            </a:r>
            <a:br>
              <a:rPr lang="en-US" sz="3400"/>
            </a:br>
            <a:r>
              <a:rPr lang="en-US" sz="2400"/>
              <a:t>Tips to help us communicate effectively in the workplace</a:t>
            </a:r>
            <a:br>
              <a:rPr lang="en-US" sz="2400"/>
            </a:br>
            <a:endParaRPr lang="en-US" sz="2400"/>
          </a:p>
        </p:txBody>
      </p:sp>
      <p:sp>
        <p:nvSpPr>
          <p:cNvPr id="144387" name="Rectangle 3"/>
          <p:cNvSpPr>
            <a:spLocks noGrp="1" noChangeArrowheads="1"/>
          </p:cNvSpPr>
          <p:nvPr>
            <p:ph idx="1"/>
          </p:nvPr>
        </p:nvSpPr>
        <p:spPr/>
        <p:txBody>
          <a:bodyPr/>
          <a:lstStyle/>
          <a:p>
            <a:pPr>
              <a:buFont typeface="Wingdings" pitchFamily="2" charset="2"/>
              <a:buNone/>
            </a:pPr>
            <a:r>
              <a:rPr lang="en-US" sz="2600" b="1"/>
              <a:t>Listen </a:t>
            </a:r>
            <a:r>
              <a:rPr lang="en-US" sz="2600"/>
              <a:t>- When you listen to others attentively it makes them feel good. It also makes for a deeper and more positive connection with others. </a:t>
            </a:r>
          </a:p>
          <a:p>
            <a:pPr>
              <a:buFont typeface="Wingdings" pitchFamily="2" charset="2"/>
              <a:buNone/>
            </a:pPr>
            <a:r>
              <a:rPr lang="en-US" sz="2600"/>
              <a:t>    In turn, you form an understanding and they will listen to you when it’s your turn to speak.</a:t>
            </a:r>
          </a:p>
          <a:p>
            <a:pPr>
              <a:buFont typeface="Wingdings" pitchFamily="2" charset="2"/>
              <a:buNone/>
            </a:pPr>
            <a:r>
              <a:rPr lang="en-US" sz="2600"/>
              <a:t>   Poor listening happens often and results</a:t>
            </a:r>
            <a:br>
              <a:rPr lang="en-US" sz="2600"/>
            </a:br>
            <a:r>
              <a:rPr lang="en-US" sz="2600"/>
              <a:t>in misunderstandings and</a:t>
            </a:r>
            <a:br>
              <a:rPr lang="en-US" sz="2600"/>
            </a:br>
            <a:r>
              <a:rPr lang="en-US" sz="2600"/>
              <a:t>miscommunications. </a:t>
            </a:r>
          </a:p>
        </p:txBody>
      </p:sp>
    </p:spTree>
    <p:extLst>
      <p:ext uri="{BB962C8B-B14F-4D97-AF65-F5344CB8AC3E}">
        <p14:creationId xmlns:p14="http://schemas.microsoft.com/office/powerpoint/2010/main" xmlns="" val="757217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t>WHAT IS YOUR PURPOSE? </a:t>
            </a:r>
          </a:p>
        </p:txBody>
      </p:sp>
      <p:sp>
        <p:nvSpPr>
          <p:cNvPr id="145411" name="Rectangle 3"/>
          <p:cNvSpPr>
            <a:spLocks noGrp="1" noChangeArrowheads="1"/>
          </p:cNvSpPr>
          <p:nvPr>
            <p:ph idx="1"/>
          </p:nvPr>
        </p:nvSpPr>
        <p:spPr/>
        <p:txBody>
          <a:bodyPr/>
          <a:lstStyle/>
          <a:p>
            <a:r>
              <a:rPr lang="en-US" sz="2600" b="1"/>
              <a:t>Have Intention </a:t>
            </a:r>
            <a:r>
              <a:rPr lang="en-US" sz="2600"/>
              <a:t>- Ask yourself what your intention is before starting a project, going to a meeting, or speaking to someone. </a:t>
            </a:r>
          </a:p>
          <a:p>
            <a:r>
              <a:rPr lang="en-US" sz="2600"/>
              <a:t>You can also ask others what their intentions</a:t>
            </a:r>
            <a:br>
              <a:rPr lang="en-US" sz="2600"/>
            </a:br>
            <a:r>
              <a:rPr lang="en-US" sz="2600"/>
              <a:t>are in similar situations. Knowing your intention will help you be more conscious of what you’re doing or saying.</a:t>
            </a:r>
          </a:p>
          <a:p>
            <a:r>
              <a:rPr lang="en-US" sz="2600"/>
              <a:t>which means you’ll be able to be more</a:t>
            </a:r>
            <a:br>
              <a:rPr lang="en-US" sz="2600"/>
            </a:br>
            <a:r>
              <a:rPr lang="en-US" sz="2600"/>
              <a:t>effective and skillful.</a:t>
            </a:r>
          </a:p>
        </p:txBody>
      </p:sp>
    </p:spTree>
    <p:extLst>
      <p:ext uri="{BB962C8B-B14F-4D97-AF65-F5344CB8AC3E}">
        <p14:creationId xmlns:p14="http://schemas.microsoft.com/office/powerpoint/2010/main" xmlns="" val="19289390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Rectangle 4"/>
          <p:cNvSpPr>
            <a:spLocks noGrp="1" noChangeArrowheads="1"/>
          </p:cNvSpPr>
          <p:nvPr>
            <p:ph type="title"/>
          </p:nvPr>
        </p:nvSpPr>
        <p:spPr/>
        <p:txBody>
          <a:bodyPr/>
          <a:lstStyle/>
          <a:p>
            <a:r>
              <a:rPr lang="en-US"/>
              <a:t>SPEAK CLEARLY</a:t>
            </a:r>
          </a:p>
        </p:txBody>
      </p:sp>
      <p:sp>
        <p:nvSpPr>
          <p:cNvPr id="146435" name="Rectangle 3"/>
          <p:cNvSpPr>
            <a:spLocks noGrp="1" noChangeArrowheads="1"/>
          </p:cNvSpPr>
          <p:nvPr>
            <p:ph sz="half" idx="1"/>
          </p:nvPr>
        </p:nvSpPr>
        <p:spPr>
          <a:xfrm>
            <a:off x="566738" y="1752600"/>
            <a:ext cx="3925887" cy="4267200"/>
          </a:xfrm>
        </p:spPr>
        <p:txBody>
          <a:bodyPr/>
          <a:lstStyle/>
          <a:p>
            <a:pPr>
              <a:lnSpc>
                <a:spcPct val="90000"/>
              </a:lnSpc>
            </a:pPr>
            <a:r>
              <a:rPr lang="en-US" sz="2200" b="1"/>
              <a:t>Speak Clearly </a:t>
            </a:r>
            <a:r>
              <a:rPr lang="en-US" sz="2200"/>
              <a:t>- Take a deep</a:t>
            </a:r>
            <a:br>
              <a:rPr lang="en-US" sz="2200"/>
            </a:br>
            <a:r>
              <a:rPr lang="en-US" sz="2200"/>
              <a:t>breath and remain positive when</a:t>
            </a:r>
            <a:br>
              <a:rPr lang="en-US" sz="2200"/>
            </a:br>
            <a:r>
              <a:rPr lang="en-US" sz="2200"/>
              <a:t>talking to people. </a:t>
            </a:r>
          </a:p>
          <a:p>
            <a:pPr>
              <a:lnSpc>
                <a:spcPct val="90000"/>
              </a:lnSpc>
            </a:pPr>
            <a:r>
              <a:rPr lang="en-US" sz="2200"/>
              <a:t>Try to cut out</a:t>
            </a:r>
            <a:br>
              <a:rPr lang="en-US" sz="2200"/>
            </a:br>
            <a:r>
              <a:rPr lang="en-US" sz="2200"/>
              <a:t>the “ums,” “uh-hmms” and “ahhs;”</a:t>
            </a:r>
            <a:br>
              <a:rPr lang="en-US" sz="2200"/>
            </a:br>
            <a:r>
              <a:rPr lang="en-US" sz="2200"/>
              <a:t>these make it difficult for people</a:t>
            </a:r>
            <a:br>
              <a:rPr lang="en-US" sz="2200"/>
            </a:br>
            <a:r>
              <a:rPr lang="en-US" sz="2200"/>
              <a:t>to understand what you’re trying</a:t>
            </a:r>
            <a:br>
              <a:rPr lang="en-US" sz="2200"/>
            </a:br>
            <a:r>
              <a:rPr lang="en-US" sz="2200"/>
              <a:t>to communicate. </a:t>
            </a:r>
          </a:p>
        </p:txBody>
      </p:sp>
      <p:sp>
        <p:nvSpPr>
          <p:cNvPr id="146437" name="Rectangle 5"/>
          <p:cNvSpPr>
            <a:spLocks noGrp="1" noChangeArrowheads="1"/>
          </p:cNvSpPr>
          <p:nvPr>
            <p:ph sz="half" idx="2"/>
          </p:nvPr>
        </p:nvSpPr>
        <p:spPr>
          <a:xfrm>
            <a:off x="4641850" y="1752600"/>
            <a:ext cx="3925888" cy="4267200"/>
          </a:xfrm>
        </p:spPr>
        <p:txBody>
          <a:bodyPr/>
          <a:lstStyle/>
          <a:p>
            <a:pPr>
              <a:lnSpc>
                <a:spcPct val="90000"/>
              </a:lnSpc>
            </a:pPr>
            <a:r>
              <a:rPr lang="en-US" sz="2200"/>
              <a:t>Try to keep your</a:t>
            </a:r>
            <a:br>
              <a:rPr lang="en-US" sz="2200"/>
            </a:br>
            <a:r>
              <a:rPr lang="en-US" sz="2200"/>
              <a:t>voice steady and don’t talk too</a:t>
            </a:r>
            <a:br>
              <a:rPr lang="en-US" sz="2200"/>
            </a:br>
            <a:r>
              <a:rPr lang="en-US" sz="2200"/>
              <a:t>quickly or too quietly. </a:t>
            </a:r>
          </a:p>
          <a:p>
            <a:pPr>
              <a:lnSpc>
                <a:spcPct val="90000"/>
              </a:lnSpc>
            </a:pPr>
            <a:endParaRPr lang="en-US" sz="2200"/>
          </a:p>
          <a:p>
            <a:pPr>
              <a:lnSpc>
                <a:spcPct val="90000"/>
              </a:lnSpc>
            </a:pPr>
            <a:r>
              <a:rPr lang="en-US" sz="2200"/>
              <a:t>Be confident in what you’re saying</a:t>
            </a:r>
            <a:br>
              <a:rPr lang="en-US" sz="2200"/>
            </a:br>
            <a:r>
              <a:rPr lang="en-US" sz="2200"/>
              <a:t>and others will feel your</a:t>
            </a:r>
            <a:br>
              <a:rPr lang="en-US" sz="2200"/>
            </a:br>
            <a:r>
              <a:rPr lang="en-US" sz="2200"/>
              <a:t>confidence too. </a:t>
            </a:r>
          </a:p>
          <a:p>
            <a:pPr>
              <a:lnSpc>
                <a:spcPct val="90000"/>
              </a:lnSpc>
            </a:pPr>
            <a:endParaRPr lang="en-US" sz="2200"/>
          </a:p>
        </p:txBody>
      </p:sp>
    </p:spTree>
    <p:extLst>
      <p:ext uri="{BB962C8B-B14F-4D97-AF65-F5344CB8AC3E}">
        <p14:creationId xmlns:p14="http://schemas.microsoft.com/office/powerpoint/2010/main" xmlns="" val="3541294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t>BE GENUINE</a:t>
            </a:r>
          </a:p>
        </p:txBody>
      </p:sp>
      <p:sp>
        <p:nvSpPr>
          <p:cNvPr id="147459" name="Rectangle 3"/>
          <p:cNvSpPr>
            <a:spLocks noGrp="1" noChangeArrowheads="1"/>
          </p:cNvSpPr>
          <p:nvPr>
            <p:ph idx="1"/>
          </p:nvPr>
        </p:nvSpPr>
        <p:spPr/>
        <p:txBody>
          <a:bodyPr/>
          <a:lstStyle/>
          <a:p>
            <a:pPr>
              <a:lnSpc>
                <a:spcPct val="80000"/>
              </a:lnSpc>
            </a:pPr>
            <a:r>
              <a:rPr lang="en-US" sz="2600" b="1" dirty="0"/>
              <a:t>Be Genuine </a:t>
            </a:r>
            <a:r>
              <a:rPr lang="en-US" sz="2600" dirty="0"/>
              <a:t>- Being genuine can include</a:t>
            </a:r>
            <a:br>
              <a:rPr lang="en-US" sz="2600" dirty="0"/>
            </a:br>
            <a:r>
              <a:rPr lang="en-US" sz="2600" dirty="0"/>
              <a:t>speaking honestly, expressing excitement</a:t>
            </a:r>
            <a:br>
              <a:rPr lang="en-US" sz="2600" dirty="0"/>
            </a:br>
            <a:r>
              <a:rPr lang="en-US" sz="2600" dirty="0"/>
              <a:t>or sadness when you feel like it, and being</a:t>
            </a:r>
            <a:br>
              <a:rPr lang="en-US" sz="2600" dirty="0"/>
            </a:br>
            <a:r>
              <a:rPr lang="en-US" sz="2600" dirty="0"/>
              <a:t>friendly. </a:t>
            </a:r>
          </a:p>
          <a:p>
            <a:pPr>
              <a:lnSpc>
                <a:spcPct val="80000"/>
              </a:lnSpc>
            </a:pPr>
            <a:r>
              <a:rPr lang="en-US" sz="2600" dirty="0"/>
              <a:t>There is nothing wrong with</a:t>
            </a:r>
            <a:br>
              <a:rPr lang="en-US" sz="2600" dirty="0"/>
            </a:br>
            <a:r>
              <a:rPr lang="en-US" sz="2600" dirty="0"/>
              <a:t>saying, “no, I don’t really agree with that,”</a:t>
            </a:r>
            <a:br>
              <a:rPr lang="en-US" sz="2600" dirty="0"/>
            </a:br>
            <a:r>
              <a:rPr lang="en-US" sz="2600" dirty="0"/>
              <a:t>or “you know, I think you’ve changed my</a:t>
            </a:r>
            <a:br>
              <a:rPr lang="en-US" sz="2600" dirty="0"/>
            </a:br>
            <a:r>
              <a:rPr lang="en-US" sz="2600" dirty="0"/>
              <a:t>mind!” However, don’t be rude. “I was</a:t>
            </a:r>
            <a:br>
              <a:rPr lang="en-US" sz="2600" dirty="0"/>
            </a:br>
            <a:r>
              <a:rPr lang="en-US" sz="2600" dirty="0"/>
              <a:t>just being honest” is not a good excuse</a:t>
            </a:r>
            <a:br>
              <a:rPr lang="en-US" sz="2600" dirty="0"/>
            </a:br>
            <a:r>
              <a:rPr lang="en-US" sz="2600" dirty="0"/>
              <a:t>for being harsh. </a:t>
            </a:r>
          </a:p>
          <a:p>
            <a:pPr>
              <a:lnSpc>
                <a:spcPct val="80000"/>
              </a:lnSpc>
            </a:pPr>
            <a:r>
              <a:rPr lang="en-US" sz="2600" dirty="0"/>
              <a:t>Being genuine builds your</a:t>
            </a:r>
            <a:br>
              <a:rPr lang="en-US" sz="2600" dirty="0"/>
            </a:br>
            <a:r>
              <a:rPr lang="en-US" sz="2600" dirty="0"/>
              <a:t>confidence. </a:t>
            </a:r>
          </a:p>
        </p:txBody>
      </p:sp>
    </p:spTree>
    <p:extLst>
      <p:ext uri="{BB962C8B-B14F-4D97-AF65-F5344CB8AC3E}">
        <p14:creationId xmlns:p14="http://schemas.microsoft.com/office/powerpoint/2010/main" xmlns="" val="1139089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b="1"/>
              <a:t>Be Receptive</a:t>
            </a:r>
          </a:p>
        </p:txBody>
      </p:sp>
      <p:sp>
        <p:nvSpPr>
          <p:cNvPr id="148483" name="Rectangle 3"/>
          <p:cNvSpPr>
            <a:spLocks noGrp="1" noChangeArrowheads="1"/>
          </p:cNvSpPr>
          <p:nvPr>
            <p:ph idx="1"/>
          </p:nvPr>
        </p:nvSpPr>
        <p:spPr/>
        <p:txBody>
          <a:bodyPr/>
          <a:lstStyle/>
          <a:p>
            <a:r>
              <a:rPr lang="en-US"/>
              <a:t>Be open to what</a:t>
            </a:r>
            <a:br>
              <a:rPr lang="en-US"/>
            </a:br>
            <a:r>
              <a:rPr lang="en-US"/>
              <a:t>others are saying or offering.</a:t>
            </a:r>
            <a:br>
              <a:rPr lang="en-US"/>
            </a:br>
            <a:endParaRPr lang="en-US"/>
          </a:p>
          <a:p>
            <a:r>
              <a:rPr lang="en-US"/>
              <a:t>Often, people restrict the flow of</a:t>
            </a:r>
            <a:br>
              <a:rPr lang="en-US"/>
            </a:br>
            <a:r>
              <a:rPr lang="en-US"/>
              <a:t>ideas or communication because</a:t>
            </a:r>
            <a:br>
              <a:rPr lang="en-US"/>
            </a:br>
            <a:r>
              <a:rPr lang="en-US"/>
              <a:t>they’re making too many</a:t>
            </a:r>
            <a:br>
              <a:rPr lang="en-US"/>
            </a:br>
            <a:r>
              <a:rPr lang="en-US"/>
              <a:t>assumptions or are being too quick</a:t>
            </a:r>
            <a:br>
              <a:rPr lang="en-US"/>
            </a:br>
            <a:r>
              <a:rPr lang="en-US"/>
              <a:t>to judge and criticize. </a:t>
            </a:r>
          </a:p>
        </p:txBody>
      </p:sp>
    </p:spTree>
    <p:extLst>
      <p:ext uri="{BB962C8B-B14F-4D97-AF65-F5344CB8AC3E}">
        <p14:creationId xmlns:p14="http://schemas.microsoft.com/office/powerpoint/2010/main" xmlns="" val="438906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Rectangle 4"/>
          <p:cNvSpPr>
            <a:spLocks noGrp="1" noChangeArrowheads="1"/>
          </p:cNvSpPr>
          <p:nvPr>
            <p:ph type="ctrTitle"/>
          </p:nvPr>
        </p:nvSpPr>
        <p:spPr/>
        <p:txBody>
          <a:bodyPr/>
          <a:lstStyle/>
          <a:p>
            <a:r>
              <a:rPr lang="en-US"/>
              <a:t>Communication</a:t>
            </a:r>
            <a:br>
              <a:rPr lang="en-US"/>
            </a:br>
            <a:r>
              <a:rPr lang="en-US"/>
              <a:t>Flow</a:t>
            </a:r>
          </a:p>
        </p:txBody>
      </p:sp>
      <p:sp>
        <p:nvSpPr>
          <p:cNvPr id="183302" name="AutoShape 6"/>
          <p:cNvSpPr>
            <a:spLocks noChangeArrowheads="1"/>
          </p:cNvSpPr>
          <p:nvPr/>
        </p:nvSpPr>
        <p:spPr bwMode="auto">
          <a:xfrm>
            <a:off x="533400" y="2438400"/>
            <a:ext cx="1095375" cy="4038600"/>
          </a:xfrm>
          <a:prstGeom prst="upArrow">
            <a:avLst>
              <a:gd name="adj1" fmla="val 50000"/>
              <a:gd name="adj2" fmla="val 9217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a:p>
        </p:txBody>
      </p:sp>
      <p:sp>
        <p:nvSpPr>
          <p:cNvPr id="183303" name="AutoShape 7"/>
          <p:cNvSpPr>
            <a:spLocks noChangeArrowheads="1"/>
          </p:cNvSpPr>
          <p:nvPr/>
        </p:nvSpPr>
        <p:spPr bwMode="auto">
          <a:xfrm rot="10800000">
            <a:off x="1600200" y="2819400"/>
            <a:ext cx="1143000" cy="2881313"/>
          </a:xfrm>
          <a:prstGeom prst="upArrow">
            <a:avLst>
              <a:gd name="adj1" fmla="val 50000"/>
              <a:gd name="adj2" fmla="val 630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a:p>
        </p:txBody>
      </p:sp>
      <p:sp>
        <p:nvSpPr>
          <p:cNvPr id="183304" name="AutoShape 8"/>
          <p:cNvSpPr>
            <a:spLocks noChangeArrowheads="1"/>
          </p:cNvSpPr>
          <p:nvPr/>
        </p:nvSpPr>
        <p:spPr bwMode="auto">
          <a:xfrm rot="5400000">
            <a:off x="3331369" y="3069431"/>
            <a:ext cx="1095375" cy="2576513"/>
          </a:xfrm>
          <a:prstGeom prst="upArrow">
            <a:avLst>
              <a:gd name="adj1" fmla="val 50000"/>
              <a:gd name="adj2" fmla="val 5880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a:p>
        </p:txBody>
      </p:sp>
    </p:spTree>
    <p:extLst>
      <p:ext uri="{BB962C8B-B14F-4D97-AF65-F5344CB8AC3E}">
        <p14:creationId xmlns:p14="http://schemas.microsoft.com/office/powerpoint/2010/main" xmlns="" val="12213394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ctrTitle"/>
          </p:nvPr>
        </p:nvSpPr>
        <p:spPr/>
        <p:txBody>
          <a:bodyPr>
            <a:normAutofit fontScale="90000"/>
          </a:bodyPr>
          <a:lstStyle/>
          <a:p>
            <a:r>
              <a:rPr lang="en-US" sz="3600" b="1"/>
              <a:t>Downward</a:t>
            </a:r>
            <a:r>
              <a:rPr lang="en-US" sz="3600"/>
              <a:t> communication, </a:t>
            </a:r>
            <a:r>
              <a:rPr lang="en-US" sz="3600" b="1"/>
              <a:t>Upward</a:t>
            </a:r>
            <a:r>
              <a:rPr lang="en-US" sz="3600"/>
              <a:t> communication, </a:t>
            </a:r>
            <a:r>
              <a:rPr lang="en-US" sz="3600" b="1"/>
              <a:t>Lateral</a:t>
            </a:r>
            <a:r>
              <a:rPr lang="en-US" sz="3600"/>
              <a:t> communication, and the </a:t>
            </a:r>
            <a:r>
              <a:rPr lang="en-US" sz="3600" b="1"/>
              <a:t>Grapevine.</a:t>
            </a:r>
            <a:r>
              <a:rPr lang="en-US" sz="3600"/>
              <a:t> </a:t>
            </a:r>
          </a:p>
        </p:txBody>
      </p:sp>
    </p:spTree>
    <p:extLst>
      <p:ext uri="{BB962C8B-B14F-4D97-AF65-F5344CB8AC3E}">
        <p14:creationId xmlns:p14="http://schemas.microsoft.com/office/powerpoint/2010/main" xmlns="" val="25078179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fontScale="90000"/>
          </a:bodyPr>
          <a:lstStyle/>
          <a:p>
            <a:r>
              <a:rPr lang="en-US" sz="3400" b="1"/>
              <a:t>Downward Workplace Communication: Enabling </a:t>
            </a:r>
            <a:br>
              <a:rPr lang="en-US" sz="3400" b="1"/>
            </a:br>
            <a:endParaRPr lang="en-US" sz="3400" b="1"/>
          </a:p>
        </p:txBody>
      </p:sp>
      <p:sp>
        <p:nvSpPr>
          <p:cNvPr id="112643" name="Rectangle 3"/>
          <p:cNvSpPr>
            <a:spLocks noGrp="1" noChangeArrowheads="1"/>
          </p:cNvSpPr>
          <p:nvPr>
            <p:ph idx="1"/>
          </p:nvPr>
        </p:nvSpPr>
        <p:spPr/>
        <p:txBody>
          <a:bodyPr/>
          <a:lstStyle/>
          <a:p>
            <a:r>
              <a:rPr lang="en-US" sz="2600" dirty="0"/>
              <a:t>Let's focus first on downward communication in the workplace, and a couple of its important characteristics. Consider these common, downward forms of workplace communication: </a:t>
            </a:r>
          </a:p>
          <a:p>
            <a:r>
              <a:rPr lang="en-US" sz="2600" dirty="0"/>
              <a:t>A manager explains a task to an employee </a:t>
            </a:r>
            <a:br>
              <a:rPr lang="en-US" sz="2600" dirty="0"/>
            </a:br>
            <a:endParaRPr lang="en-US" sz="2600" dirty="0"/>
          </a:p>
          <a:p>
            <a:r>
              <a:rPr lang="en-US" sz="2600" dirty="0"/>
              <a:t>A customer gives an order to a supplier</a:t>
            </a:r>
            <a:br>
              <a:rPr lang="en-US" sz="2600" dirty="0"/>
            </a:br>
            <a:endParaRPr lang="en-US" sz="2600" dirty="0"/>
          </a:p>
          <a:p>
            <a:r>
              <a:rPr lang="en-US" sz="2600" dirty="0"/>
              <a:t>Shareholders instruct </a:t>
            </a:r>
            <a:r>
              <a:rPr lang="en-US" sz="2600" dirty="0" smtClean="0"/>
              <a:t>management</a:t>
            </a:r>
            <a:endParaRPr lang="en-US" sz="2600" dirty="0"/>
          </a:p>
          <a:p>
            <a:endParaRPr lang="en-US" sz="2600" dirty="0"/>
          </a:p>
        </p:txBody>
      </p:sp>
    </p:spTree>
    <p:extLst>
      <p:ext uri="{BB962C8B-B14F-4D97-AF65-F5344CB8AC3E}">
        <p14:creationId xmlns:p14="http://schemas.microsoft.com/office/powerpoint/2010/main" xmlns="" val="3201591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idx="1"/>
          </p:nvPr>
        </p:nvSpPr>
        <p:spPr/>
        <p:txBody>
          <a:bodyPr/>
          <a:lstStyle/>
          <a:p>
            <a:r>
              <a:rPr lang="en-US"/>
              <a:t>And, as information moves downward in the workplace, it grows increasingly detailed. </a:t>
            </a:r>
          </a:p>
        </p:txBody>
      </p:sp>
      <p:sp>
        <p:nvSpPr>
          <p:cNvPr id="114692" name="Oval 4"/>
          <p:cNvSpPr>
            <a:spLocks noChangeArrowheads="1"/>
          </p:cNvSpPr>
          <p:nvPr/>
        </p:nvSpPr>
        <p:spPr bwMode="auto">
          <a:xfrm>
            <a:off x="2362200" y="3124200"/>
            <a:ext cx="2590800" cy="990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a:latin typeface="Arial" charset="0"/>
              </a:rPr>
              <a:t>Make a Budget report</a:t>
            </a:r>
          </a:p>
        </p:txBody>
      </p:sp>
      <p:sp>
        <p:nvSpPr>
          <p:cNvPr id="114693" name="Oval 5"/>
          <p:cNvSpPr>
            <a:spLocks noChangeArrowheads="1"/>
          </p:cNvSpPr>
          <p:nvPr/>
        </p:nvSpPr>
        <p:spPr bwMode="auto">
          <a:xfrm>
            <a:off x="762000" y="4191000"/>
            <a:ext cx="66294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a:latin typeface="Arial" charset="0"/>
              </a:rPr>
              <a:t>Make a Budget report for the month to include the following</a:t>
            </a:r>
          </a:p>
        </p:txBody>
      </p:sp>
      <p:sp>
        <p:nvSpPr>
          <p:cNvPr id="114694" name="Oval 6"/>
          <p:cNvSpPr>
            <a:spLocks noChangeArrowheads="1"/>
          </p:cNvSpPr>
          <p:nvPr/>
        </p:nvSpPr>
        <p:spPr bwMode="auto">
          <a:xfrm>
            <a:off x="609600" y="5105400"/>
            <a:ext cx="6934200" cy="1066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a:latin typeface="Arial" charset="0"/>
              </a:rPr>
              <a:t>Make sure the report includes the exact amount and the qty.</a:t>
            </a:r>
          </a:p>
        </p:txBody>
      </p:sp>
      <p:sp>
        <p:nvSpPr>
          <p:cNvPr id="114695" name="AutoShape 7"/>
          <p:cNvSpPr>
            <a:spLocks noChangeArrowheads="1"/>
          </p:cNvSpPr>
          <p:nvPr/>
        </p:nvSpPr>
        <p:spPr bwMode="auto">
          <a:xfrm rot="1501013">
            <a:off x="5105400" y="2819400"/>
            <a:ext cx="1447800" cy="152400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4696" name="AutoShape 8"/>
          <p:cNvSpPr>
            <a:spLocks noChangeArrowheads="1"/>
          </p:cNvSpPr>
          <p:nvPr/>
        </p:nvSpPr>
        <p:spPr bwMode="auto">
          <a:xfrm rot="2196424">
            <a:off x="7391400" y="4114800"/>
            <a:ext cx="1447800" cy="152400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9310575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endParaRPr lang="en-US"/>
          </a:p>
        </p:txBody>
      </p:sp>
      <p:sp>
        <p:nvSpPr>
          <p:cNvPr id="117763" name="Rectangle 3"/>
          <p:cNvSpPr>
            <a:spLocks noGrp="1" noChangeArrowheads="1"/>
          </p:cNvSpPr>
          <p:nvPr>
            <p:ph idx="1"/>
          </p:nvPr>
        </p:nvSpPr>
        <p:spPr/>
        <p:txBody>
          <a:bodyPr/>
          <a:lstStyle/>
          <a:p>
            <a:r>
              <a:rPr lang="en-US"/>
              <a:t>All organizations of more than one person must use workplace communication in one way or another.</a:t>
            </a:r>
          </a:p>
          <a:p>
            <a:r>
              <a:rPr lang="en-US"/>
              <a:t> One person must give another instructions before any activity can occur. </a:t>
            </a:r>
          </a:p>
        </p:txBody>
      </p:sp>
    </p:spTree>
    <p:extLst>
      <p:ext uri="{BB962C8B-B14F-4D97-AF65-F5344CB8AC3E}">
        <p14:creationId xmlns:p14="http://schemas.microsoft.com/office/powerpoint/2010/main" xmlns="" val="2755086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endParaRPr lang="en-US"/>
          </a:p>
        </p:txBody>
      </p:sp>
      <p:sp>
        <p:nvSpPr>
          <p:cNvPr id="120835" name="Rectangle 3"/>
          <p:cNvSpPr>
            <a:spLocks noGrp="1" noChangeArrowheads="1"/>
          </p:cNvSpPr>
          <p:nvPr>
            <p:ph idx="1"/>
          </p:nvPr>
        </p:nvSpPr>
        <p:spPr/>
        <p:txBody>
          <a:bodyPr/>
          <a:lstStyle/>
          <a:p>
            <a:r>
              <a:rPr lang="en-US"/>
              <a:t>At each stage in the downward flow of communication, people in the organization receive information to help them do their jobs. And, at each stage the information become less abstract, more specific, and more detailed. </a:t>
            </a:r>
          </a:p>
        </p:txBody>
      </p:sp>
    </p:spTree>
    <p:extLst>
      <p:ext uri="{BB962C8B-B14F-4D97-AF65-F5344CB8AC3E}">
        <p14:creationId xmlns:p14="http://schemas.microsoft.com/office/powerpoint/2010/main" xmlns="" val="37363271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sz="3400" b="1"/>
              <a:t>Upward Communication: Compliance</a:t>
            </a:r>
            <a:br>
              <a:rPr lang="en-US" sz="3400" b="1"/>
            </a:br>
            <a:endParaRPr lang="en-US" sz="3400" b="1"/>
          </a:p>
        </p:txBody>
      </p:sp>
      <p:sp>
        <p:nvSpPr>
          <p:cNvPr id="118787" name="Rectangle 3"/>
          <p:cNvSpPr>
            <a:spLocks noGrp="1" noChangeArrowheads="1"/>
          </p:cNvSpPr>
          <p:nvPr>
            <p:ph idx="1"/>
          </p:nvPr>
        </p:nvSpPr>
        <p:spPr/>
        <p:txBody>
          <a:bodyPr/>
          <a:lstStyle/>
          <a:p>
            <a:r>
              <a:rPr lang="en-US"/>
              <a:t>A second major flow of communication is upward, from employee to supervisor, supervisor to department head, department head to vice president, and so on. </a:t>
            </a:r>
          </a:p>
        </p:txBody>
      </p:sp>
      <p:sp>
        <p:nvSpPr>
          <p:cNvPr id="118788" name="AutoShape 4"/>
          <p:cNvSpPr>
            <a:spLocks noChangeArrowheads="1"/>
          </p:cNvSpPr>
          <p:nvPr/>
        </p:nvSpPr>
        <p:spPr bwMode="auto">
          <a:xfrm>
            <a:off x="3429000" y="3886200"/>
            <a:ext cx="2085975" cy="2271713"/>
          </a:xfrm>
          <a:prstGeom prst="upArrow">
            <a:avLst>
              <a:gd name="adj1" fmla="val 50000"/>
              <a:gd name="adj2" fmla="val 2722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a:p>
        </p:txBody>
      </p:sp>
    </p:spTree>
    <p:extLst>
      <p:ext uri="{BB962C8B-B14F-4D97-AF65-F5344CB8AC3E}">
        <p14:creationId xmlns:p14="http://schemas.microsoft.com/office/powerpoint/2010/main" xmlns="" val="11457824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sz="3400" b="1"/>
              <a:t>Lateral communication: Coordination</a:t>
            </a:r>
            <a:br>
              <a:rPr lang="en-US" sz="3400" b="1"/>
            </a:br>
            <a:endParaRPr lang="en-US" sz="3400" b="1"/>
          </a:p>
        </p:txBody>
      </p:sp>
      <p:sp>
        <p:nvSpPr>
          <p:cNvPr id="128003" name="Rectangle 3"/>
          <p:cNvSpPr>
            <a:spLocks noGrp="1" noChangeArrowheads="1"/>
          </p:cNvSpPr>
          <p:nvPr>
            <p:ph idx="1"/>
          </p:nvPr>
        </p:nvSpPr>
        <p:spPr/>
        <p:txBody>
          <a:bodyPr/>
          <a:lstStyle/>
          <a:p>
            <a:endParaRPr lang="en-US"/>
          </a:p>
          <a:p>
            <a:r>
              <a:rPr lang="en-US"/>
              <a:t>Now, think of the information that flows back and forth between you and your peers, whether you're a front-line worker, a manager, or a member of the board of directors. This is lateral communication. </a:t>
            </a:r>
          </a:p>
        </p:txBody>
      </p:sp>
    </p:spTree>
    <p:extLst>
      <p:ext uri="{BB962C8B-B14F-4D97-AF65-F5344CB8AC3E}">
        <p14:creationId xmlns:p14="http://schemas.microsoft.com/office/powerpoint/2010/main" xmlns="" val="5082919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sz="3400" b="1"/>
              <a:t>Characteristics</a:t>
            </a:r>
            <a:br>
              <a:rPr lang="en-US" sz="3400" b="1"/>
            </a:br>
            <a:endParaRPr lang="en-US" sz="3400" b="1"/>
          </a:p>
        </p:txBody>
      </p:sp>
      <p:sp>
        <p:nvSpPr>
          <p:cNvPr id="131075" name="Rectangle 3"/>
          <p:cNvSpPr>
            <a:spLocks noGrp="1" noChangeArrowheads="1"/>
          </p:cNvSpPr>
          <p:nvPr>
            <p:ph idx="1"/>
          </p:nvPr>
        </p:nvSpPr>
        <p:spPr/>
        <p:txBody>
          <a:bodyPr/>
          <a:lstStyle/>
          <a:p>
            <a:pPr>
              <a:buFont typeface="Wingdings" pitchFamily="2" charset="2"/>
              <a:buNone/>
            </a:pPr>
            <a:endParaRPr lang="en-US" sz="2600"/>
          </a:p>
          <a:p>
            <a:r>
              <a:rPr lang="en-US" sz="2600"/>
              <a:t>First, no superior/subordinate relationship exists here; it's strictly a case of two people with roughly equal amounts of power and prestige. That makes this form of communication voluntary and discretionary.</a:t>
            </a:r>
          </a:p>
          <a:p>
            <a:r>
              <a:rPr lang="en-US" sz="2600"/>
              <a:t> Yes, the boss may tell us to communicate with each other, but unless we both want to do it, we're not going to exchange much information of value. </a:t>
            </a:r>
          </a:p>
        </p:txBody>
      </p:sp>
    </p:spTree>
    <p:extLst>
      <p:ext uri="{BB962C8B-B14F-4D97-AF65-F5344CB8AC3E}">
        <p14:creationId xmlns:p14="http://schemas.microsoft.com/office/powerpoint/2010/main" xmlns="" val="39530000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sz="3400" b="1"/>
              <a:t>The Grapevine: Filling the Gaps</a:t>
            </a:r>
            <a:br>
              <a:rPr lang="en-US" sz="3400" b="1"/>
            </a:br>
            <a:endParaRPr lang="en-US" sz="3400" b="1"/>
          </a:p>
        </p:txBody>
      </p:sp>
      <p:sp>
        <p:nvSpPr>
          <p:cNvPr id="135171" name="Rectangle 3"/>
          <p:cNvSpPr>
            <a:spLocks noGrp="1" noChangeArrowheads="1"/>
          </p:cNvSpPr>
          <p:nvPr>
            <p:ph idx="1"/>
          </p:nvPr>
        </p:nvSpPr>
        <p:spPr/>
        <p:txBody>
          <a:bodyPr/>
          <a:lstStyle/>
          <a:p>
            <a:pPr>
              <a:lnSpc>
                <a:spcPct val="80000"/>
              </a:lnSpc>
            </a:pPr>
            <a:r>
              <a:rPr lang="en-US" sz="2500" dirty="0"/>
              <a:t>It’s Tuesday morning, and John down the hall just emptied out his desk and left the building. Apparently for good. </a:t>
            </a:r>
          </a:p>
          <a:p>
            <a:pPr>
              <a:lnSpc>
                <a:spcPct val="80000"/>
              </a:lnSpc>
            </a:pPr>
            <a:r>
              <a:rPr lang="en-US" sz="2500" dirty="0"/>
              <a:t>Everyone wants an answer to the same question: "</a:t>
            </a:r>
            <a:r>
              <a:rPr lang="en-US" sz="2500" b="1" dirty="0"/>
              <a:t>Why</a:t>
            </a:r>
            <a:r>
              <a:rPr lang="en-US" sz="2500" dirty="0"/>
              <a:t>?" If there's no official answer, and sometimes even if there is one, the people around him begin speculating about possible reasons. </a:t>
            </a:r>
          </a:p>
          <a:p>
            <a:pPr>
              <a:lnSpc>
                <a:spcPct val="80000"/>
              </a:lnSpc>
            </a:pPr>
            <a:r>
              <a:rPr lang="en-US" sz="2500" dirty="0"/>
              <a:t>This is a communication channel that no one owns and no one controls. And while we might complain about gossips and busybodies, we all use it sooner or later. </a:t>
            </a:r>
          </a:p>
        </p:txBody>
      </p:sp>
    </p:spTree>
    <p:extLst>
      <p:ext uri="{BB962C8B-B14F-4D97-AF65-F5344CB8AC3E}">
        <p14:creationId xmlns:p14="http://schemas.microsoft.com/office/powerpoint/2010/main" xmlns="" val="35268293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sz="3400" b="1"/>
              <a:t>It has a function</a:t>
            </a:r>
            <a:br>
              <a:rPr lang="en-US" sz="3400" b="1"/>
            </a:br>
            <a:endParaRPr lang="en-US" sz="3400" b="1"/>
          </a:p>
        </p:txBody>
      </p:sp>
      <p:sp>
        <p:nvSpPr>
          <p:cNvPr id="136195" name="Rectangle 3"/>
          <p:cNvSpPr>
            <a:spLocks noGrp="1" noChangeArrowheads="1"/>
          </p:cNvSpPr>
          <p:nvPr>
            <p:ph idx="1"/>
          </p:nvPr>
        </p:nvSpPr>
        <p:spPr/>
        <p:txBody>
          <a:bodyPr/>
          <a:lstStyle/>
          <a:p>
            <a:pPr algn="just">
              <a:lnSpc>
                <a:spcPct val="200000"/>
              </a:lnSpc>
            </a:pPr>
            <a:r>
              <a:rPr lang="en-US" sz="2600" dirty="0"/>
              <a:t>Despite its many faults, though, the grapevine does have a place, a function, in all organizations. It fills in gaps left behind by conventional and official communication. </a:t>
            </a:r>
          </a:p>
        </p:txBody>
      </p:sp>
    </p:spTree>
    <p:extLst>
      <p:ext uri="{BB962C8B-B14F-4D97-AF65-F5344CB8AC3E}">
        <p14:creationId xmlns:p14="http://schemas.microsoft.com/office/powerpoint/2010/main" xmlns="" val="18206324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Communication Flow </a:t>
            </a:r>
          </a:p>
        </p:txBody>
      </p:sp>
      <p:sp>
        <p:nvSpPr>
          <p:cNvPr id="140291" name="Rectangle 3"/>
          <p:cNvSpPr>
            <a:spLocks noGrp="1" noChangeArrowheads="1"/>
          </p:cNvSpPr>
          <p:nvPr>
            <p:ph idx="1"/>
          </p:nvPr>
        </p:nvSpPr>
        <p:spPr/>
        <p:txBody>
          <a:bodyPr/>
          <a:lstStyle/>
          <a:p>
            <a:pPr>
              <a:lnSpc>
                <a:spcPct val="80000"/>
              </a:lnSpc>
            </a:pPr>
            <a:r>
              <a:rPr lang="en-US" sz="2100"/>
              <a:t>downward, or enabling, communication that moves instructions and other directive information down or through a hierarchy</a:t>
            </a:r>
            <a:br>
              <a:rPr lang="en-US" sz="2100"/>
            </a:br>
            <a:endParaRPr lang="en-US" sz="2100"/>
          </a:p>
          <a:p>
            <a:pPr>
              <a:lnSpc>
                <a:spcPct val="80000"/>
              </a:lnSpc>
            </a:pPr>
            <a:r>
              <a:rPr lang="en-US" sz="2100"/>
              <a:t>upward, or compliance, communication that provides feedback to the people who originate downward communication</a:t>
            </a:r>
            <a:br>
              <a:rPr lang="en-US" sz="2100"/>
            </a:br>
            <a:endParaRPr lang="en-US" sz="2100"/>
          </a:p>
          <a:p>
            <a:pPr>
              <a:lnSpc>
                <a:spcPct val="80000"/>
              </a:lnSpc>
            </a:pPr>
            <a:r>
              <a:rPr lang="en-US" sz="2100"/>
              <a:t>lateral, or coordinating, communication that moves between peers to maintain or improve operational efficiency</a:t>
            </a:r>
            <a:br>
              <a:rPr lang="en-US" sz="2100"/>
            </a:br>
            <a:endParaRPr lang="en-US" sz="2100"/>
          </a:p>
          <a:p>
            <a:pPr>
              <a:lnSpc>
                <a:spcPct val="80000"/>
              </a:lnSpc>
            </a:pPr>
            <a:r>
              <a:rPr lang="en-US" sz="2100"/>
              <a:t>the grapevine, which fills in gaps in official communication and provides answers to unaddressed questions.</a:t>
            </a:r>
          </a:p>
          <a:p>
            <a:pPr>
              <a:lnSpc>
                <a:spcPct val="80000"/>
              </a:lnSpc>
            </a:pPr>
            <a:endParaRPr lang="en-US" sz="2100"/>
          </a:p>
        </p:txBody>
      </p:sp>
    </p:spTree>
    <p:extLst>
      <p:ext uri="{BB962C8B-B14F-4D97-AF65-F5344CB8AC3E}">
        <p14:creationId xmlns:p14="http://schemas.microsoft.com/office/powerpoint/2010/main" xmlns="" val="35289517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3400"/>
              <a:t>Why is effective communication essential in the workplace?</a:t>
            </a:r>
          </a:p>
        </p:txBody>
      </p:sp>
      <p:sp>
        <p:nvSpPr>
          <p:cNvPr id="7171" name="Rectangle 3"/>
          <p:cNvSpPr>
            <a:spLocks noGrp="1" noChangeArrowheads="1"/>
          </p:cNvSpPr>
          <p:nvPr>
            <p:ph idx="1"/>
          </p:nvPr>
        </p:nvSpPr>
        <p:spPr/>
        <p:txBody>
          <a:bodyPr/>
          <a:lstStyle/>
          <a:p>
            <a:r>
              <a:rPr lang="en-US" sz="2900" b="1"/>
              <a:t>C</a:t>
            </a:r>
            <a:r>
              <a:rPr lang="en-US" sz="2900"/>
              <a:t>ommunication: we are constantly bombarded by it. It may be in the form of spoken or written words, pictures, gestures, symbols and (for an interesting few) telepathic messages from a variety of intriguing sources. But in the workplace, effective communication is essential to our progress and well being. </a:t>
            </a:r>
          </a:p>
        </p:txBody>
      </p:sp>
    </p:spTree>
    <p:extLst>
      <p:ext uri="{BB962C8B-B14F-4D97-AF65-F5344CB8AC3E}">
        <p14:creationId xmlns:p14="http://schemas.microsoft.com/office/powerpoint/2010/main" xmlns="" val="42445237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sz="3400"/>
              <a:t>What is your communicating style?</a:t>
            </a:r>
          </a:p>
        </p:txBody>
      </p:sp>
      <p:sp>
        <p:nvSpPr>
          <p:cNvPr id="81923" name="Rectangle 3"/>
          <p:cNvSpPr>
            <a:spLocks noGrp="1" noChangeArrowheads="1"/>
          </p:cNvSpPr>
          <p:nvPr>
            <p:ph idx="1"/>
          </p:nvPr>
        </p:nvSpPr>
        <p:spPr/>
        <p:txBody>
          <a:bodyPr/>
          <a:lstStyle/>
          <a:p>
            <a:r>
              <a:rPr lang="en-US"/>
              <a:t>Good communication skills require a high level of self-awareness. Understanding your personal style of communicating will go a long way toward helping you to create good and lasting impressions on others </a:t>
            </a:r>
          </a:p>
        </p:txBody>
      </p:sp>
    </p:spTree>
    <p:extLst>
      <p:ext uri="{BB962C8B-B14F-4D97-AF65-F5344CB8AC3E}">
        <p14:creationId xmlns:p14="http://schemas.microsoft.com/office/powerpoint/2010/main" xmlns="" val="14489048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z="3400"/>
              <a:t>Three basic communication styles: </a:t>
            </a:r>
            <a:br>
              <a:rPr lang="en-US" sz="3400"/>
            </a:br>
            <a:endParaRPr lang="en-US" sz="3400"/>
          </a:p>
        </p:txBody>
      </p:sp>
      <p:sp>
        <p:nvSpPr>
          <p:cNvPr id="83971" name="Rectangle 3"/>
          <p:cNvSpPr>
            <a:spLocks noGrp="1" noChangeArrowheads="1"/>
          </p:cNvSpPr>
          <p:nvPr>
            <p:ph idx="1"/>
          </p:nvPr>
        </p:nvSpPr>
        <p:spPr/>
        <p:txBody>
          <a:bodyPr/>
          <a:lstStyle/>
          <a:p>
            <a:r>
              <a:rPr lang="en-US"/>
              <a:t>Aggressive</a:t>
            </a:r>
          </a:p>
          <a:p>
            <a:r>
              <a:rPr lang="en-US"/>
              <a:t>Passive</a:t>
            </a:r>
          </a:p>
          <a:p>
            <a:r>
              <a:rPr lang="en-US"/>
              <a:t>Assertive</a:t>
            </a:r>
          </a:p>
          <a:p>
            <a:endParaRPr lang="en-US"/>
          </a:p>
        </p:txBody>
      </p:sp>
    </p:spTree>
    <p:extLst>
      <p:ext uri="{BB962C8B-B14F-4D97-AF65-F5344CB8AC3E}">
        <p14:creationId xmlns:p14="http://schemas.microsoft.com/office/powerpoint/2010/main" xmlns="" val="3313702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a:solidFill>
            <a:schemeClr val="bg1"/>
          </a:solidFill>
          <a:effectLst>
            <a:glow rad="228600">
              <a:schemeClr val="accent1">
                <a:satMod val="175000"/>
                <a:alpha val="40000"/>
              </a:schemeClr>
            </a:glow>
          </a:effectLst>
        </p:spPr>
        <p:txBody>
          <a:bodyPr vert="horz" lIns="91440" tIns="45720" rIns="91440" bIns="45720" rtlCol="0" anchor="ctr">
            <a:noAutofit/>
          </a:bodyPr>
          <a:lstStyle/>
          <a:p>
            <a:pPr algn="l"/>
            <a:r>
              <a:rPr lang="en-US" sz="4800" b="1" dirty="0" smtClean="0"/>
              <a:t>Recap- Important Details</a:t>
            </a:r>
            <a:endParaRPr lang="en-US" sz="4800" b="1" dirty="0"/>
          </a:p>
        </p:txBody>
      </p:sp>
      <p:sp>
        <p:nvSpPr>
          <p:cNvPr id="3" name="Content Placeholder 2"/>
          <p:cNvSpPr>
            <a:spLocks noGrp="1"/>
          </p:cNvSpPr>
          <p:nvPr>
            <p:ph idx="1"/>
          </p:nvPr>
        </p:nvSpPr>
        <p:spPr>
          <a:xfrm>
            <a:off x="228600" y="1600200"/>
            <a:ext cx="7848600" cy="4800600"/>
          </a:xfrm>
        </p:spPr>
        <p:txBody>
          <a:bodyPr>
            <a:noAutofit/>
          </a:bodyPr>
          <a:lstStyle/>
          <a:p>
            <a:r>
              <a:rPr lang="en-US" sz="4000" dirty="0" smtClean="0"/>
              <a:t>Be calm and collected at all times </a:t>
            </a:r>
          </a:p>
          <a:p>
            <a:r>
              <a:rPr lang="en-US" sz="4000" dirty="0" smtClean="0"/>
              <a:t>Be loud enough to be easily heard </a:t>
            </a:r>
          </a:p>
          <a:p>
            <a:r>
              <a:rPr lang="en-US" sz="4000" dirty="0" smtClean="0"/>
              <a:t>Use words with accurate diction &amp; correct pronunciation</a:t>
            </a:r>
          </a:p>
          <a:p>
            <a:r>
              <a:rPr lang="en-US" sz="4000" dirty="0" smtClean="0"/>
              <a:t>Speak slowly and make use of pauses to stress important ideas</a:t>
            </a:r>
            <a:endParaRPr lang="en-US" sz="4000"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41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b="1" u="sng" dirty="0">
                <a:solidFill>
                  <a:srgbClr val="0070C0"/>
                </a:solidFill>
              </a:rPr>
              <a:t>citt.hccfl.edu/Manuals/</a:t>
            </a:r>
            <a:r>
              <a:rPr lang="en-US" b="1" u="sng" dirty="0" err="1">
                <a:solidFill>
                  <a:srgbClr val="0070C0"/>
                </a:solidFill>
              </a:rPr>
              <a:t>PDev</a:t>
            </a:r>
            <a:r>
              <a:rPr lang="en-US" b="1" u="sng" dirty="0">
                <a:solidFill>
                  <a:srgbClr val="0070C0"/>
                </a:solidFill>
              </a:rPr>
              <a:t>/comm_handout.ppt</a:t>
            </a:r>
          </a:p>
          <a:p>
            <a:endParaRPr lang="en-US" b="1" u="sng" dirty="0" smtClean="0">
              <a:solidFill>
                <a:srgbClr val="0070C0"/>
              </a:solidFill>
            </a:endParaRPr>
          </a:p>
          <a:p>
            <a:r>
              <a:rPr lang="en-US" b="1" u="sng" dirty="0">
                <a:solidFill>
                  <a:srgbClr val="0070C0"/>
                </a:solidFill>
              </a:rPr>
              <a:t>www.nopsscea.org/.../</a:t>
            </a:r>
            <a:r>
              <a:rPr lang="en-US" b="1" u="sng" dirty="0" smtClean="0">
                <a:solidFill>
                  <a:srgbClr val="0070C0"/>
                </a:solidFill>
              </a:rPr>
              <a:t>Communication%20in%20the%20Workplace</a:t>
            </a:r>
          </a:p>
          <a:p>
            <a:endParaRPr lang="en-US" dirty="0"/>
          </a:p>
        </p:txBody>
      </p:sp>
      <p:sp>
        <p:nvSpPr>
          <p:cNvPr id="4" name="Slide Number Placeholder 3"/>
          <p:cNvSpPr>
            <a:spLocks noGrp="1"/>
          </p:cNvSpPr>
          <p:nvPr>
            <p:ph type="sldNum" sz="quarter" idx="12"/>
          </p:nvPr>
        </p:nvSpPr>
        <p:spPr/>
        <p:txBody>
          <a:bodyPr/>
          <a:lstStyle/>
          <a:p>
            <a:fld id="{EE85AB50-8EFD-4F2D-BAA3-7A18F6A26DE1}" type="slidenum">
              <a:rPr lang="en-US" smtClean="0"/>
              <a:pPr/>
              <a:t>42</a:t>
            </a:fld>
            <a:endParaRPr lang="en-US"/>
          </a:p>
        </p:txBody>
      </p:sp>
    </p:spTree>
    <p:extLst>
      <p:ext uri="{BB962C8B-B14F-4D97-AF65-F5344CB8AC3E}">
        <p14:creationId xmlns:p14="http://schemas.microsoft.com/office/powerpoint/2010/main" xmlns="" val="25511357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494</TotalTime>
  <Words>1233</Words>
  <Application>Microsoft Office PowerPoint</Application>
  <PresentationFormat>On-screen Show (4:3)</PresentationFormat>
  <Paragraphs>240</Paragraphs>
  <Slides>42</Slides>
  <Notes>3</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Introduction to Communication Skills </vt:lpstr>
      <vt:lpstr>Outline</vt:lpstr>
      <vt:lpstr>What is Communication?</vt:lpstr>
      <vt:lpstr>Communication</vt:lpstr>
      <vt:lpstr>How do we Communicate?</vt:lpstr>
      <vt:lpstr>What is a Skill?</vt:lpstr>
      <vt:lpstr>Language Skills</vt:lpstr>
      <vt:lpstr>Communication Frequency</vt:lpstr>
      <vt:lpstr>Communication is of 2 Types:</vt:lpstr>
      <vt:lpstr>Styles of Communication</vt:lpstr>
      <vt:lpstr>How do we Communicate?</vt:lpstr>
      <vt:lpstr>A communication system normally goes through a cycle involving:</vt:lpstr>
      <vt:lpstr>The Communication Cycle</vt:lpstr>
      <vt:lpstr>Slide 14</vt:lpstr>
      <vt:lpstr>Slide 15</vt:lpstr>
      <vt:lpstr>Slide 16</vt:lpstr>
      <vt:lpstr>Communication in Workplace</vt:lpstr>
      <vt:lpstr>Why do we Communicate?</vt:lpstr>
      <vt:lpstr>What is our workplace?</vt:lpstr>
      <vt:lpstr>Communication</vt:lpstr>
      <vt:lpstr>  Tips to help us communicate effectively in the workplace </vt:lpstr>
      <vt:lpstr>WHAT IS YOUR PURPOSE? </vt:lpstr>
      <vt:lpstr>SPEAK CLEARLY</vt:lpstr>
      <vt:lpstr>BE GENUINE</vt:lpstr>
      <vt:lpstr>Be Receptive</vt:lpstr>
      <vt:lpstr>Communication Flow</vt:lpstr>
      <vt:lpstr>Downward communication, Upward communication, Lateral communication, and the Grapevine. </vt:lpstr>
      <vt:lpstr>Downward Workplace Communication: Enabling  </vt:lpstr>
      <vt:lpstr>Slide 29</vt:lpstr>
      <vt:lpstr>Slide 30</vt:lpstr>
      <vt:lpstr>Slide 31</vt:lpstr>
      <vt:lpstr>Upward Communication: Compliance </vt:lpstr>
      <vt:lpstr>Lateral communication: Coordination </vt:lpstr>
      <vt:lpstr>Characteristics </vt:lpstr>
      <vt:lpstr>The Grapevine: Filling the Gaps </vt:lpstr>
      <vt:lpstr>It has a function </vt:lpstr>
      <vt:lpstr>Communication Flow </vt:lpstr>
      <vt:lpstr>Why is effective communication essential in the workplace?</vt:lpstr>
      <vt:lpstr>What is your communicating style?</vt:lpstr>
      <vt:lpstr>Three basic communication styles:  </vt:lpstr>
      <vt:lpstr>Recap- Important Details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Anila</dc:creator>
  <cp:lastModifiedBy>NTS</cp:lastModifiedBy>
  <cp:revision>81</cp:revision>
  <dcterms:created xsi:type="dcterms:W3CDTF">2011-11-24T12:53:54Z</dcterms:created>
  <dcterms:modified xsi:type="dcterms:W3CDTF">2013-03-07T05:51:50Z</dcterms:modified>
</cp:coreProperties>
</file>