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63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1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E77213-F876-44F2-9821-E7E797405E8B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5CB8A8B1-26F8-4C17-BA84-DA63AC685055}">
      <dgm:prSet phldrT="[Text]"/>
      <dgm:spPr/>
      <dgm:t>
        <a:bodyPr/>
        <a:lstStyle/>
        <a:p>
          <a:r>
            <a:rPr lang="en-US" dirty="0" smtClean="0"/>
            <a:t>INTRODUCTION</a:t>
          </a:r>
          <a:endParaRPr lang="en-US" dirty="0"/>
        </a:p>
      </dgm:t>
    </dgm:pt>
    <dgm:pt modelId="{267DFBAB-E224-443B-9D57-5905B943C72A}" type="parTrans" cxnId="{88F060B7-37F1-4739-A72D-18C0B7583256}">
      <dgm:prSet/>
      <dgm:spPr/>
      <dgm:t>
        <a:bodyPr/>
        <a:lstStyle/>
        <a:p>
          <a:endParaRPr lang="en-US"/>
        </a:p>
      </dgm:t>
    </dgm:pt>
    <dgm:pt modelId="{383CCC79-A7F8-4834-A21A-8D237A4A3B19}" type="sibTrans" cxnId="{88F060B7-37F1-4739-A72D-18C0B7583256}">
      <dgm:prSet/>
      <dgm:spPr/>
      <dgm:t>
        <a:bodyPr/>
        <a:lstStyle/>
        <a:p>
          <a:endParaRPr lang="en-US"/>
        </a:p>
      </dgm:t>
    </dgm:pt>
    <dgm:pt modelId="{D76A24B4-39A6-4B19-BDA3-52B0EC7865E2}">
      <dgm:prSet phldrT="[Text]"/>
      <dgm:spPr/>
      <dgm:t>
        <a:bodyPr/>
        <a:lstStyle/>
        <a:p>
          <a:r>
            <a:rPr lang="en-US" dirty="0" smtClean="0"/>
            <a:t>BODY (text)</a:t>
          </a:r>
          <a:endParaRPr lang="en-US" dirty="0"/>
        </a:p>
      </dgm:t>
    </dgm:pt>
    <dgm:pt modelId="{FEECC2AE-0567-4AF1-AAF6-6A8BC8EC5ABC}" type="parTrans" cxnId="{1F49789B-61F0-43E3-B893-823C426BC6A4}">
      <dgm:prSet/>
      <dgm:spPr/>
      <dgm:t>
        <a:bodyPr/>
        <a:lstStyle/>
        <a:p>
          <a:endParaRPr lang="en-US"/>
        </a:p>
      </dgm:t>
    </dgm:pt>
    <dgm:pt modelId="{9625B414-4816-41BA-8F2A-8018173F4E2B}" type="sibTrans" cxnId="{1F49789B-61F0-43E3-B893-823C426BC6A4}">
      <dgm:prSet/>
      <dgm:spPr/>
      <dgm:t>
        <a:bodyPr/>
        <a:lstStyle/>
        <a:p>
          <a:endParaRPr lang="en-US"/>
        </a:p>
      </dgm:t>
    </dgm:pt>
    <dgm:pt modelId="{477D5AAB-46B1-44AA-B0E7-457A3C690B91}">
      <dgm:prSet phldrT="[Text]"/>
      <dgm:spPr/>
      <dgm:t>
        <a:bodyPr/>
        <a:lstStyle/>
        <a:p>
          <a:r>
            <a:rPr lang="en-US" dirty="0" smtClean="0"/>
            <a:t>TERMINAL SECTION</a:t>
          </a:r>
          <a:endParaRPr lang="en-US" dirty="0"/>
        </a:p>
      </dgm:t>
    </dgm:pt>
    <dgm:pt modelId="{61D2C533-67FA-46C8-B076-56E6455B8072}" type="parTrans" cxnId="{A6E9371F-F526-4DB1-A2BF-39E2AF41F9C3}">
      <dgm:prSet/>
      <dgm:spPr/>
      <dgm:t>
        <a:bodyPr/>
        <a:lstStyle/>
        <a:p>
          <a:endParaRPr lang="en-US"/>
        </a:p>
      </dgm:t>
    </dgm:pt>
    <dgm:pt modelId="{84F36ED0-6E90-4B21-BBDB-A0782956A07C}" type="sibTrans" cxnId="{A6E9371F-F526-4DB1-A2BF-39E2AF41F9C3}">
      <dgm:prSet/>
      <dgm:spPr/>
      <dgm:t>
        <a:bodyPr/>
        <a:lstStyle/>
        <a:p>
          <a:endParaRPr lang="en-US"/>
        </a:p>
      </dgm:t>
    </dgm:pt>
    <dgm:pt modelId="{E04D8221-6F1C-47AC-9090-B8FD20143583}" type="pres">
      <dgm:prSet presAssocID="{CDE77213-F876-44F2-9821-E7E797405E8B}" presName="compositeShape" presStyleCnt="0">
        <dgm:presLayoutVars>
          <dgm:dir/>
          <dgm:resizeHandles/>
        </dgm:presLayoutVars>
      </dgm:prSet>
      <dgm:spPr/>
    </dgm:pt>
    <dgm:pt modelId="{09E1E29D-56CA-46EF-85D1-8BCADFB87F30}" type="pres">
      <dgm:prSet presAssocID="{CDE77213-F876-44F2-9821-E7E797405E8B}" presName="pyramid" presStyleLbl="node1" presStyleIdx="0" presStyleCnt="1" custLinFactNeighborX="-77500" custLinFactNeighborY="-22500"/>
      <dgm:spPr/>
    </dgm:pt>
    <dgm:pt modelId="{9BC557CA-7021-4B55-8E59-C782C21FD521}" type="pres">
      <dgm:prSet presAssocID="{CDE77213-F876-44F2-9821-E7E797405E8B}" presName="theList" presStyleCnt="0"/>
      <dgm:spPr/>
    </dgm:pt>
    <dgm:pt modelId="{3E718398-05B7-4DAD-9B3E-B3C2AB6A816A}" type="pres">
      <dgm:prSet presAssocID="{5CB8A8B1-26F8-4C17-BA84-DA63AC685055}" presName="aNode" presStyleLbl="fgAcc1" presStyleIdx="0" presStyleCnt="3" custScaleX="125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7F9B07-7B7D-4362-9FF4-3678F1B82260}" type="pres">
      <dgm:prSet presAssocID="{5CB8A8B1-26F8-4C17-BA84-DA63AC685055}" presName="aSpace" presStyleCnt="0"/>
      <dgm:spPr/>
    </dgm:pt>
    <dgm:pt modelId="{5AA40A73-C93C-4A13-8780-011D147A9646}" type="pres">
      <dgm:prSet presAssocID="{D76A24B4-39A6-4B19-BDA3-52B0EC7865E2}" presName="aNode" presStyleLbl="fgAcc1" presStyleIdx="1" presStyleCnt="3" custScaleX="1259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63BE71-C57A-4C6F-9B75-E04B95366587}" type="pres">
      <dgm:prSet presAssocID="{D76A24B4-39A6-4B19-BDA3-52B0EC7865E2}" presName="aSpace" presStyleCnt="0"/>
      <dgm:spPr/>
    </dgm:pt>
    <dgm:pt modelId="{95F1EC3F-E377-4D77-96C9-D6F20D395A51}" type="pres">
      <dgm:prSet presAssocID="{477D5AAB-46B1-44AA-B0E7-457A3C690B91}" presName="aNode" presStyleLbl="fgAcc1" presStyleIdx="2" presStyleCnt="3" custScaleX="1264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DCE519-9E52-4BA4-A85C-F49BE479D6FD}" type="pres">
      <dgm:prSet presAssocID="{477D5AAB-46B1-44AA-B0E7-457A3C690B91}" presName="aSpace" presStyleCnt="0"/>
      <dgm:spPr/>
    </dgm:pt>
  </dgm:ptLst>
  <dgm:cxnLst>
    <dgm:cxn modelId="{88F060B7-37F1-4739-A72D-18C0B7583256}" srcId="{CDE77213-F876-44F2-9821-E7E797405E8B}" destId="{5CB8A8B1-26F8-4C17-BA84-DA63AC685055}" srcOrd="0" destOrd="0" parTransId="{267DFBAB-E224-443B-9D57-5905B943C72A}" sibTransId="{383CCC79-A7F8-4834-A21A-8D237A4A3B19}"/>
    <dgm:cxn modelId="{1F49789B-61F0-43E3-B893-823C426BC6A4}" srcId="{CDE77213-F876-44F2-9821-E7E797405E8B}" destId="{D76A24B4-39A6-4B19-BDA3-52B0EC7865E2}" srcOrd="1" destOrd="0" parTransId="{FEECC2AE-0567-4AF1-AAF6-6A8BC8EC5ABC}" sibTransId="{9625B414-4816-41BA-8F2A-8018173F4E2B}"/>
    <dgm:cxn modelId="{CDC5733C-C3D1-435E-82E7-4A27469EAC28}" type="presOf" srcId="{D76A24B4-39A6-4B19-BDA3-52B0EC7865E2}" destId="{5AA40A73-C93C-4A13-8780-011D147A9646}" srcOrd="0" destOrd="0" presId="urn:microsoft.com/office/officeart/2005/8/layout/pyramid2"/>
    <dgm:cxn modelId="{7FA6C7AD-FBCE-48DA-8FC6-7C17EEC10076}" type="presOf" srcId="{5CB8A8B1-26F8-4C17-BA84-DA63AC685055}" destId="{3E718398-05B7-4DAD-9B3E-B3C2AB6A816A}" srcOrd="0" destOrd="0" presId="urn:microsoft.com/office/officeart/2005/8/layout/pyramid2"/>
    <dgm:cxn modelId="{A6E9371F-F526-4DB1-A2BF-39E2AF41F9C3}" srcId="{CDE77213-F876-44F2-9821-E7E797405E8B}" destId="{477D5AAB-46B1-44AA-B0E7-457A3C690B91}" srcOrd="2" destOrd="0" parTransId="{61D2C533-67FA-46C8-B076-56E6455B8072}" sibTransId="{84F36ED0-6E90-4B21-BBDB-A0782956A07C}"/>
    <dgm:cxn modelId="{E413E1EC-9EA7-4E37-A0A1-F17427B929EC}" type="presOf" srcId="{CDE77213-F876-44F2-9821-E7E797405E8B}" destId="{E04D8221-6F1C-47AC-9090-B8FD20143583}" srcOrd="0" destOrd="0" presId="urn:microsoft.com/office/officeart/2005/8/layout/pyramid2"/>
    <dgm:cxn modelId="{89152671-438F-41FD-9BCD-3E3332FE130D}" type="presOf" srcId="{477D5AAB-46B1-44AA-B0E7-457A3C690B91}" destId="{95F1EC3F-E377-4D77-96C9-D6F20D395A51}" srcOrd="0" destOrd="0" presId="urn:microsoft.com/office/officeart/2005/8/layout/pyramid2"/>
    <dgm:cxn modelId="{30AB5496-975A-4E83-B760-F1A732D9A915}" type="presParOf" srcId="{E04D8221-6F1C-47AC-9090-B8FD20143583}" destId="{09E1E29D-56CA-46EF-85D1-8BCADFB87F30}" srcOrd="0" destOrd="0" presId="urn:microsoft.com/office/officeart/2005/8/layout/pyramid2"/>
    <dgm:cxn modelId="{8CF2CD94-D7BC-4AFC-9123-7A152323263E}" type="presParOf" srcId="{E04D8221-6F1C-47AC-9090-B8FD20143583}" destId="{9BC557CA-7021-4B55-8E59-C782C21FD521}" srcOrd="1" destOrd="0" presId="urn:microsoft.com/office/officeart/2005/8/layout/pyramid2"/>
    <dgm:cxn modelId="{16F68725-9BB2-427D-BB0F-5A772776D193}" type="presParOf" srcId="{9BC557CA-7021-4B55-8E59-C782C21FD521}" destId="{3E718398-05B7-4DAD-9B3E-B3C2AB6A816A}" srcOrd="0" destOrd="0" presId="urn:microsoft.com/office/officeart/2005/8/layout/pyramid2"/>
    <dgm:cxn modelId="{FE07B353-BC31-4AF2-905B-7F394B36DC50}" type="presParOf" srcId="{9BC557CA-7021-4B55-8E59-C782C21FD521}" destId="{657F9B07-7B7D-4362-9FF4-3678F1B82260}" srcOrd="1" destOrd="0" presId="urn:microsoft.com/office/officeart/2005/8/layout/pyramid2"/>
    <dgm:cxn modelId="{F8370903-5461-4062-B35F-65E2A631EBB1}" type="presParOf" srcId="{9BC557CA-7021-4B55-8E59-C782C21FD521}" destId="{5AA40A73-C93C-4A13-8780-011D147A9646}" srcOrd="2" destOrd="0" presId="urn:microsoft.com/office/officeart/2005/8/layout/pyramid2"/>
    <dgm:cxn modelId="{631FC3A0-C89C-41A7-8E20-484D3356BDFF}" type="presParOf" srcId="{9BC557CA-7021-4B55-8E59-C782C21FD521}" destId="{D763BE71-C57A-4C6F-9B75-E04B95366587}" srcOrd="3" destOrd="0" presId="urn:microsoft.com/office/officeart/2005/8/layout/pyramid2"/>
    <dgm:cxn modelId="{4EC74772-47C1-487A-921E-374A119B18E8}" type="presParOf" srcId="{9BC557CA-7021-4B55-8E59-C782C21FD521}" destId="{95F1EC3F-E377-4D77-96C9-D6F20D395A51}" srcOrd="4" destOrd="0" presId="urn:microsoft.com/office/officeart/2005/8/layout/pyramid2"/>
    <dgm:cxn modelId="{1D8B2A00-8C40-459E-91A1-56E95B50AB66}" type="presParOf" srcId="{9BC557CA-7021-4B55-8E59-C782C21FD521}" destId="{51DCE519-9E52-4BA4-A85C-F49BE479D6F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E1E29D-56CA-46EF-85D1-8BCADFB87F30}">
      <dsp:nvSpPr>
        <dsp:cNvPr id="0" name=""/>
        <dsp:cNvSpPr/>
      </dsp:nvSpPr>
      <dsp:spPr>
        <a:xfrm>
          <a:off x="0" y="0"/>
          <a:ext cx="4064000" cy="4064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18398-05B7-4DAD-9B3E-B3C2AB6A816A}">
      <dsp:nvSpPr>
        <dsp:cNvPr id="0" name=""/>
        <dsp:cNvSpPr/>
      </dsp:nvSpPr>
      <dsp:spPr>
        <a:xfrm>
          <a:off x="2847970" y="408582"/>
          <a:ext cx="33020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INTRODUCTION</a:t>
          </a:r>
          <a:endParaRPr lang="en-US" sz="2800" kern="1200" dirty="0"/>
        </a:p>
      </dsp:txBody>
      <dsp:txXfrm>
        <a:off x="2894932" y="455544"/>
        <a:ext cx="3208076" cy="868101"/>
      </dsp:txXfrm>
    </dsp:sp>
    <dsp:sp modelId="{5AA40A73-C93C-4A13-8780-011D147A9646}">
      <dsp:nvSpPr>
        <dsp:cNvPr id="0" name=""/>
        <dsp:cNvSpPr/>
      </dsp:nvSpPr>
      <dsp:spPr>
        <a:xfrm>
          <a:off x="2835264" y="1490860"/>
          <a:ext cx="3327412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BODY (text)</a:t>
          </a:r>
          <a:endParaRPr lang="en-US" sz="2800" kern="1200" dirty="0"/>
        </a:p>
      </dsp:txBody>
      <dsp:txXfrm>
        <a:off x="2882226" y="1537822"/>
        <a:ext cx="3233488" cy="868101"/>
      </dsp:txXfrm>
    </dsp:sp>
    <dsp:sp modelId="{95F1EC3F-E377-4D77-96C9-D6F20D395A51}">
      <dsp:nvSpPr>
        <dsp:cNvPr id="0" name=""/>
        <dsp:cNvSpPr/>
      </dsp:nvSpPr>
      <dsp:spPr>
        <a:xfrm>
          <a:off x="2828911" y="2573139"/>
          <a:ext cx="3340118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TERMINAL SECTION</a:t>
          </a:r>
          <a:endParaRPr lang="en-US" sz="2800" kern="1200" dirty="0"/>
        </a:p>
      </dsp:txBody>
      <dsp:txXfrm>
        <a:off x="2875873" y="2620101"/>
        <a:ext cx="3246194" cy="868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627D6E6-4652-43E7-A572-211CCC10140D}" type="datetimeFigureOut">
              <a:rPr lang="en-US" smtClean="0"/>
              <a:pPr/>
              <a:t>4/17/2012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F70CCFC-A87C-41E5-A249-BEE69C5137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pPr/>
              <a:t>4/17/2012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627D6E6-4652-43E7-A572-211CCC10140D}" type="datetimeFigureOut">
              <a:rPr lang="en-US" smtClean="0"/>
              <a:pPr/>
              <a:t>4/17/2012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F70CCFC-A87C-41E5-A249-BEE69C5137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pPr/>
              <a:t>4/17/2012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pPr/>
              <a:t>4/17/2012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pPr/>
              <a:t>4/17/2012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pPr/>
              <a:t>4/17/2012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pPr/>
              <a:t>4/17/2012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F70CCFC-A87C-41E5-A249-BEE69C5137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pPr/>
              <a:t>4/17/2012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pPr/>
              <a:t>4/17/2012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pPr/>
              <a:t>4/17/2012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F70CCFC-A87C-41E5-A249-BEE69C5137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C627D6E6-4652-43E7-A572-211CCC10140D}" type="datetimeFigureOut">
              <a:rPr lang="en-US" smtClean="0"/>
              <a:pPr/>
              <a:t>4/17/2012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8F70CCFC-A87C-41E5-A249-BEE69C5137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3 PARTS OF THE REPORT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3905271519"/>
              </p:ext>
            </p:extLst>
          </p:nvPr>
        </p:nvGraphicFramePr>
        <p:xfrm>
          <a:off x="457200" y="2209800"/>
          <a:ext cx="7315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33435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52600"/>
            <a:ext cx="8407893" cy="4407408"/>
          </a:xfrm>
        </p:spPr>
        <p:txBody>
          <a:bodyPr>
            <a:normAutofit fontScale="62500" lnSpcReduction="20000"/>
          </a:bodyPr>
          <a:lstStyle/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900" dirty="0"/>
              <a:t>when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sz="2800" dirty="0"/>
              <a:t>you choose the organizational plan for the entire report </a:t>
            </a:r>
            <a:r>
              <a:rPr lang="en-GB" sz="2800" dirty="0" smtClean="0"/>
              <a:t>body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 smtClean="0"/>
              <a:t>and </a:t>
            </a:r>
            <a:r>
              <a:rPr lang="en-GB" sz="2800" dirty="0"/>
              <a:t>text section, you should consider the reader, purpose, and </a:t>
            </a:r>
            <a:r>
              <a:rPr lang="en-GB" sz="2800" dirty="0" smtClean="0"/>
              <a:t>subject matter</a:t>
            </a:r>
            <a:r>
              <a:rPr lang="en-GB" sz="2800" dirty="0"/>
              <a:t>.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GB" sz="2800" dirty="0"/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Plans for Organizing Report Body: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 Two ways to </a:t>
            </a:r>
            <a:r>
              <a:rPr lang="en-GB" sz="2800" dirty="0">
                <a:solidFill>
                  <a:schemeClr val="tx1"/>
                </a:solidFill>
              </a:rPr>
              <a:t>organizing a report body: deductive and inductive arrangement</a:t>
            </a:r>
            <a:r>
              <a:rPr lang="en-GB" sz="2800" dirty="0"/>
              <a:t>. 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GB" sz="2800" dirty="0"/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Deductive Arrangement “ direct” is common way in organizing business reports.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         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</a:t>
            </a:r>
            <a:r>
              <a:rPr lang="en-GB" sz="2800" dirty="0" smtClean="0"/>
              <a:t>The </a:t>
            </a:r>
            <a:r>
              <a:rPr lang="en-GB" sz="2800" dirty="0"/>
              <a:t>three sections may be </a:t>
            </a:r>
            <a:r>
              <a:rPr lang="en-GB" sz="2900" dirty="0"/>
              <a:t>arranged</a:t>
            </a:r>
            <a:r>
              <a:rPr lang="en-GB" sz="2800" dirty="0"/>
              <a:t> in one of these two ways</a:t>
            </a:r>
            <a:r>
              <a:rPr lang="en-GB" sz="2800" dirty="0" smtClean="0"/>
              <a:t>: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GB" sz="2800" dirty="0"/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         Terminal section                                    Introduction 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         Introduction                            or            Terminal section 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         Text (discussion &amp; explanation)               Text (discussion &amp;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                                                                                             </a:t>
            </a:r>
            <a:r>
              <a:rPr lang="en-GB" sz="2800" dirty="0" smtClean="0"/>
              <a:t>          explanation</a:t>
            </a:r>
            <a:r>
              <a:rPr lang="en-GB" sz="2800" dirty="0"/>
              <a:t>)    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dirty="0">
                <a:solidFill>
                  <a:srgbClr val="FFFFFF"/>
                </a:solidFill>
              </a:rPr>
              <a:t>     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496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AutoNum type="arabicPeriod"/>
            </a:pPr>
            <a:r>
              <a:rPr lang="en-GB" sz="1800" dirty="0"/>
              <a:t>Inductive Arrangement “indirect”.</a:t>
            </a:r>
          </a:p>
          <a:p>
            <a:pPr>
              <a:lnSpc>
                <a:spcPct val="100000"/>
              </a:lnSpc>
              <a:spcBef>
                <a:spcPts val="500"/>
              </a:spcBef>
              <a:buClr>
                <a:srgbClr val="FFCC66"/>
              </a:buClr>
              <a:buFont typeface="Arial" charset="0"/>
              <a:buNone/>
            </a:pPr>
            <a:r>
              <a:rPr lang="en-GB" sz="1800" dirty="0"/>
              <a:t>         </a:t>
            </a:r>
          </a:p>
          <a:p>
            <a:pPr>
              <a:lnSpc>
                <a:spcPct val="10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None/>
            </a:pPr>
            <a:r>
              <a:rPr lang="en-GB" sz="1800" dirty="0"/>
              <a:t>         The three sections are arranged as the following:</a:t>
            </a:r>
          </a:p>
          <a:p>
            <a:pPr>
              <a:lnSpc>
                <a:spcPct val="10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None/>
            </a:pPr>
            <a:r>
              <a:rPr lang="en-GB" sz="1800" dirty="0"/>
              <a:t>                        Introduction</a:t>
            </a:r>
          </a:p>
          <a:p>
            <a:pPr>
              <a:lnSpc>
                <a:spcPct val="10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None/>
            </a:pPr>
            <a:r>
              <a:rPr lang="en-GB" sz="1800" dirty="0"/>
              <a:t>                        Text (discussion &amp; explanation)</a:t>
            </a:r>
          </a:p>
          <a:p>
            <a:pPr>
              <a:lnSpc>
                <a:spcPct val="10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None/>
            </a:pPr>
            <a:r>
              <a:rPr lang="en-GB" sz="1800" dirty="0"/>
              <a:t>                        Terminal section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949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	Purpose or aim (always) </a:t>
            </a:r>
          </a:p>
          <a:p>
            <a:r>
              <a:rPr lang="en-US" sz="2400" dirty="0" smtClean="0"/>
              <a:t> 	Authorization</a:t>
            </a:r>
          </a:p>
          <a:p>
            <a:r>
              <a:rPr lang="en-US" sz="2400" dirty="0" smtClean="0"/>
              <a:t> 	Sources</a:t>
            </a:r>
          </a:p>
          <a:p>
            <a:r>
              <a:rPr lang="en-US" sz="2400" dirty="0" smtClean="0"/>
              <a:t> 	Background</a:t>
            </a:r>
          </a:p>
          <a:p>
            <a:r>
              <a:rPr lang="en-US" sz="2400" dirty="0" smtClean="0"/>
              <a:t> 	Brief mention of results</a:t>
            </a:r>
          </a:p>
          <a:p>
            <a:r>
              <a:rPr lang="en-US" sz="2400" dirty="0" smtClean="0"/>
              <a:t> 	List of topics to be discussed</a:t>
            </a:r>
          </a:p>
          <a:p>
            <a:r>
              <a:rPr lang="en-US" sz="2400" dirty="0" smtClean="0"/>
              <a:t> 	If a report comprises of one or two short 	paragraphs, the title introduction can be omitted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077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Presenting all the relevant facts accurately and impartially 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Organize the report by inductive or deductive plan.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Emphasize important ideas by showing details: by placing them in prominent position with highest degrees of headings that are appropriate and use stylistic  means such as </a:t>
            </a:r>
          </a:p>
          <a:p>
            <a:pPr marL="0" indent="0">
              <a:buNone/>
            </a:pPr>
            <a:r>
              <a:rPr lang="en-US" sz="2400" dirty="0" smtClean="0"/>
              <a:t>	i.       capitalization </a:t>
            </a:r>
          </a:p>
          <a:p>
            <a:pPr marL="0" indent="0">
              <a:buNone/>
            </a:pPr>
            <a:r>
              <a:rPr lang="en-US" sz="2400" dirty="0" smtClean="0"/>
              <a:t>	ii.      Underscoring</a:t>
            </a:r>
          </a:p>
          <a:p>
            <a:pPr marL="0" indent="0">
              <a:buNone/>
            </a:pPr>
            <a:r>
              <a:rPr lang="en-US" sz="2400" dirty="0" smtClean="0"/>
              <a:t>	iii.     Bold face</a:t>
            </a:r>
          </a:p>
          <a:p>
            <a:pPr marL="0" indent="0">
              <a:buNone/>
            </a:pPr>
            <a:r>
              <a:rPr lang="en-US" sz="2400" dirty="0" smtClean="0"/>
              <a:t>	iv.     Italics</a:t>
            </a:r>
          </a:p>
          <a:p>
            <a:pPr marL="0" indent="0">
              <a:buNone/>
            </a:pPr>
            <a:r>
              <a:rPr lang="en-US" sz="2400" dirty="0" smtClean="0"/>
              <a:t>	v.      More space </a:t>
            </a:r>
          </a:p>
          <a:p>
            <a:pPr marL="0" indent="0">
              <a:buNone/>
            </a:pPr>
            <a:r>
              <a:rPr lang="en-US" sz="2400" dirty="0" smtClean="0"/>
              <a:t>	vi.     Repetition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(Discussion text)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403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757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4.	</a:t>
            </a:r>
            <a:r>
              <a:rPr lang="en-US" sz="2400" dirty="0" smtClean="0"/>
              <a:t>Include visual aids graphs, tables &amp; pictures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5.      Use headings to guide the reader through the 	report, but the paragraphs and sentences should 	be written in such a way that they stand alone 	even if the headings did not exist. Do not use 	two or more degrees of 	headings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6.	Use topic sentences for most of the paragraphs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7.	Apply seven C’s principles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037" y="152400"/>
            <a:ext cx="8229600" cy="1143000"/>
          </a:xfrm>
        </p:spPr>
        <p:txBody>
          <a:bodyPr/>
          <a:lstStyle/>
          <a:p>
            <a:r>
              <a:rPr lang="en-US" dirty="0" smtClean="0"/>
              <a:t>Body </a:t>
            </a:r>
            <a:r>
              <a:rPr lang="en-US" sz="2800" dirty="0" smtClean="0"/>
              <a:t>(continued)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67811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667000"/>
            <a:ext cx="8407893" cy="4407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i.	</a:t>
            </a:r>
            <a:r>
              <a:rPr lang="en-US" sz="2400" dirty="0" smtClean="0"/>
              <a:t>Summary condenses the text</a:t>
            </a:r>
          </a:p>
          <a:p>
            <a:pPr marL="0" indent="0">
              <a:buNone/>
            </a:pPr>
            <a:r>
              <a:rPr lang="en-US" sz="2400" dirty="0" smtClean="0"/>
              <a:t>ii.	conclusion, evaluate and infer from the text </a:t>
            </a:r>
          </a:p>
          <a:p>
            <a:pPr marL="0" indent="0">
              <a:buNone/>
            </a:pPr>
            <a:r>
              <a:rPr lang="en-US" sz="2400" dirty="0" smtClean="0"/>
              <a:t>iii.	Recommendations offer specific courses of 	action</a:t>
            </a:r>
          </a:p>
          <a:p>
            <a:pPr marL="0" indent="0">
              <a:buNone/>
            </a:pPr>
            <a:r>
              <a:rPr lang="en-US" sz="2400" dirty="0" smtClean="0"/>
              <a:t>iv.	Don’t include any new material in the terminal 	section</a:t>
            </a:r>
          </a:p>
          <a:p>
            <a:pPr marL="0" indent="0">
              <a:buNone/>
            </a:pPr>
            <a:r>
              <a:rPr lang="en-US" sz="2400" dirty="0" smtClean="0"/>
              <a:t>V.	List summary points in the same order as 	topic 	are discussed in the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Terminal Section</a:t>
            </a:r>
            <a:br>
              <a:rPr lang="en-US" sz="4000" dirty="0" smtClean="0"/>
            </a:br>
            <a:r>
              <a:rPr lang="en-US" sz="4000" dirty="0" smtClean="0"/>
              <a:t> </a:t>
            </a:r>
            <a:r>
              <a:rPr lang="en-US" sz="2200" dirty="0" smtClean="0"/>
              <a:t>(summary, conclusion, recommendations)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26089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02920" indent="-457200">
              <a:buFont typeface="+mj-lt"/>
              <a:buAutoNum type="arabicPeriod"/>
            </a:pPr>
            <a:r>
              <a:rPr lang="en-US" dirty="0" smtClean="0"/>
              <a:t> 	</a:t>
            </a:r>
            <a:r>
              <a:rPr lang="en-US" sz="2400" b="1" u="sng" dirty="0" smtClean="0"/>
              <a:t>Complete sentence heading </a:t>
            </a:r>
            <a:r>
              <a:rPr lang="en-US" sz="2400" b="1" dirty="0" smtClean="0"/>
              <a:t>(subject and verb)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examples:</a:t>
            </a:r>
            <a:endParaRPr lang="en-US" dirty="0"/>
          </a:p>
          <a:p>
            <a:pPr marL="45720" indent="0">
              <a:buNone/>
            </a:pPr>
            <a:r>
              <a:rPr lang="en-US" dirty="0" smtClean="0"/>
              <a:t>		“Preparation is Essential when Outlining”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“Writer </a:t>
            </a:r>
            <a:r>
              <a:rPr lang="en-US" dirty="0"/>
              <a:t>S</a:t>
            </a:r>
            <a:r>
              <a:rPr lang="en-US" dirty="0" smtClean="0"/>
              <a:t>hould </a:t>
            </a:r>
            <a:r>
              <a:rPr lang="en-US" dirty="0"/>
              <a:t>T</a:t>
            </a:r>
            <a:r>
              <a:rPr lang="en-US" dirty="0" smtClean="0"/>
              <a:t>ake </a:t>
            </a:r>
            <a:r>
              <a:rPr lang="en-US" dirty="0"/>
              <a:t>T</a:t>
            </a:r>
            <a:r>
              <a:rPr lang="en-US" dirty="0" smtClean="0"/>
              <a:t>ime when Preparing for 			  Outlining”</a:t>
            </a:r>
          </a:p>
          <a:p>
            <a:pPr marL="45720" indent="0">
              <a:buNone/>
            </a:pPr>
            <a:endParaRPr lang="en-US" dirty="0" smtClean="0"/>
          </a:p>
          <a:p>
            <a:pPr marL="502920" indent="-457200">
              <a:buAutoNum type="arabicPeriod" startAt="2"/>
            </a:pPr>
            <a:r>
              <a:rPr lang="en-US" sz="2400" b="1" dirty="0" smtClean="0"/>
              <a:t>     </a:t>
            </a:r>
            <a:r>
              <a:rPr lang="en-US" sz="2400" b="1" u="sng" dirty="0" smtClean="0"/>
              <a:t>Imperative sentence heading</a:t>
            </a:r>
            <a:r>
              <a:rPr lang="en-US" sz="2400" b="1" dirty="0" smtClean="0"/>
              <a:t>     (begins with the verb; in the 					        form of request or order)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Examples: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“Take </a:t>
            </a:r>
            <a:r>
              <a:rPr lang="en-US" dirty="0"/>
              <a:t>T</a:t>
            </a:r>
            <a:r>
              <a:rPr lang="en-US" dirty="0" smtClean="0"/>
              <a:t>ime to Outline”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“Prepare </a:t>
            </a:r>
            <a:r>
              <a:rPr lang="en-US" dirty="0"/>
              <a:t>I</a:t>
            </a:r>
            <a:r>
              <a:rPr lang="en-US" dirty="0" smtClean="0"/>
              <a:t>deas before Writing”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“Do Your Best”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“Play the Game”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“</a:t>
            </a:r>
            <a:r>
              <a:rPr lang="en-US" dirty="0" err="1" smtClean="0"/>
              <a:t>Colour</a:t>
            </a:r>
            <a:r>
              <a:rPr lang="en-US" dirty="0" smtClean="0"/>
              <a:t> the Wall” 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45720" indent="0">
              <a:buNone/>
            </a:pPr>
            <a:r>
              <a:rPr lang="en-US" dirty="0"/>
              <a:t>	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Headings: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42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3.	</a:t>
            </a:r>
            <a:r>
              <a:rPr lang="en-US" b="1" u="sng" dirty="0"/>
              <a:t>Variant Heading</a:t>
            </a:r>
            <a:r>
              <a:rPr lang="en-US" b="1" u="sng" dirty="0" smtClean="0"/>
              <a:t>: </a:t>
            </a:r>
            <a:r>
              <a:rPr lang="en-US" b="1" dirty="0" smtClean="0"/>
              <a:t>	</a:t>
            </a:r>
            <a:r>
              <a:rPr lang="en-US" b="1" u="sng" dirty="0" smtClean="0"/>
              <a:t>(Could begin with a participle)</a:t>
            </a:r>
          </a:p>
          <a:p>
            <a:r>
              <a:rPr lang="en-US" b="1" dirty="0" smtClean="0"/>
              <a:t>Taking time to outline</a:t>
            </a:r>
          </a:p>
          <a:p>
            <a:r>
              <a:rPr lang="en-US" b="1" dirty="0" smtClean="0"/>
              <a:t>Preparing before Outlining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b="1" u="sng" dirty="0" smtClean="0"/>
              <a:t>4.Topic Headings	</a:t>
            </a:r>
            <a:r>
              <a:rPr lang="en-US" b="1" dirty="0" smtClean="0"/>
              <a:t>		(Use nouns or short phrases)</a:t>
            </a:r>
          </a:p>
          <a:p>
            <a:r>
              <a:rPr lang="en-US" b="1" dirty="0" smtClean="0"/>
              <a:t>History</a:t>
            </a:r>
          </a:p>
          <a:p>
            <a:r>
              <a:rPr lang="en-US" b="1" dirty="0" smtClean="0"/>
              <a:t>Background</a:t>
            </a:r>
          </a:p>
          <a:p>
            <a:r>
              <a:rPr lang="en-US" b="1" dirty="0" smtClean="0"/>
              <a:t>History of the problem</a:t>
            </a:r>
          </a:p>
          <a:p>
            <a:r>
              <a:rPr lang="en-US" b="1" dirty="0" smtClean="0"/>
              <a:t>Background issues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Headings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Headings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Headings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Headings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Headings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Headings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Headings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Headings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Headings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Headings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Headings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Headings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</TotalTime>
  <Words>244</Words>
  <Application>Microsoft Office PowerPoint</Application>
  <PresentationFormat>On-screen Show (4:3)</PresentationFormat>
  <Paragraphs>99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Grid</vt:lpstr>
      <vt:lpstr>3 PARTS OF THE REPORT</vt:lpstr>
      <vt:lpstr>Slide 2</vt:lpstr>
      <vt:lpstr>Slide 3</vt:lpstr>
      <vt:lpstr>INTRODUCTION</vt:lpstr>
      <vt:lpstr>BODY (Discussion text)</vt:lpstr>
      <vt:lpstr>Body (continued)</vt:lpstr>
      <vt:lpstr>Terminal Section  (summary, conclusion, recommendations)</vt:lpstr>
      <vt:lpstr>Types of Headings:</vt:lpstr>
      <vt:lpstr>Slide 9</vt:lpstr>
      <vt:lpstr>Parallelism in Headings</vt:lpstr>
      <vt:lpstr>Parallelism in Headings</vt:lpstr>
      <vt:lpstr>Parallelism in Headings</vt:lpstr>
      <vt:lpstr>Parallelism in Headings</vt:lpstr>
      <vt:lpstr>Parallelism in Headings</vt:lpstr>
      <vt:lpstr>Parallelism in Headings</vt:lpstr>
      <vt:lpstr>Parallelism in Headings</vt:lpstr>
      <vt:lpstr>Parallelism in Headings</vt:lpstr>
      <vt:lpstr>Parallelism in Headings</vt:lpstr>
      <vt:lpstr>Parallelism in Headings</vt:lpstr>
      <vt:lpstr>Parallelism in Headings</vt:lpstr>
      <vt:lpstr>Parallelism in Headings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PARTS OF THE REPORT</dc:title>
  <dc:creator>sadia</dc:creator>
  <cp:lastModifiedBy>NTS</cp:lastModifiedBy>
  <cp:revision>36</cp:revision>
  <dcterms:created xsi:type="dcterms:W3CDTF">2012-04-09T10:57:28Z</dcterms:created>
  <dcterms:modified xsi:type="dcterms:W3CDTF">2012-04-17T18:19:08Z</dcterms:modified>
</cp:coreProperties>
</file>