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5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62400"/>
            <a:ext cx="6400800" cy="25908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Focus on “you” instead of “I” and “We”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Show audience benefit or interest in the receiver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Emphasize positive, pleasant facts </a:t>
            </a:r>
          </a:p>
          <a:p>
            <a:endParaRPr lang="en-US" sz="1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Consideration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323619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en-US" dirty="0"/>
              <a:t>Y</a:t>
            </a:r>
            <a:r>
              <a:rPr lang="en-US" sz="2000" dirty="0" smtClean="0"/>
              <a:t>ou failed to enclose your check in the envelop.</a:t>
            </a:r>
          </a:p>
          <a:p>
            <a:pPr marL="0" indent="0">
              <a:buNone/>
            </a:pPr>
            <a:r>
              <a:rPr lang="en-US" sz="2000" u="sng" dirty="0" smtClean="0"/>
              <a:t>CONSIDERATE</a:t>
            </a:r>
            <a:r>
              <a:rPr lang="en-US" sz="2000" dirty="0" smtClean="0"/>
              <a:t>: The check was not enclosed. (passive voice)</a:t>
            </a:r>
          </a:p>
          <a:p>
            <a:pPr marL="0" indent="0">
              <a:buNone/>
            </a:pPr>
            <a:r>
              <a:rPr lang="en-US" sz="2000" u="sng" dirty="0" smtClean="0"/>
              <a:t>CONSIDERATE:</a:t>
            </a:r>
            <a:r>
              <a:rPr lang="en-US" sz="2000" dirty="0" smtClean="0"/>
              <a:t> The envelop we received did not have a check in it. (depersonalized)</a:t>
            </a:r>
          </a:p>
          <a:p>
            <a:r>
              <a:rPr lang="en-US" dirty="0" smtClean="0"/>
              <a:t>Your contract tells you plainly that…..</a:t>
            </a:r>
          </a:p>
          <a:p>
            <a:pPr marL="45720" indent="0">
              <a:buNone/>
            </a:pPr>
            <a:r>
              <a:rPr lang="en-US" sz="2000" u="sng" dirty="0" smtClean="0"/>
              <a:t>CONSIDERATE</a:t>
            </a:r>
            <a:r>
              <a:rPr lang="en-US" sz="2000" dirty="0" smtClean="0"/>
              <a:t>: I’m always happy to discuss the contract terms with new employees. (receiver as part of group)</a:t>
            </a:r>
          </a:p>
          <a:p>
            <a:r>
              <a:rPr lang="en-US" dirty="0" smtClean="0"/>
              <a:t>You are completely off base your proposal.</a:t>
            </a:r>
          </a:p>
          <a:p>
            <a:pPr marL="45720" indent="0">
              <a:buNone/>
            </a:pPr>
            <a:r>
              <a:rPr lang="en-US" u="sng" dirty="0" smtClean="0"/>
              <a:t>CONSIDERATE</a:t>
            </a:r>
            <a:r>
              <a:rPr lang="en-US" dirty="0" smtClean="0"/>
              <a:t>: We have differing interpretations of the utility of the proposals. (sender-oriented with acceptance of responsibility) </a:t>
            </a:r>
          </a:p>
          <a:p>
            <a:pPr marL="45720" indent="0">
              <a:buNone/>
            </a:pPr>
            <a:r>
              <a:rPr lang="en-US" u="sng" dirty="0" smtClean="0"/>
              <a:t>CONSIDERATE: </a:t>
            </a:r>
            <a:r>
              <a:rPr lang="en-US" dirty="0" smtClean="0"/>
              <a:t>The proposed plan has three aspects that need </a:t>
            </a:r>
            <a:r>
              <a:rPr lang="en-US" dirty="0"/>
              <a:t>clarification. </a:t>
            </a:r>
            <a:r>
              <a:rPr lang="en-US" dirty="0" smtClean="0"/>
              <a:t>(depersonalized)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20%EXCEPTIONAL SITUATION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53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Merely inserting the word “you” does not ensure you-attitude as shown in this sentence: “you will be glad to know that we now have a walk-up window open 7-9 A.M. and 3-8 P.M.  Every weekday.”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Some readers wonder, “So what?”. The following revised sentence includes reader’s benefit: “you can now take care of your Banking needs at our new Walk-up Window. It is open with a capable teller to serve you 7-9 A.M. and 3-8 P.M. Monday through Friday.”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audience benefit or interest in the receiver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66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NEGATIVE-UNPLEASANT		POSITIVE- PLEASANT</a:t>
            </a:r>
          </a:p>
          <a:p>
            <a:r>
              <a:rPr lang="en-US" dirty="0" smtClean="0"/>
              <a:t>It is </a:t>
            </a:r>
            <a:r>
              <a:rPr lang="en-US" u="sng" dirty="0" smtClean="0"/>
              <a:t>impossible to open</a:t>
            </a:r>
            <a:r>
              <a:rPr lang="en-US" dirty="0" smtClean="0"/>
              <a:t>		As soon as your signature</a:t>
            </a:r>
          </a:p>
          <a:p>
            <a:pPr marL="45720" indent="0">
              <a:buNone/>
            </a:pPr>
            <a:r>
              <a:rPr lang="en-US" dirty="0" smtClean="0"/>
              <a:t> an account for you today		card reaches us ,</a:t>
            </a:r>
            <a:r>
              <a:rPr lang="en-US" u="sng" dirty="0" smtClean="0"/>
              <a:t>we will </a:t>
            </a:r>
            <a:r>
              <a:rPr lang="en-US" dirty="0" smtClean="0"/>
              <a:t>					</a:t>
            </a:r>
            <a:r>
              <a:rPr lang="en-US" u="sng" dirty="0" smtClean="0"/>
              <a:t>gladly open </a:t>
            </a:r>
            <a:r>
              <a:rPr lang="en-US" dirty="0" smtClean="0"/>
              <a:t>an. . 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We </a:t>
            </a:r>
            <a:r>
              <a:rPr lang="en-US" u="sng" dirty="0" smtClean="0"/>
              <a:t>don’t refund</a:t>
            </a:r>
            <a:r>
              <a:rPr lang="en-US" dirty="0" smtClean="0"/>
              <a:t> if the 		we </a:t>
            </a:r>
            <a:r>
              <a:rPr lang="en-US" u="sng" dirty="0" smtClean="0"/>
              <a:t>refund </a:t>
            </a:r>
            <a:r>
              <a:rPr lang="en-US" dirty="0" smtClean="0"/>
              <a:t>when the return </a:t>
            </a:r>
          </a:p>
          <a:p>
            <a:pPr marL="45720" indent="0">
              <a:buNone/>
            </a:pPr>
            <a:r>
              <a:rPr lang="en-US" dirty="0" smtClean="0"/>
              <a:t>Returned item is </a:t>
            </a:r>
            <a:r>
              <a:rPr lang="en-US" u="sng" dirty="0" smtClean="0"/>
              <a:t>soiled and </a:t>
            </a:r>
            <a:r>
              <a:rPr lang="en-US" dirty="0" smtClean="0"/>
              <a:t>		item is </a:t>
            </a:r>
            <a:r>
              <a:rPr lang="en-US" u="sng" dirty="0" smtClean="0"/>
              <a:t>clean and resalable</a:t>
            </a:r>
            <a:r>
              <a:rPr lang="en-US" dirty="0" smtClean="0"/>
              <a:t>.</a:t>
            </a:r>
          </a:p>
          <a:p>
            <a:pPr marL="45720" indent="0">
              <a:buNone/>
            </a:pPr>
            <a:r>
              <a:rPr lang="en-US" u="sng" dirty="0" smtClean="0"/>
              <a:t>Unsalable.</a:t>
            </a:r>
          </a:p>
          <a:p>
            <a:r>
              <a:rPr lang="en-US" dirty="0" smtClean="0"/>
              <a:t>When you travel on 		when you travel on company</a:t>
            </a:r>
          </a:p>
          <a:p>
            <a:pPr marL="45720" indent="0">
              <a:buNone/>
            </a:pPr>
            <a:r>
              <a:rPr lang="en-US" dirty="0" smtClean="0"/>
              <a:t>Company expenses, you will		expense, your </a:t>
            </a:r>
            <a:r>
              <a:rPr lang="en-US" u="sng" dirty="0" smtClean="0"/>
              <a:t>approved</a:t>
            </a:r>
          </a:p>
          <a:p>
            <a:pPr marL="45720" indent="0">
              <a:buNone/>
            </a:pPr>
            <a:r>
              <a:rPr lang="en-US" u="sng" dirty="0" smtClean="0"/>
              <a:t>Not receive</a:t>
            </a:r>
            <a:r>
              <a:rPr lang="en-US" dirty="0" smtClean="0"/>
              <a:t> approval for </a:t>
            </a:r>
            <a:r>
              <a:rPr lang="en-US" u="sng" dirty="0" smtClean="0"/>
              <a:t>first</a:t>
            </a:r>
            <a:r>
              <a:rPr lang="en-US" dirty="0" smtClean="0"/>
              <a:t>	</a:t>
            </a:r>
            <a:r>
              <a:rPr lang="en-US" u="sng" dirty="0" smtClean="0"/>
              <a:t>fare</a:t>
            </a:r>
            <a:r>
              <a:rPr lang="en-US" dirty="0" smtClean="0"/>
              <a:t> is for </a:t>
            </a:r>
            <a:r>
              <a:rPr lang="en-US" u="sng" dirty="0" smtClean="0"/>
              <a:t>tourist</a:t>
            </a:r>
            <a:r>
              <a:rPr lang="en-US" dirty="0" smtClean="0"/>
              <a:t> class.</a:t>
            </a:r>
          </a:p>
          <a:p>
            <a:pPr marL="45720" indent="0">
              <a:buNone/>
            </a:pPr>
            <a:r>
              <a:rPr lang="en-US" u="sng" dirty="0" smtClean="0"/>
              <a:t>Class</a:t>
            </a:r>
            <a:r>
              <a:rPr lang="en-US" dirty="0" smtClean="0"/>
              <a:t> fare.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EMPHASIZE POSITIVE, PLEASANT Facts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625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specific facts and figures</a:t>
            </a:r>
          </a:p>
          <a:p>
            <a:r>
              <a:rPr lang="en-US" dirty="0" smtClean="0"/>
              <a:t>Put action in your verbs </a:t>
            </a:r>
          </a:p>
          <a:p>
            <a:r>
              <a:rPr lang="en-US" dirty="0" smtClean="0"/>
              <a:t>Choose vivid, image-building words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126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5792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VAGUE, GENERAL, INDEFINITE		CONCRETE, PRECISE</a:t>
            </a:r>
          </a:p>
          <a:p>
            <a:pPr marL="45720" indent="0">
              <a:buNone/>
            </a:pPr>
            <a:r>
              <a:rPr lang="en-US" dirty="0" smtClean="0"/>
              <a:t>Student GMAT scores are higher.		In 1996 the GMAT </a:t>
            </a:r>
          </a:p>
          <a:p>
            <a:pPr marL="45720" indent="0">
              <a:buNone/>
            </a:pPr>
            <a:r>
              <a:rPr lang="en-US" dirty="0" smtClean="0"/>
              <a:t>						scores averaged 600,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				by 1997,they had 						risen to 610.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Eastern Europe is making progress		In 1990 investments </a:t>
            </a:r>
          </a:p>
          <a:p>
            <a:pPr marL="45720" indent="0">
              <a:buNone/>
            </a:pPr>
            <a:r>
              <a:rPr lang="en-US" dirty="0" smtClean="0"/>
              <a:t>In obtaining investments.			In eastern </a:t>
            </a:r>
            <a:r>
              <a:rPr lang="en-US" dirty="0"/>
              <a:t>E</a:t>
            </a:r>
            <a:r>
              <a:rPr lang="en-US" dirty="0" smtClean="0"/>
              <a:t>urope 						were about US $30 						million. Today that 						figure has increased 						by 12 %.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She is a brain.				Her grade point 						average in 1996 was 						3.9 on a 4.0 point 						scale.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SPECIFIC FACTS AND FIGURES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418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 Active voice 				passive voice</a:t>
            </a:r>
          </a:p>
          <a:p>
            <a:pPr marL="45720" indent="0">
              <a:buNone/>
            </a:pPr>
            <a:r>
              <a:rPr lang="en-US" dirty="0" smtClean="0"/>
              <a:t>I eat food.			Food is eaten by me.</a:t>
            </a:r>
          </a:p>
          <a:p>
            <a:pPr marL="45720" indent="0">
              <a:buNone/>
            </a:pPr>
            <a:r>
              <a:rPr lang="en-US" dirty="0" smtClean="0"/>
              <a:t>I ate food.			Food was eaten by me.</a:t>
            </a:r>
          </a:p>
          <a:p>
            <a:pPr marL="45720" indent="0">
              <a:buNone/>
            </a:pPr>
            <a:r>
              <a:rPr lang="en-US" dirty="0" smtClean="0"/>
              <a:t>I have eaten food.		Food have been eaten by me.</a:t>
            </a:r>
          </a:p>
          <a:p>
            <a:pPr marL="45720" indent="0">
              <a:buNone/>
            </a:pPr>
            <a:r>
              <a:rPr lang="en-US" dirty="0" smtClean="0"/>
              <a:t>I am eating food.		Food is being eaten by me.</a:t>
            </a:r>
          </a:p>
          <a:p>
            <a:pPr marL="45720" indent="0">
              <a:buNone/>
            </a:pPr>
            <a:r>
              <a:rPr lang="en-US" dirty="0" smtClean="0"/>
              <a:t>I had eaten food.		Food had been eaten by me.</a:t>
            </a:r>
          </a:p>
          <a:p>
            <a:pPr marL="45720" indent="0">
              <a:buNone/>
            </a:pPr>
            <a:r>
              <a:rPr lang="en-US" dirty="0" smtClean="0"/>
              <a:t>I will eat food.		Food will be eaten by me.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 in your verbs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43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10000"/>
          </a:bodyPr>
          <a:lstStyle/>
          <a:p>
            <a:pPr marL="45720" indent="0">
              <a:buNone/>
            </a:pPr>
            <a:r>
              <a:rPr lang="en-US" b="1" dirty="0" smtClean="0"/>
              <a:t>ACTION HIDING IN A “QUIET” NOUN		ACTION IN VERBS</a:t>
            </a:r>
          </a:p>
          <a:p>
            <a:r>
              <a:rPr lang="en-US" dirty="0"/>
              <a:t>T</a:t>
            </a:r>
            <a:r>
              <a:rPr lang="en-US" dirty="0" smtClean="0"/>
              <a:t>he function of this office is	</a:t>
            </a:r>
            <a:r>
              <a:rPr lang="en-US" dirty="0"/>
              <a:t> </a:t>
            </a:r>
            <a:r>
              <a:rPr lang="en-US" dirty="0" smtClean="0"/>
              <a:t>This office </a:t>
            </a:r>
            <a:r>
              <a:rPr lang="en-US" u="sng" dirty="0" smtClean="0"/>
              <a:t>collects</a:t>
            </a:r>
            <a:r>
              <a:rPr lang="en-US" dirty="0" smtClean="0"/>
              <a:t>  </a:t>
            </a:r>
            <a:endParaRPr lang="en-US" u="sng" dirty="0" smtClean="0"/>
          </a:p>
          <a:p>
            <a:pPr marL="45720" indent="0">
              <a:buNone/>
            </a:pPr>
            <a:r>
              <a:rPr lang="en-US" dirty="0" smtClean="0"/>
              <a:t> the </a:t>
            </a:r>
            <a:r>
              <a:rPr lang="en-US" u="sng" dirty="0" smtClean="0"/>
              <a:t>collection</a:t>
            </a:r>
            <a:r>
              <a:rPr lang="en-US" dirty="0" smtClean="0"/>
              <a:t> of payments and	 Payments and </a:t>
            </a:r>
            <a:r>
              <a:rPr lang="en-US" u="sng" dirty="0" smtClean="0"/>
              <a:t>compiles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 the </a:t>
            </a:r>
            <a:r>
              <a:rPr lang="en-US" u="sng" dirty="0" smtClean="0"/>
              <a:t>compilation of</a:t>
            </a:r>
            <a:r>
              <a:rPr lang="en-US" dirty="0" smtClean="0"/>
              <a:t> statements.	</a:t>
            </a:r>
            <a:r>
              <a:rPr lang="en-US" dirty="0"/>
              <a:t> </a:t>
            </a:r>
            <a:r>
              <a:rPr lang="en-US" dirty="0" smtClean="0"/>
              <a:t>Statements.</a:t>
            </a:r>
          </a:p>
          <a:p>
            <a:endParaRPr lang="en-US" dirty="0" smtClean="0"/>
          </a:p>
          <a:p>
            <a:r>
              <a:rPr lang="en-US" dirty="0" smtClean="0"/>
              <a:t>Professor H. will give 		 professor H. will </a:t>
            </a:r>
            <a:r>
              <a:rPr lang="en-US" u="sng" dirty="0" smtClean="0"/>
              <a:t>consider </a:t>
            </a:r>
            <a:r>
              <a:rPr lang="en-US" dirty="0" smtClean="0"/>
              <a:t>the</a:t>
            </a:r>
            <a:endParaRPr lang="en-US" u="sng" dirty="0" smtClean="0"/>
          </a:p>
          <a:p>
            <a:pPr marL="45720" indent="0">
              <a:buNone/>
            </a:pPr>
            <a:r>
              <a:rPr lang="en-US" u="sng" dirty="0" smtClean="0"/>
              <a:t>consideration</a:t>
            </a:r>
            <a:r>
              <a:rPr lang="en-US" dirty="0" smtClean="0"/>
              <a:t> to the report.		 Report.</a:t>
            </a:r>
          </a:p>
          <a:p>
            <a:endParaRPr lang="en-US" dirty="0" smtClean="0"/>
          </a:p>
          <a:p>
            <a:r>
              <a:rPr lang="en-US" dirty="0" smtClean="0"/>
              <a:t>The proposal has a </a:t>
            </a:r>
            <a:r>
              <a:rPr lang="en-US" u="sng" dirty="0" smtClean="0"/>
              <a:t>requirement </a:t>
            </a:r>
            <a:r>
              <a:rPr lang="en-US" dirty="0" smtClean="0"/>
              <a:t>	The proposal </a:t>
            </a:r>
            <a:r>
              <a:rPr lang="en-US" u="sng" dirty="0" smtClean="0"/>
              <a:t>requires that </a:t>
            </a:r>
            <a:r>
              <a:rPr lang="en-US" dirty="0" smtClean="0"/>
              <a:t>….</a:t>
            </a:r>
            <a:endParaRPr lang="en-US" u="sng" dirty="0" smtClean="0"/>
          </a:p>
          <a:p>
            <a:pPr marL="45720" indent="0">
              <a:buNone/>
            </a:pPr>
            <a:r>
              <a:rPr lang="en-US" u="sng" dirty="0" smtClean="0"/>
              <a:t>for</a:t>
            </a:r>
            <a:r>
              <a:rPr lang="en-US" dirty="0" smtClean="0"/>
              <a:t>...</a:t>
            </a:r>
          </a:p>
          <a:p>
            <a:endParaRPr lang="en-US" dirty="0" smtClean="0"/>
          </a:p>
          <a:p>
            <a:r>
              <a:rPr lang="en-US" dirty="0" smtClean="0"/>
              <a:t>Students </a:t>
            </a:r>
            <a:r>
              <a:rPr lang="en-US" u="sng" dirty="0" smtClean="0"/>
              <a:t>held the </a:t>
            </a:r>
            <a:r>
              <a:rPr lang="en-US" dirty="0" smtClean="0"/>
              <a:t>			Students </a:t>
            </a:r>
            <a:r>
              <a:rPr lang="en-US" u="sng" dirty="0" smtClean="0"/>
              <a:t>met</a:t>
            </a:r>
            <a:r>
              <a:rPr lang="en-US" dirty="0" smtClean="0"/>
              <a:t> in the office.</a:t>
            </a:r>
          </a:p>
          <a:p>
            <a:pPr marL="45720" indent="0">
              <a:buNone/>
            </a:pPr>
            <a:r>
              <a:rPr lang="en-US" u="sng" dirty="0" smtClean="0"/>
              <a:t>meeting</a:t>
            </a:r>
            <a:r>
              <a:rPr lang="en-US" dirty="0" smtClean="0"/>
              <a:t> in the office.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actions in verbs, not in nouns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067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Action Hiding in infinitive		Action in the verbs</a:t>
            </a:r>
          </a:p>
          <a:p>
            <a:pPr marL="4572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The duty of secretary is to		A secretary </a:t>
            </a:r>
            <a:r>
              <a:rPr lang="en-US" u="sng" dirty="0" smtClean="0"/>
              <a:t>checks</a:t>
            </a:r>
            <a:r>
              <a:rPr lang="en-US" dirty="0" smtClean="0"/>
              <a:t> and </a:t>
            </a:r>
          </a:p>
          <a:p>
            <a:pPr marL="45720" indent="0">
              <a:buNone/>
            </a:pPr>
            <a:r>
              <a:rPr lang="en-US" dirty="0" smtClean="0"/>
              <a:t>Is </a:t>
            </a:r>
            <a:r>
              <a:rPr lang="en-US" u="sng" dirty="0" smtClean="0"/>
              <a:t>to check </a:t>
            </a:r>
            <a:r>
              <a:rPr lang="en-US" dirty="0" smtClean="0"/>
              <a:t>all incoming		</a:t>
            </a:r>
            <a:r>
              <a:rPr lang="en-US" u="sng" dirty="0" smtClean="0"/>
              <a:t>Records</a:t>
            </a:r>
            <a:r>
              <a:rPr lang="en-US" dirty="0" smtClean="0"/>
              <a:t> all incoming mail</a:t>
            </a:r>
          </a:p>
          <a:p>
            <a:pPr marL="45720" indent="0">
              <a:buNone/>
            </a:pPr>
            <a:r>
              <a:rPr lang="en-US" dirty="0" smtClean="0"/>
              <a:t>Mail and </a:t>
            </a:r>
            <a:r>
              <a:rPr lang="en-US" u="sng" dirty="0" smtClean="0"/>
              <a:t>to record </a:t>
            </a:r>
            <a:r>
              <a:rPr lang="en-US" dirty="0" smtClean="0"/>
              <a:t>it.			And </a:t>
            </a:r>
            <a:r>
              <a:rPr lang="en-US" u="sng" dirty="0" smtClean="0"/>
              <a:t>keeps</a:t>
            </a:r>
            <a:r>
              <a:rPr lang="en-US" dirty="0" smtClean="0"/>
              <a:t> the assignment </a:t>
            </a:r>
          </a:p>
          <a:p>
            <a:pPr marL="45720" indent="0">
              <a:buNone/>
            </a:pPr>
            <a:r>
              <a:rPr lang="en-US" dirty="0" smtClean="0"/>
              <a:t>In addition, it is his or her</a:t>
            </a:r>
            <a:r>
              <a:rPr lang="en-US" dirty="0"/>
              <a:t>	</a:t>
            </a:r>
            <a:r>
              <a:rPr lang="en-US" dirty="0" smtClean="0"/>
              <a:t>	book up to date</a:t>
            </a:r>
          </a:p>
          <a:p>
            <a:pPr marL="45720" indent="0">
              <a:buNone/>
            </a:pPr>
            <a:r>
              <a:rPr lang="en-US" dirty="0" smtClean="0"/>
              <a:t>Responsibility </a:t>
            </a:r>
            <a:r>
              <a:rPr lang="en-US" u="sng" dirty="0" smtClean="0"/>
              <a:t>to keep</a:t>
            </a:r>
            <a:r>
              <a:rPr lang="en-US" dirty="0" smtClean="0"/>
              <a:t>. The</a:t>
            </a:r>
          </a:p>
          <a:p>
            <a:pPr marL="45720" indent="0">
              <a:buNone/>
            </a:pPr>
            <a:r>
              <a:rPr lang="en-US" dirty="0" smtClean="0"/>
              <a:t> assignment Book up to date.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 in verbs, not in infinitives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69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double chin will be 		If two chins quarrel for a removed If you use x-products	place in your collar then</a:t>
            </a:r>
          </a:p>
          <a:p>
            <a:pPr marL="45720" indent="0">
              <a:buNone/>
            </a:pPr>
            <a:r>
              <a:rPr lang="en-US" dirty="0" smtClean="0"/>
              <a:t> as directed.				X-product will help settle 					the argument. </a:t>
            </a:r>
            <a:r>
              <a:rPr lang="en-US" dirty="0"/>
              <a:t>O</a:t>
            </a:r>
            <a:r>
              <a:rPr lang="en-US" dirty="0" smtClean="0"/>
              <a:t>nly one chin 					will remain if x Is used as 					directed.</a:t>
            </a:r>
          </a:p>
          <a:p>
            <a:r>
              <a:rPr lang="en-US" dirty="0" smtClean="0"/>
              <a:t>I felt very good 			I felt like a cool breeze 					blowing.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vivid, image-building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78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precise, concrete and familiar words.</a:t>
            </a:r>
          </a:p>
          <a:p>
            <a:r>
              <a:rPr lang="en-US" dirty="0" smtClean="0"/>
              <a:t>Construct effective sentences and paragraphs.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469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Unfamiliar: after our perusal of pertinent data, the conclusion is that a lucrative market exists for the subject property.</a:t>
            </a:r>
          </a:p>
          <a:p>
            <a:endParaRPr lang="en-US" dirty="0"/>
          </a:p>
          <a:p>
            <a:r>
              <a:rPr lang="en-US" dirty="0" smtClean="0"/>
              <a:t>Familiar. The data we studied </a:t>
            </a:r>
            <a:r>
              <a:rPr lang="en-US" dirty="0" smtClean="0"/>
              <a:t>shows </a:t>
            </a:r>
            <a:r>
              <a:rPr lang="en-US" dirty="0" smtClean="0"/>
              <a:t>that your </a:t>
            </a:r>
            <a:r>
              <a:rPr lang="en-US" dirty="0" smtClean="0"/>
              <a:t>property </a:t>
            </a:r>
            <a:r>
              <a:rPr lang="en-US" dirty="0" smtClean="0"/>
              <a:t>is profitable and in high demand.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/>
              <a:t>efficacy </a:t>
            </a:r>
            <a:r>
              <a:rPr lang="en-US" dirty="0" smtClean="0"/>
              <a:t>of hydrochloric acid is indisputable, but the corrosive residue is incompatible with the metallic permanence.</a:t>
            </a:r>
          </a:p>
          <a:p>
            <a:r>
              <a:rPr lang="en-US" dirty="0" smtClean="0"/>
              <a:t>We cannot assume responsibility for the production of toxic and noxious residue with hydrochloric acid and suggest you use an alternative procedure.  </a:t>
            </a:r>
          </a:p>
          <a:p>
            <a:r>
              <a:rPr lang="en-US" dirty="0" smtClean="0"/>
              <a:t>Don’t use hydrochloric acid . It eats hell out of the pipes.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precise and familiar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596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Unclear</a:t>
            </a:r>
            <a:r>
              <a:rPr lang="en-US" dirty="0" smtClean="0"/>
              <a:t>. Being an excellent lawyer, I am sure you can help us.</a:t>
            </a:r>
          </a:p>
          <a:p>
            <a:r>
              <a:rPr lang="en-US" b="1" dirty="0" smtClean="0"/>
              <a:t>Clear</a:t>
            </a:r>
            <a:r>
              <a:rPr lang="en-US" dirty="0" smtClean="0"/>
              <a:t>. Being an excellent lawyer. You can surely help us.</a:t>
            </a:r>
          </a:p>
          <a:p>
            <a:r>
              <a:rPr lang="en-US" b="1" dirty="0" smtClean="0"/>
              <a:t>Clear.</a:t>
            </a:r>
            <a:r>
              <a:rPr lang="en-US" dirty="0" smtClean="0"/>
              <a:t> As you are an excellent lawyer, I am sure you . . 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b="1" dirty="0" smtClean="0"/>
              <a:t>Unclear. </a:t>
            </a:r>
            <a:r>
              <a:rPr lang="en-US" dirty="0" smtClean="0"/>
              <a:t>His report was about managers, broken down by age and gender.</a:t>
            </a:r>
          </a:p>
          <a:p>
            <a:r>
              <a:rPr lang="en-US" b="1" dirty="0" smtClean="0"/>
              <a:t>Clear.</a:t>
            </a:r>
            <a:r>
              <a:rPr lang="en-US" dirty="0" smtClean="0"/>
              <a:t> His report focused on age and gender of managers.</a:t>
            </a:r>
          </a:p>
          <a:p>
            <a:r>
              <a:rPr lang="en-US" b="1" dirty="0" smtClean="0"/>
              <a:t>Clear. </a:t>
            </a:r>
            <a:r>
              <a:rPr lang="en-US" dirty="0" smtClean="0"/>
              <a:t> His report about managers focused on . . . </a:t>
            </a:r>
          </a:p>
          <a:p>
            <a:endParaRPr lang="en-US" b="1" dirty="0"/>
          </a:p>
          <a:p>
            <a:r>
              <a:rPr lang="en-US" b="1" dirty="0" smtClean="0"/>
              <a:t>Unclear. </a:t>
            </a:r>
            <a:r>
              <a:rPr lang="en-US" dirty="0" smtClean="0"/>
              <a:t> After planting 10,000 berry plants, the deer came into our botanist’s farm and crushed.</a:t>
            </a:r>
          </a:p>
          <a:p>
            <a:r>
              <a:rPr lang="en-US" b="1" dirty="0" smtClean="0"/>
              <a:t>Clear. </a:t>
            </a:r>
            <a:r>
              <a:rPr lang="en-US" dirty="0" smtClean="0"/>
              <a:t> After our botanist had planted 10,000 berry plants, the deer came into his farm and crushed them.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effective sentences and paragraphs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861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right level of language.</a:t>
            </a:r>
          </a:p>
          <a:p>
            <a:r>
              <a:rPr lang="en-US" dirty="0" smtClean="0"/>
              <a:t>Check accuracy of figures, facts, and words.</a:t>
            </a:r>
          </a:p>
          <a:p>
            <a:r>
              <a:rPr lang="en-US" dirty="0" smtClean="0"/>
              <a:t>Maintain acceptable writing mechanics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632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More formal				Less formal</a:t>
            </a:r>
          </a:p>
          <a:p>
            <a:pPr marL="45720" indent="0">
              <a:buNone/>
            </a:pPr>
            <a:r>
              <a:rPr lang="en-US" dirty="0" smtClean="0"/>
              <a:t>Participate				join	</a:t>
            </a:r>
          </a:p>
          <a:p>
            <a:pPr marL="45720" indent="0">
              <a:buNone/>
            </a:pPr>
            <a:r>
              <a:rPr lang="en-US" dirty="0" smtClean="0"/>
              <a:t>Procure				get</a:t>
            </a:r>
          </a:p>
          <a:p>
            <a:pPr marL="45720" indent="0">
              <a:buNone/>
            </a:pPr>
            <a:r>
              <a:rPr lang="en-US" dirty="0" smtClean="0"/>
              <a:t>Endeavor				try</a:t>
            </a:r>
          </a:p>
          <a:p>
            <a:pPr marL="45720" indent="0">
              <a:buNone/>
            </a:pPr>
            <a:r>
              <a:rPr lang="en-US" dirty="0" smtClean="0"/>
              <a:t>Ascertain				find out</a:t>
            </a:r>
          </a:p>
          <a:p>
            <a:pPr marL="45720" indent="0">
              <a:buNone/>
            </a:pPr>
            <a:r>
              <a:rPr lang="en-US" dirty="0" smtClean="0"/>
              <a:t>deem					think (believe)</a:t>
            </a:r>
          </a:p>
          <a:p>
            <a:pPr marL="45720" indent="0">
              <a:buNone/>
            </a:pPr>
            <a:r>
              <a:rPr lang="en-US" dirty="0" smtClean="0"/>
              <a:t>edifice					building</a:t>
            </a:r>
          </a:p>
          <a:p>
            <a:pPr marL="45720" indent="0">
              <a:buNone/>
            </a:pPr>
            <a:r>
              <a:rPr lang="en-US" dirty="0" smtClean="0"/>
              <a:t>Utilize					use</a:t>
            </a:r>
          </a:p>
          <a:p>
            <a:pPr marL="45720" indent="0">
              <a:buNone/>
            </a:pPr>
            <a:r>
              <a:rPr lang="en-US" dirty="0" smtClean="0"/>
              <a:t>Interrogate				question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right level of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15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Substandard			More Acceptable</a:t>
            </a:r>
          </a:p>
          <a:p>
            <a:pPr marL="45720" indent="0">
              <a:buNone/>
            </a:pPr>
            <a:r>
              <a:rPr lang="en-US" dirty="0" err="1" smtClean="0"/>
              <a:t>Ain’t</a:t>
            </a:r>
            <a:r>
              <a:rPr lang="en-US" dirty="0" smtClean="0"/>
              <a:t>				isn’t, aren’t</a:t>
            </a:r>
          </a:p>
          <a:p>
            <a:pPr marL="45720" indent="0">
              <a:buNone/>
            </a:pPr>
            <a:r>
              <a:rPr lang="en-US" dirty="0" smtClean="0"/>
              <a:t>Can’t hardly			can hardly</a:t>
            </a:r>
          </a:p>
          <a:p>
            <a:pPr marL="45720" indent="0">
              <a:buNone/>
            </a:pPr>
            <a:r>
              <a:rPr lang="en-US" dirty="0" smtClean="0"/>
              <a:t>Aim at proving		aim to prove</a:t>
            </a:r>
          </a:p>
          <a:p>
            <a:pPr marL="45720" indent="0">
              <a:buNone/>
            </a:pPr>
            <a:r>
              <a:rPr lang="en-US" dirty="0" smtClean="0"/>
              <a:t>Desirous to			desirous of </a:t>
            </a:r>
          </a:p>
          <a:p>
            <a:pPr marL="45720" indent="0">
              <a:buNone/>
            </a:pPr>
            <a:r>
              <a:rPr lang="en-US" dirty="0" err="1" smtClean="0"/>
              <a:t>Irregardless</a:t>
            </a:r>
            <a:r>
              <a:rPr lang="en-US" dirty="0" smtClean="0"/>
              <a:t>			regardless</a:t>
            </a:r>
          </a:p>
          <a:p>
            <a:pPr marL="45720" indent="0">
              <a:buNone/>
            </a:pPr>
            <a:r>
              <a:rPr lang="en-US" dirty="0" err="1" smtClean="0"/>
              <a:t>Stoled</a:t>
            </a:r>
            <a:r>
              <a:rPr lang="en-US" dirty="0" smtClean="0"/>
              <a:t>				stolen</a:t>
            </a:r>
          </a:p>
          <a:p>
            <a:pPr marL="45720" indent="0">
              <a:buNone/>
            </a:pPr>
            <a:r>
              <a:rPr lang="en-US" dirty="0" err="1" smtClean="0"/>
              <a:t>Brung</a:t>
            </a:r>
            <a:r>
              <a:rPr lang="en-US" dirty="0" smtClean="0"/>
              <a:t>				brought</a:t>
            </a:r>
          </a:p>
          <a:p>
            <a:pPr marL="45720" indent="0">
              <a:buNone/>
            </a:pPr>
            <a:r>
              <a:rPr lang="en-US" dirty="0" smtClean="0"/>
              <a:t>Should of 			should have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the right level of language</a:t>
            </a:r>
          </a:p>
        </p:txBody>
      </p:sp>
    </p:spTree>
    <p:extLst>
      <p:ext uri="{BB962C8B-B14F-4D97-AF65-F5344CB8AC3E}">
        <p14:creationId xmlns:p14="http://schemas.microsoft.com/office/powerpoint/2010/main" xmlns="" val="36779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Verify your statistical data.</a:t>
            </a:r>
          </a:p>
          <a:p>
            <a:r>
              <a:rPr lang="en-US" dirty="0" smtClean="0"/>
              <a:t>Double –check you totals</a:t>
            </a:r>
          </a:p>
          <a:p>
            <a:r>
              <a:rPr lang="en-US" dirty="0" smtClean="0"/>
              <a:t>Avoid guessing at laws that have an impact on you. The sender, and your message receiver.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accuracy of figures, facts and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937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A, an		use a before consonants and consonant 			sounds or a long ‘u’ sound. Use an before 			vowels or a silent ‘h’.</a:t>
            </a:r>
          </a:p>
          <a:p>
            <a:r>
              <a:rPr lang="en-US" dirty="0" smtClean="0"/>
              <a:t>Accept, except	accept is a verb and means to receive. 			Except is a verb or a preposition and 			relates to omitting or leaving out.</a:t>
            </a:r>
          </a:p>
          <a:p>
            <a:r>
              <a:rPr lang="en-US" dirty="0" smtClean="0"/>
              <a:t>Anxious, eager	Anxious implies worry; eager conveys keen 			desire.</a:t>
            </a:r>
          </a:p>
          <a:p>
            <a:r>
              <a:rPr lang="en-US" dirty="0" smtClean="0"/>
              <a:t>Between, among	Between involves two people or two 			groups; among, three or more.</a:t>
            </a:r>
          </a:p>
          <a:p>
            <a:r>
              <a:rPr lang="en-US" dirty="0" smtClean="0"/>
              <a:t>Biannually,		Biannually means “two times a year” or </a:t>
            </a:r>
          </a:p>
          <a:p>
            <a:pPr marL="45720" indent="0">
              <a:buNone/>
            </a:pPr>
            <a:r>
              <a:rPr lang="en-US" dirty="0" smtClean="0"/>
              <a:t>   Biennially		“every 2 years”; biennially, “every 2 years”.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that confuse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174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Continual, continuous	continual means ”recurring 					regularly” (lapping ocean waves). 				Continuous means “without 					stopping”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Principal, principle		principal, as an adjective, 					means ”chief main”; as a noun, it 				means “sum of money” or “head of 				a school”. Principle means “rule” or 				“basic truth”.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that confuse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665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224</TotalTime>
  <Words>648</Words>
  <Application>Microsoft Office PowerPoint</Application>
  <PresentationFormat>On-screen Show (4:3)</PresentationFormat>
  <Paragraphs>139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Grid</vt:lpstr>
      <vt:lpstr>Consideration</vt:lpstr>
      <vt:lpstr>20%EXCEPTIONAL SITUATION </vt:lpstr>
      <vt:lpstr>Show audience benefit or interest in the receiver</vt:lpstr>
      <vt:lpstr>EMPHASIZE POSITIVE, PLEASANT Facts</vt:lpstr>
      <vt:lpstr>concreteness</vt:lpstr>
      <vt:lpstr>USE SPECIFIC FACTS AND FIGURES</vt:lpstr>
      <vt:lpstr>Put action in your verbs</vt:lpstr>
      <vt:lpstr>Put actions in verbs, not in nouns</vt:lpstr>
      <vt:lpstr>Put action in verbs, not in infinitives</vt:lpstr>
      <vt:lpstr>Choose vivid, image-building words</vt:lpstr>
      <vt:lpstr>Clarity </vt:lpstr>
      <vt:lpstr>Choose precise and familiar words</vt:lpstr>
      <vt:lpstr>Slide 13</vt:lpstr>
      <vt:lpstr>Construct effective sentences and paragraphs</vt:lpstr>
      <vt:lpstr>correctness</vt:lpstr>
      <vt:lpstr>Use the right level of language</vt:lpstr>
      <vt:lpstr>Use the right level of language</vt:lpstr>
      <vt:lpstr>Check accuracy of figures, facts and words</vt:lpstr>
      <vt:lpstr>Words that confuse</vt:lpstr>
      <vt:lpstr>Words that confuse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Consideration</dc:title>
  <dc:creator>MAC</dc:creator>
  <cp:lastModifiedBy>NTS</cp:lastModifiedBy>
  <cp:revision>39</cp:revision>
  <dcterms:created xsi:type="dcterms:W3CDTF">2012-04-04T06:36:09Z</dcterms:created>
  <dcterms:modified xsi:type="dcterms:W3CDTF">2012-04-04T23:52:28Z</dcterms:modified>
</cp:coreProperties>
</file>