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9"/>
  </p:notesMasterIdLst>
  <p:sldIdLst>
    <p:sldId id="256" r:id="rId2"/>
    <p:sldId id="257" r:id="rId3"/>
    <p:sldId id="262"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578" autoAdjust="0"/>
    <p:restoredTop sz="86329" autoAdjust="0"/>
  </p:normalViewPr>
  <p:slideViewPr>
    <p:cSldViewPr>
      <p:cViewPr>
        <p:scale>
          <a:sx n="68" d="100"/>
          <a:sy n="68" d="100"/>
        </p:scale>
        <p:origin x="-1200" y="283"/>
      </p:cViewPr>
      <p:guideLst>
        <p:guide orient="horz" pos="2160"/>
        <p:guide pos="2880"/>
      </p:guideLst>
    </p:cSldViewPr>
  </p:slideViewPr>
  <p:outlineViewPr>
    <p:cViewPr>
      <p:scale>
        <a:sx n="33" d="100"/>
        <a:sy n="33" d="100"/>
      </p:scale>
      <p:origin x="24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1FF76E-9578-4BE7-8B85-8BF512604D17}" type="datetimeFigureOut">
              <a:rPr lang="en-US" smtClean="0"/>
              <a:pPr/>
              <a:t>5/22/2012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EB15A-9F93-42E2-9CE2-37939FAF2780}" type="slidenum">
              <a:rPr lang="en-US" smtClean="0"/>
              <a:pPr/>
              <a:t>‹#›</a:t>
            </a:fld>
            <a:endParaRPr lang="en-US"/>
          </a:p>
        </p:txBody>
      </p:sp>
    </p:spTree>
    <p:extLst>
      <p:ext uri="{BB962C8B-B14F-4D97-AF65-F5344CB8AC3E}">
        <p14:creationId xmlns="" xmlns:p14="http://schemas.microsoft.com/office/powerpoint/2010/main" val="2591788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7</a:t>
            </a:fld>
            <a:endParaRPr lang="en-US"/>
          </a:p>
        </p:txBody>
      </p:sp>
    </p:spTree>
    <p:extLst>
      <p:ext uri="{BB962C8B-B14F-4D97-AF65-F5344CB8AC3E}">
        <p14:creationId xmlns="" xmlns:p14="http://schemas.microsoft.com/office/powerpoint/2010/main" val="1039310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13</a:t>
            </a:fld>
            <a:endParaRPr lang="en-US"/>
          </a:p>
        </p:txBody>
      </p:sp>
    </p:spTree>
    <p:extLst>
      <p:ext uri="{BB962C8B-B14F-4D97-AF65-F5344CB8AC3E}">
        <p14:creationId xmlns="" xmlns:p14="http://schemas.microsoft.com/office/powerpoint/2010/main" val="131343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65</a:t>
            </a:fld>
            <a:endParaRPr lang="en-US"/>
          </a:p>
        </p:txBody>
      </p:sp>
    </p:spTree>
    <p:extLst>
      <p:ext uri="{BB962C8B-B14F-4D97-AF65-F5344CB8AC3E}">
        <p14:creationId xmlns="" xmlns:p14="http://schemas.microsoft.com/office/powerpoint/2010/main" val="2301607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AB9B93D3-9E93-4111-9146-6465269482E6}" type="datetimeFigureOut">
              <a:rPr lang="en-US" smtClean="0"/>
              <a:pPr/>
              <a:t>5/22/2012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F94FED3-EAD4-4285-944D-45FBE539B037}"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AB9B93D3-9E93-4111-9146-6465269482E6}" type="datetimeFigureOut">
              <a:rPr lang="en-US" smtClean="0"/>
              <a:pPr/>
              <a:t>5/22/2012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F94FED3-EAD4-4285-944D-45FBE539B037}"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9B93D3-9E93-4111-9146-6465269482E6}" type="datetimeFigureOut">
              <a:rPr lang="en-US" smtClean="0"/>
              <a:pPr/>
              <a:t>5/22/2012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9B93D3-9E93-4111-9146-6465269482E6}" type="datetimeFigureOut">
              <a:rPr lang="en-US" smtClean="0"/>
              <a:pPr/>
              <a:t>5/22/2012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B9B93D3-9E93-4111-9146-6465269482E6}" type="datetimeFigureOut">
              <a:rPr lang="en-US" smtClean="0"/>
              <a:pPr/>
              <a:t>5/22/2012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4FED3-EAD4-4285-944D-45FBE539B037}"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B9B93D3-9E93-4111-9146-6465269482E6}" type="datetimeFigureOut">
              <a:rPr lang="en-US" smtClean="0"/>
              <a:pPr/>
              <a:t>5/22/2012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F94FED3-EAD4-4285-944D-45FBE539B037}" type="slidenum">
              <a:rPr lang="en-US" smtClean="0"/>
              <a:pPr/>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B93D3-9E93-4111-9146-6465269482E6}" type="datetimeFigureOut">
              <a:rPr lang="en-US" smtClean="0"/>
              <a:pPr/>
              <a:t>5/22/2012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F94FED3-EAD4-4285-944D-45FBE539B0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AB9B93D3-9E93-4111-9146-6465269482E6}" type="datetimeFigureOut">
              <a:rPr lang="en-US" smtClean="0"/>
              <a:pPr/>
              <a:t>5/22/2012</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F94FED3-EAD4-4285-944D-45FBE539B0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228600" y="228600"/>
            <a:ext cx="6705600" cy="6629400"/>
          </a:xfrm>
        </p:spPr>
        <p:txBody>
          <a:bodyPr/>
          <a:lstStyle/>
          <a:p>
            <a:pPr marL="571500" indent="-571500" algn="l">
              <a:buFont typeface="Arial" pitchFamily="34" charset="0"/>
              <a:buChar char="•"/>
            </a:pPr>
            <a:r>
              <a:rPr lang="en-US" dirty="0" smtClean="0"/>
              <a:t>informational Reports</a:t>
            </a:r>
            <a:br>
              <a:rPr lang="en-US" dirty="0" smtClean="0"/>
            </a:br>
            <a:r>
              <a:rPr lang="en-US" sz="2400" dirty="0" smtClean="0"/>
              <a:t>1.</a:t>
            </a:r>
            <a:r>
              <a:rPr lang="en-US" sz="2000" dirty="0" smtClean="0"/>
              <a:t>TO EDUCATE THE READER</a:t>
            </a:r>
            <a:br>
              <a:rPr lang="en-US" sz="2000" dirty="0" smtClean="0"/>
            </a:br>
            <a:r>
              <a:rPr lang="en-US" sz="2000" dirty="0" smtClean="0"/>
              <a:t>2.Information alone is the focus</a:t>
            </a:r>
            <a:r>
              <a:rPr lang="en-US" dirty="0"/>
              <a:t/>
            </a:r>
            <a:br>
              <a:rPr lang="en-US" dirty="0"/>
            </a:br>
            <a:r>
              <a:rPr lang="en-US" dirty="0" smtClean="0"/>
              <a:t/>
            </a:r>
            <a:br>
              <a:rPr lang="en-US" dirty="0" smtClean="0"/>
            </a:br>
            <a:r>
              <a:rPr lang="en-US" dirty="0" smtClean="0"/>
              <a:t>Analytical Reports</a:t>
            </a:r>
            <a:r>
              <a:rPr lang="en-US" dirty="0"/>
              <a:t/>
            </a:r>
            <a:br>
              <a:rPr lang="en-US" dirty="0"/>
            </a:br>
            <a:r>
              <a:rPr lang="en-US" sz="2400" dirty="0" smtClean="0"/>
              <a:t>1.To persuade readers to accept some conclusion or recommendation</a:t>
            </a:r>
            <a:r>
              <a:rPr lang="en-US" dirty="0" smtClean="0"/>
              <a:t/>
            </a:r>
            <a:br>
              <a:rPr lang="en-US" dirty="0" smtClean="0"/>
            </a:br>
            <a:r>
              <a:rPr lang="en-US" sz="2400" dirty="0"/>
              <a:t>2.End is either a decision or an </a:t>
            </a:r>
            <a:r>
              <a:rPr lang="en-US" sz="2400" dirty="0" smtClean="0"/>
              <a:t>action</a:t>
            </a:r>
            <a:r>
              <a:rPr lang="en-US" sz="2400" smtClean="0"/>
              <a:t/>
            </a:r>
            <a:br>
              <a:rPr lang="en-US" sz="2400" smtClean="0"/>
            </a:br>
            <a:r>
              <a:rPr lang="en-US" sz="2400" smtClean="0"/>
              <a:t>3.ANALYTICAL </a:t>
            </a:r>
            <a:r>
              <a:rPr lang="en-US" sz="2400" dirty="0"/>
              <a:t>REPORTS ARE WRITTEN TO RESPOND TO SPECIAL CIRCUMSTANCES</a:t>
            </a:r>
            <a:br>
              <a:rPr lang="en-US" sz="2400" dirty="0"/>
            </a:br>
            <a:r>
              <a:rPr lang="en-US" sz="2400" dirty="0"/>
              <a:t/>
            </a:r>
            <a:br>
              <a:rPr lang="en-US" sz="2400" dirty="0"/>
            </a:br>
            <a:r>
              <a:rPr lang="en-US" sz="2400" dirty="0"/>
              <a:t/>
            </a:r>
            <a:br>
              <a:rPr lang="en-US" sz="2400" dirty="0"/>
            </a:br>
            <a:endParaRPr lang="en-US" sz="2400" dirty="0"/>
          </a:p>
        </p:txBody>
      </p:sp>
    </p:spTree>
    <p:extLst>
      <p:ext uri="{BB962C8B-B14F-4D97-AF65-F5344CB8AC3E}">
        <p14:creationId xmlns="" xmlns:p14="http://schemas.microsoft.com/office/powerpoint/2010/main" val="1273479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for monitoring and controlling operations</a:t>
            </a:r>
          </a:p>
          <a:p>
            <a:r>
              <a:rPr lang="en-US" dirty="0" smtClean="0">
                <a:solidFill>
                  <a:schemeClr val="tx1"/>
                </a:solidFill>
              </a:rPr>
              <a:t>Reports on statements of policies and procedures</a:t>
            </a:r>
          </a:p>
          <a:p>
            <a:r>
              <a:rPr lang="en-US" dirty="0" smtClean="0">
                <a:solidFill>
                  <a:schemeClr val="tx1"/>
                </a:solidFill>
              </a:rPr>
              <a:t>Most Compliance reports</a:t>
            </a:r>
          </a:p>
          <a:p>
            <a:r>
              <a:rPr lang="en-US" dirty="0" smtClean="0">
                <a:solidFill>
                  <a:schemeClr val="tx1"/>
                </a:solidFill>
              </a:rPr>
              <a:t>Most Personal Activity Reports</a:t>
            </a:r>
          </a:p>
          <a:p>
            <a:r>
              <a:rPr lang="en-US" dirty="0" smtClean="0">
                <a:solidFill>
                  <a:schemeClr val="tx1"/>
                </a:solidFill>
              </a:rPr>
              <a:t>Some Justification Reports</a:t>
            </a:r>
          </a:p>
          <a:p>
            <a:r>
              <a:rPr lang="en-US" dirty="0" smtClean="0">
                <a:solidFill>
                  <a:schemeClr val="tx1"/>
                </a:solidFill>
              </a:rPr>
              <a:t>Some Reports on Client work</a:t>
            </a:r>
          </a:p>
          <a:p>
            <a:r>
              <a:rPr lang="en-US" dirty="0" smtClean="0">
                <a:solidFill>
                  <a:schemeClr val="tx1"/>
                </a:solidFill>
              </a:rPr>
              <a:t>Some Proposals</a:t>
            </a:r>
          </a:p>
          <a:p>
            <a:endParaRPr lang="en-US" dirty="0">
              <a:solidFill>
                <a:schemeClr val="tx1"/>
              </a:solidFill>
            </a:endParaRPr>
          </a:p>
        </p:txBody>
      </p:sp>
      <p:sp>
        <p:nvSpPr>
          <p:cNvPr id="3" name="Title 2"/>
          <p:cNvSpPr>
            <a:spLocks noGrp="1"/>
          </p:cNvSpPr>
          <p:nvPr>
            <p:ph type="title"/>
          </p:nvPr>
        </p:nvSpPr>
        <p:spPr/>
        <p:txBody>
          <a:bodyPr/>
          <a:lstStyle/>
          <a:p>
            <a:r>
              <a:rPr lang="en-US" dirty="0" smtClean="0"/>
              <a:t>Examples o informational reports</a:t>
            </a:r>
            <a:endParaRPr lang="en-US" dirty="0"/>
          </a:p>
        </p:txBody>
      </p:sp>
    </p:spTree>
    <p:extLst>
      <p:ext uri="{BB962C8B-B14F-4D97-AF65-F5344CB8AC3E}">
        <p14:creationId xmlns="" xmlns:p14="http://schemas.microsoft.com/office/powerpoint/2010/main" val="730870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t>In Informational Reports main focus is</a:t>
            </a:r>
          </a:p>
          <a:p>
            <a:r>
              <a:rPr lang="en-US" dirty="0" smtClean="0"/>
              <a:t>Reader Comprehension</a:t>
            </a:r>
          </a:p>
          <a:p>
            <a:pPr marL="45720" indent="0">
              <a:buNone/>
            </a:pPr>
            <a:r>
              <a:rPr lang="en-US" dirty="0" smtClean="0"/>
              <a:t>   not the Reader Reaction because to simple informational     reports readers will  normally respond unemotionally</a:t>
            </a:r>
          </a:p>
          <a:p>
            <a:pPr marL="45720" indent="0">
              <a:buNone/>
            </a:pPr>
            <a:endParaRPr lang="en-US" dirty="0"/>
          </a:p>
          <a:p>
            <a:pPr marL="45720" indent="0">
              <a:buNone/>
            </a:pPr>
            <a:r>
              <a:rPr lang="en-US" b="1" dirty="0" smtClean="0"/>
              <a:t>So the information can be presented in direct fashion</a:t>
            </a:r>
          </a:p>
          <a:p>
            <a:pPr marL="45720" indent="0">
              <a:buNone/>
            </a:pPr>
            <a:r>
              <a:rPr lang="en-US" b="1" dirty="0"/>
              <a:t> </a:t>
            </a:r>
          </a:p>
          <a:p>
            <a:pPr marL="45720" indent="0">
              <a:buNone/>
            </a:pPr>
            <a:r>
              <a:rPr lang="en-US" b="1" dirty="0" smtClean="0"/>
              <a:t>But the information should be provided logically and accurately</a:t>
            </a:r>
          </a:p>
          <a:p>
            <a:r>
              <a:rPr lang="en-US" dirty="0"/>
              <a:t> to make the reader understand</a:t>
            </a:r>
          </a:p>
          <a:p>
            <a:r>
              <a:rPr lang="en-US" dirty="0"/>
              <a:t> to make the reader use </a:t>
            </a:r>
            <a:r>
              <a:rPr lang="en-US" dirty="0" smtClean="0"/>
              <a:t>the information in practical way</a:t>
            </a:r>
            <a:endParaRPr lang="en-US" dirty="0"/>
          </a:p>
        </p:txBody>
      </p:sp>
      <p:sp>
        <p:nvSpPr>
          <p:cNvPr id="3" name="Title 2"/>
          <p:cNvSpPr>
            <a:spLocks noGrp="1"/>
          </p:cNvSpPr>
          <p:nvPr>
            <p:ph type="title"/>
          </p:nvPr>
        </p:nvSpPr>
        <p:spPr/>
        <p:txBody>
          <a:bodyPr/>
          <a:lstStyle/>
          <a:p>
            <a:r>
              <a:rPr lang="en-US" dirty="0" smtClean="0"/>
              <a:t>Reader Comprehension in informational report</a:t>
            </a:r>
            <a:endParaRPr lang="en-US" dirty="0"/>
          </a:p>
        </p:txBody>
      </p:sp>
    </p:spTree>
    <p:extLst>
      <p:ext uri="{BB962C8B-B14F-4D97-AF65-F5344CB8AC3E}">
        <p14:creationId xmlns="" xmlns:p14="http://schemas.microsoft.com/office/powerpoint/2010/main" val="4160129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solidFill>
                  <a:schemeClr val="tx1"/>
                </a:solidFill>
              </a:rPr>
              <a:t>Topical </a:t>
            </a:r>
            <a:r>
              <a:rPr lang="en-US" b="1" dirty="0">
                <a:solidFill>
                  <a:schemeClr val="tx1"/>
                </a:solidFill>
              </a:rPr>
              <a:t>O</a:t>
            </a:r>
            <a:r>
              <a:rPr lang="en-US" b="1" dirty="0" smtClean="0">
                <a:solidFill>
                  <a:schemeClr val="tx1"/>
                </a:solidFill>
              </a:rPr>
              <a:t>rganization  Can be Based on</a:t>
            </a:r>
          </a:p>
          <a:p>
            <a:r>
              <a:rPr lang="en-US" dirty="0" smtClean="0">
                <a:solidFill>
                  <a:schemeClr val="tx1"/>
                </a:solidFill>
              </a:rPr>
              <a:t>Order of Importance</a:t>
            </a:r>
          </a:p>
          <a:p>
            <a:r>
              <a:rPr lang="en-US" dirty="0" smtClean="0">
                <a:solidFill>
                  <a:schemeClr val="tx1"/>
                </a:solidFill>
              </a:rPr>
              <a:t>Chronological order</a:t>
            </a:r>
          </a:p>
          <a:p>
            <a:r>
              <a:rPr lang="en-US" dirty="0" smtClean="0">
                <a:solidFill>
                  <a:schemeClr val="tx1"/>
                </a:solidFill>
              </a:rPr>
              <a:t>Location</a:t>
            </a:r>
          </a:p>
          <a:p>
            <a:r>
              <a:rPr lang="en-US" dirty="0" smtClean="0">
                <a:solidFill>
                  <a:schemeClr val="tx1"/>
                </a:solidFill>
              </a:rPr>
              <a:t>Spatial Relationship</a:t>
            </a:r>
          </a:p>
          <a:p>
            <a:r>
              <a:rPr lang="en-US" dirty="0" smtClean="0">
                <a:solidFill>
                  <a:schemeClr val="tx1"/>
                </a:solidFill>
              </a:rPr>
              <a:t>Categories  etc.</a:t>
            </a:r>
          </a:p>
          <a:p>
            <a:endParaRPr lang="en-US" dirty="0">
              <a:solidFill>
                <a:schemeClr val="tx1"/>
              </a:solidFill>
            </a:endParaRPr>
          </a:p>
          <a:p>
            <a:pPr marL="45720" indent="0">
              <a:buNone/>
            </a:pPr>
            <a:r>
              <a:rPr lang="en-US" b="1" dirty="0" smtClean="0">
                <a:solidFill>
                  <a:schemeClr val="tx1"/>
                </a:solidFill>
              </a:rPr>
              <a:t> </a:t>
            </a:r>
            <a:r>
              <a:rPr lang="en-US" b="1" dirty="0">
                <a:solidFill>
                  <a:schemeClr val="tx1"/>
                </a:solidFill>
              </a:rPr>
              <a:t>Logical Organization </a:t>
            </a:r>
            <a:r>
              <a:rPr lang="en-US" b="1" dirty="0" smtClean="0">
                <a:solidFill>
                  <a:schemeClr val="tx1"/>
                </a:solidFill>
              </a:rPr>
              <a:t> Can be Based </a:t>
            </a:r>
            <a:r>
              <a:rPr lang="en-US" b="1" dirty="0">
                <a:solidFill>
                  <a:schemeClr val="tx1"/>
                </a:solidFill>
              </a:rPr>
              <a:t>on</a:t>
            </a:r>
          </a:p>
          <a:p>
            <a:pPr marL="45720" indent="0">
              <a:buNone/>
            </a:pPr>
            <a:r>
              <a:rPr lang="en-US" dirty="0" smtClean="0">
                <a:solidFill>
                  <a:schemeClr val="tx1"/>
                </a:solidFill>
              </a:rPr>
              <a:t>Arrangement around the Logic you developed</a:t>
            </a: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Structuring ideas in a report</a:t>
            </a:r>
            <a:endParaRPr lang="en-US" dirty="0"/>
          </a:p>
        </p:txBody>
      </p:sp>
    </p:spTree>
    <p:extLst>
      <p:ext uri="{BB962C8B-B14F-4D97-AF65-F5344CB8AC3E}">
        <p14:creationId xmlns="" xmlns:p14="http://schemas.microsoft.com/office/powerpoint/2010/main" val="3505571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tx1"/>
                </a:solidFill>
              </a:rPr>
              <a:t>For monthly Status Reports of an organization the  Organizational Structure can serve as </a:t>
            </a:r>
            <a:r>
              <a:rPr lang="en-US" b="1" dirty="0" smtClean="0">
                <a:solidFill>
                  <a:schemeClr val="tx1"/>
                </a:solidFill>
              </a:rPr>
              <a:t>dividing </a:t>
            </a:r>
            <a:r>
              <a:rPr lang="en-US" b="1" dirty="0">
                <a:solidFill>
                  <a:schemeClr val="tx1"/>
                </a:solidFill>
              </a:rPr>
              <a:t>framework </a:t>
            </a:r>
            <a:endParaRPr lang="en-US" b="1" dirty="0" smtClean="0">
              <a:solidFill>
                <a:schemeClr val="tx1"/>
              </a:solidFill>
            </a:endParaRPr>
          </a:p>
          <a:p>
            <a:endParaRPr lang="en-US" b="1" dirty="0">
              <a:solidFill>
                <a:schemeClr val="tx1"/>
              </a:solidFill>
            </a:endParaRPr>
          </a:p>
          <a:p>
            <a:pPr marL="45720" indent="0">
              <a:buNone/>
            </a:pPr>
            <a:r>
              <a:rPr lang="en-US" b="1" dirty="0" smtClean="0">
                <a:solidFill>
                  <a:schemeClr val="tx1"/>
                </a:solidFill>
              </a:rPr>
              <a:t>For Example </a:t>
            </a:r>
            <a:r>
              <a:rPr lang="en-US" b="1" dirty="0" err="1" smtClean="0">
                <a:solidFill>
                  <a:schemeClr val="tx1"/>
                </a:solidFill>
              </a:rPr>
              <a:t>Mr</a:t>
            </a:r>
            <a:r>
              <a:rPr lang="en-US" b="1" dirty="0" smtClean="0">
                <a:solidFill>
                  <a:schemeClr val="tx1"/>
                </a:solidFill>
              </a:rPr>
              <a:t> Milton VP of an agricultural company</a:t>
            </a:r>
          </a:p>
          <a:p>
            <a:r>
              <a:rPr lang="en-US" dirty="0" smtClean="0">
                <a:solidFill>
                  <a:schemeClr val="tx1"/>
                </a:solidFill>
              </a:rPr>
              <a:t>Summarizes results for his group as a whole</a:t>
            </a:r>
          </a:p>
          <a:p>
            <a:r>
              <a:rPr lang="en-US" dirty="0" smtClean="0">
                <a:solidFill>
                  <a:schemeClr val="tx1"/>
                </a:solidFill>
              </a:rPr>
              <a:t>And then for each of the six departments under his supervision</a:t>
            </a:r>
          </a:p>
          <a:p>
            <a:pPr marL="45720" indent="0">
              <a:buNone/>
            </a:pPr>
            <a:endParaRPr lang="en-US" b="1" dirty="0" smtClean="0">
              <a:solidFill>
                <a:schemeClr val="tx1"/>
              </a:solidFill>
            </a:endParaRPr>
          </a:p>
          <a:p>
            <a:pPr marL="45720" indent="0">
              <a:buNone/>
            </a:pPr>
            <a:r>
              <a:rPr lang="en-US" b="1" dirty="0" smtClean="0">
                <a:solidFill>
                  <a:schemeClr val="tx1"/>
                </a:solidFill>
              </a:rPr>
              <a:t>For </a:t>
            </a:r>
            <a:r>
              <a:rPr lang="en-US" b="1" dirty="0">
                <a:solidFill>
                  <a:schemeClr val="tx1"/>
                </a:solidFill>
              </a:rPr>
              <a:t>reports describing working of a Machine</a:t>
            </a:r>
          </a:p>
          <a:p>
            <a:r>
              <a:rPr lang="en-US" dirty="0" smtClean="0">
                <a:solidFill>
                  <a:schemeClr val="tx1"/>
                </a:solidFill>
              </a:rPr>
              <a:t>Each machine component can correspond to a part of the report</a:t>
            </a:r>
            <a:endParaRPr lang="en-US" dirty="0">
              <a:solidFill>
                <a:schemeClr val="tx1"/>
              </a:solidFill>
            </a:endParaRPr>
          </a:p>
        </p:txBody>
      </p:sp>
      <p:sp>
        <p:nvSpPr>
          <p:cNvPr id="3" name="Title 2"/>
          <p:cNvSpPr>
            <a:spLocks noGrp="1"/>
          </p:cNvSpPr>
          <p:nvPr>
            <p:ph type="title"/>
          </p:nvPr>
        </p:nvSpPr>
        <p:spPr/>
        <p:txBody>
          <a:bodyPr/>
          <a:lstStyle/>
          <a:p>
            <a:pPr algn="l"/>
            <a:r>
              <a:rPr lang="en-US" dirty="0" smtClean="0"/>
              <a:t>Detailed Examples of Subdividing the Informational reports</a:t>
            </a:r>
            <a:endParaRPr lang="en-US" dirty="0"/>
          </a:p>
        </p:txBody>
      </p:sp>
    </p:spTree>
    <p:extLst>
      <p:ext uri="{BB962C8B-B14F-4D97-AF65-F5344CB8AC3E}">
        <p14:creationId xmlns="" xmlns:p14="http://schemas.microsoft.com/office/powerpoint/2010/main" val="180459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a:solidFill>
                  <a:schemeClr val="tx1"/>
                </a:solidFill>
              </a:rPr>
              <a:t>For reports describing an event</a:t>
            </a:r>
          </a:p>
          <a:p>
            <a:r>
              <a:rPr lang="en-US" dirty="0" smtClean="0">
                <a:solidFill>
                  <a:schemeClr val="tx1"/>
                </a:solidFill>
              </a:rPr>
              <a:t>The report can be organized chronologically</a:t>
            </a:r>
          </a:p>
          <a:p>
            <a:endParaRPr lang="en-US" dirty="0">
              <a:solidFill>
                <a:schemeClr val="tx1"/>
              </a:solidFill>
            </a:endParaRPr>
          </a:p>
          <a:p>
            <a:pPr marL="45720" indent="0">
              <a:buNone/>
            </a:pPr>
            <a:r>
              <a:rPr lang="en-US" b="1" dirty="0">
                <a:solidFill>
                  <a:schemeClr val="tx1"/>
                </a:solidFill>
              </a:rPr>
              <a:t>For reports describing how to do something</a:t>
            </a:r>
          </a:p>
          <a:p>
            <a:r>
              <a:rPr lang="en-US" dirty="0">
                <a:solidFill>
                  <a:schemeClr val="tx1"/>
                </a:solidFill>
              </a:rPr>
              <a:t>The report can be organized by steps in procedure</a:t>
            </a:r>
          </a:p>
          <a:p>
            <a:endParaRPr lang="en-US" dirty="0">
              <a:solidFill>
                <a:schemeClr val="tx1"/>
              </a:solidFill>
            </a:endParaRPr>
          </a:p>
          <a:p>
            <a:pPr marL="45720" indent="0">
              <a:buNone/>
            </a:pPr>
            <a:r>
              <a:rPr lang="en-US" b="1" dirty="0">
                <a:solidFill>
                  <a:schemeClr val="tx1"/>
                </a:solidFill>
              </a:rPr>
              <a:t>For Some Informational Reports specially the Compliance </a:t>
            </a:r>
            <a:r>
              <a:rPr lang="en-US" b="1" dirty="0" smtClean="0">
                <a:solidFill>
                  <a:schemeClr val="tx1"/>
                </a:solidFill>
              </a:rPr>
              <a:t>Reports</a:t>
            </a:r>
            <a:endParaRPr lang="en-US" dirty="0">
              <a:solidFill>
                <a:schemeClr val="tx1"/>
              </a:solidFill>
            </a:endParaRPr>
          </a:p>
          <a:p>
            <a:r>
              <a:rPr lang="en-US" dirty="0">
                <a:solidFill>
                  <a:schemeClr val="tx1"/>
                </a:solidFill>
              </a:rPr>
              <a:t> The report can be organized by the instructions supplied by the person who requested the Information</a:t>
            </a:r>
          </a:p>
        </p:txBody>
      </p:sp>
      <p:sp>
        <p:nvSpPr>
          <p:cNvPr id="3" name="Title 2"/>
          <p:cNvSpPr>
            <a:spLocks noGrp="1"/>
          </p:cNvSpPr>
          <p:nvPr>
            <p:ph type="title"/>
          </p:nvPr>
        </p:nvSpPr>
        <p:spPr/>
        <p:txBody>
          <a:bodyPr/>
          <a:lstStyle/>
          <a:p>
            <a:r>
              <a:rPr lang="en-US" dirty="0"/>
              <a:t>Detailed Examples of Subdividing the Informational reports</a:t>
            </a:r>
          </a:p>
        </p:txBody>
      </p:sp>
    </p:spTree>
    <p:extLst>
      <p:ext uri="{BB962C8B-B14F-4D97-AF65-F5344CB8AC3E}">
        <p14:creationId xmlns="" xmlns:p14="http://schemas.microsoft.com/office/powerpoint/2010/main" val="240188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lgn="ctr">
              <a:buNone/>
            </a:pPr>
            <a:r>
              <a:rPr lang="en-US" b="1" dirty="0" smtClean="0">
                <a:solidFill>
                  <a:schemeClr val="tx1"/>
                </a:solidFill>
              </a:rPr>
              <a:t>Periodic Report</a:t>
            </a:r>
          </a:p>
          <a:p>
            <a:pPr marL="45720" indent="0">
              <a:buNone/>
            </a:pPr>
            <a:r>
              <a:rPr lang="en-US" dirty="0" smtClean="0">
                <a:solidFill>
                  <a:schemeClr val="tx1"/>
                </a:solidFill>
              </a:rPr>
              <a:t>A monitor/control report that describes what has happened in a department or division during a particular period.</a:t>
            </a:r>
          </a:p>
          <a:p>
            <a:pPr marL="45720" indent="0">
              <a:buNone/>
            </a:pPr>
            <a:r>
              <a:rPr lang="en-US" dirty="0" smtClean="0">
                <a:solidFill>
                  <a:schemeClr val="tx1"/>
                </a:solidFill>
              </a:rPr>
              <a:t>These are floated after a regular interval of time.</a:t>
            </a:r>
          </a:p>
          <a:p>
            <a:pPr marL="45720" indent="0">
              <a:buNone/>
            </a:pPr>
            <a:endParaRPr lang="en-US" dirty="0">
              <a:solidFill>
                <a:schemeClr val="tx1"/>
              </a:solidFill>
            </a:endParaRPr>
          </a:p>
          <a:p>
            <a:pPr marL="45720" indent="0">
              <a:buNone/>
            </a:pPr>
            <a:r>
              <a:rPr lang="en-US" b="1" dirty="0" smtClean="0">
                <a:solidFill>
                  <a:schemeClr val="tx1"/>
                </a:solidFill>
              </a:rPr>
              <a:t>Purpose</a:t>
            </a:r>
          </a:p>
          <a:p>
            <a:pPr marL="45720" indent="0">
              <a:buNone/>
            </a:pPr>
            <a:endParaRPr lang="en-US" b="1" dirty="0" smtClean="0">
              <a:solidFill>
                <a:schemeClr val="tx1"/>
              </a:solidFill>
            </a:endParaRPr>
          </a:p>
          <a:p>
            <a:r>
              <a:rPr lang="en-US" dirty="0" smtClean="0">
                <a:solidFill>
                  <a:schemeClr val="tx1"/>
                </a:solidFill>
              </a:rPr>
              <a:t>To Keep the corporate mangers up-to-date</a:t>
            </a:r>
          </a:p>
          <a:p>
            <a:pPr marL="45720" indent="0">
              <a:buNone/>
            </a:pPr>
            <a:r>
              <a:rPr lang="en-US" dirty="0" smtClean="0">
                <a:solidFill>
                  <a:schemeClr val="tx1"/>
                </a:solidFill>
              </a:rPr>
              <a:t>So that </a:t>
            </a:r>
          </a:p>
          <a:p>
            <a:r>
              <a:rPr lang="en-US" dirty="0" smtClean="0">
                <a:solidFill>
                  <a:schemeClr val="tx1"/>
                </a:solidFill>
              </a:rPr>
              <a:t>A corrective action can be taken if required</a:t>
            </a:r>
            <a:endParaRPr lang="en-US" dirty="0">
              <a:solidFill>
                <a:schemeClr val="tx1"/>
              </a:solidFill>
            </a:endParaRPr>
          </a:p>
        </p:txBody>
      </p:sp>
      <p:sp>
        <p:nvSpPr>
          <p:cNvPr id="3" name="Title 2"/>
          <p:cNvSpPr>
            <a:spLocks noGrp="1"/>
          </p:cNvSpPr>
          <p:nvPr>
            <p:ph type="title"/>
          </p:nvPr>
        </p:nvSpPr>
        <p:spPr>
          <a:xfrm>
            <a:off x="332014" y="0"/>
            <a:ext cx="8381260" cy="1676400"/>
          </a:xfrm>
        </p:spPr>
        <p:txBody>
          <a:bodyPr/>
          <a:lstStyle/>
          <a:p>
            <a:r>
              <a:rPr lang="en-US" sz="2400" b="1" dirty="0" smtClean="0"/>
              <a:t>Two examples of Informational reports(Periodic Reports ,Personal activity Reports</a:t>
            </a:r>
            <a:r>
              <a:rPr lang="en-US" sz="2800" b="1" dirty="0" smtClean="0"/>
              <a:t>)</a:t>
            </a:r>
            <a:endParaRPr lang="en-US" sz="2800" b="1" dirty="0"/>
          </a:p>
        </p:txBody>
      </p:sp>
    </p:spTree>
    <p:extLst>
      <p:ext uri="{BB962C8B-B14F-4D97-AF65-F5344CB8AC3E}">
        <p14:creationId xmlns="" xmlns:p14="http://schemas.microsoft.com/office/powerpoint/2010/main" val="3605693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solidFill>
                <a:schemeClr val="tx1"/>
              </a:solidFill>
            </a:endParaRPr>
          </a:p>
          <a:p>
            <a:r>
              <a:rPr lang="en-US" dirty="0" smtClean="0">
                <a:solidFill>
                  <a:schemeClr val="tx1"/>
                </a:solidFill>
              </a:rPr>
              <a:t>Usually written in memo format</a:t>
            </a:r>
          </a:p>
          <a:p>
            <a:r>
              <a:rPr lang="en-US" dirty="0" smtClean="0">
                <a:solidFill>
                  <a:schemeClr val="tx1"/>
                </a:solidFill>
              </a:rPr>
              <a:t>Do not need much introduction ; subject line on memo is enough</a:t>
            </a:r>
          </a:p>
          <a:p>
            <a:r>
              <a:rPr lang="en-US" dirty="0" smtClean="0">
                <a:solidFill>
                  <a:schemeClr val="tx1"/>
                </a:solidFill>
              </a:rPr>
              <a:t>Should follow the sane general format and organization from time to time</a:t>
            </a:r>
          </a:p>
          <a:p>
            <a:endParaRPr lang="en-US" dirty="0" smtClean="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lstStyle/>
          <a:p>
            <a:r>
              <a:rPr lang="en-US" dirty="0" smtClean="0"/>
              <a:t>Format of Periodic reports</a:t>
            </a:r>
            <a:endParaRPr lang="en-US" dirty="0"/>
          </a:p>
        </p:txBody>
      </p:sp>
    </p:spTree>
    <p:extLst>
      <p:ext uri="{BB962C8B-B14F-4D97-AF65-F5344CB8AC3E}">
        <p14:creationId xmlns="" xmlns:p14="http://schemas.microsoft.com/office/powerpoint/2010/main" val="1915888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407893" cy="4407408"/>
          </a:xfrm>
        </p:spPr>
        <p:txBody>
          <a:bodyPr/>
          <a:lstStyle/>
          <a:p>
            <a:r>
              <a:rPr lang="en-US" b="1" dirty="0" smtClean="0">
                <a:solidFill>
                  <a:schemeClr val="tx1"/>
                </a:solidFill>
              </a:rPr>
              <a:t>Overview of the routine responsibilities and discussion of special projects</a:t>
            </a:r>
          </a:p>
          <a:p>
            <a:pPr marL="45720" indent="0">
              <a:buNone/>
            </a:pPr>
            <a:r>
              <a:rPr lang="en-US" dirty="0" smtClean="0">
                <a:solidFill>
                  <a:schemeClr val="tx1"/>
                </a:solidFill>
              </a:rPr>
              <a:t>          </a:t>
            </a:r>
            <a:r>
              <a:rPr lang="en-US" dirty="0" err="1" smtClean="0">
                <a:solidFill>
                  <a:schemeClr val="tx1"/>
                </a:solidFill>
              </a:rPr>
              <a:t>i</a:t>
            </a:r>
            <a:r>
              <a:rPr lang="en-US" dirty="0" smtClean="0">
                <a:solidFill>
                  <a:schemeClr val="tx1"/>
                </a:solidFill>
              </a:rPr>
              <a:t>) Brief discussion of writers routine responsibilities</a:t>
            </a:r>
          </a:p>
          <a:p>
            <a:pPr marL="45720" indent="0">
              <a:buNone/>
            </a:pPr>
            <a:r>
              <a:rPr lang="en-US" dirty="0" smtClean="0">
                <a:solidFill>
                  <a:schemeClr val="tx1"/>
                </a:solidFill>
              </a:rPr>
              <a:t>          ii) In some the overview  focuses on statistical or 	financial results     </a:t>
            </a:r>
          </a:p>
          <a:p>
            <a:pPr marL="45720" indent="0">
              <a:buNone/>
            </a:pPr>
            <a:r>
              <a:rPr lang="en-US" dirty="0" smtClean="0">
                <a:solidFill>
                  <a:schemeClr val="tx1"/>
                </a:solidFill>
              </a:rPr>
              <a:t>          iii)Otherwise is written in paragraph form.</a:t>
            </a:r>
          </a:p>
          <a:p>
            <a:pPr marL="45720" indent="0">
              <a:buNone/>
            </a:pPr>
            <a:r>
              <a:rPr lang="en-US" dirty="0" smtClean="0">
                <a:solidFill>
                  <a:schemeClr val="tx1"/>
                </a:solidFill>
              </a:rPr>
              <a:t>	iv)Brief description of any new projects , activities during 	the said period can also be given</a:t>
            </a:r>
          </a:p>
          <a:p>
            <a:pPr marL="45720" indent="0">
              <a:buNone/>
            </a:pPr>
            <a:r>
              <a:rPr lang="en-US" dirty="0">
                <a:solidFill>
                  <a:schemeClr val="tx1"/>
                </a:solidFill>
              </a:rPr>
              <a:t> </a:t>
            </a:r>
            <a:r>
              <a:rPr lang="en-US" dirty="0" smtClean="0">
                <a:solidFill>
                  <a:schemeClr val="tx1"/>
                </a:solidFill>
              </a:rPr>
              <a:t>         </a:t>
            </a:r>
            <a:endParaRPr lang="en-US" dirty="0">
              <a:solidFill>
                <a:schemeClr val="tx1"/>
              </a:solidFill>
            </a:endParaRPr>
          </a:p>
          <a:p>
            <a:r>
              <a:rPr lang="en-US" b="1" dirty="0">
                <a:solidFill>
                  <a:schemeClr val="tx1"/>
                </a:solidFill>
              </a:rPr>
              <a:t>Plan for Coming Period </a:t>
            </a:r>
            <a:endParaRPr lang="en-US" b="1" dirty="0" smtClean="0">
              <a:solidFill>
                <a:schemeClr val="tx1"/>
              </a:solidFill>
            </a:endParaRPr>
          </a:p>
          <a:p>
            <a:pPr marL="45720" indent="0">
              <a:buNone/>
            </a:pPr>
            <a:r>
              <a:rPr lang="en-US" dirty="0">
                <a:solidFill>
                  <a:schemeClr val="tx1"/>
                </a:solidFill>
              </a:rPr>
              <a:t>Schedule of the activities planned in nest </a:t>
            </a:r>
            <a:r>
              <a:rPr lang="en-US" dirty="0" smtClean="0">
                <a:solidFill>
                  <a:schemeClr val="tx1"/>
                </a:solidFill>
              </a:rPr>
              <a:t>reporting </a:t>
            </a:r>
            <a:r>
              <a:rPr lang="en-US" dirty="0">
                <a:solidFill>
                  <a:schemeClr val="tx1"/>
                </a:solidFill>
              </a:rPr>
              <a:t>period</a:t>
            </a:r>
          </a:p>
        </p:txBody>
      </p:sp>
      <p:sp>
        <p:nvSpPr>
          <p:cNvPr id="3" name="Title 2"/>
          <p:cNvSpPr>
            <a:spLocks noGrp="1"/>
          </p:cNvSpPr>
          <p:nvPr>
            <p:ph type="title"/>
          </p:nvPr>
        </p:nvSpPr>
        <p:spPr/>
        <p:txBody>
          <a:bodyPr/>
          <a:lstStyle/>
          <a:p>
            <a:r>
              <a:rPr lang="en-US" dirty="0" smtClean="0"/>
              <a:t>Sequence of the periodic report most of the time</a:t>
            </a:r>
            <a:endParaRPr lang="en-US" dirty="0"/>
          </a:p>
        </p:txBody>
      </p:sp>
    </p:spTree>
    <p:extLst>
      <p:ext uri="{BB962C8B-B14F-4D97-AF65-F5344CB8AC3E}">
        <p14:creationId xmlns="" xmlns:p14="http://schemas.microsoft.com/office/powerpoint/2010/main" val="1064643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tx1"/>
                </a:solidFill>
              </a:rPr>
              <a:t>Analysis of the </a:t>
            </a:r>
            <a:r>
              <a:rPr lang="en-US" b="1" dirty="0" smtClean="0">
                <a:solidFill>
                  <a:schemeClr val="tx1"/>
                </a:solidFill>
              </a:rPr>
              <a:t>Problem</a:t>
            </a:r>
          </a:p>
          <a:p>
            <a:pPr marL="45720" indent="0">
              <a:buNone/>
            </a:pPr>
            <a:r>
              <a:rPr lang="en-US" sz="2000" spc="150" dirty="0" smtClean="0">
                <a:solidFill>
                  <a:schemeClr val="tx1"/>
                </a:solidFill>
              </a:rPr>
              <a:t>Discusses </a:t>
            </a:r>
            <a:r>
              <a:rPr lang="en-US" sz="2000" spc="150" dirty="0">
                <a:solidFill>
                  <a:schemeClr val="tx1"/>
                </a:solidFill>
              </a:rPr>
              <a:t>the possible causes and solutions of any </a:t>
            </a:r>
            <a:r>
              <a:rPr lang="en-US" sz="2000" spc="150" dirty="0" smtClean="0">
                <a:solidFill>
                  <a:schemeClr val="tx1"/>
                </a:solidFill>
              </a:rPr>
              <a:t>problem</a:t>
            </a:r>
          </a:p>
          <a:p>
            <a:pPr marL="45720" indent="0">
              <a:buNone/>
            </a:pPr>
            <a:endParaRPr lang="en-US" dirty="0">
              <a:solidFill>
                <a:schemeClr val="tx1"/>
              </a:solidFill>
            </a:endParaRPr>
          </a:p>
          <a:p>
            <a:pPr marL="45720" indent="0">
              <a:buNone/>
            </a:pPr>
            <a:r>
              <a:rPr lang="en-US" sz="2000" spc="150" dirty="0" smtClean="0">
                <a:solidFill>
                  <a:schemeClr val="tx1"/>
                </a:solidFill>
              </a:rPr>
              <a:t>If the problem requires high-level attention</a:t>
            </a:r>
          </a:p>
          <a:p>
            <a:pPr marL="45720" indent="0">
              <a:buNone/>
            </a:pPr>
            <a:r>
              <a:rPr lang="en-US" dirty="0" smtClean="0">
                <a:solidFill>
                  <a:schemeClr val="tx1"/>
                </a:solidFill>
              </a:rPr>
              <a:t>This analysis can be set off as a separate section</a:t>
            </a:r>
            <a:endParaRPr lang="en-US" sz="2000" spc="150" dirty="0">
              <a:solidFill>
                <a:schemeClr val="tx1"/>
              </a:solidFill>
            </a:endParaRPr>
          </a:p>
        </p:txBody>
      </p:sp>
      <p:sp>
        <p:nvSpPr>
          <p:cNvPr id="3" name="Title 2"/>
          <p:cNvSpPr>
            <a:spLocks noGrp="1"/>
          </p:cNvSpPr>
          <p:nvPr>
            <p:ph type="title"/>
          </p:nvPr>
        </p:nvSpPr>
        <p:spPr/>
        <p:txBody>
          <a:bodyPr/>
          <a:lstStyle/>
          <a:p>
            <a:r>
              <a:rPr lang="en-US" dirty="0"/>
              <a:t>Sequence of the periodic report most of the time</a:t>
            </a:r>
          </a:p>
        </p:txBody>
      </p:sp>
    </p:spTree>
    <p:extLst>
      <p:ext uri="{BB962C8B-B14F-4D97-AF65-F5344CB8AC3E}">
        <p14:creationId xmlns="" xmlns:p14="http://schemas.microsoft.com/office/powerpoint/2010/main" val="5356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In Periodic Reports </a:t>
            </a:r>
          </a:p>
          <a:p>
            <a:r>
              <a:rPr lang="en-US" dirty="0" smtClean="0">
                <a:solidFill>
                  <a:schemeClr val="tx1"/>
                </a:solidFill>
              </a:rPr>
              <a:t>Be honest about problems as well as accomplishments</a:t>
            </a:r>
          </a:p>
          <a:p>
            <a:r>
              <a:rPr lang="en-US" dirty="0" smtClean="0">
                <a:solidFill>
                  <a:schemeClr val="tx1"/>
                </a:solidFill>
              </a:rPr>
              <a:t>Bad news more important than a good news</a:t>
            </a:r>
          </a:p>
          <a:p>
            <a:pPr marL="45720" indent="0">
              <a:buNone/>
            </a:pPr>
            <a:r>
              <a:rPr lang="en-US" dirty="0" smtClean="0">
                <a:solidFill>
                  <a:schemeClr val="tx1"/>
                </a:solidFill>
              </a:rPr>
              <a:t>Because an immediate action and corrective measure is required in case of a problem whereas good news often does not.</a:t>
            </a:r>
            <a:endParaRPr lang="en-US" dirty="0">
              <a:solidFill>
                <a:schemeClr val="tx1"/>
              </a:solidFill>
            </a:endParaRPr>
          </a:p>
        </p:txBody>
      </p:sp>
      <p:sp>
        <p:nvSpPr>
          <p:cNvPr id="3" name="Title 2"/>
          <p:cNvSpPr>
            <a:spLocks noGrp="1"/>
          </p:cNvSpPr>
          <p:nvPr>
            <p:ph type="title"/>
          </p:nvPr>
        </p:nvSpPr>
        <p:spPr/>
        <p:txBody>
          <a:bodyPr/>
          <a:lstStyle/>
          <a:p>
            <a:r>
              <a:rPr lang="en-US" dirty="0" smtClean="0"/>
              <a:t>Important thing to remember in periodic reports</a:t>
            </a:r>
            <a:endParaRPr lang="en-US" dirty="0"/>
          </a:p>
        </p:txBody>
      </p:sp>
    </p:spTree>
    <p:extLst>
      <p:ext uri="{BB962C8B-B14F-4D97-AF65-F5344CB8AC3E}">
        <p14:creationId xmlns="" xmlns:p14="http://schemas.microsoft.com/office/powerpoint/2010/main" val="3796408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Prepared by:</a:t>
            </a:r>
          </a:p>
          <a:p>
            <a:pPr marL="45720" indent="0">
              <a:buNone/>
            </a:pPr>
            <a:r>
              <a:rPr lang="en-US" dirty="0" smtClean="0">
                <a:solidFill>
                  <a:schemeClr val="tx1"/>
                </a:solidFill>
              </a:rPr>
              <a:t>Liz Rockwell, Director of campus recruiting for the Minneapolis office of an accounting firm . Rockwell has this to say about her report</a:t>
            </a:r>
          </a:p>
          <a:p>
            <a:pPr marL="45720" indent="0">
              <a:buNone/>
            </a:pPr>
            <a:endParaRPr lang="en-US" dirty="0" smtClean="0">
              <a:solidFill>
                <a:schemeClr val="tx1"/>
              </a:solidFill>
            </a:endParaRPr>
          </a:p>
          <a:p>
            <a:pPr marL="45720" indent="0" algn="just">
              <a:buNone/>
            </a:pPr>
            <a:r>
              <a:rPr lang="en-US" dirty="0" smtClean="0">
                <a:solidFill>
                  <a:schemeClr val="tx1"/>
                </a:solidFill>
              </a:rPr>
              <a:t>“Campus recruiting is a big deal for our firm because we hire most of our staff right out of college. Between January and April we visit eight or ten campuses and screen about 500 candidates in an effort to hire roughly 20 people. During the recruiting season I prepare a memo twice a month to let my boss know where we stand. The rest of the year I submit my report on monthly basis.”</a:t>
            </a:r>
            <a:endParaRPr lang="en-US" dirty="0">
              <a:solidFill>
                <a:schemeClr val="tx1"/>
              </a:solidFill>
            </a:endParaRPr>
          </a:p>
        </p:txBody>
      </p:sp>
      <p:sp>
        <p:nvSpPr>
          <p:cNvPr id="3" name="Title 2"/>
          <p:cNvSpPr>
            <a:spLocks noGrp="1"/>
          </p:cNvSpPr>
          <p:nvPr>
            <p:ph type="title"/>
          </p:nvPr>
        </p:nvSpPr>
        <p:spPr/>
        <p:txBody>
          <a:bodyPr/>
          <a:lstStyle/>
          <a:p>
            <a:r>
              <a:rPr lang="en-US" dirty="0"/>
              <a:t>e</a:t>
            </a:r>
            <a:r>
              <a:rPr lang="en-US" dirty="0" smtClean="0"/>
              <a:t>xample of A periodic report</a:t>
            </a:r>
            <a:endParaRPr lang="en-US" dirty="0"/>
          </a:p>
        </p:txBody>
      </p:sp>
    </p:spTree>
    <p:extLst>
      <p:ext uri="{BB962C8B-B14F-4D97-AF65-F5344CB8AC3E}">
        <p14:creationId xmlns="" xmlns:p14="http://schemas.microsoft.com/office/powerpoint/2010/main" val="3933753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solidFill>
                  <a:schemeClr val="tx1"/>
                </a:solidFill>
              </a:rPr>
              <a:t>An Example of Informational Monitor and Control report that gives a persons description of some activity , event, trip convention or conference etc.</a:t>
            </a:r>
          </a:p>
          <a:p>
            <a:endParaRPr lang="en-US" dirty="0" smtClean="0">
              <a:solidFill>
                <a:schemeClr val="tx1"/>
              </a:solidFill>
            </a:endParaRPr>
          </a:p>
          <a:p>
            <a:pPr marL="45720" indent="0">
              <a:buNone/>
            </a:pPr>
            <a:r>
              <a:rPr lang="en-US" dirty="0" smtClean="0">
                <a:solidFill>
                  <a:schemeClr val="tx1"/>
                </a:solidFill>
              </a:rPr>
              <a:t>PURPOSE</a:t>
            </a:r>
          </a:p>
          <a:p>
            <a:r>
              <a:rPr lang="en-US" dirty="0" smtClean="0">
                <a:solidFill>
                  <a:schemeClr val="tx1"/>
                </a:solidFill>
              </a:rPr>
              <a:t>To Inform the Management of any important information or event that emerged during the activity.</a:t>
            </a:r>
          </a:p>
          <a:p>
            <a:pPr marL="45720" indent="0">
              <a:buNone/>
            </a:pPr>
            <a:r>
              <a:rPr lang="en-US" dirty="0" smtClean="0">
                <a:solidFill>
                  <a:schemeClr val="tx1"/>
                </a:solidFill>
              </a:rPr>
              <a:t> FORMAT</a:t>
            </a:r>
          </a:p>
          <a:p>
            <a:r>
              <a:rPr lang="en-US" dirty="0" smtClean="0">
                <a:solidFill>
                  <a:schemeClr val="tx1"/>
                </a:solidFill>
              </a:rPr>
              <a:t>Normally in Memo Format</a:t>
            </a:r>
          </a:p>
          <a:p>
            <a:r>
              <a:rPr lang="en-US" dirty="0" smtClean="0">
                <a:solidFill>
                  <a:schemeClr val="tx1"/>
                </a:solidFill>
              </a:rPr>
              <a:t>Require more of an introduction because they are non recurring documents</a:t>
            </a:r>
          </a:p>
          <a:p>
            <a:r>
              <a:rPr lang="en-US" dirty="0" smtClean="0">
                <a:solidFill>
                  <a:schemeClr val="tx1"/>
                </a:solidFill>
              </a:rPr>
              <a:t>Organized chronologically or around the topics that reflect audience’s interest</a:t>
            </a:r>
            <a:endParaRPr lang="en-US" dirty="0">
              <a:solidFill>
                <a:schemeClr val="tx1"/>
              </a:solidFill>
            </a:endParaRPr>
          </a:p>
        </p:txBody>
      </p:sp>
      <p:sp>
        <p:nvSpPr>
          <p:cNvPr id="3" name="Title 2"/>
          <p:cNvSpPr>
            <a:spLocks noGrp="1"/>
          </p:cNvSpPr>
          <p:nvPr>
            <p:ph type="title"/>
          </p:nvPr>
        </p:nvSpPr>
        <p:spPr/>
        <p:txBody>
          <a:bodyPr/>
          <a:lstStyle/>
          <a:p>
            <a:r>
              <a:rPr lang="en-US" dirty="0" smtClean="0"/>
              <a:t>Personal Activity Report</a:t>
            </a:r>
            <a:br>
              <a:rPr lang="en-US" dirty="0" smtClean="0"/>
            </a:br>
            <a:endParaRPr lang="en-US" dirty="0"/>
          </a:p>
        </p:txBody>
      </p:sp>
    </p:spTree>
    <p:extLst>
      <p:ext uri="{BB962C8B-B14F-4D97-AF65-F5344CB8AC3E}">
        <p14:creationId xmlns="" xmlns:p14="http://schemas.microsoft.com/office/powerpoint/2010/main" val="2979323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A personal Activity Report organized by topic.</a:t>
            </a:r>
          </a:p>
          <a:p>
            <a:pPr marL="45720" indent="0">
              <a:buNone/>
            </a:pPr>
            <a:r>
              <a:rPr lang="en-US" dirty="0" smtClean="0">
                <a:solidFill>
                  <a:schemeClr val="tx1"/>
                </a:solidFill>
              </a:rPr>
              <a:t>A Conference Report </a:t>
            </a:r>
          </a:p>
          <a:p>
            <a:pPr marL="45720" indent="0">
              <a:buNone/>
            </a:pPr>
            <a:r>
              <a:rPr lang="en-US" dirty="0" smtClean="0">
                <a:solidFill>
                  <a:schemeClr val="tx1"/>
                </a:solidFill>
              </a:rPr>
              <a:t>By </a:t>
            </a:r>
          </a:p>
          <a:p>
            <a:pPr marL="45720" indent="0">
              <a:buNone/>
            </a:pPr>
            <a:r>
              <a:rPr lang="en-US" dirty="0" smtClean="0">
                <a:solidFill>
                  <a:schemeClr val="tx1"/>
                </a:solidFill>
              </a:rPr>
              <a:t>Chris Bowers (staff of a large Housing Development Country)</a:t>
            </a:r>
          </a:p>
          <a:p>
            <a:pPr marL="45720" indent="0">
              <a:buNone/>
            </a:pPr>
            <a:r>
              <a:rPr lang="en-US" dirty="0" smtClean="0">
                <a:solidFill>
                  <a:schemeClr val="tx1"/>
                </a:solidFill>
              </a:rPr>
              <a:t>Bowers says about the report</a:t>
            </a:r>
            <a:br>
              <a:rPr lang="en-US" dirty="0" smtClean="0">
                <a:solidFill>
                  <a:schemeClr val="tx1"/>
                </a:solidFill>
              </a:rPr>
            </a:br>
            <a:r>
              <a:rPr lang="en-US" dirty="0" smtClean="0">
                <a:solidFill>
                  <a:schemeClr val="tx1"/>
                </a:solidFill>
              </a:rPr>
              <a:t>“My boss sent me to the Manufactured Housing Convention to find out whether we might be able to use factory- built houses to reduce our development costs . Because I knew my boss was mainly interested in learning about various kinds of factory-built housing , I went to the seminars that covered the four main types . When I wrote my conference report , I devoted a section to each one”</a:t>
            </a:r>
            <a:endParaRPr lang="en-US" dirty="0">
              <a:solidFill>
                <a:schemeClr val="tx1"/>
              </a:solidFill>
            </a:endParaRPr>
          </a:p>
        </p:txBody>
      </p:sp>
      <p:sp>
        <p:nvSpPr>
          <p:cNvPr id="3" name="Title 2"/>
          <p:cNvSpPr>
            <a:spLocks noGrp="1"/>
          </p:cNvSpPr>
          <p:nvPr>
            <p:ph type="title"/>
          </p:nvPr>
        </p:nvSpPr>
        <p:spPr/>
        <p:txBody>
          <a:bodyPr/>
          <a:lstStyle/>
          <a:p>
            <a:r>
              <a:rPr lang="en-US" dirty="0" smtClean="0"/>
              <a:t>EXAMPLE OF  A PERSONAL ACTIVITY REPORT</a:t>
            </a:r>
            <a:endParaRPr lang="en-US" dirty="0"/>
          </a:p>
        </p:txBody>
      </p:sp>
    </p:spTree>
    <p:extLst>
      <p:ext uri="{BB962C8B-B14F-4D97-AF65-F5344CB8AC3E}">
        <p14:creationId xmlns="" xmlns:p14="http://schemas.microsoft.com/office/powerpoint/2010/main" val="782698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solidFill>
              </a:rPr>
              <a:t>Subdividing analytical reports </a:t>
            </a:r>
          </a:p>
          <a:p>
            <a:pPr marL="45720" indent="0">
              <a:buNone/>
            </a:pPr>
            <a:r>
              <a:rPr lang="en-US" dirty="0">
                <a:solidFill>
                  <a:schemeClr val="tx1"/>
                </a:solidFill>
              </a:rPr>
              <a:t>b</a:t>
            </a:r>
            <a:r>
              <a:rPr lang="en-US" dirty="0" smtClean="0">
                <a:solidFill>
                  <a:schemeClr val="tx1"/>
                </a:solidFill>
              </a:rPr>
              <a:t>y </a:t>
            </a:r>
          </a:p>
          <a:p>
            <a:r>
              <a:rPr lang="en-US" dirty="0" smtClean="0">
                <a:solidFill>
                  <a:schemeClr val="tx1"/>
                </a:solidFill>
              </a:rPr>
              <a:t>Conclusions or Recommendations</a:t>
            </a:r>
          </a:p>
          <a:p>
            <a:endParaRPr lang="en-US" dirty="0">
              <a:solidFill>
                <a:schemeClr val="tx1"/>
              </a:solidFill>
            </a:endParaRPr>
          </a:p>
          <a:p>
            <a:pPr marL="45720" indent="0">
              <a:buNone/>
            </a:pPr>
            <a:r>
              <a:rPr lang="en-US" dirty="0" smtClean="0">
                <a:solidFill>
                  <a:schemeClr val="tx1"/>
                </a:solidFill>
              </a:rPr>
              <a:t>When writing the analytical Report for people from your own organization</a:t>
            </a:r>
          </a:p>
          <a:p>
            <a:pPr marL="45720" indent="0">
              <a:buNone/>
            </a:pPr>
            <a:endParaRPr lang="en-US" dirty="0" smtClean="0">
              <a:solidFill>
                <a:schemeClr val="tx1"/>
              </a:solidFill>
            </a:endParaRPr>
          </a:p>
          <a:p>
            <a:pPr marL="45720" indent="0">
              <a:buNone/>
            </a:pPr>
            <a:r>
              <a:rPr lang="en-US" dirty="0" smtClean="0">
                <a:solidFill>
                  <a:schemeClr val="tx1"/>
                </a:solidFill>
              </a:rPr>
              <a:t>You are writing for your most receptive readers  		L*</a:t>
            </a:r>
          </a:p>
          <a:p>
            <a:pPr marL="45720" indent="0">
              <a:buNone/>
            </a:pPr>
            <a:endParaRPr lang="en-US" dirty="0" smtClean="0">
              <a:solidFill>
                <a:schemeClr val="tx1"/>
              </a:solidFill>
            </a:endParaRPr>
          </a:p>
          <a:p>
            <a:pPr marL="45720" indent="0">
              <a:buNone/>
            </a:pPr>
            <a:endParaRPr lang="en-US" dirty="0" smtClean="0">
              <a:solidFill>
                <a:schemeClr val="tx1"/>
              </a:solidFill>
            </a:endParaRP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Analytical reports </a:t>
            </a:r>
            <a:br>
              <a:rPr lang="en-US" dirty="0" smtClean="0"/>
            </a:br>
            <a:endParaRPr lang="en-US" dirty="0"/>
          </a:p>
        </p:txBody>
      </p:sp>
    </p:spTree>
    <p:extLst>
      <p:ext uri="{BB962C8B-B14F-4D97-AF65-F5344CB8AC3E}">
        <p14:creationId xmlns="" xmlns:p14="http://schemas.microsoft.com/office/powerpoint/2010/main" val="3347910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US" b="1" dirty="0" smtClean="0"/>
              <a:t>Some Drawbacks of Direct approach</a:t>
            </a:r>
          </a:p>
          <a:p>
            <a:r>
              <a:rPr lang="en-US" dirty="0" smtClean="0"/>
              <a:t>If your reader has some reservations against you or your material ,</a:t>
            </a:r>
          </a:p>
          <a:p>
            <a:pPr marL="45720" indent="0">
              <a:buNone/>
            </a:pPr>
            <a:r>
              <a:rPr lang="en-US" dirty="0" smtClean="0"/>
              <a:t>   then </a:t>
            </a:r>
          </a:p>
          <a:p>
            <a:pPr marL="45720" indent="0">
              <a:buNone/>
            </a:pPr>
            <a:r>
              <a:rPr lang="en-US" dirty="0" smtClean="0"/>
              <a:t>   Strong statement in the beginning can intensify the    </a:t>
            </a:r>
            <a:r>
              <a:rPr lang="en-US" dirty="0"/>
              <a:t> </a:t>
            </a:r>
            <a:r>
              <a:rPr lang="en-US" dirty="0" smtClean="0"/>
              <a:t>     	resistance</a:t>
            </a:r>
          </a:p>
          <a:p>
            <a:r>
              <a:rPr lang="en-US" dirty="0" smtClean="0"/>
              <a:t>Every thing may appear to be so simply o your reader</a:t>
            </a:r>
          </a:p>
          <a:p>
            <a:r>
              <a:rPr lang="en-US" dirty="0" smtClean="0"/>
              <a:t>Readers can call it Superficial 			 L**</a:t>
            </a:r>
          </a:p>
          <a:p>
            <a:endParaRPr lang="en-US" dirty="0"/>
          </a:p>
          <a:p>
            <a:pPr marL="45720" indent="0">
              <a:buNone/>
            </a:pPr>
            <a:r>
              <a:rPr lang="en-US" b="1" dirty="0" smtClean="0"/>
              <a:t>Use the Direct Approach</a:t>
            </a:r>
          </a:p>
          <a:p>
            <a:r>
              <a:rPr lang="en-US" dirty="0" smtClean="0"/>
              <a:t>When your credibility is high</a:t>
            </a:r>
          </a:p>
          <a:p>
            <a:r>
              <a:rPr lang="en-US" dirty="0" smtClean="0"/>
              <a:t>When your readers trust you and are ready to accept your Conclusions and recommendations.</a:t>
            </a:r>
          </a:p>
          <a:p>
            <a:endParaRPr lang="en-US" dirty="0"/>
          </a:p>
        </p:txBody>
      </p:sp>
      <p:sp>
        <p:nvSpPr>
          <p:cNvPr id="3" name="Title 2"/>
          <p:cNvSpPr>
            <a:spLocks noGrp="1"/>
          </p:cNvSpPr>
          <p:nvPr>
            <p:ph type="title"/>
          </p:nvPr>
        </p:nvSpPr>
        <p:spPr/>
        <p:txBody>
          <a:bodyPr/>
          <a:lstStyle/>
          <a:p>
            <a:r>
              <a:rPr lang="en-US" dirty="0" smtClean="0"/>
              <a:t>Organizing Analytical reports</a:t>
            </a:r>
            <a:endParaRPr lang="en-US" dirty="0"/>
          </a:p>
        </p:txBody>
      </p:sp>
    </p:spTree>
    <p:extLst>
      <p:ext uri="{BB962C8B-B14F-4D97-AF65-F5344CB8AC3E}">
        <p14:creationId xmlns="" xmlns:p14="http://schemas.microsoft.com/office/powerpoint/2010/main" val="3188721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Ellen Miller Works on Planning Staff of forest-products company in ,North Carolina</a:t>
            </a:r>
          </a:p>
          <a:p>
            <a:endParaRPr lang="en-US" dirty="0" smtClean="0"/>
          </a:p>
          <a:p>
            <a:r>
              <a:rPr lang="en-US" dirty="0" smtClean="0"/>
              <a:t>Task</a:t>
            </a:r>
          </a:p>
          <a:p>
            <a:r>
              <a:rPr lang="en-US" dirty="0" smtClean="0"/>
              <a:t>To investigate opportunities for getting into mushroom-growing business.</a:t>
            </a:r>
            <a:endParaRPr lang="en-US" dirty="0"/>
          </a:p>
        </p:txBody>
      </p:sp>
      <p:sp>
        <p:nvSpPr>
          <p:cNvPr id="3" name="Title 2"/>
          <p:cNvSpPr>
            <a:spLocks noGrp="1"/>
          </p:cNvSpPr>
          <p:nvPr>
            <p:ph type="title"/>
          </p:nvPr>
        </p:nvSpPr>
        <p:spPr>
          <a:xfrm>
            <a:off x="381000" y="0"/>
            <a:ext cx="8381260" cy="1676399"/>
          </a:xfrm>
        </p:spPr>
        <p:txBody>
          <a:bodyPr/>
          <a:lstStyle/>
          <a:p>
            <a:r>
              <a:rPr lang="en-US" dirty="0" smtClean="0"/>
              <a:t>Example of Subdividing the Analytical report along the conclusion </a:t>
            </a:r>
            <a:endParaRPr lang="en-US" dirty="0"/>
          </a:p>
        </p:txBody>
      </p:sp>
    </p:spTree>
    <p:extLst>
      <p:ext uri="{BB962C8B-B14F-4D97-AF65-F5344CB8AC3E}">
        <p14:creationId xmlns="" xmlns:p14="http://schemas.microsoft.com/office/powerpoint/2010/main" val="4098460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says this about her analytical report</a:t>
            </a:r>
          </a:p>
          <a:p>
            <a:r>
              <a:rPr lang="en-US" dirty="0" smtClean="0"/>
              <a:t>“I have worked for my boss for five years ,and our function in the company is to look for new business  investment banker had sent us a prospectus on a little company that specializes in growing mushrooms, but we did not want to acquire the company without taking a good hard look at the mushroom industry as whole . I spent about six weeks checking out the industry , and I had to conclude that growing mushroom is a lot like eating hot-fudge sundaes: sounds good but has some serious drawbacks. I didn’t feel that it was  my place to say flat out that we shouldn’t invest in the industry , but I did feel justified in warning my boss of the risks.” </a:t>
            </a:r>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along the conclusion </a:t>
            </a:r>
          </a:p>
        </p:txBody>
      </p:sp>
    </p:spTree>
    <p:extLst>
      <p:ext uri="{BB962C8B-B14F-4D97-AF65-F5344CB8AC3E}">
        <p14:creationId xmlns="" xmlns:p14="http://schemas.microsoft.com/office/powerpoint/2010/main" val="473421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divided the report into two main sections knitted around her </a:t>
            </a:r>
            <a:r>
              <a:rPr lang="en-US" b="1" dirty="0" smtClean="0"/>
              <a:t>dual conclusion</a:t>
            </a:r>
          </a:p>
          <a:p>
            <a:r>
              <a:rPr lang="en-US" dirty="0" smtClean="0"/>
              <a:t>“Growing Mushroom is a good business but not for our company.”</a:t>
            </a:r>
            <a:endParaRPr lang="en-US" dirty="0"/>
          </a:p>
        </p:txBody>
      </p:sp>
      <p:sp>
        <p:nvSpPr>
          <p:cNvPr id="3" name="Title 2"/>
          <p:cNvSpPr>
            <a:spLocks noGrp="1"/>
          </p:cNvSpPr>
          <p:nvPr>
            <p:ph type="title"/>
          </p:nvPr>
        </p:nvSpPr>
        <p:spPr>
          <a:xfrm>
            <a:off x="381000" y="0"/>
            <a:ext cx="8381260" cy="1600200"/>
          </a:xfrm>
        </p:spPr>
        <p:txBody>
          <a:bodyPr/>
          <a:lstStyle/>
          <a:p>
            <a:r>
              <a:rPr lang="en-US" dirty="0"/>
              <a:t>Example of Subdividing the Analytical report along the conclusion </a:t>
            </a:r>
          </a:p>
        </p:txBody>
      </p:sp>
    </p:spTree>
    <p:extLst>
      <p:ext uri="{BB962C8B-B14F-4D97-AF65-F5344CB8AC3E}">
        <p14:creationId xmlns="" xmlns:p14="http://schemas.microsoft.com/office/powerpoint/2010/main" val="690356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Readers want to know </a:t>
            </a:r>
          </a:p>
          <a:p>
            <a:r>
              <a:rPr lang="en-US" dirty="0" smtClean="0"/>
              <a:t>What they ought to do					 L***</a:t>
            </a:r>
          </a:p>
          <a:p>
            <a:pPr marL="45720" indent="0">
              <a:buNone/>
            </a:pPr>
            <a:r>
              <a:rPr lang="en-US" dirty="0" smtClean="0"/>
              <a:t>Rather than what they ought to Conclude</a:t>
            </a:r>
          </a:p>
          <a:p>
            <a:r>
              <a:rPr lang="en-US" dirty="0" smtClean="0"/>
              <a:t>How to Solve the Problem than just study it</a:t>
            </a:r>
          </a:p>
          <a:p>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t>
            </a:r>
            <a:r>
              <a:rPr lang="en-US" dirty="0" smtClean="0"/>
              <a:t>on recommendations</a:t>
            </a:r>
            <a:endParaRPr lang="en-US" dirty="0"/>
          </a:p>
        </p:txBody>
      </p:sp>
    </p:spTree>
    <p:extLst>
      <p:ext uri="{BB962C8B-B14F-4D97-AF65-F5344CB8AC3E}">
        <p14:creationId xmlns="" xmlns:p14="http://schemas.microsoft.com/office/powerpoint/2010/main" val="289512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Five Steps for Organizing the Report around recommendations</a:t>
            </a:r>
          </a:p>
          <a:p>
            <a:endParaRPr lang="en-US" dirty="0" smtClean="0"/>
          </a:p>
          <a:p>
            <a:pPr marL="45720" indent="0">
              <a:buNone/>
            </a:pPr>
            <a:r>
              <a:rPr lang="en-US" dirty="0" smtClean="0"/>
              <a:t>1.Establish the need for action in the introduction, generally by briefly describing the problem or opportunity.</a:t>
            </a:r>
          </a:p>
          <a:p>
            <a:pPr marL="45720" indent="0">
              <a:buNone/>
            </a:pPr>
            <a:r>
              <a:rPr lang="en-US" dirty="0" smtClean="0"/>
              <a:t>2.Introduce the benefit that can be achieved without providing any details</a:t>
            </a:r>
          </a:p>
          <a:p>
            <a:pPr marL="45720" indent="0">
              <a:buNone/>
            </a:pPr>
            <a:r>
              <a:rPr lang="en-US" dirty="0" smtClean="0"/>
              <a:t>3.List the steps (recommendations)required to achieve the benefit , using action verbs for emphasis</a:t>
            </a:r>
          </a:p>
          <a:p>
            <a:pPr marL="45720" indent="0">
              <a:buNone/>
            </a:pPr>
            <a:r>
              <a:rPr lang="en-US" dirty="0" smtClean="0"/>
              <a:t>4.Explain each step more fully giving details on procedures ,costs ,and benefits</a:t>
            </a:r>
          </a:p>
          <a:p>
            <a:pPr marL="45720" indent="0">
              <a:buNone/>
            </a:pPr>
            <a:r>
              <a:rPr lang="en-US" dirty="0" smtClean="0"/>
              <a:t>5.Summarize the recommendations</a:t>
            </a:r>
            <a:endParaRPr lang="en-US" dirty="0"/>
          </a:p>
        </p:txBody>
      </p:sp>
      <p:sp>
        <p:nvSpPr>
          <p:cNvPr id="3" name="Title 2"/>
          <p:cNvSpPr>
            <a:spLocks noGrp="1"/>
          </p:cNvSpPr>
          <p:nvPr>
            <p:ph type="title"/>
          </p:nvPr>
        </p:nvSpPr>
        <p:spPr>
          <a:xfrm>
            <a:off x="381000" y="0"/>
            <a:ext cx="8381260" cy="1676399"/>
          </a:xfrm>
        </p:spPr>
        <p:txBody>
          <a:bodyPr/>
          <a:lstStyle/>
          <a:p>
            <a:r>
              <a:rPr lang="en-US" sz="2800" dirty="0"/>
              <a:t>Example of Subdividing the Analytical report on recommendations</a:t>
            </a:r>
          </a:p>
        </p:txBody>
      </p:sp>
    </p:spTree>
    <p:extLst>
      <p:ext uri="{BB962C8B-B14F-4D97-AF65-F5344CB8AC3E}">
        <p14:creationId xmlns="" xmlns:p14="http://schemas.microsoft.com/office/powerpoint/2010/main" val="2436282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Raymond </a:t>
            </a:r>
            <a:r>
              <a:rPr lang="en-US" dirty="0" err="1" smtClean="0"/>
              <a:t>Vergando</a:t>
            </a:r>
            <a:r>
              <a:rPr lang="en-US" dirty="0" smtClean="0"/>
              <a:t>, Director of Manufacturing Engineering at a paper-products company in New Jersey, says about his report(on increasing the company’s production of facial tissues without any heavy investment)</a:t>
            </a:r>
          </a:p>
          <a:p>
            <a:r>
              <a:rPr lang="en-US" dirty="0" smtClean="0"/>
              <a:t>“I must have looked at a dozen ways we could increase our output. When I wrote up the results, I thought about discussing all the options I’d evaluated, but then it occurred to me that management wasn’t  really interested in the ideas that wouldn’t work . So I just talked about the two things we could do to increase capacity”</a:t>
            </a:r>
            <a:endParaRPr lang="en-US" dirty="0"/>
          </a:p>
        </p:txBody>
      </p:sp>
      <p:sp>
        <p:nvSpPr>
          <p:cNvPr id="3" name="Title 2"/>
          <p:cNvSpPr>
            <a:spLocks noGrp="1"/>
          </p:cNvSpPr>
          <p:nvPr>
            <p:ph type="title"/>
          </p:nvPr>
        </p:nvSpPr>
        <p:spPr/>
        <p:txBody>
          <a:bodyPr/>
          <a:lstStyle/>
          <a:p>
            <a:r>
              <a:rPr lang="en-US" sz="2800" dirty="0"/>
              <a:t>Example of Subdividing the Analytical report on recommendations</a:t>
            </a:r>
          </a:p>
        </p:txBody>
      </p:sp>
    </p:spTree>
    <p:extLst>
      <p:ext uri="{BB962C8B-B14F-4D97-AF65-F5344CB8AC3E}">
        <p14:creationId xmlns="" xmlns:p14="http://schemas.microsoft.com/office/powerpoint/2010/main" val="15117275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When the audience is not receptive   			L****</a:t>
            </a:r>
          </a:p>
          <a:p>
            <a:r>
              <a:rPr lang="en-US" dirty="0" smtClean="0">
                <a:solidFill>
                  <a:schemeClr val="tx1"/>
                </a:solidFill>
              </a:rPr>
              <a:t>When better results are expected by encouraging the reader to weigh all the facts before you present your conclusions or recommendations.</a:t>
            </a:r>
          </a:p>
          <a:p>
            <a:r>
              <a:rPr lang="en-US" dirty="0" smtClean="0">
                <a:solidFill>
                  <a:schemeClr val="tx1"/>
                </a:solidFill>
              </a:rPr>
              <a:t>Why you want your audience to concentrate on  why your ideas make sense</a:t>
            </a:r>
          </a:p>
          <a:p>
            <a:r>
              <a:rPr lang="en-US" dirty="0" smtClean="0">
                <a:solidFill>
                  <a:schemeClr val="tx1"/>
                </a:solidFill>
              </a:rPr>
              <a:t>When you want your report to show the thinking process that lead to conclusion </a:t>
            </a:r>
          </a:p>
          <a:p>
            <a:endParaRPr lang="en-US" dirty="0"/>
          </a:p>
        </p:txBody>
      </p:sp>
      <p:sp>
        <p:nvSpPr>
          <p:cNvPr id="3" name="Title 2"/>
          <p:cNvSpPr>
            <a:spLocks noGrp="1"/>
          </p:cNvSpPr>
          <p:nvPr>
            <p:ph type="title"/>
          </p:nvPr>
        </p:nvSpPr>
        <p:spPr/>
        <p:txBody>
          <a:bodyPr/>
          <a:lstStyle/>
          <a:p>
            <a:r>
              <a:rPr lang="en-US" dirty="0" smtClean="0"/>
              <a:t>Subdividing the analytical report by logical argument </a:t>
            </a:r>
            <a:endParaRPr lang="en-US" dirty="0"/>
          </a:p>
        </p:txBody>
      </p:sp>
    </p:spTree>
    <p:extLst>
      <p:ext uri="{BB962C8B-B14F-4D97-AF65-F5344CB8AC3E}">
        <p14:creationId xmlns="" xmlns:p14="http://schemas.microsoft.com/office/powerpoint/2010/main" val="4030693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solidFill>
                  <a:schemeClr val="tx1"/>
                </a:solidFill>
              </a:rPr>
              <a:t>2+2=4 approach</a:t>
            </a:r>
          </a:p>
          <a:p>
            <a:r>
              <a:rPr lang="en-US" sz="3200" dirty="0" smtClean="0">
                <a:solidFill>
                  <a:schemeClr val="tx1"/>
                </a:solidFill>
              </a:rPr>
              <a:t>Scientific Method</a:t>
            </a:r>
          </a:p>
          <a:p>
            <a:r>
              <a:rPr lang="en-US" sz="3200" dirty="0" smtClean="0">
                <a:solidFill>
                  <a:schemeClr val="tx1"/>
                </a:solidFill>
              </a:rPr>
              <a:t>Yardstick Approach</a:t>
            </a:r>
            <a:endParaRPr lang="en-US" sz="3200" dirty="0">
              <a:solidFill>
                <a:schemeClr val="tx1"/>
              </a:solidFill>
            </a:endParaRPr>
          </a:p>
        </p:txBody>
      </p:sp>
      <p:sp>
        <p:nvSpPr>
          <p:cNvPr id="3" name="Title 2"/>
          <p:cNvSpPr>
            <a:spLocks noGrp="1"/>
          </p:cNvSpPr>
          <p:nvPr>
            <p:ph type="title"/>
          </p:nvPr>
        </p:nvSpPr>
        <p:spPr/>
        <p:txBody>
          <a:bodyPr/>
          <a:lstStyle/>
          <a:p>
            <a:r>
              <a:rPr lang="en-US" sz="2000" dirty="0" smtClean="0"/>
              <a:t>Three methods of Subdividing </a:t>
            </a:r>
            <a:r>
              <a:rPr lang="en-US" sz="2000" dirty="0"/>
              <a:t>the analytical report by logical argument </a:t>
            </a:r>
          </a:p>
        </p:txBody>
      </p:sp>
    </p:spTree>
    <p:extLst>
      <p:ext uri="{BB962C8B-B14F-4D97-AF65-F5344CB8AC3E}">
        <p14:creationId xmlns="" xmlns:p14="http://schemas.microsoft.com/office/powerpoint/2010/main" val="3336688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Choice depends on the nature of Facts</a:t>
            </a:r>
          </a:p>
          <a:p>
            <a:r>
              <a:rPr lang="en-US" dirty="0" smtClean="0">
                <a:solidFill>
                  <a:schemeClr val="tx1"/>
                </a:solidFill>
              </a:rPr>
              <a:t>Reasoning process to reach the conclusion</a:t>
            </a:r>
          </a:p>
          <a:p>
            <a:endParaRPr lang="en-US" dirty="0">
              <a:solidFill>
                <a:schemeClr val="tx1"/>
              </a:solidFill>
            </a:endParaRPr>
          </a:p>
          <a:p>
            <a:r>
              <a:rPr lang="en-US" dirty="0" smtClean="0">
                <a:solidFill>
                  <a:schemeClr val="tx1"/>
                </a:solidFill>
              </a:rPr>
              <a:t>NOT Mutually exclusive</a:t>
            </a:r>
          </a:p>
          <a:p>
            <a:r>
              <a:rPr lang="en-US" dirty="0" smtClean="0">
                <a:solidFill>
                  <a:schemeClr val="tx1"/>
                </a:solidFill>
              </a:rPr>
              <a:t>Often you have to pursue several lines of Thought to arrive a solution</a:t>
            </a:r>
          </a:p>
          <a:p>
            <a:r>
              <a:rPr lang="en-US" dirty="0" smtClean="0">
                <a:solidFill>
                  <a:schemeClr val="tx1"/>
                </a:solidFill>
              </a:rPr>
              <a:t>In long report specially you may want differing organizational plans for various sections.</a:t>
            </a:r>
            <a:endParaRPr lang="en-US" dirty="0">
              <a:solidFill>
                <a:schemeClr val="tx1"/>
              </a:solidFill>
            </a:endParaRPr>
          </a:p>
        </p:txBody>
      </p:sp>
      <p:sp>
        <p:nvSpPr>
          <p:cNvPr id="3" name="Title 2"/>
          <p:cNvSpPr>
            <a:spLocks noGrp="1"/>
          </p:cNvSpPr>
          <p:nvPr>
            <p:ph type="title"/>
          </p:nvPr>
        </p:nvSpPr>
        <p:spPr/>
        <p:txBody>
          <a:bodyPr/>
          <a:lstStyle/>
          <a:p>
            <a:r>
              <a:rPr lang="en-US" sz="2000" dirty="0" smtClean="0"/>
              <a:t>Subdividing </a:t>
            </a:r>
            <a:r>
              <a:rPr lang="en-US" sz="2000" dirty="0"/>
              <a:t>the analytical report by logical argument </a:t>
            </a:r>
            <a:r>
              <a:rPr lang="en-US" sz="2000" dirty="0" smtClean="0"/>
              <a:t> Approach</a:t>
            </a:r>
            <a:endParaRPr lang="en-US" sz="2000" dirty="0"/>
          </a:p>
        </p:txBody>
      </p:sp>
    </p:spTree>
    <p:extLst>
      <p:ext uri="{BB962C8B-B14F-4D97-AF65-F5344CB8AC3E}">
        <p14:creationId xmlns="" xmlns:p14="http://schemas.microsoft.com/office/powerpoint/2010/main" val="15217611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developed around a list of reasons that collectively add up to the main point you are trying to prove.</a:t>
            </a:r>
          </a:p>
          <a:p>
            <a:r>
              <a:rPr lang="en-US" dirty="0" smtClean="0">
                <a:solidFill>
                  <a:schemeClr val="tx1"/>
                </a:solidFill>
              </a:rPr>
              <a:t> </a:t>
            </a:r>
            <a:r>
              <a:rPr lang="en-US" dirty="0">
                <a:solidFill>
                  <a:schemeClr val="tx1"/>
                </a:solidFill>
              </a:rPr>
              <a:t>T</a:t>
            </a:r>
            <a:r>
              <a:rPr lang="en-US" dirty="0" smtClean="0">
                <a:solidFill>
                  <a:schemeClr val="tx1"/>
                </a:solidFill>
              </a:rPr>
              <a:t>he main reasons behind your conclusion or recommendation </a:t>
            </a:r>
            <a:r>
              <a:rPr lang="en-US" dirty="0">
                <a:solidFill>
                  <a:schemeClr val="tx1"/>
                </a:solidFill>
              </a:rPr>
              <a:t>make </a:t>
            </a:r>
            <a:r>
              <a:rPr lang="en-US" dirty="0" smtClean="0">
                <a:solidFill>
                  <a:schemeClr val="tx1"/>
                </a:solidFill>
              </a:rPr>
              <a:t>the </a:t>
            </a:r>
            <a:r>
              <a:rPr lang="en-US" dirty="0">
                <a:solidFill>
                  <a:schemeClr val="tx1"/>
                </a:solidFill>
              </a:rPr>
              <a:t>main points in your outline and report</a:t>
            </a:r>
            <a:endParaRPr lang="en-US" dirty="0" smtClean="0">
              <a:solidFill>
                <a:schemeClr val="tx1"/>
              </a:solidFill>
            </a:endParaRPr>
          </a:p>
          <a:p>
            <a:r>
              <a:rPr lang="en-US" dirty="0" smtClean="0">
                <a:solidFill>
                  <a:schemeClr val="tx1"/>
                </a:solidFill>
              </a:rPr>
              <a:t>Each reason is supported by the evidence collected during the analysis</a:t>
            </a:r>
          </a:p>
          <a:p>
            <a:r>
              <a:rPr lang="en-US" dirty="0" smtClean="0">
                <a:solidFill>
                  <a:schemeClr val="tx1"/>
                </a:solidFill>
              </a:rPr>
              <a:t>Most efficient and </a:t>
            </a:r>
            <a:r>
              <a:rPr lang="en-US" dirty="0">
                <a:solidFill>
                  <a:schemeClr val="tx1"/>
                </a:solidFill>
              </a:rPr>
              <a:t>p</a:t>
            </a:r>
            <a:r>
              <a:rPr lang="en-US" dirty="0" smtClean="0">
                <a:solidFill>
                  <a:schemeClr val="tx1"/>
                </a:solidFill>
              </a:rPr>
              <a:t>ersuasive way  to develop an analytical report for a skeptical reader.</a:t>
            </a:r>
            <a:endParaRPr lang="en-US" dirty="0">
              <a:solidFill>
                <a:schemeClr val="tx1"/>
              </a:solidFill>
            </a:endParaRPr>
          </a:p>
        </p:txBody>
      </p:sp>
      <p:sp>
        <p:nvSpPr>
          <p:cNvPr id="3" name="Title 2"/>
          <p:cNvSpPr>
            <a:spLocks noGrp="1"/>
          </p:cNvSpPr>
          <p:nvPr>
            <p:ph type="title"/>
          </p:nvPr>
        </p:nvSpPr>
        <p:spPr/>
        <p:txBody>
          <a:bodyPr/>
          <a:lstStyle/>
          <a:p>
            <a:r>
              <a:rPr lang="en-US" dirty="0" smtClean="0"/>
              <a:t>2+2=4  Approach</a:t>
            </a:r>
            <a:endParaRPr lang="en-US" dirty="0"/>
          </a:p>
        </p:txBody>
      </p:sp>
    </p:spTree>
    <p:extLst>
      <p:ext uri="{BB962C8B-B14F-4D97-AF65-F5344CB8AC3E}">
        <p14:creationId xmlns="" xmlns:p14="http://schemas.microsoft.com/office/powerpoint/2010/main" val="856564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Gray </a:t>
            </a:r>
            <a:r>
              <a:rPr lang="en-US" dirty="0" err="1" smtClean="0">
                <a:solidFill>
                  <a:schemeClr val="tx1"/>
                </a:solidFill>
              </a:rPr>
              <a:t>Johanson</a:t>
            </a:r>
            <a:r>
              <a:rPr lang="en-US" dirty="0">
                <a:solidFill>
                  <a:schemeClr val="tx1"/>
                </a:solidFill>
              </a:rPr>
              <a:t> </a:t>
            </a:r>
            <a:r>
              <a:rPr lang="en-US" dirty="0" smtClean="0">
                <a:solidFill>
                  <a:schemeClr val="tx1"/>
                </a:solidFill>
              </a:rPr>
              <a:t>Executive assistant to the president of a diversified company had </a:t>
            </a:r>
          </a:p>
          <a:p>
            <a:r>
              <a:rPr lang="en-US" dirty="0" smtClean="0">
                <a:solidFill>
                  <a:schemeClr val="tx1"/>
                </a:solidFill>
              </a:rPr>
              <a:t>To prepare a memo</a:t>
            </a:r>
          </a:p>
          <a:p>
            <a:r>
              <a:rPr lang="en-US" dirty="0" smtClean="0">
                <a:solidFill>
                  <a:schemeClr val="tx1"/>
                </a:solidFill>
              </a:rPr>
              <a:t>To Analyze the performance of the Restaurant Division</a:t>
            </a:r>
          </a:p>
          <a:p>
            <a:pPr marL="45720" indent="0">
              <a:buNone/>
            </a:pPr>
            <a:r>
              <a:rPr lang="en-US" dirty="0" smtClean="0">
                <a:solidFill>
                  <a:schemeClr val="tx1"/>
                </a:solidFill>
              </a:rPr>
              <a:t>also</a:t>
            </a:r>
          </a:p>
          <a:p>
            <a:r>
              <a:rPr lang="en-US" dirty="0" smtClean="0">
                <a:solidFill>
                  <a:schemeClr val="tx1"/>
                </a:solidFill>
              </a:rPr>
              <a:t>To recommend what to do out of four options</a:t>
            </a:r>
          </a:p>
          <a:p>
            <a:pPr marL="45720" indent="0">
              <a:buNone/>
            </a:pPr>
            <a:r>
              <a:rPr lang="en-US" dirty="0" smtClean="0">
                <a:solidFill>
                  <a:schemeClr val="tx1"/>
                </a:solidFill>
              </a:rPr>
              <a:t>1.Continue the current course</a:t>
            </a:r>
          </a:p>
          <a:p>
            <a:pPr marL="45720" indent="0">
              <a:buNone/>
            </a:pPr>
            <a:r>
              <a:rPr lang="en-US" dirty="0">
                <a:solidFill>
                  <a:schemeClr val="tx1"/>
                </a:solidFill>
              </a:rPr>
              <a:t>2</a:t>
            </a:r>
            <a:r>
              <a:rPr lang="en-US" dirty="0" smtClean="0">
                <a:solidFill>
                  <a:schemeClr val="tx1"/>
                </a:solidFill>
              </a:rPr>
              <a:t>.Sell off the chain</a:t>
            </a:r>
          </a:p>
          <a:p>
            <a:pPr marL="45720" indent="0">
              <a:buNone/>
            </a:pPr>
            <a:r>
              <a:rPr lang="en-US" dirty="0" smtClean="0">
                <a:solidFill>
                  <a:schemeClr val="tx1"/>
                </a:solidFill>
              </a:rPr>
              <a:t>3.Remodel the existing facilities</a:t>
            </a:r>
          </a:p>
          <a:p>
            <a:pPr marL="45720" indent="0">
              <a:buNone/>
            </a:pPr>
            <a:r>
              <a:rPr lang="en-US" dirty="0" smtClean="0">
                <a:solidFill>
                  <a:schemeClr val="tx1"/>
                </a:solidFill>
              </a:rPr>
              <a:t>4.Build new restaurants</a:t>
            </a:r>
          </a:p>
          <a:p>
            <a:endParaRPr lang="en-US" dirty="0"/>
          </a:p>
        </p:txBody>
      </p:sp>
      <p:sp>
        <p:nvSpPr>
          <p:cNvPr id="3" name="Title 2"/>
          <p:cNvSpPr>
            <a:spLocks noGrp="1"/>
          </p:cNvSpPr>
          <p:nvPr>
            <p:ph type="title"/>
          </p:nvPr>
        </p:nvSpPr>
        <p:spPr/>
        <p:txBody>
          <a:bodyPr/>
          <a:lstStyle/>
          <a:p>
            <a:r>
              <a:rPr lang="en-US" dirty="0" smtClean="0"/>
              <a:t>Example of 2+2=4  </a:t>
            </a:r>
            <a:r>
              <a:rPr lang="en-US" dirty="0"/>
              <a:t>Approach</a:t>
            </a:r>
          </a:p>
        </p:txBody>
      </p:sp>
    </p:spTree>
    <p:extLst>
      <p:ext uri="{BB962C8B-B14F-4D97-AF65-F5344CB8AC3E}">
        <p14:creationId xmlns="" xmlns:p14="http://schemas.microsoft.com/office/powerpoint/2010/main" val="27608910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Johansen says</a:t>
            </a:r>
          </a:p>
          <a:p>
            <a:pPr algn="just"/>
            <a:r>
              <a:rPr lang="en-US" dirty="0" smtClean="0">
                <a:solidFill>
                  <a:schemeClr val="tx1"/>
                </a:solidFill>
              </a:rPr>
              <a:t>“I knew that whatever I recommend would alienate somebody . My difficulties were compounded by the nature of the problem. I could have made a good case for any of the three option. But as an objective ,neutral and unbiased observer, I gradually came to the conclusion of </a:t>
            </a:r>
            <a:r>
              <a:rPr lang="en-US" smtClean="0">
                <a:solidFill>
                  <a:schemeClr val="tx1"/>
                </a:solidFill>
              </a:rPr>
              <a:t>my own : that </a:t>
            </a:r>
            <a:r>
              <a:rPr lang="en-US" dirty="0" smtClean="0">
                <a:solidFill>
                  <a:schemeClr val="tx1"/>
                </a:solidFill>
              </a:rPr>
              <a:t>we should sell some of the restaurants and use the proceeds to offset the cost of remodeling the remaining locations and the cost of adding new outlets. I decided that my strategy would be to build a case for this course of action by gradually presenting the various reasons that had emerged from my analysis of the options” </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 xmlns:p14="http://schemas.microsoft.com/office/powerpoint/2010/main" val="3546480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The Main Idea</a:t>
            </a:r>
          </a:p>
          <a:p>
            <a:r>
              <a:rPr lang="en-US" dirty="0" smtClean="0">
                <a:solidFill>
                  <a:schemeClr val="tx1"/>
                </a:solidFill>
              </a:rPr>
              <a:t>The company should strengthen the restaurant division by selling some facilities, upgrading others and adding new sites.</a:t>
            </a:r>
          </a:p>
          <a:p>
            <a:r>
              <a:rPr lang="en-US" dirty="0" smtClean="0">
                <a:solidFill>
                  <a:schemeClr val="tx1"/>
                </a:solidFill>
              </a:rPr>
              <a:t>The main divisions of the outline are the reasons that support this recommendation.</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 xmlns:p14="http://schemas.microsoft.com/office/powerpoint/2010/main" val="28340405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The table of contents showed five main sections corresponding to five roman numerals in the outline:</a:t>
            </a:r>
          </a:p>
          <a:p>
            <a:endParaRPr lang="en-US" dirty="0" smtClean="0">
              <a:solidFill>
                <a:schemeClr val="tx1"/>
              </a:solidFill>
            </a:endParaRPr>
          </a:p>
          <a:p>
            <a:pPr marL="45720" indent="0">
              <a:buNone/>
            </a:pPr>
            <a:r>
              <a:rPr lang="en-US" dirty="0">
                <a:solidFill>
                  <a:schemeClr val="tx1"/>
                </a:solidFill>
              </a:rPr>
              <a:t>	</a:t>
            </a:r>
            <a:r>
              <a:rPr lang="en-US" dirty="0" smtClean="0">
                <a:solidFill>
                  <a:schemeClr val="tx1"/>
                </a:solidFill>
              </a:rPr>
              <a:t>I. Introduction</a:t>
            </a:r>
          </a:p>
          <a:p>
            <a:pPr marL="45720" indent="0">
              <a:buNone/>
            </a:pPr>
            <a:r>
              <a:rPr lang="en-US" dirty="0" smtClean="0">
                <a:solidFill>
                  <a:schemeClr val="tx1"/>
                </a:solidFill>
              </a:rPr>
              <a:t>	II. Recent Performance of the restaurant division</a:t>
            </a:r>
          </a:p>
          <a:p>
            <a:pPr marL="45720" indent="0">
              <a:buNone/>
            </a:pPr>
            <a:r>
              <a:rPr lang="en-US" dirty="0" smtClean="0">
                <a:solidFill>
                  <a:schemeClr val="tx1"/>
                </a:solidFill>
              </a:rPr>
              <a:t>	III. Trends in the Restaurant Industry</a:t>
            </a:r>
          </a:p>
          <a:p>
            <a:pPr marL="45720" indent="0">
              <a:buNone/>
            </a:pPr>
            <a:r>
              <a:rPr lang="en-US" dirty="0" smtClean="0">
                <a:solidFill>
                  <a:schemeClr val="tx1"/>
                </a:solidFill>
              </a:rPr>
              <a:t>	IV. Analysis of the Alternatives</a:t>
            </a:r>
          </a:p>
          <a:p>
            <a:pPr marL="45720" indent="0">
              <a:buNone/>
            </a:pPr>
            <a:r>
              <a:rPr lang="en-US" dirty="0" smtClean="0">
                <a:solidFill>
                  <a:schemeClr val="tx1"/>
                </a:solidFill>
              </a:rPr>
              <a:t>	V. Summary</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 xmlns:p14="http://schemas.microsoft.com/office/powerpoint/2010/main" val="23966786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NOTE:</a:t>
            </a:r>
          </a:p>
          <a:p>
            <a:pPr marL="45720" indent="0">
              <a:buNone/>
            </a:pPr>
            <a:r>
              <a:rPr lang="en-US" dirty="0" smtClean="0">
                <a:solidFill>
                  <a:schemeClr val="tx1"/>
                </a:solidFill>
              </a:rPr>
              <a:t>Introduction does not reveal his position</a:t>
            </a:r>
          </a:p>
          <a:p>
            <a:pPr marL="45720" indent="0">
              <a:buNone/>
            </a:pPr>
            <a:endParaRPr lang="en-US" dirty="0" smtClean="0">
              <a:solidFill>
                <a:schemeClr val="tx1"/>
              </a:solidFill>
            </a:endParaRPr>
          </a:p>
          <a:p>
            <a:pPr marL="45720" indent="0">
              <a:buNone/>
            </a:pPr>
            <a:r>
              <a:rPr lang="en-US" dirty="0" smtClean="0">
                <a:solidFill>
                  <a:schemeClr val="tx1"/>
                </a:solidFill>
              </a:rPr>
              <a:t>Recommendations are not opened up in the beginning</a:t>
            </a:r>
          </a:p>
          <a:p>
            <a:pPr marL="45720" indent="0">
              <a:buNone/>
            </a:pPr>
            <a:endParaRPr lang="en-US" dirty="0" smtClean="0">
              <a:solidFill>
                <a:schemeClr val="tx1"/>
              </a:solidFill>
            </a:endParaRPr>
          </a:p>
          <a:p>
            <a:pPr marL="45720" indent="0">
              <a:buNone/>
            </a:pPr>
            <a:r>
              <a:rPr lang="en-US" dirty="0" smtClean="0">
                <a:solidFill>
                  <a:schemeClr val="tx1"/>
                </a:solidFill>
              </a:rPr>
              <a:t>Beginning is with the discussion on report’s purpose and scope</a:t>
            </a:r>
          </a:p>
          <a:p>
            <a:pPr marL="45720" indent="0">
              <a:buNone/>
            </a:pPr>
            <a:r>
              <a:rPr lang="en-US" dirty="0" smtClean="0">
                <a:solidFill>
                  <a:schemeClr val="tx1"/>
                </a:solidFill>
              </a:rPr>
              <a:t>Background of study , methodology of research</a:t>
            </a:r>
          </a:p>
          <a:p>
            <a:pPr marL="45720" indent="0">
              <a:buNone/>
            </a:pPr>
            <a:endParaRPr lang="en-US" dirty="0">
              <a:solidFill>
                <a:schemeClr val="tx1"/>
              </a:solidFill>
            </a:endParaRPr>
          </a:p>
          <a:p>
            <a:pPr marL="45720" indent="0">
              <a:buNone/>
            </a:pPr>
            <a:r>
              <a:rPr lang="en-US" dirty="0" smtClean="0">
                <a:solidFill>
                  <a:schemeClr val="tx1"/>
                </a:solidFill>
              </a:rPr>
              <a:t>Recommendation is saved for the fourth section where finally all the reasons are added up(2+2=4)</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 xmlns:p14="http://schemas.microsoft.com/office/powerpoint/2010/main" val="17806084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When </a:t>
            </a:r>
            <a:r>
              <a:rPr lang="en-US" dirty="0">
                <a:solidFill>
                  <a:schemeClr val="tx1"/>
                </a:solidFill>
              </a:rPr>
              <a:t>we are to </a:t>
            </a:r>
            <a:r>
              <a:rPr lang="en-US" dirty="0" smtClean="0">
                <a:solidFill>
                  <a:schemeClr val="tx1"/>
                </a:solidFill>
              </a:rPr>
              <a:t>discover</a:t>
            </a:r>
          </a:p>
          <a:p>
            <a:pPr marL="45720" indent="0">
              <a:buNone/>
            </a:pPr>
            <a:endParaRPr lang="en-US" dirty="0">
              <a:solidFill>
                <a:schemeClr val="tx1"/>
              </a:solidFill>
            </a:endParaRPr>
          </a:p>
          <a:p>
            <a:r>
              <a:rPr lang="en-US" dirty="0">
                <a:solidFill>
                  <a:schemeClr val="tx1"/>
                </a:solidFill>
              </a:rPr>
              <a:t>Whether an </a:t>
            </a:r>
            <a:r>
              <a:rPr lang="en-US" dirty="0" smtClean="0">
                <a:solidFill>
                  <a:schemeClr val="tx1"/>
                </a:solidFill>
              </a:rPr>
              <a:t>explanation </a:t>
            </a:r>
            <a:r>
              <a:rPr lang="en-US" dirty="0">
                <a:solidFill>
                  <a:schemeClr val="tx1"/>
                </a:solidFill>
              </a:rPr>
              <a:t>is true </a:t>
            </a:r>
          </a:p>
          <a:p>
            <a:r>
              <a:rPr lang="en-US" dirty="0">
                <a:solidFill>
                  <a:schemeClr val="tx1"/>
                </a:solidFill>
              </a:rPr>
              <a:t>Whether an option will solve the problem</a:t>
            </a:r>
          </a:p>
          <a:p>
            <a:r>
              <a:rPr lang="en-US" dirty="0">
                <a:solidFill>
                  <a:schemeClr val="tx1"/>
                </a:solidFill>
              </a:rPr>
              <a:t>Which of the several solutions will be the best</a:t>
            </a:r>
          </a:p>
          <a:p>
            <a:pPr marL="45720" indent="0">
              <a:buNone/>
            </a:pPr>
            <a:r>
              <a:rPr lang="en-US" dirty="0">
                <a:solidFill>
                  <a:schemeClr val="tx1"/>
                </a:solidFill>
              </a:rPr>
              <a:t>Then</a:t>
            </a:r>
            <a:r>
              <a:rPr lang="en-US" dirty="0" smtClean="0">
                <a:solidFill>
                  <a:schemeClr val="tx1"/>
                </a:solidFill>
              </a:rPr>
              <a:t>,</a:t>
            </a:r>
          </a:p>
          <a:p>
            <a:pPr marL="45720" indent="0">
              <a:buNone/>
            </a:pPr>
            <a:r>
              <a:rPr lang="en-US" dirty="0" smtClean="0">
                <a:solidFill>
                  <a:schemeClr val="tx1"/>
                </a:solidFill>
              </a:rPr>
              <a:t> Scientific </a:t>
            </a:r>
            <a:r>
              <a:rPr lang="en-US" dirty="0">
                <a:solidFill>
                  <a:schemeClr val="tx1"/>
                </a:solidFill>
              </a:rPr>
              <a:t>method is useful</a:t>
            </a:r>
          </a:p>
          <a:p>
            <a:endParaRPr lang="en-US" dirty="0" smtClean="0">
              <a:solidFill>
                <a:schemeClr val="tx1"/>
              </a:solidFill>
            </a:endParaRPr>
          </a:p>
          <a:p>
            <a:endParaRPr lang="en-US" dirty="0"/>
          </a:p>
          <a:p>
            <a:endParaRPr lang="en-US" dirty="0"/>
          </a:p>
        </p:txBody>
      </p:sp>
      <p:sp>
        <p:nvSpPr>
          <p:cNvPr id="3" name="Title 2"/>
          <p:cNvSpPr>
            <a:spLocks noGrp="1"/>
          </p:cNvSpPr>
          <p:nvPr>
            <p:ph type="title"/>
          </p:nvPr>
        </p:nvSpPr>
        <p:spPr/>
        <p:txBody>
          <a:bodyPr/>
          <a:lstStyle/>
          <a:p>
            <a:r>
              <a:rPr lang="en-US" dirty="0" smtClean="0"/>
              <a:t>The scientific method</a:t>
            </a:r>
            <a:endParaRPr lang="en-US" dirty="0"/>
          </a:p>
        </p:txBody>
      </p:sp>
    </p:spTree>
    <p:extLst>
      <p:ext uri="{BB962C8B-B14F-4D97-AF65-F5344CB8AC3E}">
        <p14:creationId xmlns="" xmlns:p14="http://schemas.microsoft.com/office/powerpoint/2010/main" val="18222078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5720" indent="0">
              <a:buNone/>
            </a:pPr>
            <a:r>
              <a:rPr lang="en-US" smtClean="0">
                <a:solidFill>
                  <a:schemeClr val="tx1"/>
                </a:solidFill>
              </a:rPr>
              <a:t> Begins</a:t>
            </a:r>
          </a:p>
          <a:p>
            <a:pPr marL="45720" indent="0">
              <a:buNone/>
            </a:pPr>
            <a:r>
              <a:rPr lang="en-US" smtClean="0">
                <a:solidFill>
                  <a:schemeClr val="tx1"/>
                </a:solidFill>
              </a:rPr>
              <a:t> </a:t>
            </a:r>
            <a:r>
              <a:rPr lang="en-US" dirty="0" smtClean="0">
                <a:solidFill>
                  <a:schemeClr val="tx1"/>
                </a:solidFill>
              </a:rPr>
              <a:t>with</a:t>
            </a:r>
          </a:p>
          <a:p>
            <a:r>
              <a:rPr lang="en-US" dirty="0" smtClean="0">
                <a:solidFill>
                  <a:schemeClr val="tx1"/>
                </a:solidFill>
              </a:rPr>
              <a:t>Statement of the Problem</a:t>
            </a:r>
          </a:p>
          <a:p>
            <a:r>
              <a:rPr lang="en-US" dirty="0" smtClean="0">
                <a:solidFill>
                  <a:schemeClr val="tx1"/>
                </a:solidFill>
              </a:rPr>
              <a:t>Brief Description of the hypothetical solution or list of possible solutions(hypotheses)</a:t>
            </a:r>
          </a:p>
          <a:p>
            <a:r>
              <a:rPr lang="en-US" dirty="0" smtClean="0">
                <a:solidFill>
                  <a:schemeClr val="tx1"/>
                </a:solidFill>
              </a:rPr>
              <a:t>The body discusses each alternative in detail in turn and offers evidence that will either confirm the alternative or rule it out.</a:t>
            </a:r>
          </a:p>
          <a:p>
            <a:r>
              <a:rPr lang="en-US" dirty="0" smtClean="0">
                <a:solidFill>
                  <a:schemeClr val="tx1"/>
                </a:solidFill>
              </a:rPr>
              <a:t>There can be multiple alternatives relevant solutions</a:t>
            </a:r>
          </a:p>
          <a:p>
            <a:r>
              <a:rPr lang="en-US" dirty="0" smtClean="0">
                <a:solidFill>
                  <a:schemeClr val="tx1"/>
                </a:solidFill>
              </a:rPr>
              <a:t>The final section of the report summarizes the findings and indicates which solution or solutions are valid.</a:t>
            </a:r>
          </a:p>
          <a:p>
            <a:r>
              <a:rPr lang="en-US" dirty="0" smtClean="0">
                <a:solidFill>
                  <a:schemeClr val="tx1"/>
                </a:solidFill>
              </a:rPr>
              <a:t>The report then concludes with the recommendations for solving the problem and eliminating the causes</a:t>
            </a:r>
            <a:r>
              <a:rPr lang="en-US" dirty="0" smtClean="0"/>
              <a:t>. </a:t>
            </a:r>
          </a:p>
          <a:p>
            <a:endParaRPr lang="en-US" dirty="0"/>
          </a:p>
          <a:p>
            <a:pPr marL="45720" indent="0">
              <a:buNone/>
            </a:pPr>
            <a:r>
              <a:rPr lang="en-US" dirty="0" smtClean="0"/>
              <a:t>                                                                                                                                                                                                                                                                                                                                                                                                                                                       </a:t>
            </a:r>
          </a:p>
        </p:txBody>
      </p:sp>
      <p:sp>
        <p:nvSpPr>
          <p:cNvPr id="3" name="Title 2"/>
          <p:cNvSpPr>
            <a:spLocks noGrp="1"/>
          </p:cNvSpPr>
          <p:nvPr>
            <p:ph type="title"/>
          </p:nvPr>
        </p:nvSpPr>
        <p:spPr/>
        <p:txBody>
          <a:bodyPr/>
          <a:lstStyle/>
          <a:p>
            <a:r>
              <a:rPr lang="en-US" dirty="0"/>
              <a:t>The scientific method</a:t>
            </a:r>
          </a:p>
        </p:txBody>
      </p:sp>
    </p:spTree>
    <p:extLst>
      <p:ext uri="{BB962C8B-B14F-4D97-AF65-F5344CB8AC3E}">
        <p14:creationId xmlns="" xmlns:p14="http://schemas.microsoft.com/office/powerpoint/2010/main" val="699379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By: John Mac </a:t>
            </a:r>
            <a:r>
              <a:rPr lang="en-US" dirty="0" err="1" smtClean="0">
                <a:solidFill>
                  <a:schemeClr val="tx1"/>
                </a:solidFill>
              </a:rPr>
              <a:t>Gregor</a:t>
            </a:r>
            <a:r>
              <a:rPr lang="en-US" dirty="0" smtClean="0">
                <a:solidFill>
                  <a:schemeClr val="tx1"/>
                </a:solidFill>
              </a:rPr>
              <a:t>( an account executive with an advertising agency)</a:t>
            </a:r>
          </a:p>
          <a:p>
            <a:r>
              <a:rPr lang="en-US" dirty="0" smtClean="0">
                <a:solidFill>
                  <a:schemeClr val="tx1"/>
                </a:solidFill>
              </a:rPr>
              <a:t>Purpose: to win the advertising account for Cambridge ,a soap introduced five years ago as a family ‘soap’</a:t>
            </a:r>
          </a:p>
          <a:p>
            <a:r>
              <a:rPr lang="en-US" dirty="0" smtClean="0">
                <a:solidFill>
                  <a:schemeClr val="tx1"/>
                </a:solidFill>
              </a:rPr>
              <a:t>‘ Mom loves it because its gentle ; Dad loves its deodorant power ; </a:t>
            </a:r>
            <a:r>
              <a:rPr lang="en-US" dirty="0" err="1" smtClean="0">
                <a:solidFill>
                  <a:schemeClr val="tx1"/>
                </a:solidFill>
              </a:rPr>
              <a:t>suzie</a:t>
            </a:r>
            <a:r>
              <a:rPr lang="en-US" dirty="0" smtClean="0">
                <a:solidFill>
                  <a:schemeClr val="tx1"/>
                </a:solidFill>
              </a:rPr>
              <a:t> Teenager swears that it cures acne; and the little twins like the way it floats. By the end of the day, there’s hardly any left for Grandma, who says it kills germs and costs less than other brands.”</a:t>
            </a:r>
            <a:endParaRPr lang="en-US" dirty="0">
              <a:solidFill>
                <a:schemeClr val="tx1"/>
              </a:solidFill>
            </a:endParaRPr>
          </a:p>
        </p:txBody>
      </p:sp>
      <p:sp>
        <p:nvSpPr>
          <p:cNvPr id="3" name="Title 2"/>
          <p:cNvSpPr>
            <a:spLocks noGrp="1"/>
          </p:cNvSpPr>
          <p:nvPr>
            <p:ph type="title"/>
          </p:nvPr>
        </p:nvSpPr>
        <p:spPr/>
        <p:txBody>
          <a:bodyPr/>
          <a:lstStyle/>
          <a:p>
            <a:r>
              <a:rPr lang="en-US" dirty="0" smtClean="0"/>
              <a:t>An Example of a proposal with scientific Method</a:t>
            </a:r>
            <a:endParaRPr lang="en-US" dirty="0"/>
          </a:p>
        </p:txBody>
      </p:sp>
    </p:spTree>
    <p:extLst>
      <p:ext uri="{BB962C8B-B14F-4D97-AF65-F5344CB8AC3E}">
        <p14:creationId xmlns="" xmlns:p14="http://schemas.microsoft.com/office/powerpoint/2010/main" val="2903316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Problem: the public did  not flock to the soap. The manufacturer , wanted to boost sales.</a:t>
            </a:r>
          </a:p>
          <a:p>
            <a:pPr marL="45720" indent="0">
              <a:buNone/>
            </a:pPr>
            <a:r>
              <a:rPr lang="en-US" dirty="0" smtClean="0">
                <a:solidFill>
                  <a:schemeClr val="tx1"/>
                </a:solidFill>
              </a:rPr>
              <a:t>Mac </a:t>
            </a:r>
            <a:r>
              <a:rPr lang="en-US" dirty="0" err="1" smtClean="0">
                <a:solidFill>
                  <a:schemeClr val="tx1"/>
                </a:solidFill>
              </a:rPr>
              <a:t>Gregor</a:t>
            </a:r>
            <a:r>
              <a:rPr lang="en-US" dirty="0" smtClean="0">
                <a:solidFill>
                  <a:schemeClr val="tx1"/>
                </a:solidFill>
              </a:rPr>
              <a:t> agency was requested to submit a proposal for developing a new advertising campaign.</a:t>
            </a:r>
          </a:p>
          <a:p>
            <a:pPr marL="45720" indent="0">
              <a:buNone/>
            </a:pPr>
            <a:r>
              <a:rPr lang="en-US" dirty="0" smtClean="0">
                <a:solidFill>
                  <a:schemeClr val="tx1"/>
                </a:solidFill>
              </a:rPr>
              <a:t>Mac </a:t>
            </a:r>
            <a:r>
              <a:rPr lang="en-US" dirty="0" err="1">
                <a:solidFill>
                  <a:schemeClr val="tx1"/>
                </a:solidFill>
              </a:rPr>
              <a:t>G</a:t>
            </a:r>
            <a:r>
              <a:rPr lang="en-US" dirty="0" err="1" smtClean="0">
                <a:solidFill>
                  <a:schemeClr val="tx1"/>
                </a:solidFill>
              </a:rPr>
              <a:t>regor</a:t>
            </a:r>
            <a:r>
              <a:rPr lang="en-US" dirty="0" smtClean="0">
                <a:solidFill>
                  <a:schemeClr val="tx1"/>
                </a:solidFill>
              </a:rPr>
              <a:t> explains</a:t>
            </a:r>
          </a:p>
          <a:p>
            <a:pPr marL="45720" indent="0">
              <a:buNone/>
            </a:pPr>
            <a:r>
              <a:rPr lang="en-US" dirty="0" smtClean="0">
                <a:solidFill>
                  <a:schemeClr val="tx1"/>
                </a:solidFill>
              </a:rPr>
              <a:t>‘We did some preliminary research ,which revealed that the public buys soap for special qualities, not for versatility , so we decided to propose that the company market the product as a special interest soap. The trouble was ,everybody in the company had a different idea of which special quality to promote”  </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 xmlns:p14="http://schemas.microsoft.com/office/powerpoint/2010/main" val="39531866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“However I knew what I wanted the client to do”   “I wanted them to promote Cambridge as the premium-priced soap b for people who care about their bodies , people who drink Perrier, wear Reebok running shoes , jog three times a week , and drive a Mercedes-Benz. My theory was that if you can charge twice as much for your soap, you can afford to sell only half as many bars as your competitors.”</a:t>
            </a:r>
          </a:p>
          <a:p>
            <a:r>
              <a:rPr lang="en-US" dirty="0" smtClean="0">
                <a:solidFill>
                  <a:schemeClr val="tx1"/>
                </a:solidFill>
              </a:rPr>
              <a:t>“I decide to use a very balance strategy in my proposal , I started with a complete review of the problem. Then I went through five competing advertising concepts ,explained each one in detail, and examined whether each did or did not solve the problem. Ultimately ,of course I concluded that my approach was the beat solution.”</a:t>
            </a: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 xmlns:p14="http://schemas.microsoft.com/office/powerpoint/2010/main" val="13792215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solidFill>
                  <a:schemeClr val="tx1"/>
                </a:solidFill>
              </a:rPr>
              <a:t>Best to unify the divided audience</a:t>
            </a:r>
          </a:p>
          <a:p>
            <a:r>
              <a:rPr lang="en-US" dirty="0" smtClean="0">
                <a:solidFill>
                  <a:schemeClr val="tx1"/>
                </a:solidFill>
              </a:rPr>
              <a:t>Better chances of consensus when you show the strengths and weaknesses of all the ideas</a:t>
            </a:r>
            <a:endParaRPr lang="en-US" dirty="0">
              <a:solidFill>
                <a:schemeClr val="tx1"/>
              </a:solidFill>
            </a:endParaRPr>
          </a:p>
        </p:txBody>
      </p:sp>
      <p:sp>
        <p:nvSpPr>
          <p:cNvPr id="3" name="Title 2"/>
          <p:cNvSpPr>
            <a:spLocks noGrp="1"/>
          </p:cNvSpPr>
          <p:nvPr>
            <p:ph type="title"/>
          </p:nvPr>
        </p:nvSpPr>
        <p:spPr/>
        <p:txBody>
          <a:bodyPr/>
          <a:lstStyle/>
          <a:p>
            <a:r>
              <a:rPr lang="en-US" dirty="0" smtClean="0"/>
              <a:t>Benefits of Scientific method</a:t>
            </a:r>
            <a:br>
              <a:rPr lang="en-US" dirty="0" smtClean="0"/>
            </a:br>
            <a:endParaRPr lang="en-US" dirty="0"/>
          </a:p>
        </p:txBody>
      </p:sp>
    </p:spTree>
    <p:extLst>
      <p:ext uri="{BB962C8B-B14F-4D97-AF65-F5344CB8AC3E}">
        <p14:creationId xmlns="" xmlns:p14="http://schemas.microsoft.com/office/powerpoint/2010/main" val="20869837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Many alternatives many turn out to be irrelevant or unproductive</a:t>
            </a:r>
          </a:p>
          <a:p>
            <a:pPr marL="45720" indent="0">
              <a:buNone/>
            </a:pPr>
            <a:r>
              <a:rPr lang="en-US" dirty="0" smtClean="0">
                <a:solidFill>
                  <a:schemeClr val="tx1"/>
                </a:solidFill>
              </a:rPr>
              <a:t>But</a:t>
            </a:r>
          </a:p>
          <a:p>
            <a:r>
              <a:rPr lang="en-US" dirty="0">
                <a:solidFill>
                  <a:schemeClr val="tx1"/>
                </a:solidFill>
              </a:rPr>
              <a:t> </a:t>
            </a:r>
            <a:r>
              <a:rPr lang="en-US" dirty="0" smtClean="0">
                <a:solidFill>
                  <a:schemeClr val="tx1"/>
                </a:solidFill>
              </a:rPr>
              <a:t>you have to discuss them all</a:t>
            </a:r>
          </a:p>
          <a:p>
            <a:r>
              <a:rPr lang="en-US" dirty="0" smtClean="0">
                <a:solidFill>
                  <a:schemeClr val="tx1"/>
                </a:solidFill>
              </a:rPr>
              <a:t>More ideas discussed more confused the readers may get</a:t>
            </a:r>
          </a:p>
          <a:p>
            <a:r>
              <a:rPr lang="en-US" dirty="0" smtClean="0">
                <a:solidFill>
                  <a:schemeClr val="tx1"/>
                </a:solidFill>
              </a:rPr>
              <a:t>And more trouble they may have  comparing the pros and cons. </a:t>
            </a:r>
            <a:endParaRPr lang="en-US" dirty="0">
              <a:solidFill>
                <a:schemeClr val="tx1"/>
              </a:solidFill>
            </a:endParaRPr>
          </a:p>
        </p:txBody>
      </p:sp>
      <p:sp>
        <p:nvSpPr>
          <p:cNvPr id="3" name="Title 2"/>
          <p:cNvSpPr>
            <a:spLocks noGrp="1"/>
          </p:cNvSpPr>
          <p:nvPr>
            <p:ph type="title"/>
          </p:nvPr>
        </p:nvSpPr>
        <p:spPr/>
        <p:txBody>
          <a:bodyPr/>
          <a:lstStyle/>
          <a:p>
            <a:r>
              <a:rPr lang="en-US" dirty="0" smtClean="0"/>
              <a:t>Drawbacks o Scientific method</a:t>
            </a:r>
            <a:endParaRPr lang="en-US" dirty="0"/>
          </a:p>
        </p:txBody>
      </p:sp>
    </p:spTree>
    <p:extLst>
      <p:ext uri="{BB962C8B-B14F-4D97-AF65-F5344CB8AC3E}">
        <p14:creationId xmlns="" xmlns:p14="http://schemas.microsoft.com/office/powerpoint/2010/main" val="29736614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A way to reduce confusion created by many alternatives</a:t>
            </a:r>
          </a:p>
          <a:p>
            <a:pPr marL="45720" indent="0">
              <a:buNone/>
            </a:pPr>
            <a:endParaRPr lang="en-US" dirty="0" smtClean="0">
              <a:solidFill>
                <a:schemeClr val="tx1"/>
              </a:solidFill>
            </a:endParaRPr>
          </a:p>
          <a:p>
            <a:pPr marL="45720" indent="0">
              <a:buNone/>
            </a:pPr>
            <a:r>
              <a:rPr lang="en-US" dirty="0" smtClean="0">
                <a:solidFill>
                  <a:schemeClr val="tx1"/>
                </a:solidFill>
              </a:rPr>
              <a:t>By</a:t>
            </a:r>
          </a:p>
          <a:p>
            <a:r>
              <a:rPr lang="en-US" dirty="0" smtClean="0">
                <a:solidFill>
                  <a:schemeClr val="tx1"/>
                </a:solidFill>
              </a:rPr>
              <a:t>Establishing a yardstick</a:t>
            </a:r>
            <a:endParaRPr lang="en-US" dirty="0">
              <a:solidFill>
                <a:schemeClr val="tx1"/>
              </a:solidFill>
            </a:endParaRPr>
          </a:p>
        </p:txBody>
      </p:sp>
      <p:sp>
        <p:nvSpPr>
          <p:cNvPr id="3" name="Title 2"/>
          <p:cNvSpPr>
            <a:spLocks noGrp="1"/>
          </p:cNvSpPr>
          <p:nvPr>
            <p:ph type="title"/>
          </p:nvPr>
        </p:nvSpPr>
        <p:spPr/>
        <p:txBody>
          <a:bodyPr/>
          <a:lstStyle/>
          <a:p>
            <a:r>
              <a:rPr lang="en-US" dirty="0" smtClean="0"/>
              <a:t>The yardstick approach</a:t>
            </a:r>
            <a:endParaRPr lang="en-US" dirty="0"/>
          </a:p>
        </p:txBody>
      </p:sp>
    </p:spTree>
    <p:extLst>
      <p:ext uri="{BB962C8B-B14F-4D97-AF65-F5344CB8AC3E}">
        <p14:creationId xmlns="" xmlns:p14="http://schemas.microsoft.com/office/powerpoint/2010/main" val="12514952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Beginning</a:t>
            </a:r>
          </a:p>
          <a:p>
            <a:r>
              <a:rPr lang="en-US" dirty="0" smtClean="0">
                <a:solidFill>
                  <a:schemeClr val="tx1"/>
                </a:solidFill>
              </a:rPr>
              <a:t>Discussing the problem(as in scientific method)</a:t>
            </a:r>
          </a:p>
          <a:p>
            <a:pPr marL="45720" indent="0">
              <a:buNone/>
            </a:pPr>
            <a:r>
              <a:rPr lang="en-US" dirty="0" smtClean="0">
                <a:solidFill>
                  <a:schemeClr val="tx1"/>
                </a:solidFill>
              </a:rPr>
              <a:t>Then</a:t>
            </a:r>
          </a:p>
          <a:p>
            <a:r>
              <a:rPr lang="en-US" dirty="0" smtClean="0">
                <a:solidFill>
                  <a:schemeClr val="tx1"/>
                </a:solidFill>
              </a:rPr>
              <a:t>Launching the conditions(criteria) against which the solutions will be evaluated</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 xmlns:p14="http://schemas.microsoft.com/office/powerpoint/2010/main" val="20110208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The main points of the outline </a:t>
            </a:r>
          </a:p>
          <a:p>
            <a:r>
              <a:rPr lang="en-US" dirty="0" smtClean="0">
                <a:solidFill>
                  <a:schemeClr val="tx1"/>
                </a:solidFill>
              </a:rPr>
              <a:t>Is either the criteria itself</a:t>
            </a:r>
          </a:p>
          <a:p>
            <a:pPr marL="45720" indent="0">
              <a:buNone/>
            </a:pPr>
            <a:r>
              <a:rPr lang="en-US" dirty="0">
                <a:solidFill>
                  <a:schemeClr val="tx1"/>
                </a:solidFill>
              </a:rPr>
              <a:t>o</a:t>
            </a:r>
            <a:r>
              <a:rPr lang="en-US" dirty="0" smtClean="0">
                <a:solidFill>
                  <a:schemeClr val="tx1"/>
                </a:solidFill>
              </a:rPr>
              <a:t>r </a:t>
            </a:r>
          </a:p>
          <a:p>
            <a:r>
              <a:rPr lang="en-US" dirty="0" smtClean="0">
                <a:solidFill>
                  <a:schemeClr val="tx1"/>
                </a:solidFill>
              </a:rPr>
              <a:t>The alternatives</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 xmlns:p14="http://schemas.microsoft.com/office/powerpoint/2010/main" val="4596437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Difference from the Scientific Method</a:t>
            </a:r>
            <a:endParaRPr lang="en-US" dirty="0">
              <a:solidFill>
                <a:schemeClr val="tx1"/>
              </a:solidFill>
            </a:endParaRPr>
          </a:p>
          <a:p>
            <a:r>
              <a:rPr lang="en-US" dirty="0" smtClean="0">
                <a:solidFill>
                  <a:schemeClr val="tx1"/>
                </a:solidFill>
              </a:rPr>
              <a:t>Same as the scientific method </a:t>
            </a:r>
          </a:p>
          <a:p>
            <a:endParaRPr lang="en-US" dirty="0" smtClean="0">
              <a:solidFill>
                <a:schemeClr val="tx1"/>
              </a:solidFill>
            </a:endParaRPr>
          </a:p>
          <a:p>
            <a:pPr marL="45720" indent="0">
              <a:buNone/>
            </a:pPr>
            <a:r>
              <a:rPr lang="en-US" dirty="0" smtClean="0">
                <a:solidFill>
                  <a:schemeClr val="tx1"/>
                </a:solidFill>
              </a:rPr>
              <a:t>But two differences</a:t>
            </a:r>
          </a:p>
          <a:p>
            <a:pPr marL="45720" indent="0">
              <a:buNone/>
            </a:pPr>
            <a:endParaRPr lang="en-US" dirty="0" smtClean="0">
              <a:solidFill>
                <a:schemeClr val="tx1"/>
              </a:solidFill>
            </a:endParaRPr>
          </a:p>
          <a:p>
            <a:r>
              <a:rPr lang="en-US" dirty="0" smtClean="0">
                <a:solidFill>
                  <a:schemeClr val="tx1"/>
                </a:solidFill>
              </a:rPr>
              <a:t>Alternatives reviewed against the same criteria</a:t>
            </a:r>
          </a:p>
          <a:p>
            <a:r>
              <a:rPr lang="en-US" dirty="0" smtClean="0">
                <a:solidFill>
                  <a:schemeClr val="tx1"/>
                </a:solidFill>
              </a:rPr>
              <a:t>This approach can be used to prove the need for action by measuring the present situation against the criteria and shown to be wanting</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 xmlns:p14="http://schemas.microsoft.com/office/powerpoint/2010/main" val="27944018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dirty="0" smtClean="0"/>
          </a:p>
          <a:p>
            <a:pPr marL="45720" indent="0">
              <a:buNone/>
            </a:pPr>
            <a:endParaRPr lang="en-US" dirty="0"/>
          </a:p>
          <a:p>
            <a:pPr marL="45720" indent="0">
              <a:buNone/>
            </a:pPr>
            <a:r>
              <a:rPr lang="en-US" dirty="0" smtClean="0">
                <a:solidFill>
                  <a:schemeClr val="tx1"/>
                </a:solidFill>
              </a:rPr>
              <a:t>Specially useful for certain kinds o proposals</a:t>
            </a:r>
          </a:p>
          <a:p>
            <a:pPr marL="45720" indent="0">
              <a:buNone/>
            </a:pPr>
            <a:r>
              <a:rPr lang="en-US" dirty="0" smtClean="0">
                <a:solidFill>
                  <a:schemeClr val="tx1"/>
                </a:solidFill>
              </a:rPr>
              <a:t>Because</a:t>
            </a:r>
          </a:p>
          <a:p>
            <a:pPr marL="45720" indent="0">
              <a:buNone/>
            </a:pPr>
            <a:endParaRPr lang="en-US" dirty="0">
              <a:solidFill>
                <a:schemeClr val="tx1"/>
              </a:solidFill>
            </a:endParaRPr>
          </a:p>
          <a:p>
            <a:pPr marL="45720" indent="0">
              <a:buNone/>
            </a:pPr>
            <a:r>
              <a:rPr lang="en-US" dirty="0" smtClean="0">
                <a:solidFill>
                  <a:schemeClr val="tx1"/>
                </a:solidFill>
              </a:rPr>
              <a:t>the client requesting the proposal </a:t>
            </a:r>
          </a:p>
          <a:p>
            <a:pPr marL="45720" indent="0">
              <a:buNone/>
            </a:pPr>
            <a:r>
              <a:rPr lang="en-US" dirty="0" smtClean="0">
                <a:solidFill>
                  <a:schemeClr val="tx1"/>
                </a:solidFill>
              </a:rPr>
              <a:t>Often</a:t>
            </a:r>
          </a:p>
          <a:p>
            <a:r>
              <a:rPr lang="en-US" dirty="0" smtClean="0">
                <a:solidFill>
                  <a:schemeClr val="tx1"/>
                </a:solidFill>
              </a:rPr>
              <a:t>Provides the list of criteria that the solution must meet</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 xmlns:p14="http://schemas.microsoft.com/office/powerpoint/2010/main" val="3393717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Your company has been asked to bid on a contract </a:t>
            </a:r>
          </a:p>
          <a:p>
            <a:endParaRPr lang="en-US" dirty="0">
              <a:solidFill>
                <a:schemeClr val="tx1"/>
              </a:solidFill>
            </a:endParaRPr>
          </a:p>
          <a:p>
            <a:r>
              <a:rPr lang="en-US" dirty="0" smtClean="0">
                <a:solidFill>
                  <a:schemeClr val="tx1"/>
                </a:solidFill>
              </a:rPr>
              <a:t>To install a computer for a large corporation</a:t>
            </a:r>
          </a:p>
          <a:p>
            <a:r>
              <a:rPr lang="en-US" dirty="0" smtClean="0">
                <a:solidFill>
                  <a:schemeClr val="tx1"/>
                </a:solidFill>
              </a:rPr>
              <a:t>The client has listed the requirements(criteria) for the system</a:t>
            </a:r>
          </a:p>
          <a:p>
            <a:r>
              <a:rPr lang="en-US" dirty="0" smtClean="0">
                <a:solidFill>
                  <a:schemeClr val="tx1"/>
                </a:solidFill>
              </a:rPr>
              <a:t>The preliminary design will be formed to meet the criteria</a:t>
            </a:r>
          </a:p>
          <a:p>
            <a:r>
              <a:rPr lang="en-US" dirty="0" smtClean="0">
                <a:solidFill>
                  <a:schemeClr val="tx1"/>
                </a:solidFill>
              </a:rPr>
              <a:t>In the body the requirements of the client can make the main headings </a:t>
            </a:r>
          </a:p>
          <a:p>
            <a:r>
              <a:rPr lang="en-US" dirty="0" smtClean="0">
                <a:solidFill>
                  <a:schemeClr val="tx1"/>
                </a:solidFill>
              </a:rPr>
              <a:t>Under each heading you can explain how your design meets the requirement</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t>
            </a:r>
            <a:r>
              <a:rPr lang="en-US" dirty="0" smtClean="0"/>
              <a:t>approach(ex 1)</a:t>
            </a:r>
            <a:endParaRPr lang="en-US" dirty="0"/>
          </a:p>
        </p:txBody>
      </p:sp>
    </p:spTree>
    <p:extLst>
      <p:ext uri="{BB962C8B-B14F-4D97-AF65-F5344CB8AC3E}">
        <p14:creationId xmlns="" xmlns:p14="http://schemas.microsoft.com/office/powerpoint/2010/main" val="2804102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Report by</a:t>
            </a:r>
          </a:p>
          <a:p>
            <a:r>
              <a:rPr lang="en-US" dirty="0" smtClean="0">
                <a:solidFill>
                  <a:schemeClr val="tx1"/>
                </a:solidFill>
              </a:rPr>
              <a:t>Larry Hagen</a:t>
            </a:r>
          </a:p>
          <a:p>
            <a:r>
              <a:rPr lang="en-US" dirty="0" smtClean="0">
                <a:solidFill>
                  <a:schemeClr val="tx1"/>
                </a:solidFill>
              </a:rPr>
              <a:t>Director of new business development for medical-products</a:t>
            </a:r>
          </a:p>
          <a:p>
            <a:pPr marL="45720" indent="0">
              <a:buNone/>
            </a:pPr>
            <a:r>
              <a:rPr lang="en-US" dirty="0" smtClean="0">
                <a:solidFill>
                  <a:schemeClr val="tx1"/>
                </a:solidFill>
              </a:rPr>
              <a:t>Division of a large Mid Western corporation</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approach(ex </a:t>
            </a:r>
            <a:r>
              <a:rPr lang="en-US" dirty="0" smtClean="0"/>
              <a:t>2)</a:t>
            </a:r>
            <a:endParaRPr lang="en-US" dirty="0"/>
          </a:p>
        </p:txBody>
      </p:sp>
    </p:spTree>
    <p:extLst>
      <p:ext uri="{BB962C8B-B14F-4D97-AF65-F5344CB8AC3E}">
        <p14:creationId xmlns="" xmlns:p14="http://schemas.microsoft.com/office/powerpoint/2010/main" val="2417252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He Explains</a:t>
            </a:r>
          </a:p>
          <a:p>
            <a:r>
              <a:rPr lang="en-US" dirty="0" smtClean="0">
                <a:solidFill>
                  <a:schemeClr val="tx1"/>
                </a:solidFill>
              </a:rPr>
              <a:t>“My boss, the vice president of the division , asked me to prepare a plan for expanding our business into high-growth market segments. Our basic market products were pretty ordinary : plastic tubing , stuff like that. It was obvious that we need to get into higher technology market segments , and I was delighted when my boss asked me to write a form l new business plan”</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approach(ex </a:t>
            </a:r>
            <a:r>
              <a:rPr lang="en-US" dirty="0" smtClean="0"/>
              <a:t>2)</a:t>
            </a:r>
            <a:endParaRPr lang="en-US" dirty="0"/>
          </a:p>
        </p:txBody>
      </p:sp>
    </p:spTree>
    <p:extLst>
      <p:ext uri="{BB962C8B-B14F-4D97-AF65-F5344CB8AC3E}">
        <p14:creationId xmlns="" xmlns:p14="http://schemas.microsoft.com/office/powerpoint/2010/main" val="8135005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BENEFITS</a:t>
            </a:r>
          </a:p>
          <a:p>
            <a:r>
              <a:rPr lang="en-US" dirty="0" smtClean="0">
                <a:solidFill>
                  <a:schemeClr val="tx1"/>
                </a:solidFill>
              </a:rPr>
              <a:t>Useful to show the soundness of an alternative</a:t>
            </a:r>
          </a:p>
          <a:p>
            <a:r>
              <a:rPr lang="en-US" dirty="0" smtClean="0">
                <a:solidFill>
                  <a:schemeClr val="tx1"/>
                </a:solidFill>
              </a:rPr>
              <a:t>Useful to persuade someone for  need of action action(present situation being compared against he criteria) </a:t>
            </a:r>
          </a:p>
          <a:p>
            <a:endParaRPr lang="en-US" dirty="0" smtClean="0">
              <a:solidFill>
                <a:schemeClr val="tx1"/>
              </a:solidFill>
            </a:endParaRPr>
          </a:p>
          <a:p>
            <a:pPr marL="45720" indent="0">
              <a:buNone/>
            </a:pPr>
            <a:r>
              <a:rPr lang="en-US" dirty="0" smtClean="0">
                <a:solidFill>
                  <a:schemeClr val="tx1"/>
                </a:solidFill>
              </a:rPr>
              <a:t>DRAWBACKS</a:t>
            </a:r>
          </a:p>
          <a:p>
            <a:pPr marL="45720" indent="0">
              <a:buNone/>
            </a:pPr>
            <a:r>
              <a:rPr lang="en-US" dirty="0" smtClean="0">
                <a:solidFill>
                  <a:schemeClr val="tx1"/>
                </a:solidFill>
              </a:rPr>
              <a:t>The approach can backfire if the reader disagrees to your criteria</a:t>
            </a:r>
          </a:p>
          <a:p>
            <a:pPr marL="45720" indent="0">
              <a:buNone/>
            </a:pPr>
            <a:r>
              <a:rPr lang="en-US" dirty="0" smtClean="0">
                <a:solidFill>
                  <a:schemeClr val="tx1"/>
                </a:solidFill>
              </a:rPr>
              <a:t>Works best only when you know in advance that your criteria will be acceptable or when you consciously want to stimulate discussion on them</a:t>
            </a:r>
            <a:endParaRPr lang="en-US" dirty="0">
              <a:solidFill>
                <a:schemeClr val="tx1"/>
              </a:solidFill>
            </a:endParaRPr>
          </a:p>
        </p:txBody>
      </p:sp>
      <p:sp>
        <p:nvSpPr>
          <p:cNvPr id="3" name="Title 2"/>
          <p:cNvSpPr>
            <a:spLocks noGrp="1"/>
          </p:cNvSpPr>
          <p:nvPr>
            <p:ph type="title"/>
          </p:nvPr>
        </p:nvSpPr>
        <p:spPr/>
        <p:txBody>
          <a:bodyPr/>
          <a:lstStyle/>
          <a:p>
            <a:r>
              <a:rPr lang="en-US" dirty="0" smtClean="0"/>
              <a:t>Benefits and drawbacks of yardstick approach</a:t>
            </a:r>
            <a:endParaRPr lang="en-US" dirty="0"/>
          </a:p>
        </p:txBody>
      </p:sp>
    </p:spTree>
    <p:extLst>
      <p:ext uri="{BB962C8B-B14F-4D97-AF65-F5344CB8AC3E}">
        <p14:creationId xmlns="" xmlns:p14="http://schemas.microsoft.com/office/powerpoint/2010/main" val="12092561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Boring because of repetition L*****</a:t>
            </a:r>
          </a:p>
          <a:p>
            <a:pPr marL="45720" indent="0">
              <a:buNone/>
            </a:pPr>
            <a:r>
              <a:rPr lang="en-US" dirty="0" smtClean="0">
                <a:solidFill>
                  <a:schemeClr val="tx1"/>
                </a:solidFill>
              </a:rPr>
              <a:t>Can be solved to compere the options against the criteria in table form where most important r unusual things will be highlighted without being repeated.</a:t>
            </a:r>
            <a:endParaRPr lang="en-US" dirty="0">
              <a:solidFill>
                <a:schemeClr val="tx1"/>
              </a:solidFill>
            </a:endParaRPr>
          </a:p>
        </p:txBody>
      </p:sp>
      <p:sp>
        <p:nvSpPr>
          <p:cNvPr id="3" name="Title 2"/>
          <p:cNvSpPr>
            <a:spLocks noGrp="1"/>
          </p:cNvSpPr>
          <p:nvPr>
            <p:ph type="title"/>
          </p:nvPr>
        </p:nvSpPr>
        <p:spPr/>
        <p:txBody>
          <a:bodyPr/>
          <a:lstStyle/>
          <a:p>
            <a:r>
              <a:rPr lang="en-US" dirty="0"/>
              <a:t>Benefits and drawbacks of yardstick approach</a:t>
            </a:r>
          </a:p>
        </p:txBody>
      </p:sp>
    </p:spTree>
    <p:extLst>
      <p:ext uri="{BB962C8B-B14F-4D97-AF65-F5344CB8AC3E}">
        <p14:creationId xmlns="" xmlns:p14="http://schemas.microsoft.com/office/powerpoint/2010/main" val="31996270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Formal Reports</a:t>
            </a:r>
          </a:p>
          <a:p>
            <a:pPr marL="45720" indent="0">
              <a:buNone/>
            </a:pPr>
            <a:r>
              <a:rPr lang="en-US" dirty="0" smtClean="0"/>
              <a:t>5 to 500 pages and onwards</a:t>
            </a:r>
          </a:p>
          <a:p>
            <a:pPr marL="45720" indent="0">
              <a:buNone/>
            </a:pPr>
            <a:endParaRPr lang="en-US" dirty="0" smtClean="0"/>
          </a:p>
          <a:p>
            <a:r>
              <a:rPr lang="en-US" dirty="0" smtClean="0"/>
              <a:t>Informal Reports </a:t>
            </a:r>
          </a:p>
          <a:p>
            <a:pPr marL="45720" indent="0">
              <a:buNone/>
            </a:pPr>
            <a:r>
              <a:rPr lang="en-US" dirty="0" smtClean="0"/>
              <a:t>1 to 5 pages</a:t>
            </a:r>
            <a:endParaRPr lang="en-US" dirty="0"/>
          </a:p>
        </p:txBody>
      </p:sp>
      <p:sp>
        <p:nvSpPr>
          <p:cNvPr id="3" name="Title 2"/>
          <p:cNvSpPr>
            <a:spLocks noGrp="1"/>
          </p:cNvSpPr>
          <p:nvPr>
            <p:ph type="title"/>
          </p:nvPr>
        </p:nvSpPr>
        <p:spPr/>
        <p:txBody>
          <a:bodyPr/>
          <a:lstStyle/>
          <a:p>
            <a:r>
              <a:rPr lang="en-US" dirty="0" smtClean="0"/>
              <a:t>Components of formal and informal reports</a:t>
            </a:r>
            <a:endParaRPr lang="en-US" dirty="0"/>
          </a:p>
        </p:txBody>
      </p:sp>
    </p:spTree>
    <p:extLst>
      <p:ext uri="{BB962C8B-B14F-4D97-AF65-F5344CB8AC3E}">
        <p14:creationId xmlns="" xmlns:p14="http://schemas.microsoft.com/office/powerpoint/2010/main" val="26354858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Cover</a:t>
            </a:r>
          </a:p>
          <a:p>
            <a:r>
              <a:rPr lang="en-US" dirty="0" smtClean="0"/>
              <a:t>Enclosed in vinyl or heavy paper binders</a:t>
            </a:r>
          </a:p>
          <a:p>
            <a:r>
              <a:rPr lang="en-US" dirty="0" smtClean="0"/>
              <a:t>To protect the pages </a:t>
            </a:r>
          </a:p>
          <a:p>
            <a:r>
              <a:rPr lang="en-US" dirty="0" smtClean="0"/>
              <a:t>To give professional look and finished appearance</a:t>
            </a:r>
          </a:p>
          <a:p>
            <a:endParaRPr lang="en-US" dirty="0"/>
          </a:p>
          <a:p>
            <a:pPr marL="45720" indent="0">
              <a:buNone/>
            </a:pPr>
            <a:r>
              <a:rPr lang="en-US" dirty="0" smtClean="0"/>
              <a:t>The title on the cover</a:t>
            </a:r>
          </a:p>
          <a:p>
            <a:r>
              <a:rPr lang="en-US" dirty="0" smtClean="0"/>
              <a:t>May appear through a cut-out window</a:t>
            </a:r>
          </a:p>
          <a:p>
            <a:r>
              <a:rPr lang="en-US" dirty="0" smtClean="0"/>
              <a:t>May be applied with an adhesive label</a:t>
            </a:r>
          </a:p>
          <a:p>
            <a:r>
              <a:rPr lang="en-US" dirty="0" smtClean="0"/>
              <a:t>May be having the title imprinted on the cover</a:t>
            </a:r>
            <a:endParaRPr lang="en-US" dirty="0"/>
          </a:p>
        </p:txBody>
      </p:sp>
      <p:sp>
        <p:nvSpPr>
          <p:cNvPr id="3" name="Title 2"/>
          <p:cNvSpPr>
            <a:spLocks noGrp="1"/>
          </p:cNvSpPr>
          <p:nvPr>
            <p:ph type="title"/>
          </p:nvPr>
        </p:nvSpPr>
        <p:spPr/>
        <p:txBody>
          <a:bodyPr/>
          <a:lstStyle/>
          <a:p>
            <a:r>
              <a:rPr lang="en-US" dirty="0" smtClean="0"/>
              <a:t>Cover</a:t>
            </a:r>
            <a:endParaRPr lang="en-US" dirty="0"/>
          </a:p>
        </p:txBody>
      </p:sp>
    </p:spTree>
    <p:extLst>
      <p:ext uri="{BB962C8B-B14F-4D97-AF65-F5344CB8AC3E}">
        <p14:creationId xmlns="" xmlns:p14="http://schemas.microsoft.com/office/powerpoint/2010/main" val="9397931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Begins with </a:t>
            </a:r>
          </a:p>
          <a:p>
            <a:r>
              <a:rPr lang="en-US" dirty="0" smtClean="0"/>
              <a:t>The name of the report (upper case, no underscore ,no quotation mark)</a:t>
            </a:r>
          </a:p>
          <a:p>
            <a:r>
              <a:rPr lang="en-US" dirty="0" smtClean="0"/>
              <a:t>Presented to or Submitted to(the name ,title and organization of the individual receiving the report)</a:t>
            </a:r>
          </a:p>
          <a:p>
            <a:r>
              <a:rPr lang="en-US" dirty="0" smtClean="0"/>
              <a:t>Prepared by or submitted by ( authors name plus necessary identification)</a:t>
            </a:r>
          </a:p>
          <a:p>
            <a:r>
              <a:rPr lang="en-US" dirty="0" smtClean="0"/>
              <a:t>Date of submission</a:t>
            </a:r>
          </a:p>
          <a:p>
            <a:r>
              <a:rPr lang="en-US" dirty="0" smtClean="0"/>
              <a:t>All items after the title page are a combination of upper and lower case letters.</a:t>
            </a:r>
          </a:p>
          <a:p>
            <a:pPr marL="45720" indent="0">
              <a:buNone/>
            </a:pPr>
            <a:endParaRPr lang="en-US" dirty="0" smtClean="0"/>
          </a:p>
          <a:p>
            <a:endParaRPr lang="en-US" dirty="0"/>
          </a:p>
        </p:txBody>
      </p:sp>
      <p:sp>
        <p:nvSpPr>
          <p:cNvPr id="3" name="Title 2"/>
          <p:cNvSpPr>
            <a:spLocks noGrp="1"/>
          </p:cNvSpPr>
          <p:nvPr>
            <p:ph type="title"/>
          </p:nvPr>
        </p:nvSpPr>
        <p:spPr/>
        <p:txBody>
          <a:bodyPr/>
          <a:lstStyle/>
          <a:p>
            <a:r>
              <a:rPr lang="en-US" dirty="0" smtClean="0"/>
              <a:t>Title page</a:t>
            </a:r>
            <a:endParaRPr lang="en-US" dirty="0"/>
          </a:p>
        </p:txBody>
      </p:sp>
    </p:spTree>
    <p:extLst>
      <p:ext uri="{BB962C8B-B14F-4D97-AF65-F5344CB8AC3E}">
        <p14:creationId xmlns="" xmlns:p14="http://schemas.microsoft.com/office/powerpoint/2010/main" val="3053401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Letter format for outsiders</a:t>
            </a:r>
          </a:p>
          <a:p>
            <a:r>
              <a:rPr lang="en-US" dirty="0" smtClean="0"/>
              <a:t>Memo format for insiders</a:t>
            </a:r>
          </a:p>
          <a:p>
            <a:r>
              <a:rPr lang="en-US" dirty="0" smtClean="0"/>
              <a:t>Follows the direct plan</a:t>
            </a:r>
          </a:p>
          <a:p>
            <a:r>
              <a:rPr lang="en-US" dirty="0" smtClean="0"/>
              <a:t>Less formal than the report itself</a:t>
            </a:r>
          </a:p>
          <a:p>
            <a:r>
              <a:rPr lang="en-US" dirty="0" smtClean="0"/>
              <a:t>Can use first person pronouns ‘I’ and ‘we’ </a:t>
            </a:r>
          </a:p>
          <a:p>
            <a:r>
              <a:rPr lang="en-US" dirty="0" smtClean="0"/>
              <a:t>Can use contractions</a:t>
            </a:r>
          </a:p>
          <a:p>
            <a:pPr marL="45720" indent="0">
              <a:buNone/>
            </a:pPr>
            <a:endParaRPr lang="en-US" dirty="0"/>
          </a:p>
        </p:txBody>
      </p:sp>
      <p:sp>
        <p:nvSpPr>
          <p:cNvPr id="3" name="Title 2"/>
          <p:cNvSpPr>
            <a:spLocks noGrp="1"/>
          </p:cNvSpPr>
          <p:nvPr>
            <p:ph type="title"/>
          </p:nvPr>
        </p:nvSpPr>
        <p:spPr/>
        <p:txBody>
          <a:bodyPr/>
          <a:lstStyle/>
          <a:p>
            <a:r>
              <a:rPr lang="en-US" dirty="0" smtClean="0"/>
              <a:t>Letter or Memo of transmittal</a:t>
            </a:r>
            <a:endParaRPr lang="en-US" dirty="0"/>
          </a:p>
        </p:txBody>
      </p:sp>
    </p:spTree>
    <p:extLst>
      <p:ext uri="{BB962C8B-B14F-4D97-AF65-F5344CB8AC3E}">
        <p14:creationId xmlns="" xmlns:p14="http://schemas.microsoft.com/office/powerpoint/2010/main" val="23116057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contraction is a shortened form of one or two words (one of which is usually a verb). In a contraction, an apostrophe takes the place of the missing letter or letters. Some contractions are: I'm (I am), can't (cannot), how's (how is), and Ma'am (Madam). </a:t>
            </a:r>
          </a:p>
          <a:p>
            <a:r>
              <a:rPr lang="en-US" dirty="0"/>
              <a:t>For example, "don't" is a contraction that is short for "do not"; the apostrophe in "don't" takes the place of the missing "o". Another example is "o'clock," a contraction "of the clock." A less common example of a contraction is "jack-o'-lantern," short for "jack-of-lantern"; in it, the apostrophe takes the place of the missing "f" in "of." </a:t>
            </a:r>
          </a:p>
          <a:p>
            <a:endParaRPr lang="en-US" dirty="0"/>
          </a:p>
        </p:txBody>
      </p:sp>
      <p:sp>
        <p:nvSpPr>
          <p:cNvPr id="3" name="Title 2"/>
          <p:cNvSpPr>
            <a:spLocks noGrp="1"/>
          </p:cNvSpPr>
          <p:nvPr>
            <p:ph type="title"/>
          </p:nvPr>
        </p:nvSpPr>
        <p:spPr/>
        <p:txBody>
          <a:bodyPr/>
          <a:lstStyle/>
          <a:p>
            <a:r>
              <a:rPr lang="en-US" dirty="0" smtClean="0"/>
              <a:t>Contractions</a:t>
            </a:r>
            <a:endParaRPr lang="en-US" dirty="0"/>
          </a:p>
        </p:txBody>
      </p:sp>
    </p:spTree>
    <p:extLst>
      <p:ext uri="{BB962C8B-B14F-4D97-AF65-F5344CB8AC3E}">
        <p14:creationId xmlns="" xmlns:p14="http://schemas.microsoft.com/office/powerpoint/2010/main" val="33339103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dirty="0" smtClean="0"/>
          </a:p>
          <a:p>
            <a:pPr marL="45720" indent="0">
              <a:buNone/>
            </a:pPr>
            <a:endParaRPr lang="en-US" dirty="0"/>
          </a:p>
          <a:p>
            <a:pPr marL="45720" indent="0">
              <a:buNone/>
            </a:pPr>
            <a:r>
              <a:rPr lang="en-US" dirty="0" smtClean="0"/>
              <a:t>1.Announces the topic of the report and how it was authorized</a:t>
            </a:r>
          </a:p>
          <a:p>
            <a:pPr marL="45720" indent="0">
              <a:buNone/>
            </a:pPr>
            <a:r>
              <a:rPr lang="en-US" dirty="0" smtClean="0"/>
              <a:t>2.Briefly describes the project</a:t>
            </a:r>
          </a:p>
          <a:p>
            <a:pPr marL="45720" indent="0">
              <a:buNone/>
            </a:pPr>
            <a:r>
              <a:rPr lang="en-US" dirty="0" smtClean="0"/>
              <a:t>3.Highlights the report’s findings , conclusions and recommendations(if the reader in receptive)</a:t>
            </a:r>
          </a:p>
          <a:p>
            <a:pPr marL="45720" indent="0">
              <a:buNone/>
            </a:pPr>
            <a:r>
              <a:rPr lang="en-US" dirty="0" smtClean="0"/>
              <a:t>4.Closes with appreciation of the assignment , Instructions for the reader’s follow up actions</a:t>
            </a:r>
          </a:p>
          <a:p>
            <a:pPr marL="45720" indent="0">
              <a:buNone/>
            </a:pPr>
            <a:r>
              <a:rPr lang="en-US" dirty="0" smtClean="0"/>
              <a:t>5.Acknowledgement of help from others</a:t>
            </a:r>
          </a:p>
          <a:p>
            <a:pPr marL="45720" indent="0">
              <a:buNone/>
            </a:pPr>
            <a:r>
              <a:rPr lang="en-US" dirty="0" smtClean="0"/>
              <a:t>6.Offer of assistance in answering questions</a:t>
            </a:r>
          </a:p>
          <a:p>
            <a:endParaRPr lang="en-US" dirty="0" smtClean="0"/>
          </a:p>
          <a:p>
            <a:pPr marL="45720" indent="0">
              <a:buNone/>
            </a:pPr>
            <a:endParaRPr lang="en-US" dirty="0"/>
          </a:p>
        </p:txBody>
      </p:sp>
      <p:sp>
        <p:nvSpPr>
          <p:cNvPr id="3" name="Title 2"/>
          <p:cNvSpPr>
            <a:spLocks noGrp="1"/>
          </p:cNvSpPr>
          <p:nvPr>
            <p:ph type="title"/>
          </p:nvPr>
        </p:nvSpPr>
        <p:spPr/>
        <p:txBody>
          <a:bodyPr/>
          <a:lstStyle/>
          <a:p>
            <a:r>
              <a:rPr lang="en-US" dirty="0"/>
              <a:t>Letter or Memo of transmittal</a:t>
            </a:r>
          </a:p>
        </p:txBody>
      </p:sp>
    </p:spTree>
    <p:extLst>
      <p:ext uri="{BB962C8B-B14F-4D97-AF65-F5344CB8AC3E}">
        <p14:creationId xmlns="" xmlns:p14="http://schemas.microsoft.com/office/powerpoint/2010/main" val="24773389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If the report is going to different readers</a:t>
            </a:r>
          </a:p>
          <a:p>
            <a:r>
              <a:rPr lang="en-US" dirty="0" smtClean="0"/>
              <a:t>A special transmittal letter or memo should be prepared for each</a:t>
            </a:r>
          </a:p>
          <a:p>
            <a:r>
              <a:rPr lang="en-US" dirty="0" smtClean="0"/>
              <a:t>Anticipating what each reader needs to know in using the report</a:t>
            </a:r>
            <a:endParaRPr lang="en-US" dirty="0"/>
          </a:p>
        </p:txBody>
      </p:sp>
      <p:sp>
        <p:nvSpPr>
          <p:cNvPr id="3" name="Title 2"/>
          <p:cNvSpPr>
            <a:spLocks noGrp="1"/>
          </p:cNvSpPr>
          <p:nvPr>
            <p:ph type="title"/>
          </p:nvPr>
        </p:nvSpPr>
        <p:spPr/>
        <p:txBody>
          <a:bodyPr/>
          <a:lstStyle/>
          <a:p>
            <a:r>
              <a:rPr lang="en-US" dirty="0"/>
              <a:t>Letter or Memo of transmittal</a:t>
            </a:r>
          </a:p>
        </p:txBody>
      </p:sp>
    </p:spTree>
    <p:extLst>
      <p:ext uri="{BB962C8B-B14F-4D97-AF65-F5344CB8AC3E}">
        <p14:creationId xmlns="" xmlns:p14="http://schemas.microsoft.com/office/powerpoint/2010/main" val="195051448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Headings in the report and page numbers *</a:t>
            </a:r>
          </a:p>
          <a:p>
            <a:r>
              <a:rPr lang="en-US" dirty="0" smtClean="0"/>
              <a:t>For short ,include all the headings</a:t>
            </a:r>
          </a:p>
          <a:p>
            <a:r>
              <a:rPr lang="en-US" dirty="0" smtClean="0"/>
              <a:t>For long reports , may pick only first and second level headings</a:t>
            </a:r>
          </a:p>
          <a:p>
            <a:r>
              <a:rPr lang="en-US" dirty="0" smtClean="0"/>
              <a:t>Leaders(spaced or un spaced dots) help guide the eye from heading to the page number</a:t>
            </a:r>
          </a:p>
          <a:p>
            <a:pPr marL="45720" indent="0">
              <a:buNone/>
            </a:pPr>
            <a:r>
              <a:rPr lang="en-US" dirty="0" smtClean="0"/>
              <a:t> </a:t>
            </a:r>
            <a:endParaRPr lang="en-US" dirty="0"/>
          </a:p>
        </p:txBody>
      </p:sp>
      <p:sp>
        <p:nvSpPr>
          <p:cNvPr id="3" name="Title 2"/>
          <p:cNvSpPr>
            <a:spLocks noGrp="1"/>
          </p:cNvSpPr>
          <p:nvPr>
            <p:ph type="title"/>
          </p:nvPr>
        </p:nvSpPr>
        <p:spPr/>
        <p:txBody>
          <a:bodyPr/>
          <a:lstStyle/>
          <a:p>
            <a:r>
              <a:rPr lang="en-US" dirty="0" smtClean="0"/>
              <a:t>Table of Contents</a:t>
            </a:r>
            <a:endParaRPr lang="en-US" dirty="0"/>
          </a:p>
        </p:txBody>
      </p:sp>
    </p:spTree>
    <p:extLst>
      <p:ext uri="{BB962C8B-B14F-4D97-AF65-F5344CB8AC3E}">
        <p14:creationId xmlns="" xmlns:p14="http://schemas.microsoft.com/office/powerpoint/2010/main" val="227434291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May appear on the same page of table of contents</a:t>
            </a:r>
          </a:p>
          <a:p>
            <a:r>
              <a:rPr lang="en-US" dirty="0" smtClean="0"/>
              <a:t>For each figure , include a title and page number</a:t>
            </a:r>
          </a:p>
          <a:p>
            <a:endParaRPr lang="en-US" dirty="0" smtClean="0"/>
          </a:p>
          <a:p>
            <a:pPr marL="45720" indent="0">
              <a:buNone/>
            </a:pPr>
            <a:r>
              <a:rPr lang="en-US" dirty="0" smtClean="0"/>
              <a:t>If you distinguish between  figures and tables </a:t>
            </a:r>
          </a:p>
          <a:p>
            <a:r>
              <a:rPr lang="en-US" dirty="0"/>
              <a:t> </a:t>
            </a:r>
            <a:r>
              <a:rPr lang="en-US" dirty="0" smtClean="0"/>
              <a:t>Make separate list for tables and figures</a:t>
            </a:r>
            <a:endParaRPr lang="en-US" dirty="0"/>
          </a:p>
        </p:txBody>
      </p:sp>
      <p:sp>
        <p:nvSpPr>
          <p:cNvPr id="3" name="Title 2"/>
          <p:cNvSpPr>
            <a:spLocks noGrp="1"/>
          </p:cNvSpPr>
          <p:nvPr>
            <p:ph type="title"/>
          </p:nvPr>
        </p:nvSpPr>
        <p:spPr/>
        <p:txBody>
          <a:bodyPr/>
          <a:lstStyle/>
          <a:p>
            <a:r>
              <a:rPr lang="en-US" dirty="0" smtClean="0"/>
              <a:t>List of Figures</a:t>
            </a:r>
            <a:endParaRPr lang="en-US" dirty="0"/>
          </a:p>
        </p:txBody>
      </p:sp>
    </p:spTree>
    <p:extLst>
      <p:ext uri="{BB962C8B-B14F-4D97-AF65-F5344CB8AC3E}">
        <p14:creationId xmlns="" xmlns:p14="http://schemas.microsoft.com/office/powerpoint/2010/main" val="33378310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Purpose</a:t>
            </a:r>
          </a:p>
          <a:p>
            <a:r>
              <a:rPr lang="en-US" dirty="0" smtClean="0"/>
              <a:t>To present an overview to people who do not have time to read the entire document</a:t>
            </a:r>
          </a:p>
          <a:p>
            <a:endParaRPr lang="en-US" dirty="0"/>
          </a:p>
          <a:p>
            <a:endParaRPr lang="en-US" dirty="0" smtClean="0"/>
          </a:p>
          <a:p>
            <a:pPr marL="45720" indent="0">
              <a:buNone/>
            </a:pPr>
            <a:r>
              <a:rPr lang="en-US" dirty="0" smtClean="0"/>
              <a:t>Writer of the report himself/herself normally writes its executive summary </a:t>
            </a:r>
          </a:p>
          <a:p>
            <a:pPr marL="45720" indent="0">
              <a:buNone/>
            </a:pPr>
            <a:r>
              <a:rPr lang="en-US" dirty="0" smtClean="0"/>
              <a:t>But sometimes another person is asked to write the executive summary of an already published report by someone else</a:t>
            </a:r>
            <a:endParaRPr lang="en-US" dirty="0"/>
          </a:p>
        </p:txBody>
      </p:sp>
      <p:sp>
        <p:nvSpPr>
          <p:cNvPr id="3" name="Title 2"/>
          <p:cNvSpPr>
            <a:spLocks noGrp="1"/>
          </p:cNvSpPr>
          <p:nvPr>
            <p:ph type="title"/>
          </p:nvPr>
        </p:nvSpPr>
        <p:spPr/>
        <p:txBody>
          <a:bodyPr/>
          <a:lstStyle/>
          <a:p>
            <a:r>
              <a:rPr lang="en-US" dirty="0" smtClean="0"/>
              <a:t>Executive summary</a:t>
            </a:r>
            <a:endParaRPr lang="en-US" dirty="0"/>
          </a:p>
        </p:txBody>
      </p:sp>
    </p:spTree>
    <p:extLst>
      <p:ext uri="{BB962C8B-B14F-4D97-AF65-F5344CB8AC3E}">
        <p14:creationId xmlns="" xmlns:p14="http://schemas.microsoft.com/office/powerpoint/2010/main" val="13677198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 Perform the following activities</a:t>
            </a:r>
          </a:p>
          <a:p>
            <a:pPr marL="45720" indent="0">
              <a:buNone/>
            </a:pPr>
            <a:endParaRPr lang="en-US" dirty="0" smtClean="0"/>
          </a:p>
          <a:p>
            <a:pPr marL="45720" indent="0">
              <a:buNone/>
            </a:pPr>
            <a:r>
              <a:rPr lang="en-US" sz="2800" b="1" dirty="0" smtClean="0"/>
              <a:t>Summarize the key points</a:t>
            </a:r>
          </a:p>
          <a:p>
            <a:pPr marL="45720" indent="0">
              <a:buNone/>
            </a:pPr>
            <a:r>
              <a:rPr lang="en-US" dirty="0" smtClean="0"/>
              <a:t>1.purpose and problem of the report</a:t>
            </a:r>
          </a:p>
          <a:p>
            <a:pPr marL="45720" indent="0">
              <a:buNone/>
            </a:pPr>
            <a:r>
              <a:rPr lang="en-US" dirty="0" smtClean="0"/>
              <a:t>2.findings</a:t>
            </a:r>
          </a:p>
          <a:p>
            <a:pPr marL="45720" indent="0">
              <a:buNone/>
            </a:pPr>
            <a:r>
              <a:rPr lang="en-US" dirty="0" smtClean="0"/>
              <a:t>3.Conclusions and recommendations</a:t>
            </a:r>
          </a:p>
          <a:p>
            <a:pPr marL="45720" indent="0">
              <a:buNone/>
            </a:pPr>
            <a:r>
              <a:rPr lang="en-US" dirty="0" smtClean="0"/>
              <a:t>4.Research methods</a:t>
            </a:r>
          </a:p>
          <a:p>
            <a:endParaRPr lang="en-US" dirty="0"/>
          </a:p>
        </p:txBody>
      </p:sp>
      <p:sp>
        <p:nvSpPr>
          <p:cNvPr id="3" name="Title 2"/>
          <p:cNvSpPr>
            <a:spLocks noGrp="1"/>
          </p:cNvSpPr>
          <p:nvPr>
            <p:ph type="title"/>
          </p:nvPr>
        </p:nvSpPr>
        <p:spPr/>
        <p:txBody>
          <a:bodyPr/>
          <a:lstStyle/>
          <a:p>
            <a:r>
              <a:rPr lang="en-US" dirty="0" smtClean="0"/>
              <a:t>Executive summary</a:t>
            </a:r>
            <a:endParaRPr lang="en-US" dirty="0"/>
          </a:p>
        </p:txBody>
      </p:sp>
    </p:spTree>
    <p:extLst>
      <p:ext uri="{BB962C8B-B14F-4D97-AF65-F5344CB8AC3E}">
        <p14:creationId xmlns="" xmlns:p14="http://schemas.microsoft.com/office/powerpoint/2010/main" val="1423581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400" b="1" dirty="0" smtClean="0"/>
              <a:t>Look for the strategic words and sentences</a:t>
            </a:r>
          </a:p>
          <a:p>
            <a:pPr marL="45720" indent="0">
              <a:buNone/>
            </a:pPr>
            <a:r>
              <a:rPr lang="en-US" dirty="0" smtClean="0"/>
              <a:t>Read the entire report fully</a:t>
            </a:r>
          </a:p>
          <a:p>
            <a:r>
              <a:rPr lang="en-US" dirty="0" smtClean="0"/>
              <a:t> Pay special attention to first and last sentences of the paragraphs</a:t>
            </a:r>
          </a:p>
          <a:p>
            <a:pPr marL="45720" indent="0">
              <a:buNone/>
            </a:pPr>
            <a:r>
              <a:rPr lang="en-US" dirty="0" smtClean="0"/>
              <a:t>Look for </a:t>
            </a:r>
          </a:p>
          <a:p>
            <a:pPr marL="45720" indent="0">
              <a:buNone/>
            </a:pPr>
            <a:r>
              <a:rPr lang="en-US" dirty="0" smtClean="0"/>
              <a:t>1.words that enumerate( first, next ,finally)</a:t>
            </a:r>
          </a:p>
          <a:p>
            <a:pPr marL="45720" indent="0">
              <a:buNone/>
            </a:pPr>
            <a:r>
              <a:rPr lang="en-US" dirty="0" smtClean="0"/>
              <a:t>2.Words that express causation(therefore, as a result)</a:t>
            </a:r>
          </a:p>
          <a:p>
            <a:pPr marL="45720" indent="0">
              <a:buNone/>
            </a:pPr>
            <a:r>
              <a:rPr lang="en-US" dirty="0"/>
              <a:t>3</a:t>
            </a:r>
            <a:r>
              <a:rPr lang="en-US" dirty="0" smtClean="0"/>
              <a:t>.Words that signal essentials(basically ,central ,principal, leading, major)</a:t>
            </a:r>
          </a:p>
          <a:p>
            <a:pPr marL="45720" indent="0">
              <a:buNone/>
            </a:pPr>
            <a:r>
              <a:rPr lang="en-US" dirty="0" smtClean="0"/>
              <a:t>4.Words that contrast ideas(However ,consequently)</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 xmlns:p14="http://schemas.microsoft.com/office/powerpoint/2010/main" val="21750236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800" b="1" dirty="0" smtClean="0"/>
              <a:t>Prepare an outline with headings</a:t>
            </a:r>
          </a:p>
          <a:p>
            <a:pPr marL="45720" indent="0">
              <a:buNone/>
            </a:pPr>
            <a:r>
              <a:rPr lang="en-US" dirty="0" smtClean="0"/>
              <a:t>At a minimum headings for</a:t>
            </a:r>
          </a:p>
          <a:p>
            <a:r>
              <a:rPr lang="en-US" dirty="0" smtClean="0"/>
              <a:t>Purpose</a:t>
            </a:r>
          </a:p>
          <a:p>
            <a:r>
              <a:rPr lang="en-US" dirty="0" smtClean="0"/>
              <a:t>Findings</a:t>
            </a:r>
          </a:p>
          <a:p>
            <a:r>
              <a:rPr lang="en-US" dirty="0" smtClean="0"/>
              <a:t>Conclusions or recommendations</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 xmlns:p14="http://schemas.microsoft.com/office/powerpoint/2010/main" val="25126621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800" b="1" dirty="0" smtClean="0"/>
              <a:t>Fill in your outline</a:t>
            </a:r>
          </a:p>
          <a:p>
            <a:r>
              <a:rPr lang="en-US" dirty="0" smtClean="0"/>
              <a:t>Some writers cut and paste important info from the report then condense it for the outline of the executive summary with careful editing</a:t>
            </a:r>
          </a:p>
          <a:p>
            <a:r>
              <a:rPr lang="en-US" dirty="0" smtClean="0"/>
              <a:t>Some find it efficient to create new sentences as they write the executive summary</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 xmlns:p14="http://schemas.microsoft.com/office/powerpoint/2010/main" val="8240751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800" b="1" dirty="0" smtClean="0"/>
              <a:t>Begin with purpose</a:t>
            </a:r>
          </a:p>
          <a:p>
            <a:r>
              <a:rPr lang="en-US" dirty="0" smtClean="0"/>
              <a:t>“the purpose of this report is to…”       **</a:t>
            </a:r>
          </a:p>
          <a:p>
            <a:endParaRPr lang="en-US" dirty="0"/>
          </a:p>
          <a:p>
            <a:pPr marL="45720" indent="0">
              <a:buNone/>
            </a:pPr>
            <a:r>
              <a:rPr lang="en-US" sz="2800" b="1" dirty="0" smtClean="0"/>
              <a:t>Follow the Report Order</a:t>
            </a:r>
          </a:p>
          <a:p>
            <a:pPr marL="45720" indent="0">
              <a:buNone/>
            </a:pPr>
            <a:r>
              <a:rPr lang="en-US" dirty="0" smtClean="0"/>
              <a:t>Present the info in the summary in the same order as it appeared in the report</a:t>
            </a:r>
          </a:p>
          <a:p>
            <a:pPr marL="45720" indent="0">
              <a:buNone/>
            </a:pPr>
            <a:endParaRPr lang="en-US" dirty="0"/>
          </a:p>
          <a:p>
            <a:pPr marL="45720" indent="0">
              <a:buNone/>
            </a:pPr>
            <a:r>
              <a:rPr lang="en-US" sz="2800" b="1" dirty="0" smtClean="0"/>
              <a:t>Eliminate </a:t>
            </a:r>
            <a:r>
              <a:rPr lang="en-US" sz="2800" b="1" dirty="0"/>
              <a:t>non-essential </a:t>
            </a:r>
            <a:r>
              <a:rPr lang="en-US" sz="2800" b="1" dirty="0" smtClean="0"/>
              <a:t>Details</a:t>
            </a:r>
            <a:endParaRPr lang="en-US" sz="2800" b="1" dirty="0"/>
          </a:p>
          <a:p>
            <a:pPr marL="45720" indent="0">
              <a:buNone/>
            </a:pPr>
            <a:r>
              <a:rPr lang="en-US" dirty="0" smtClean="0"/>
              <a:t>Only main points</a:t>
            </a:r>
          </a:p>
          <a:p>
            <a:pPr marL="45720" indent="0">
              <a:buNone/>
            </a:pPr>
            <a:r>
              <a:rPr lang="en-US" dirty="0" smtClean="0"/>
              <a:t>No new info not present in the report</a:t>
            </a:r>
          </a:p>
          <a:p>
            <a:pPr marL="45720" indent="0">
              <a:buNone/>
            </a:pPr>
            <a:r>
              <a:rPr lang="en-US" dirty="0" smtClean="0"/>
              <a:t>Minimal technical language</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 xmlns:p14="http://schemas.microsoft.com/office/powerpoint/2010/main" val="6283216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US" sz="2800" b="1" dirty="0" smtClean="0"/>
          </a:p>
          <a:p>
            <a:pPr marL="45720" indent="0">
              <a:buNone/>
            </a:pPr>
            <a:r>
              <a:rPr lang="en-US" sz="2800" b="1" dirty="0" smtClean="0"/>
              <a:t>Control the Length</a:t>
            </a:r>
          </a:p>
          <a:p>
            <a:pPr marL="45720" indent="0">
              <a:buNone/>
            </a:pPr>
            <a:r>
              <a:rPr lang="en-US" dirty="0" smtClean="0"/>
              <a:t>10 % of the original document    ***</a:t>
            </a:r>
          </a:p>
          <a:p>
            <a:pPr marL="45720" indent="0">
              <a:buNone/>
            </a:pPr>
            <a:endParaRPr lang="en-US" dirty="0"/>
          </a:p>
          <a:p>
            <a:pPr marL="45720" indent="0">
              <a:buNone/>
            </a:pPr>
            <a:r>
              <a:rPr lang="en-US" dirty="0" smtClean="0"/>
              <a:t>For a very long report</a:t>
            </a:r>
          </a:p>
          <a:p>
            <a:pPr marL="45720" indent="0">
              <a:buNone/>
            </a:pPr>
            <a:r>
              <a:rPr lang="en-US" dirty="0" smtClean="0"/>
              <a:t>Ex Summary can add graphics to adequately highlight the main points</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 xmlns:p14="http://schemas.microsoft.com/office/powerpoint/2010/main" val="35629652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Incidental or supporting material is added in appendix</a:t>
            </a:r>
          </a:p>
          <a:p>
            <a:pPr marL="45720" indent="0">
              <a:buNone/>
            </a:pPr>
            <a:r>
              <a:rPr lang="en-US" dirty="0" smtClean="0"/>
              <a:t>Like</a:t>
            </a:r>
          </a:p>
          <a:p>
            <a:r>
              <a:rPr lang="en-US" dirty="0" smtClean="0"/>
              <a:t>Forms</a:t>
            </a:r>
          </a:p>
          <a:p>
            <a:r>
              <a:rPr lang="en-US" dirty="0" smtClean="0"/>
              <a:t>Questionnaires</a:t>
            </a:r>
          </a:p>
          <a:p>
            <a:r>
              <a:rPr lang="en-US" dirty="0" smtClean="0"/>
              <a:t>Copies of other report survey forms etc.</a:t>
            </a:r>
          </a:p>
          <a:p>
            <a:endParaRPr lang="en-US" dirty="0"/>
          </a:p>
          <a:p>
            <a:r>
              <a:rPr lang="en-US" dirty="0" smtClean="0"/>
              <a:t>May be relevant to some irrelevant for others</a:t>
            </a:r>
          </a:p>
          <a:p>
            <a:r>
              <a:rPr lang="en-US" dirty="0" smtClean="0"/>
              <a:t>Additional appendixes</a:t>
            </a:r>
          </a:p>
          <a:p>
            <a:pPr marL="45720" indent="0">
              <a:buNone/>
            </a:pPr>
            <a:r>
              <a:rPr lang="en-US" dirty="0"/>
              <a:t>m</a:t>
            </a:r>
            <a:r>
              <a:rPr lang="en-US" dirty="0" smtClean="0"/>
              <a:t>ay be labeled as  Appendix A ,Appendix B, Appendix C etc.</a:t>
            </a:r>
            <a:endParaRPr lang="en-US" dirty="0"/>
          </a:p>
        </p:txBody>
      </p:sp>
      <p:sp>
        <p:nvSpPr>
          <p:cNvPr id="3" name="Title 2"/>
          <p:cNvSpPr>
            <a:spLocks noGrp="1"/>
          </p:cNvSpPr>
          <p:nvPr>
            <p:ph type="title"/>
          </p:nvPr>
        </p:nvSpPr>
        <p:spPr/>
        <p:txBody>
          <a:bodyPr/>
          <a:lstStyle/>
          <a:p>
            <a:r>
              <a:rPr lang="en-US" dirty="0" smtClean="0"/>
              <a:t>Appendix</a:t>
            </a:r>
            <a:endParaRPr lang="en-US" dirty="0"/>
          </a:p>
        </p:txBody>
      </p:sp>
    </p:spTree>
    <p:extLst>
      <p:ext uri="{BB962C8B-B14F-4D97-AF65-F5344CB8AC3E}">
        <p14:creationId xmlns="" xmlns:p14="http://schemas.microsoft.com/office/powerpoint/2010/main" val="19157677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marL="45720" indent="0">
              <a:buNone/>
            </a:pPr>
            <a:r>
              <a:rPr lang="en-US" dirty="0" smtClean="0"/>
              <a:t>Sources of the ideas mentioned in the report</a:t>
            </a:r>
            <a:endParaRPr lang="en-US" dirty="0"/>
          </a:p>
          <a:p>
            <a:endParaRPr lang="en-US" dirty="0" smtClean="0"/>
          </a:p>
          <a:p>
            <a:endParaRPr lang="en-US" dirty="0"/>
          </a:p>
          <a:p>
            <a:r>
              <a:rPr lang="en-US" dirty="0" smtClean="0"/>
              <a:t>MLA ……. Alphabetically (Work Cited)</a:t>
            </a:r>
          </a:p>
          <a:p>
            <a:r>
              <a:rPr lang="en-US" dirty="0" smtClean="0"/>
              <a:t>APA………(</a:t>
            </a:r>
            <a:r>
              <a:rPr lang="en-US" smtClean="0"/>
              <a:t>References)     etc.</a:t>
            </a:r>
            <a:endParaRPr lang="en-US" dirty="0"/>
          </a:p>
        </p:txBody>
      </p:sp>
      <p:sp>
        <p:nvSpPr>
          <p:cNvPr id="3" name="Title 2"/>
          <p:cNvSpPr>
            <a:spLocks noGrp="1"/>
          </p:cNvSpPr>
          <p:nvPr>
            <p:ph type="title"/>
          </p:nvPr>
        </p:nvSpPr>
        <p:spPr/>
        <p:txBody>
          <a:bodyPr/>
          <a:lstStyle/>
          <a:p>
            <a:r>
              <a:rPr lang="en-US" dirty="0" smtClean="0"/>
              <a:t>Bibliography, work cited ,references</a:t>
            </a:r>
            <a:endParaRPr lang="en-US" dirty="0"/>
          </a:p>
        </p:txBody>
      </p:sp>
    </p:spTree>
    <p:extLst>
      <p:ext uri="{BB962C8B-B14F-4D97-AF65-F5344CB8AC3E}">
        <p14:creationId xmlns="" xmlns:p14="http://schemas.microsoft.com/office/powerpoint/2010/main" val="42899234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Whatever Format</a:t>
            </a:r>
          </a:p>
          <a:p>
            <a:pPr marL="45720" indent="0">
              <a:buNone/>
            </a:pPr>
            <a:r>
              <a:rPr lang="en-US" dirty="0" smtClean="0"/>
              <a:t>Must Include</a:t>
            </a:r>
          </a:p>
          <a:p>
            <a:pPr marL="45720" indent="0">
              <a:buNone/>
            </a:pPr>
            <a:r>
              <a:rPr lang="en-US" dirty="0" smtClean="0"/>
              <a:t>Author, Title , Publication, Date of Publication ,Page number</a:t>
            </a:r>
          </a:p>
          <a:p>
            <a:pPr marL="45720" indent="0">
              <a:buNone/>
            </a:pPr>
            <a:endParaRPr lang="en-US" dirty="0" smtClean="0"/>
          </a:p>
          <a:p>
            <a:pPr marL="45720" indent="0">
              <a:buNone/>
            </a:pPr>
            <a:r>
              <a:rPr lang="en-US" dirty="0" smtClean="0"/>
              <a:t>For Electronic References</a:t>
            </a:r>
          </a:p>
          <a:p>
            <a:pPr marL="45720" indent="0">
              <a:buNone/>
            </a:pPr>
            <a:endParaRPr lang="en-US" dirty="0" smtClean="0"/>
          </a:p>
          <a:p>
            <a:pPr marL="45720" indent="0">
              <a:buNone/>
            </a:pPr>
            <a:r>
              <a:rPr lang="en-US" dirty="0" smtClean="0"/>
              <a:t>In addition to the above</a:t>
            </a:r>
          </a:p>
          <a:p>
            <a:pPr marL="45720" indent="0">
              <a:buNone/>
            </a:pPr>
            <a:r>
              <a:rPr lang="en-US" dirty="0" smtClean="0"/>
              <a:t>Description of the electronic address ,path leading to the citation, date of visiting the electronic reference </a:t>
            </a:r>
          </a:p>
          <a:p>
            <a:endParaRPr lang="en-US" dirty="0"/>
          </a:p>
        </p:txBody>
      </p:sp>
      <p:sp>
        <p:nvSpPr>
          <p:cNvPr id="3" name="Title 2"/>
          <p:cNvSpPr>
            <a:spLocks noGrp="1"/>
          </p:cNvSpPr>
          <p:nvPr>
            <p:ph type="title"/>
          </p:nvPr>
        </p:nvSpPr>
        <p:spPr/>
        <p:txBody>
          <a:bodyPr/>
          <a:lstStyle/>
          <a:p>
            <a:r>
              <a:rPr lang="en-US" dirty="0"/>
              <a:t>Bibliography, work cited ,references</a:t>
            </a:r>
          </a:p>
        </p:txBody>
      </p:sp>
    </p:spTree>
    <p:extLst>
      <p:ext uri="{BB962C8B-B14F-4D97-AF65-F5344CB8AC3E}">
        <p14:creationId xmlns="" xmlns:p14="http://schemas.microsoft.com/office/powerpoint/2010/main" val="19676814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1109</TotalTime>
  <Words>3448</Words>
  <Application>Microsoft Office PowerPoint</Application>
  <PresentationFormat>On-screen Show (4:3)</PresentationFormat>
  <Paragraphs>448</Paragraphs>
  <Slides>67</Slides>
  <Notes>3</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Grid</vt:lpstr>
      <vt:lpstr>informational Reports 1.TO EDUCATE THE READER 2.Information alone is the focus  Analytical Reports 1.To persuade readers to accept some conclusion or recommendation 2.End is either a decision or an action 3.ANALYTICAL REPORTS ARE WRITTEN TO RESPOND TO SPECIAL CIRCUMSTANCES   </vt:lpstr>
      <vt:lpstr>Examples o informational reports</vt:lpstr>
      <vt:lpstr>Reader Comprehension in informational report</vt:lpstr>
      <vt:lpstr>Structuring ideas in a report</vt:lpstr>
      <vt:lpstr>Detailed Examples of Subdividing the Informational reports</vt:lpstr>
      <vt:lpstr>Detailed Examples of Subdividing the Informational reports</vt:lpstr>
      <vt:lpstr>Two examples of Informational reports(Periodic Reports ,Personal activity Reports)</vt:lpstr>
      <vt:lpstr>Format of Periodic reports</vt:lpstr>
      <vt:lpstr>Sequence of the periodic report most of the time</vt:lpstr>
      <vt:lpstr>Sequence of the periodic report most of the time</vt:lpstr>
      <vt:lpstr>Important thing to remember in periodic reports</vt:lpstr>
      <vt:lpstr>example of A periodic report</vt:lpstr>
      <vt:lpstr>Personal Activity Report </vt:lpstr>
      <vt:lpstr>EXAMPLE OF  A PERSONAL ACTIVITY REPORT</vt:lpstr>
      <vt:lpstr>Analytical reports  </vt:lpstr>
      <vt:lpstr>Organizing Analytical reports</vt:lpstr>
      <vt:lpstr>Example of Subdividing the Analytical report along the conclusion </vt:lpstr>
      <vt:lpstr>Example of Subdividing the Analytical report along the conclusion </vt:lpstr>
      <vt:lpstr>Example of Subdividing the Analytical report along the conclusion </vt:lpstr>
      <vt:lpstr>Example of Subdividing the Analytical report on recommendations</vt:lpstr>
      <vt:lpstr>Example of Subdividing the Analytical report on recommendations</vt:lpstr>
      <vt:lpstr>Example of Subdividing the Analytical report on recommendations</vt:lpstr>
      <vt:lpstr>Subdividing the analytical report by logical argument </vt:lpstr>
      <vt:lpstr>Three methods of Subdividing the analytical report by logical argument </vt:lpstr>
      <vt:lpstr>Subdividing the analytical report by logical argument  Approach</vt:lpstr>
      <vt:lpstr>2+2=4  Approach</vt:lpstr>
      <vt:lpstr>Example of 2+2=4  Approach</vt:lpstr>
      <vt:lpstr>Example of 2+2=4  Approach</vt:lpstr>
      <vt:lpstr>Example of 2+2=4  Approach</vt:lpstr>
      <vt:lpstr>Example of 2+2=4  Approach</vt:lpstr>
      <vt:lpstr>Example of 2+2=4  Approach</vt:lpstr>
      <vt:lpstr>The scientific method</vt:lpstr>
      <vt:lpstr>The scientific method</vt:lpstr>
      <vt:lpstr>An Example of a proposal with scientific Method</vt:lpstr>
      <vt:lpstr>An Example of a proposal with scientific Method</vt:lpstr>
      <vt:lpstr>An Example of a proposal with scientific Method</vt:lpstr>
      <vt:lpstr>Benefits of Scientific method </vt:lpstr>
      <vt:lpstr>Drawbacks o Scientific method</vt:lpstr>
      <vt:lpstr>The yardstick approach</vt:lpstr>
      <vt:lpstr>The yardstick approach</vt:lpstr>
      <vt:lpstr>The yardstick approach</vt:lpstr>
      <vt:lpstr>The yardstick approach</vt:lpstr>
      <vt:lpstr>The yardstick approach</vt:lpstr>
      <vt:lpstr>The yardstick approach(ex 1)</vt:lpstr>
      <vt:lpstr>The yardstick approach(ex 2)</vt:lpstr>
      <vt:lpstr>The yardstick approach(ex 2)</vt:lpstr>
      <vt:lpstr>Benefits and drawbacks of yardstick approach</vt:lpstr>
      <vt:lpstr>Benefits and drawbacks of yardstick approach</vt:lpstr>
      <vt:lpstr>Components of formal and informal reports</vt:lpstr>
      <vt:lpstr>Cover</vt:lpstr>
      <vt:lpstr>Title page</vt:lpstr>
      <vt:lpstr>Letter or Memo of transmittal</vt:lpstr>
      <vt:lpstr>Contractions</vt:lpstr>
      <vt:lpstr>Letter or Memo of transmittal</vt:lpstr>
      <vt:lpstr>Letter or Memo of transmittal</vt:lpstr>
      <vt:lpstr>Table of Contents</vt:lpstr>
      <vt:lpstr>List of Figures</vt:lpstr>
      <vt:lpstr>Executive summary</vt:lpstr>
      <vt:lpstr>Executive summary</vt:lpstr>
      <vt:lpstr>Executive summary</vt:lpstr>
      <vt:lpstr>Executive summary</vt:lpstr>
      <vt:lpstr>Executive summary</vt:lpstr>
      <vt:lpstr>Executive summary</vt:lpstr>
      <vt:lpstr>Executive summary</vt:lpstr>
      <vt:lpstr>Appendix</vt:lpstr>
      <vt:lpstr>Bibliography, work cited ,references</vt:lpstr>
      <vt:lpstr>Bibliography, work cited ,references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Consideration</dc:title>
  <dc:creator>MAC</dc:creator>
  <cp:lastModifiedBy>NTS</cp:lastModifiedBy>
  <cp:revision>268</cp:revision>
  <dcterms:created xsi:type="dcterms:W3CDTF">2012-04-04T06:36:09Z</dcterms:created>
  <dcterms:modified xsi:type="dcterms:W3CDTF">2012-05-22T06:07:28Z</dcterms:modified>
</cp:coreProperties>
</file>