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0"/>
  </p:notesMasterIdLst>
  <p:sldIdLst>
    <p:sldId id="256" r:id="rId2"/>
    <p:sldId id="257" r:id="rId3"/>
    <p:sldId id="262" r:id="rId4"/>
    <p:sldId id="258" r:id="rId5"/>
    <p:sldId id="259"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8" d="100"/>
          <a:sy n="68" d="100"/>
        </p:scale>
        <p:origin x="-696" y="37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1FF76E-9578-4BE7-8B85-8BF512604D17}" type="datetimeFigureOut">
              <a:rPr lang="en-US" smtClean="0"/>
              <a:pPr/>
              <a:t>5/10/2012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EEB15A-9F93-42E2-9CE2-37939FAF2780}" type="slidenum">
              <a:rPr lang="en-US" smtClean="0"/>
              <a:pPr/>
              <a:t>‹#›</a:t>
            </a:fld>
            <a:endParaRPr lang="en-US"/>
          </a:p>
        </p:txBody>
      </p:sp>
    </p:spTree>
    <p:extLst>
      <p:ext uri="{BB962C8B-B14F-4D97-AF65-F5344CB8AC3E}">
        <p14:creationId xmlns="" xmlns:p14="http://schemas.microsoft.com/office/powerpoint/2010/main" val="2591788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EB15A-9F93-42E2-9CE2-37939FAF2780}" type="slidenum">
              <a:rPr lang="en-US" smtClean="0"/>
              <a:pPr/>
              <a:t>7</a:t>
            </a:fld>
            <a:endParaRPr lang="en-US"/>
          </a:p>
        </p:txBody>
      </p:sp>
    </p:spTree>
    <p:extLst>
      <p:ext uri="{BB962C8B-B14F-4D97-AF65-F5344CB8AC3E}">
        <p14:creationId xmlns="" xmlns:p14="http://schemas.microsoft.com/office/powerpoint/2010/main" val="1039310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EB15A-9F93-42E2-9CE2-37939FAF2780}" type="slidenum">
              <a:rPr lang="en-US" smtClean="0"/>
              <a:pPr/>
              <a:t>13</a:t>
            </a:fld>
            <a:endParaRPr lang="en-US"/>
          </a:p>
        </p:txBody>
      </p:sp>
    </p:spTree>
    <p:extLst>
      <p:ext uri="{BB962C8B-B14F-4D97-AF65-F5344CB8AC3E}">
        <p14:creationId xmlns="" xmlns:p14="http://schemas.microsoft.com/office/powerpoint/2010/main" val="131343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AB9B93D3-9E93-4111-9146-6465269482E6}" type="datetimeFigureOut">
              <a:rPr lang="en-US" smtClean="0"/>
              <a:pPr/>
              <a:t>5/10/2012</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BF94FED3-EAD4-4285-944D-45FBE539B037}" type="slidenum">
              <a:rPr lang="en-US" smtClean="0"/>
              <a:pPr/>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9B93D3-9E93-4111-9146-6465269482E6}" type="datetimeFigureOut">
              <a:rPr lang="en-US" smtClean="0"/>
              <a:pPr/>
              <a:t>5/10/2012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4FED3-EAD4-4285-944D-45FBE539B037}"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AB9B93D3-9E93-4111-9146-6465269482E6}" type="datetimeFigureOut">
              <a:rPr lang="en-US" smtClean="0"/>
              <a:pPr/>
              <a:t>5/10/2012</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BF94FED3-EAD4-4285-944D-45FBE539B037}" type="slidenum">
              <a:rPr lang="en-US" smtClean="0"/>
              <a:pPr/>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B9B93D3-9E93-4111-9146-6465269482E6}" type="datetimeFigureOut">
              <a:rPr lang="en-US" smtClean="0"/>
              <a:pPr/>
              <a:t>5/10/2012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4FED3-EAD4-4285-944D-45FBE539B037}"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B9B93D3-9E93-4111-9146-6465269482E6}" type="datetimeFigureOut">
              <a:rPr lang="en-US" smtClean="0"/>
              <a:pPr/>
              <a:t>5/10/2012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94FED3-EAD4-4285-944D-45FBE539B037}"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B9B93D3-9E93-4111-9146-6465269482E6}" type="datetimeFigureOut">
              <a:rPr lang="en-US" smtClean="0"/>
              <a:pPr/>
              <a:t>5/10/2012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94FED3-EAD4-4285-944D-45FBE539B037}" type="slidenum">
              <a:rPr lang="en-US" smtClean="0"/>
              <a:pPr/>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AB9B93D3-9E93-4111-9146-6465269482E6}" type="datetimeFigureOut">
              <a:rPr lang="en-US" smtClean="0"/>
              <a:pPr/>
              <a:t>5/10/2012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94FED3-EAD4-4285-944D-45FBE539B03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9B93D3-9E93-4111-9146-6465269482E6}" type="datetimeFigureOut">
              <a:rPr lang="en-US" smtClean="0"/>
              <a:pPr/>
              <a:t>5/10/2012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BF94FED3-EAD4-4285-944D-45FBE539B037}" type="slidenum">
              <a:rPr lang="en-US" smtClean="0"/>
              <a:pPr/>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9B93D3-9E93-4111-9146-6465269482E6}" type="datetimeFigureOut">
              <a:rPr lang="en-US" smtClean="0"/>
              <a:pPr/>
              <a:t>5/10/2012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4FED3-EAD4-4285-944D-45FBE539B037}" type="slidenum">
              <a:rPr lang="en-US" smtClean="0"/>
              <a:pPr/>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9B93D3-9E93-4111-9146-6465269482E6}" type="datetimeFigureOut">
              <a:rPr lang="en-US" smtClean="0"/>
              <a:pPr/>
              <a:t>5/10/2012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4FED3-EAD4-4285-944D-45FBE539B03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9B93D3-9E93-4111-9146-6465269482E6}" type="datetimeFigureOut">
              <a:rPr lang="en-US" smtClean="0"/>
              <a:pPr/>
              <a:t>5/10/2012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BF94FED3-EAD4-4285-944D-45FBE539B03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AB9B93D3-9E93-4111-9146-6465269482E6}" type="datetimeFigureOut">
              <a:rPr lang="en-US" smtClean="0"/>
              <a:pPr/>
              <a:t>5/10/2012</a:t>
            </a:fld>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BF94FED3-EAD4-4285-944D-45FBE539B03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title"/>
          </p:nvPr>
        </p:nvSpPr>
        <p:spPr>
          <a:xfrm>
            <a:off x="228600" y="228600"/>
            <a:ext cx="6705600" cy="6629400"/>
          </a:xfrm>
        </p:spPr>
        <p:txBody>
          <a:bodyPr/>
          <a:lstStyle/>
          <a:p>
            <a:pPr marL="571500" indent="-571500" algn="l">
              <a:buFont typeface="Arial" pitchFamily="34" charset="0"/>
              <a:buChar char="•"/>
            </a:pPr>
            <a:r>
              <a:rPr lang="en-US" dirty="0" smtClean="0"/>
              <a:t>informational Reports</a:t>
            </a:r>
            <a:br>
              <a:rPr lang="en-US" dirty="0" smtClean="0"/>
            </a:br>
            <a:r>
              <a:rPr lang="en-US" sz="2400" dirty="0" smtClean="0"/>
              <a:t>1.</a:t>
            </a:r>
            <a:r>
              <a:rPr lang="en-US" sz="2000" dirty="0" smtClean="0"/>
              <a:t>TO EDUCATE THE READER</a:t>
            </a:r>
            <a:br>
              <a:rPr lang="en-US" sz="2000" dirty="0" smtClean="0"/>
            </a:br>
            <a:r>
              <a:rPr lang="en-US" sz="2000" dirty="0" smtClean="0"/>
              <a:t>2.Information alone is the focus</a:t>
            </a:r>
            <a:r>
              <a:rPr lang="en-US" dirty="0"/>
              <a:t/>
            </a:r>
            <a:br>
              <a:rPr lang="en-US" dirty="0"/>
            </a:br>
            <a:r>
              <a:rPr lang="en-US" dirty="0" smtClean="0"/>
              <a:t/>
            </a:r>
            <a:br>
              <a:rPr lang="en-US" dirty="0" smtClean="0"/>
            </a:br>
            <a:r>
              <a:rPr lang="en-US" dirty="0" smtClean="0"/>
              <a:t>Analytical Reports</a:t>
            </a:r>
            <a:r>
              <a:rPr lang="en-US" dirty="0"/>
              <a:t/>
            </a:r>
            <a:br>
              <a:rPr lang="en-US" dirty="0"/>
            </a:br>
            <a:r>
              <a:rPr lang="en-US" sz="2400" dirty="0" smtClean="0"/>
              <a:t>1.To persuade readers to accept some conclusion or recommendation</a:t>
            </a:r>
            <a:r>
              <a:rPr lang="en-US" dirty="0" smtClean="0"/>
              <a:t/>
            </a:r>
            <a:br>
              <a:rPr lang="en-US" dirty="0" smtClean="0"/>
            </a:br>
            <a:r>
              <a:rPr lang="en-US" sz="2400" dirty="0"/>
              <a:t>2.End is either a decision or an </a:t>
            </a:r>
            <a:r>
              <a:rPr lang="en-US" sz="2400" dirty="0" smtClean="0"/>
              <a:t>action</a:t>
            </a:r>
            <a:r>
              <a:rPr lang="en-US" sz="2400" smtClean="0"/>
              <a:t/>
            </a:r>
            <a:br>
              <a:rPr lang="en-US" sz="2400" smtClean="0"/>
            </a:br>
            <a:r>
              <a:rPr lang="en-US" sz="2400" smtClean="0"/>
              <a:t>3.ANALYTICAL </a:t>
            </a:r>
            <a:r>
              <a:rPr lang="en-US" sz="2400" dirty="0"/>
              <a:t>REPORTS ARE WRITTEN TO RESPOND TO SPECIAL CIRCUMSTANCES</a:t>
            </a:r>
            <a:br>
              <a:rPr lang="en-US" sz="2400" dirty="0"/>
            </a:br>
            <a:r>
              <a:rPr lang="en-US" sz="2400" dirty="0"/>
              <a:t/>
            </a:r>
            <a:br>
              <a:rPr lang="en-US" sz="2400" dirty="0"/>
            </a:br>
            <a:r>
              <a:rPr lang="en-US" sz="2400" dirty="0"/>
              <a:t/>
            </a:r>
            <a:br>
              <a:rPr lang="en-US" sz="2400" dirty="0"/>
            </a:br>
            <a:endParaRPr lang="en-US" sz="2400" dirty="0"/>
          </a:p>
        </p:txBody>
      </p:sp>
    </p:spTree>
    <p:extLst>
      <p:ext uri="{BB962C8B-B14F-4D97-AF65-F5344CB8AC3E}">
        <p14:creationId xmlns="" xmlns:p14="http://schemas.microsoft.com/office/powerpoint/2010/main" val="12734794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Reports for monitoring and controlling operations</a:t>
            </a:r>
          </a:p>
          <a:p>
            <a:r>
              <a:rPr lang="en-US" dirty="0" smtClean="0">
                <a:solidFill>
                  <a:schemeClr val="tx1"/>
                </a:solidFill>
              </a:rPr>
              <a:t>Reports on statements of policies and procedures</a:t>
            </a:r>
          </a:p>
          <a:p>
            <a:r>
              <a:rPr lang="en-US" dirty="0" smtClean="0">
                <a:solidFill>
                  <a:schemeClr val="tx1"/>
                </a:solidFill>
              </a:rPr>
              <a:t>Most Compliance reports</a:t>
            </a:r>
          </a:p>
          <a:p>
            <a:r>
              <a:rPr lang="en-US" dirty="0" smtClean="0">
                <a:solidFill>
                  <a:schemeClr val="tx1"/>
                </a:solidFill>
              </a:rPr>
              <a:t>Most Personal Activity Reports</a:t>
            </a:r>
          </a:p>
          <a:p>
            <a:r>
              <a:rPr lang="en-US" dirty="0" smtClean="0">
                <a:solidFill>
                  <a:schemeClr val="tx1"/>
                </a:solidFill>
              </a:rPr>
              <a:t>Some Justification Reports</a:t>
            </a:r>
          </a:p>
          <a:p>
            <a:r>
              <a:rPr lang="en-US" dirty="0" smtClean="0">
                <a:solidFill>
                  <a:schemeClr val="tx1"/>
                </a:solidFill>
              </a:rPr>
              <a:t>Some Reports on Client work</a:t>
            </a:r>
          </a:p>
          <a:p>
            <a:r>
              <a:rPr lang="en-US" dirty="0" smtClean="0">
                <a:solidFill>
                  <a:schemeClr val="tx1"/>
                </a:solidFill>
              </a:rPr>
              <a:t>Some Proposals</a:t>
            </a:r>
          </a:p>
          <a:p>
            <a:endParaRPr lang="en-US" dirty="0">
              <a:solidFill>
                <a:schemeClr val="tx1"/>
              </a:solidFill>
            </a:endParaRPr>
          </a:p>
        </p:txBody>
      </p:sp>
      <p:sp>
        <p:nvSpPr>
          <p:cNvPr id="3" name="Title 2"/>
          <p:cNvSpPr>
            <a:spLocks noGrp="1"/>
          </p:cNvSpPr>
          <p:nvPr>
            <p:ph type="title"/>
          </p:nvPr>
        </p:nvSpPr>
        <p:spPr/>
        <p:txBody>
          <a:bodyPr/>
          <a:lstStyle/>
          <a:p>
            <a:r>
              <a:rPr lang="en-US" dirty="0" smtClean="0"/>
              <a:t>Examples of informational reports</a:t>
            </a:r>
            <a:endParaRPr lang="en-US" dirty="0"/>
          </a:p>
        </p:txBody>
      </p:sp>
    </p:spTree>
    <p:extLst>
      <p:ext uri="{BB962C8B-B14F-4D97-AF65-F5344CB8AC3E}">
        <p14:creationId xmlns="" xmlns:p14="http://schemas.microsoft.com/office/powerpoint/2010/main" val="730870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b="1" dirty="0" smtClean="0"/>
              <a:t>In Informational Reports main focus is</a:t>
            </a:r>
          </a:p>
          <a:p>
            <a:r>
              <a:rPr lang="en-US" dirty="0" smtClean="0"/>
              <a:t>Reader Comprehension</a:t>
            </a:r>
          </a:p>
          <a:p>
            <a:pPr marL="45720" indent="0">
              <a:buNone/>
            </a:pPr>
            <a:r>
              <a:rPr lang="en-US" dirty="0" smtClean="0"/>
              <a:t>   not the Reader Reaction because to simple informational     reports readers will  normally respond unemotionally</a:t>
            </a:r>
          </a:p>
          <a:p>
            <a:pPr marL="45720" indent="0">
              <a:buNone/>
            </a:pPr>
            <a:endParaRPr lang="en-US" dirty="0"/>
          </a:p>
          <a:p>
            <a:pPr marL="45720" indent="0">
              <a:buNone/>
            </a:pPr>
            <a:r>
              <a:rPr lang="en-US" b="1" dirty="0" smtClean="0"/>
              <a:t>So the information can be presented in direct fashion</a:t>
            </a:r>
          </a:p>
          <a:p>
            <a:pPr marL="45720" indent="0">
              <a:buNone/>
            </a:pPr>
            <a:r>
              <a:rPr lang="en-US" b="1" dirty="0"/>
              <a:t> </a:t>
            </a:r>
          </a:p>
          <a:p>
            <a:pPr marL="45720" indent="0">
              <a:buNone/>
            </a:pPr>
            <a:r>
              <a:rPr lang="en-US" b="1" dirty="0" smtClean="0"/>
              <a:t>But the information should be provided logically and accurately</a:t>
            </a:r>
          </a:p>
          <a:p>
            <a:r>
              <a:rPr lang="en-US" dirty="0"/>
              <a:t> to make the reader understand</a:t>
            </a:r>
          </a:p>
          <a:p>
            <a:r>
              <a:rPr lang="en-US" dirty="0"/>
              <a:t> to make the reader use </a:t>
            </a:r>
            <a:r>
              <a:rPr lang="en-US" dirty="0" smtClean="0"/>
              <a:t>the information in practical way</a:t>
            </a:r>
            <a:endParaRPr lang="en-US" dirty="0"/>
          </a:p>
        </p:txBody>
      </p:sp>
      <p:sp>
        <p:nvSpPr>
          <p:cNvPr id="3" name="Title 2"/>
          <p:cNvSpPr>
            <a:spLocks noGrp="1"/>
          </p:cNvSpPr>
          <p:nvPr>
            <p:ph type="title"/>
          </p:nvPr>
        </p:nvSpPr>
        <p:spPr/>
        <p:txBody>
          <a:bodyPr/>
          <a:lstStyle/>
          <a:p>
            <a:r>
              <a:rPr lang="en-US" dirty="0" smtClean="0"/>
              <a:t>Reader Comprehension in informational report</a:t>
            </a:r>
            <a:endParaRPr lang="en-US" dirty="0"/>
          </a:p>
        </p:txBody>
      </p:sp>
    </p:spTree>
    <p:extLst>
      <p:ext uri="{BB962C8B-B14F-4D97-AF65-F5344CB8AC3E}">
        <p14:creationId xmlns="" xmlns:p14="http://schemas.microsoft.com/office/powerpoint/2010/main" val="41601293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b="1" dirty="0" smtClean="0">
                <a:solidFill>
                  <a:schemeClr val="tx1"/>
                </a:solidFill>
              </a:rPr>
              <a:t>Topical </a:t>
            </a:r>
            <a:r>
              <a:rPr lang="en-US" b="1" dirty="0">
                <a:solidFill>
                  <a:schemeClr val="tx1"/>
                </a:solidFill>
              </a:rPr>
              <a:t>O</a:t>
            </a:r>
            <a:r>
              <a:rPr lang="en-US" b="1" dirty="0" smtClean="0">
                <a:solidFill>
                  <a:schemeClr val="tx1"/>
                </a:solidFill>
              </a:rPr>
              <a:t>rganization  Can be Based on</a:t>
            </a:r>
          </a:p>
          <a:p>
            <a:r>
              <a:rPr lang="en-US" dirty="0" smtClean="0">
                <a:solidFill>
                  <a:schemeClr val="tx1"/>
                </a:solidFill>
              </a:rPr>
              <a:t>Order of Importance</a:t>
            </a:r>
          </a:p>
          <a:p>
            <a:r>
              <a:rPr lang="en-US" dirty="0" smtClean="0">
                <a:solidFill>
                  <a:schemeClr val="tx1"/>
                </a:solidFill>
              </a:rPr>
              <a:t>Chronological order</a:t>
            </a:r>
          </a:p>
          <a:p>
            <a:r>
              <a:rPr lang="en-US" dirty="0" smtClean="0">
                <a:solidFill>
                  <a:schemeClr val="tx1"/>
                </a:solidFill>
              </a:rPr>
              <a:t>Location</a:t>
            </a:r>
          </a:p>
          <a:p>
            <a:r>
              <a:rPr lang="en-US" dirty="0" smtClean="0">
                <a:solidFill>
                  <a:schemeClr val="tx1"/>
                </a:solidFill>
              </a:rPr>
              <a:t>Spatial Relationship</a:t>
            </a:r>
          </a:p>
          <a:p>
            <a:r>
              <a:rPr lang="en-US" dirty="0" smtClean="0">
                <a:solidFill>
                  <a:schemeClr val="tx1"/>
                </a:solidFill>
              </a:rPr>
              <a:t>Categories  etc.</a:t>
            </a:r>
          </a:p>
          <a:p>
            <a:endParaRPr lang="en-US" dirty="0">
              <a:solidFill>
                <a:schemeClr val="tx1"/>
              </a:solidFill>
            </a:endParaRPr>
          </a:p>
          <a:p>
            <a:pPr marL="45720" indent="0">
              <a:buNone/>
            </a:pPr>
            <a:r>
              <a:rPr lang="en-US" b="1" dirty="0" smtClean="0">
                <a:solidFill>
                  <a:schemeClr val="tx1"/>
                </a:solidFill>
              </a:rPr>
              <a:t> </a:t>
            </a:r>
            <a:r>
              <a:rPr lang="en-US" b="1" dirty="0">
                <a:solidFill>
                  <a:schemeClr val="tx1"/>
                </a:solidFill>
              </a:rPr>
              <a:t>Logical Organization </a:t>
            </a:r>
            <a:r>
              <a:rPr lang="en-US" b="1" dirty="0" smtClean="0">
                <a:solidFill>
                  <a:schemeClr val="tx1"/>
                </a:solidFill>
              </a:rPr>
              <a:t> Can be Based </a:t>
            </a:r>
            <a:r>
              <a:rPr lang="en-US" b="1" dirty="0">
                <a:solidFill>
                  <a:schemeClr val="tx1"/>
                </a:solidFill>
              </a:rPr>
              <a:t>on</a:t>
            </a:r>
          </a:p>
          <a:p>
            <a:pPr marL="45720" indent="0">
              <a:buNone/>
            </a:pPr>
            <a:r>
              <a:rPr lang="en-US" dirty="0" smtClean="0">
                <a:solidFill>
                  <a:schemeClr val="tx1"/>
                </a:solidFill>
              </a:rPr>
              <a:t>Arrangement around the Logic you developed</a:t>
            </a:r>
          </a:p>
          <a:p>
            <a:endParaRPr lang="en-US" dirty="0" smtClean="0">
              <a:solidFill>
                <a:schemeClr val="tx1"/>
              </a:solidFill>
            </a:endParaRPr>
          </a:p>
          <a:p>
            <a:endParaRPr lang="en-US" dirty="0"/>
          </a:p>
        </p:txBody>
      </p:sp>
      <p:sp>
        <p:nvSpPr>
          <p:cNvPr id="3" name="Title 2"/>
          <p:cNvSpPr>
            <a:spLocks noGrp="1"/>
          </p:cNvSpPr>
          <p:nvPr>
            <p:ph type="title"/>
          </p:nvPr>
        </p:nvSpPr>
        <p:spPr/>
        <p:txBody>
          <a:bodyPr/>
          <a:lstStyle/>
          <a:p>
            <a:r>
              <a:rPr lang="en-US" dirty="0" smtClean="0"/>
              <a:t>Structuring ideas in a report</a:t>
            </a:r>
            <a:endParaRPr lang="en-US" dirty="0"/>
          </a:p>
        </p:txBody>
      </p:sp>
    </p:spTree>
    <p:extLst>
      <p:ext uri="{BB962C8B-B14F-4D97-AF65-F5344CB8AC3E}">
        <p14:creationId xmlns="" xmlns:p14="http://schemas.microsoft.com/office/powerpoint/2010/main" val="35055717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tx1"/>
                </a:solidFill>
              </a:rPr>
              <a:t>For monthly Status Reports of an organization the  Organizational Structure can serve as </a:t>
            </a:r>
            <a:r>
              <a:rPr lang="en-US" b="1" dirty="0" smtClean="0">
                <a:solidFill>
                  <a:schemeClr val="tx1"/>
                </a:solidFill>
              </a:rPr>
              <a:t>dividing </a:t>
            </a:r>
            <a:r>
              <a:rPr lang="en-US" b="1" dirty="0">
                <a:solidFill>
                  <a:schemeClr val="tx1"/>
                </a:solidFill>
              </a:rPr>
              <a:t>framework </a:t>
            </a:r>
            <a:endParaRPr lang="en-US" b="1" dirty="0" smtClean="0">
              <a:solidFill>
                <a:schemeClr val="tx1"/>
              </a:solidFill>
            </a:endParaRPr>
          </a:p>
          <a:p>
            <a:endParaRPr lang="en-US" b="1" dirty="0">
              <a:solidFill>
                <a:schemeClr val="tx1"/>
              </a:solidFill>
            </a:endParaRPr>
          </a:p>
          <a:p>
            <a:pPr marL="45720" indent="0">
              <a:buNone/>
            </a:pPr>
            <a:r>
              <a:rPr lang="en-US" b="1" dirty="0" smtClean="0">
                <a:solidFill>
                  <a:schemeClr val="tx1"/>
                </a:solidFill>
              </a:rPr>
              <a:t>For Example </a:t>
            </a:r>
            <a:r>
              <a:rPr lang="en-US" b="1" dirty="0" err="1" smtClean="0">
                <a:solidFill>
                  <a:schemeClr val="tx1"/>
                </a:solidFill>
              </a:rPr>
              <a:t>Mr</a:t>
            </a:r>
            <a:r>
              <a:rPr lang="en-US" b="1" dirty="0" smtClean="0">
                <a:solidFill>
                  <a:schemeClr val="tx1"/>
                </a:solidFill>
              </a:rPr>
              <a:t> Milton VP of an agricultural company</a:t>
            </a:r>
          </a:p>
          <a:p>
            <a:r>
              <a:rPr lang="en-US" dirty="0" smtClean="0">
                <a:solidFill>
                  <a:schemeClr val="tx1"/>
                </a:solidFill>
              </a:rPr>
              <a:t>Summarizes results for his group as a whole</a:t>
            </a:r>
          </a:p>
          <a:p>
            <a:r>
              <a:rPr lang="en-US" dirty="0" smtClean="0">
                <a:solidFill>
                  <a:schemeClr val="tx1"/>
                </a:solidFill>
              </a:rPr>
              <a:t>And then for each of the six departments under his supervision</a:t>
            </a:r>
          </a:p>
          <a:p>
            <a:pPr marL="45720" indent="0">
              <a:buNone/>
            </a:pPr>
            <a:endParaRPr lang="en-US" b="1" dirty="0" smtClean="0">
              <a:solidFill>
                <a:schemeClr val="tx1"/>
              </a:solidFill>
            </a:endParaRPr>
          </a:p>
          <a:p>
            <a:pPr marL="45720" indent="0">
              <a:buNone/>
            </a:pPr>
            <a:r>
              <a:rPr lang="en-US" b="1" dirty="0" smtClean="0">
                <a:solidFill>
                  <a:schemeClr val="tx1"/>
                </a:solidFill>
              </a:rPr>
              <a:t>For </a:t>
            </a:r>
            <a:r>
              <a:rPr lang="en-US" b="1" dirty="0">
                <a:solidFill>
                  <a:schemeClr val="tx1"/>
                </a:solidFill>
              </a:rPr>
              <a:t>reports describing working of a Machine</a:t>
            </a:r>
          </a:p>
          <a:p>
            <a:r>
              <a:rPr lang="en-US" dirty="0" smtClean="0">
                <a:solidFill>
                  <a:schemeClr val="tx1"/>
                </a:solidFill>
              </a:rPr>
              <a:t>Each machine component can correspond to a part of the report</a:t>
            </a:r>
            <a:endParaRPr lang="en-US" dirty="0">
              <a:solidFill>
                <a:schemeClr val="tx1"/>
              </a:solidFill>
            </a:endParaRPr>
          </a:p>
        </p:txBody>
      </p:sp>
      <p:sp>
        <p:nvSpPr>
          <p:cNvPr id="3" name="Title 2"/>
          <p:cNvSpPr>
            <a:spLocks noGrp="1"/>
          </p:cNvSpPr>
          <p:nvPr>
            <p:ph type="title"/>
          </p:nvPr>
        </p:nvSpPr>
        <p:spPr/>
        <p:txBody>
          <a:bodyPr/>
          <a:lstStyle/>
          <a:p>
            <a:pPr algn="l"/>
            <a:r>
              <a:rPr lang="en-US" dirty="0" smtClean="0"/>
              <a:t>Detailed Examples of Subdividing the Informational reports</a:t>
            </a:r>
            <a:endParaRPr lang="en-US" dirty="0"/>
          </a:p>
        </p:txBody>
      </p:sp>
    </p:spTree>
    <p:extLst>
      <p:ext uri="{BB962C8B-B14F-4D97-AF65-F5344CB8AC3E}">
        <p14:creationId xmlns="" xmlns:p14="http://schemas.microsoft.com/office/powerpoint/2010/main" val="18045949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b="1" dirty="0">
                <a:solidFill>
                  <a:schemeClr val="tx1"/>
                </a:solidFill>
              </a:rPr>
              <a:t>For reports describing an event</a:t>
            </a:r>
          </a:p>
          <a:p>
            <a:r>
              <a:rPr lang="en-US" dirty="0" smtClean="0">
                <a:solidFill>
                  <a:schemeClr val="tx1"/>
                </a:solidFill>
              </a:rPr>
              <a:t>The report can be organized chronologically</a:t>
            </a:r>
          </a:p>
          <a:p>
            <a:endParaRPr lang="en-US" dirty="0">
              <a:solidFill>
                <a:schemeClr val="tx1"/>
              </a:solidFill>
            </a:endParaRPr>
          </a:p>
          <a:p>
            <a:pPr marL="45720" indent="0">
              <a:buNone/>
            </a:pPr>
            <a:r>
              <a:rPr lang="en-US" b="1" dirty="0">
                <a:solidFill>
                  <a:schemeClr val="tx1"/>
                </a:solidFill>
              </a:rPr>
              <a:t>For reports describing how to do something</a:t>
            </a:r>
          </a:p>
          <a:p>
            <a:r>
              <a:rPr lang="en-US" dirty="0">
                <a:solidFill>
                  <a:schemeClr val="tx1"/>
                </a:solidFill>
              </a:rPr>
              <a:t>The report can be organized by steps in procedure</a:t>
            </a:r>
          </a:p>
          <a:p>
            <a:endParaRPr lang="en-US" dirty="0">
              <a:solidFill>
                <a:schemeClr val="tx1"/>
              </a:solidFill>
            </a:endParaRPr>
          </a:p>
          <a:p>
            <a:pPr marL="45720" indent="0">
              <a:buNone/>
            </a:pPr>
            <a:r>
              <a:rPr lang="en-US" b="1" dirty="0">
                <a:solidFill>
                  <a:schemeClr val="tx1"/>
                </a:solidFill>
              </a:rPr>
              <a:t>For Some Informational Reports specially the Compliance </a:t>
            </a:r>
            <a:r>
              <a:rPr lang="en-US" b="1" dirty="0" smtClean="0">
                <a:solidFill>
                  <a:schemeClr val="tx1"/>
                </a:solidFill>
              </a:rPr>
              <a:t>Reports</a:t>
            </a:r>
            <a:endParaRPr lang="en-US" dirty="0">
              <a:solidFill>
                <a:schemeClr val="tx1"/>
              </a:solidFill>
            </a:endParaRPr>
          </a:p>
          <a:p>
            <a:r>
              <a:rPr lang="en-US" dirty="0">
                <a:solidFill>
                  <a:schemeClr val="tx1"/>
                </a:solidFill>
              </a:rPr>
              <a:t> The report can be organized by the instructions supplied by the person who requested the Information</a:t>
            </a:r>
          </a:p>
        </p:txBody>
      </p:sp>
      <p:sp>
        <p:nvSpPr>
          <p:cNvPr id="3" name="Title 2"/>
          <p:cNvSpPr>
            <a:spLocks noGrp="1"/>
          </p:cNvSpPr>
          <p:nvPr>
            <p:ph type="title"/>
          </p:nvPr>
        </p:nvSpPr>
        <p:spPr/>
        <p:txBody>
          <a:bodyPr/>
          <a:lstStyle/>
          <a:p>
            <a:r>
              <a:rPr lang="en-US" dirty="0"/>
              <a:t>Detailed Examples of Subdividing the Informational reports</a:t>
            </a:r>
          </a:p>
        </p:txBody>
      </p:sp>
    </p:spTree>
    <p:extLst>
      <p:ext uri="{BB962C8B-B14F-4D97-AF65-F5344CB8AC3E}">
        <p14:creationId xmlns="" xmlns:p14="http://schemas.microsoft.com/office/powerpoint/2010/main" val="2401884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lgn="ctr">
              <a:buNone/>
            </a:pPr>
            <a:r>
              <a:rPr lang="en-US" b="1" dirty="0" smtClean="0">
                <a:solidFill>
                  <a:schemeClr val="tx1"/>
                </a:solidFill>
              </a:rPr>
              <a:t>Periodic Report</a:t>
            </a:r>
          </a:p>
          <a:p>
            <a:pPr marL="45720" indent="0">
              <a:buNone/>
            </a:pPr>
            <a:r>
              <a:rPr lang="en-US" dirty="0" smtClean="0">
                <a:solidFill>
                  <a:schemeClr val="tx1"/>
                </a:solidFill>
              </a:rPr>
              <a:t>A monitor/control report that describes what has happened in a department or division during a particular period.</a:t>
            </a:r>
          </a:p>
          <a:p>
            <a:pPr marL="45720" indent="0">
              <a:buNone/>
            </a:pPr>
            <a:r>
              <a:rPr lang="en-US" dirty="0" smtClean="0">
                <a:solidFill>
                  <a:schemeClr val="tx1"/>
                </a:solidFill>
              </a:rPr>
              <a:t>These are floated after a regular interval of time.</a:t>
            </a:r>
          </a:p>
          <a:p>
            <a:pPr marL="45720" indent="0">
              <a:buNone/>
            </a:pPr>
            <a:endParaRPr lang="en-US" dirty="0">
              <a:solidFill>
                <a:schemeClr val="tx1"/>
              </a:solidFill>
            </a:endParaRPr>
          </a:p>
          <a:p>
            <a:pPr marL="45720" indent="0">
              <a:buNone/>
            </a:pPr>
            <a:r>
              <a:rPr lang="en-US" b="1" dirty="0" smtClean="0">
                <a:solidFill>
                  <a:schemeClr val="tx1"/>
                </a:solidFill>
              </a:rPr>
              <a:t>Purpose</a:t>
            </a:r>
          </a:p>
          <a:p>
            <a:pPr marL="45720" indent="0">
              <a:buNone/>
            </a:pPr>
            <a:endParaRPr lang="en-US" b="1" dirty="0" smtClean="0">
              <a:solidFill>
                <a:schemeClr val="tx1"/>
              </a:solidFill>
            </a:endParaRPr>
          </a:p>
          <a:p>
            <a:r>
              <a:rPr lang="en-US" dirty="0" smtClean="0">
                <a:solidFill>
                  <a:schemeClr val="tx1"/>
                </a:solidFill>
              </a:rPr>
              <a:t>To Keep the corporate mangers up-to-date</a:t>
            </a:r>
          </a:p>
          <a:p>
            <a:pPr marL="45720" indent="0">
              <a:buNone/>
            </a:pPr>
            <a:r>
              <a:rPr lang="en-US" dirty="0" smtClean="0">
                <a:solidFill>
                  <a:schemeClr val="tx1"/>
                </a:solidFill>
              </a:rPr>
              <a:t>So that </a:t>
            </a:r>
          </a:p>
          <a:p>
            <a:r>
              <a:rPr lang="en-US" dirty="0" smtClean="0">
                <a:solidFill>
                  <a:schemeClr val="tx1"/>
                </a:solidFill>
              </a:rPr>
              <a:t>A corrective action can be taken if required</a:t>
            </a:r>
            <a:endParaRPr lang="en-US" dirty="0">
              <a:solidFill>
                <a:schemeClr val="tx1"/>
              </a:solidFill>
            </a:endParaRPr>
          </a:p>
        </p:txBody>
      </p:sp>
      <p:sp>
        <p:nvSpPr>
          <p:cNvPr id="3" name="Title 2"/>
          <p:cNvSpPr>
            <a:spLocks noGrp="1"/>
          </p:cNvSpPr>
          <p:nvPr>
            <p:ph type="title"/>
          </p:nvPr>
        </p:nvSpPr>
        <p:spPr>
          <a:xfrm>
            <a:off x="332014" y="0"/>
            <a:ext cx="8381260" cy="1676400"/>
          </a:xfrm>
        </p:spPr>
        <p:txBody>
          <a:bodyPr/>
          <a:lstStyle/>
          <a:p>
            <a:r>
              <a:rPr lang="en-US" sz="2400" b="1" dirty="0" smtClean="0"/>
              <a:t>Two examples of Informational reports(Periodic Reports ,Personal activity Reports</a:t>
            </a:r>
            <a:r>
              <a:rPr lang="en-US" sz="2800" b="1" dirty="0" smtClean="0"/>
              <a:t>)</a:t>
            </a:r>
            <a:endParaRPr lang="en-US" sz="2800" b="1" dirty="0"/>
          </a:p>
        </p:txBody>
      </p:sp>
    </p:spTree>
    <p:extLst>
      <p:ext uri="{BB962C8B-B14F-4D97-AF65-F5344CB8AC3E}">
        <p14:creationId xmlns="" xmlns:p14="http://schemas.microsoft.com/office/powerpoint/2010/main" val="36056938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solidFill>
                <a:schemeClr val="tx1"/>
              </a:solidFill>
            </a:endParaRPr>
          </a:p>
          <a:p>
            <a:r>
              <a:rPr lang="en-US" dirty="0" smtClean="0">
                <a:solidFill>
                  <a:schemeClr val="tx1"/>
                </a:solidFill>
              </a:rPr>
              <a:t>Usually written in memo format</a:t>
            </a:r>
          </a:p>
          <a:p>
            <a:r>
              <a:rPr lang="en-US" dirty="0" smtClean="0">
                <a:solidFill>
                  <a:schemeClr val="tx1"/>
                </a:solidFill>
              </a:rPr>
              <a:t>Do not need much introduction ; subject line on memo is enough</a:t>
            </a:r>
          </a:p>
          <a:p>
            <a:r>
              <a:rPr lang="en-US" dirty="0" smtClean="0">
                <a:solidFill>
                  <a:schemeClr val="tx1"/>
                </a:solidFill>
              </a:rPr>
              <a:t>Should follow the sane general format and organization from time to time</a:t>
            </a:r>
          </a:p>
          <a:p>
            <a:endParaRPr lang="en-US" dirty="0" smtClean="0">
              <a:solidFill>
                <a:schemeClr val="tx1"/>
              </a:solidFill>
            </a:endParaRPr>
          </a:p>
          <a:p>
            <a:endParaRPr lang="en-US" dirty="0">
              <a:solidFill>
                <a:schemeClr val="tx1"/>
              </a:solidFill>
            </a:endParaRPr>
          </a:p>
        </p:txBody>
      </p:sp>
      <p:sp>
        <p:nvSpPr>
          <p:cNvPr id="3" name="Title 2"/>
          <p:cNvSpPr>
            <a:spLocks noGrp="1"/>
          </p:cNvSpPr>
          <p:nvPr>
            <p:ph type="title"/>
          </p:nvPr>
        </p:nvSpPr>
        <p:spPr/>
        <p:txBody>
          <a:bodyPr/>
          <a:lstStyle/>
          <a:p>
            <a:r>
              <a:rPr lang="en-US" dirty="0" smtClean="0"/>
              <a:t>Format of Periodic reports</a:t>
            </a:r>
            <a:endParaRPr lang="en-US" dirty="0"/>
          </a:p>
        </p:txBody>
      </p:sp>
    </p:spTree>
    <p:extLst>
      <p:ext uri="{BB962C8B-B14F-4D97-AF65-F5344CB8AC3E}">
        <p14:creationId xmlns="" xmlns:p14="http://schemas.microsoft.com/office/powerpoint/2010/main" val="19158883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52600"/>
            <a:ext cx="8407893" cy="4407408"/>
          </a:xfrm>
        </p:spPr>
        <p:txBody>
          <a:bodyPr/>
          <a:lstStyle/>
          <a:p>
            <a:r>
              <a:rPr lang="en-US" b="1" dirty="0" smtClean="0">
                <a:solidFill>
                  <a:schemeClr val="tx1"/>
                </a:solidFill>
              </a:rPr>
              <a:t>Overview of the routine responsibilities and discussion of special projects</a:t>
            </a:r>
          </a:p>
          <a:p>
            <a:pPr marL="45720" indent="0">
              <a:buNone/>
            </a:pPr>
            <a:r>
              <a:rPr lang="en-US" dirty="0" smtClean="0">
                <a:solidFill>
                  <a:schemeClr val="tx1"/>
                </a:solidFill>
              </a:rPr>
              <a:t>          </a:t>
            </a:r>
            <a:r>
              <a:rPr lang="en-US" dirty="0" err="1" smtClean="0">
                <a:solidFill>
                  <a:schemeClr val="tx1"/>
                </a:solidFill>
              </a:rPr>
              <a:t>i</a:t>
            </a:r>
            <a:r>
              <a:rPr lang="en-US" dirty="0" smtClean="0">
                <a:solidFill>
                  <a:schemeClr val="tx1"/>
                </a:solidFill>
              </a:rPr>
              <a:t>) Brief discussion of writers routine responsibilities</a:t>
            </a:r>
          </a:p>
          <a:p>
            <a:pPr marL="45720" indent="0">
              <a:buNone/>
            </a:pPr>
            <a:r>
              <a:rPr lang="en-US" dirty="0" smtClean="0">
                <a:solidFill>
                  <a:schemeClr val="tx1"/>
                </a:solidFill>
              </a:rPr>
              <a:t>          ii) In some the overview  focuses on statistical or 	financial results     </a:t>
            </a:r>
          </a:p>
          <a:p>
            <a:pPr marL="45720" indent="0">
              <a:buNone/>
            </a:pPr>
            <a:r>
              <a:rPr lang="en-US" dirty="0" smtClean="0">
                <a:solidFill>
                  <a:schemeClr val="tx1"/>
                </a:solidFill>
              </a:rPr>
              <a:t>          iii)Otherwise is written in paragraph form.</a:t>
            </a:r>
          </a:p>
          <a:p>
            <a:pPr marL="45720" indent="0">
              <a:buNone/>
            </a:pPr>
            <a:r>
              <a:rPr lang="en-US" dirty="0" smtClean="0">
                <a:solidFill>
                  <a:schemeClr val="tx1"/>
                </a:solidFill>
              </a:rPr>
              <a:t>	iv)Brief description of any new projects , activities during 	the said period can also be given</a:t>
            </a:r>
          </a:p>
          <a:p>
            <a:pPr marL="45720" indent="0">
              <a:buNone/>
            </a:pPr>
            <a:r>
              <a:rPr lang="en-US" dirty="0">
                <a:solidFill>
                  <a:schemeClr val="tx1"/>
                </a:solidFill>
              </a:rPr>
              <a:t> </a:t>
            </a:r>
            <a:r>
              <a:rPr lang="en-US" dirty="0" smtClean="0">
                <a:solidFill>
                  <a:schemeClr val="tx1"/>
                </a:solidFill>
              </a:rPr>
              <a:t>         </a:t>
            </a:r>
            <a:endParaRPr lang="en-US" dirty="0">
              <a:solidFill>
                <a:schemeClr val="tx1"/>
              </a:solidFill>
            </a:endParaRPr>
          </a:p>
          <a:p>
            <a:r>
              <a:rPr lang="en-US" b="1" dirty="0">
                <a:solidFill>
                  <a:schemeClr val="tx1"/>
                </a:solidFill>
              </a:rPr>
              <a:t>Plan for Coming Period </a:t>
            </a:r>
            <a:endParaRPr lang="en-US" b="1" dirty="0" smtClean="0">
              <a:solidFill>
                <a:schemeClr val="tx1"/>
              </a:solidFill>
            </a:endParaRPr>
          </a:p>
          <a:p>
            <a:pPr marL="45720" indent="0">
              <a:buNone/>
            </a:pPr>
            <a:r>
              <a:rPr lang="en-US" dirty="0">
                <a:solidFill>
                  <a:schemeClr val="tx1"/>
                </a:solidFill>
              </a:rPr>
              <a:t>Schedule of the activities planned in nest </a:t>
            </a:r>
            <a:r>
              <a:rPr lang="en-US" dirty="0" smtClean="0">
                <a:solidFill>
                  <a:schemeClr val="tx1"/>
                </a:solidFill>
              </a:rPr>
              <a:t>reporting </a:t>
            </a:r>
            <a:r>
              <a:rPr lang="en-US" dirty="0">
                <a:solidFill>
                  <a:schemeClr val="tx1"/>
                </a:solidFill>
              </a:rPr>
              <a:t>period</a:t>
            </a:r>
          </a:p>
        </p:txBody>
      </p:sp>
      <p:sp>
        <p:nvSpPr>
          <p:cNvPr id="3" name="Title 2"/>
          <p:cNvSpPr>
            <a:spLocks noGrp="1"/>
          </p:cNvSpPr>
          <p:nvPr>
            <p:ph type="title"/>
          </p:nvPr>
        </p:nvSpPr>
        <p:spPr/>
        <p:txBody>
          <a:bodyPr/>
          <a:lstStyle/>
          <a:p>
            <a:r>
              <a:rPr lang="en-US" dirty="0" smtClean="0"/>
              <a:t>Sequence of the periodic report most of the time</a:t>
            </a:r>
            <a:endParaRPr lang="en-US" dirty="0"/>
          </a:p>
        </p:txBody>
      </p:sp>
    </p:spTree>
    <p:extLst>
      <p:ext uri="{BB962C8B-B14F-4D97-AF65-F5344CB8AC3E}">
        <p14:creationId xmlns="" xmlns:p14="http://schemas.microsoft.com/office/powerpoint/2010/main" val="10646431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a:solidFill>
                  <a:schemeClr val="tx1"/>
                </a:solidFill>
              </a:rPr>
              <a:t>Analysis of the </a:t>
            </a:r>
            <a:r>
              <a:rPr lang="en-US" b="1" dirty="0" smtClean="0">
                <a:solidFill>
                  <a:schemeClr val="tx1"/>
                </a:solidFill>
              </a:rPr>
              <a:t>Problem</a:t>
            </a:r>
          </a:p>
          <a:p>
            <a:pPr marL="45720" indent="0">
              <a:buNone/>
            </a:pPr>
            <a:r>
              <a:rPr lang="en-US" sz="2000" spc="150" dirty="0" smtClean="0">
                <a:solidFill>
                  <a:schemeClr val="tx1"/>
                </a:solidFill>
              </a:rPr>
              <a:t>Discusses </a:t>
            </a:r>
            <a:r>
              <a:rPr lang="en-US" sz="2000" spc="150" dirty="0">
                <a:solidFill>
                  <a:schemeClr val="tx1"/>
                </a:solidFill>
              </a:rPr>
              <a:t>the possible causes and solutions of any </a:t>
            </a:r>
            <a:r>
              <a:rPr lang="en-US" sz="2000" spc="150" dirty="0" smtClean="0">
                <a:solidFill>
                  <a:schemeClr val="tx1"/>
                </a:solidFill>
              </a:rPr>
              <a:t>problem</a:t>
            </a:r>
          </a:p>
          <a:p>
            <a:pPr marL="45720" indent="0">
              <a:buNone/>
            </a:pPr>
            <a:endParaRPr lang="en-US" dirty="0">
              <a:solidFill>
                <a:schemeClr val="tx1"/>
              </a:solidFill>
            </a:endParaRPr>
          </a:p>
          <a:p>
            <a:pPr marL="45720" indent="0">
              <a:buNone/>
            </a:pPr>
            <a:r>
              <a:rPr lang="en-US" sz="2000" spc="150" dirty="0" smtClean="0">
                <a:solidFill>
                  <a:schemeClr val="tx1"/>
                </a:solidFill>
              </a:rPr>
              <a:t>If the problem requires high-level attention</a:t>
            </a:r>
          </a:p>
          <a:p>
            <a:pPr marL="45720" indent="0">
              <a:buNone/>
            </a:pPr>
            <a:r>
              <a:rPr lang="en-US" dirty="0" smtClean="0">
                <a:solidFill>
                  <a:schemeClr val="tx1"/>
                </a:solidFill>
              </a:rPr>
              <a:t>This analysis can be set off as a separate section</a:t>
            </a:r>
            <a:endParaRPr lang="en-US" sz="2000" spc="150" dirty="0">
              <a:solidFill>
                <a:schemeClr val="tx1"/>
              </a:solidFill>
            </a:endParaRPr>
          </a:p>
        </p:txBody>
      </p:sp>
      <p:sp>
        <p:nvSpPr>
          <p:cNvPr id="3" name="Title 2"/>
          <p:cNvSpPr>
            <a:spLocks noGrp="1"/>
          </p:cNvSpPr>
          <p:nvPr>
            <p:ph type="title"/>
          </p:nvPr>
        </p:nvSpPr>
        <p:spPr/>
        <p:txBody>
          <a:bodyPr/>
          <a:lstStyle/>
          <a:p>
            <a:r>
              <a:rPr lang="en-US" dirty="0"/>
              <a:t>Sequence of the periodic report most of the time</a:t>
            </a:r>
          </a:p>
        </p:txBody>
      </p:sp>
    </p:spTree>
    <p:extLst>
      <p:ext uri="{BB962C8B-B14F-4D97-AF65-F5344CB8AC3E}">
        <p14:creationId xmlns="" xmlns:p14="http://schemas.microsoft.com/office/powerpoint/2010/main" val="535668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In Periodic Reports </a:t>
            </a:r>
          </a:p>
          <a:p>
            <a:r>
              <a:rPr lang="en-US" dirty="0" smtClean="0">
                <a:solidFill>
                  <a:schemeClr val="tx1"/>
                </a:solidFill>
              </a:rPr>
              <a:t>Be honest about problems as well as accomplishments</a:t>
            </a:r>
          </a:p>
          <a:p>
            <a:r>
              <a:rPr lang="en-US" dirty="0" smtClean="0">
                <a:solidFill>
                  <a:schemeClr val="tx1"/>
                </a:solidFill>
              </a:rPr>
              <a:t>Bad news more important than a good news</a:t>
            </a:r>
          </a:p>
          <a:p>
            <a:pPr marL="45720" indent="0">
              <a:buNone/>
            </a:pPr>
            <a:r>
              <a:rPr lang="en-US" dirty="0" smtClean="0">
                <a:solidFill>
                  <a:schemeClr val="tx1"/>
                </a:solidFill>
              </a:rPr>
              <a:t>Because an immediate action and corrective measure is required in case of a problem whereas good news often does not.</a:t>
            </a:r>
            <a:endParaRPr lang="en-US" dirty="0">
              <a:solidFill>
                <a:schemeClr val="tx1"/>
              </a:solidFill>
            </a:endParaRPr>
          </a:p>
        </p:txBody>
      </p:sp>
      <p:sp>
        <p:nvSpPr>
          <p:cNvPr id="3" name="Title 2"/>
          <p:cNvSpPr>
            <a:spLocks noGrp="1"/>
          </p:cNvSpPr>
          <p:nvPr>
            <p:ph type="title"/>
          </p:nvPr>
        </p:nvSpPr>
        <p:spPr/>
        <p:txBody>
          <a:bodyPr/>
          <a:lstStyle/>
          <a:p>
            <a:r>
              <a:rPr lang="en-US" dirty="0" smtClean="0"/>
              <a:t>Important thing to remember in periodic reports</a:t>
            </a:r>
            <a:endParaRPr lang="en-US" dirty="0"/>
          </a:p>
        </p:txBody>
      </p:sp>
    </p:spTree>
    <p:extLst>
      <p:ext uri="{BB962C8B-B14F-4D97-AF65-F5344CB8AC3E}">
        <p14:creationId xmlns="" xmlns:p14="http://schemas.microsoft.com/office/powerpoint/2010/main" val="37964084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Prepared by:</a:t>
            </a:r>
          </a:p>
          <a:p>
            <a:pPr marL="45720" indent="0">
              <a:buNone/>
            </a:pPr>
            <a:r>
              <a:rPr lang="en-US" dirty="0" smtClean="0">
                <a:solidFill>
                  <a:schemeClr val="tx1"/>
                </a:solidFill>
              </a:rPr>
              <a:t>Liz Rockwell, Director of campus recruiting for the Minneapolis office of an accounting firm . Rockwell has this to say about her report</a:t>
            </a:r>
          </a:p>
          <a:p>
            <a:pPr marL="45720" indent="0">
              <a:buNone/>
            </a:pPr>
            <a:endParaRPr lang="en-US" dirty="0" smtClean="0">
              <a:solidFill>
                <a:schemeClr val="tx1"/>
              </a:solidFill>
            </a:endParaRPr>
          </a:p>
          <a:p>
            <a:pPr marL="45720" indent="0" algn="just">
              <a:buNone/>
            </a:pPr>
            <a:r>
              <a:rPr lang="en-US" dirty="0" smtClean="0">
                <a:solidFill>
                  <a:schemeClr val="tx1"/>
                </a:solidFill>
              </a:rPr>
              <a:t>“Campus recruiting is a big deal for our firm because we hire most of our staff right out of college. Between January and April we visit eight or ten campuses and screen about 500 candidates in an effort to hire roughly 20 people. During the recruiting season I prepare a memo twice a month to let my boss know where we stand. The rest of the year I submit my report on monthly basis.”</a:t>
            </a:r>
            <a:endParaRPr lang="en-US" dirty="0">
              <a:solidFill>
                <a:schemeClr val="tx1"/>
              </a:solidFill>
            </a:endParaRPr>
          </a:p>
        </p:txBody>
      </p:sp>
      <p:sp>
        <p:nvSpPr>
          <p:cNvPr id="3" name="Title 2"/>
          <p:cNvSpPr>
            <a:spLocks noGrp="1"/>
          </p:cNvSpPr>
          <p:nvPr>
            <p:ph type="title"/>
          </p:nvPr>
        </p:nvSpPr>
        <p:spPr/>
        <p:txBody>
          <a:bodyPr/>
          <a:lstStyle/>
          <a:p>
            <a:r>
              <a:rPr lang="en-US" dirty="0"/>
              <a:t>e</a:t>
            </a:r>
            <a:r>
              <a:rPr lang="en-US" dirty="0" smtClean="0"/>
              <a:t>xample of A periodic report</a:t>
            </a:r>
            <a:endParaRPr lang="en-US" dirty="0"/>
          </a:p>
        </p:txBody>
      </p:sp>
    </p:spTree>
    <p:extLst>
      <p:ext uri="{BB962C8B-B14F-4D97-AF65-F5344CB8AC3E}">
        <p14:creationId xmlns="" xmlns:p14="http://schemas.microsoft.com/office/powerpoint/2010/main" val="39337531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solidFill>
                  <a:schemeClr val="tx1"/>
                </a:solidFill>
              </a:rPr>
              <a:t>An Example of Informational Monitor and Control report that gives a persons description of some activity , event, trip convention or conference etc.</a:t>
            </a:r>
          </a:p>
          <a:p>
            <a:endParaRPr lang="en-US" dirty="0" smtClean="0">
              <a:solidFill>
                <a:schemeClr val="tx1"/>
              </a:solidFill>
            </a:endParaRPr>
          </a:p>
          <a:p>
            <a:pPr marL="45720" indent="0">
              <a:buNone/>
            </a:pPr>
            <a:r>
              <a:rPr lang="en-US" dirty="0" smtClean="0">
                <a:solidFill>
                  <a:schemeClr val="tx1"/>
                </a:solidFill>
              </a:rPr>
              <a:t>PURPOSE</a:t>
            </a:r>
          </a:p>
          <a:p>
            <a:r>
              <a:rPr lang="en-US" dirty="0" smtClean="0">
                <a:solidFill>
                  <a:schemeClr val="tx1"/>
                </a:solidFill>
              </a:rPr>
              <a:t>To Inform the Management of any important information or event that emerged during the activity.</a:t>
            </a:r>
          </a:p>
          <a:p>
            <a:pPr marL="45720" indent="0">
              <a:buNone/>
            </a:pPr>
            <a:r>
              <a:rPr lang="en-US" dirty="0" smtClean="0">
                <a:solidFill>
                  <a:schemeClr val="tx1"/>
                </a:solidFill>
              </a:rPr>
              <a:t> FORMAT</a:t>
            </a:r>
          </a:p>
          <a:p>
            <a:r>
              <a:rPr lang="en-US" dirty="0" smtClean="0">
                <a:solidFill>
                  <a:schemeClr val="tx1"/>
                </a:solidFill>
              </a:rPr>
              <a:t>Normally in Memo Format</a:t>
            </a:r>
          </a:p>
          <a:p>
            <a:r>
              <a:rPr lang="en-US" dirty="0" smtClean="0">
                <a:solidFill>
                  <a:schemeClr val="tx1"/>
                </a:solidFill>
              </a:rPr>
              <a:t>Require more of an introduction because they are non recurring documents</a:t>
            </a:r>
          </a:p>
          <a:p>
            <a:r>
              <a:rPr lang="en-US" dirty="0" smtClean="0">
                <a:solidFill>
                  <a:schemeClr val="tx1"/>
                </a:solidFill>
              </a:rPr>
              <a:t>Organized chronologically or around the topics that reflect audience’s interest</a:t>
            </a:r>
            <a:endParaRPr lang="en-US" dirty="0">
              <a:solidFill>
                <a:schemeClr val="tx1"/>
              </a:solidFill>
            </a:endParaRPr>
          </a:p>
        </p:txBody>
      </p:sp>
      <p:sp>
        <p:nvSpPr>
          <p:cNvPr id="3" name="Title 2"/>
          <p:cNvSpPr>
            <a:spLocks noGrp="1"/>
          </p:cNvSpPr>
          <p:nvPr>
            <p:ph type="title"/>
          </p:nvPr>
        </p:nvSpPr>
        <p:spPr/>
        <p:txBody>
          <a:bodyPr/>
          <a:lstStyle/>
          <a:p>
            <a:r>
              <a:rPr lang="en-US" dirty="0" smtClean="0"/>
              <a:t>Personal Activity Report</a:t>
            </a:r>
            <a:br>
              <a:rPr lang="en-US" dirty="0" smtClean="0"/>
            </a:br>
            <a:endParaRPr lang="en-US" dirty="0"/>
          </a:p>
        </p:txBody>
      </p:sp>
    </p:spTree>
    <p:extLst>
      <p:ext uri="{BB962C8B-B14F-4D97-AF65-F5344CB8AC3E}">
        <p14:creationId xmlns="" xmlns:p14="http://schemas.microsoft.com/office/powerpoint/2010/main" val="29793236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A personal Activity Report organized by topic.</a:t>
            </a:r>
          </a:p>
          <a:p>
            <a:pPr marL="45720" indent="0">
              <a:buNone/>
            </a:pPr>
            <a:r>
              <a:rPr lang="en-US" dirty="0" smtClean="0">
                <a:solidFill>
                  <a:schemeClr val="tx1"/>
                </a:solidFill>
              </a:rPr>
              <a:t>A Conference Report </a:t>
            </a:r>
          </a:p>
          <a:p>
            <a:pPr marL="45720" indent="0">
              <a:buNone/>
            </a:pPr>
            <a:r>
              <a:rPr lang="en-US" dirty="0" smtClean="0">
                <a:solidFill>
                  <a:schemeClr val="tx1"/>
                </a:solidFill>
              </a:rPr>
              <a:t>By </a:t>
            </a:r>
          </a:p>
          <a:p>
            <a:pPr marL="45720" indent="0">
              <a:buNone/>
            </a:pPr>
            <a:r>
              <a:rPr lang="en-US" dirty="0" smtClean="0">
                <a:solidFill>
                  <a:schemeClr val="tx1"/>
                </a:solidFill>
              </a:rPr>
              <a:t>Chris Bowers (staff of a large Housing Development Company)</a:t>
            </a:r>
          </a:p>
          <a:p>
            <a:pPr marL="45720" indent="0">
              <a:buNone/>
            </a:pPr>
            <a:r>
              <a:rPr lang="en-US" dirty="0" smtClean="0">
                <a:solidFill>
                  <a:schemeClr val="tx1"/>
                </a:solidFill>
              </a:rPr>
              <a:t>Bowers says about the report</a:t>
            </a:r>
            <a:br>
              <a:rPr lang="en-US" dirty="0" smtClean="0">
                <a:solidFill>
                  <a:schemeClr val="tx1"/>
                </a:solidFill>
              </a:rPr>
            </a:br>
            <a:r>
              <a:rPr lang="en-US" dirty="0" smtClean="0">
                <a:solidFill>
                  <a:schemeClr val="tx1"/>
                </a:solidFill>
              </a:rPr>
              <a:t>“My boss sent me to the Manufactured Housing Convention to find out whether we might be able to use factory- built houses to reduce our development costs . Because I knew my boss was mainly interested in learning about various kinds of factory-built housing , I went to the seminars that covered the four main types . When I wrote my conference report , I devoted a section to each one”</a:t>
            </a:r>
            <a:endParaRPr lang="en-US" dirty="0">
              <a:solidFill>
                <a:schemeClr val="tx1"/>
              </a:solidFill>
            </a:endParaRPr>
          </a:p>
        </p:txBody>
      </p:sp>
      <p:sp>
        <p:nvSpPr>
          <p:cNvPr id="3" name="Title 2"/>
          <p:cNvSpPr>
            <a:spLocks noGrp="1"/>
          </p:cNvSpPr>
          <p:nvPr>
            <p:ph type="title"/>
          </p:nvPr>
        </p:nvSpPr>
        <p:spPr/>
        <p:txBody>
          <a:bodyPr/>
          <a:lstStyle/>
          <a:p>
            <a:r>
              <a:rPr lang="en-US" dirty="0" smtClean="0"/>
              <a:t>EXAMPLE OF  A PERSONAL ACTIVITY REPORT</a:t>
            </a:r>
            <a:endParaRPr lang="en-US" dirty="0"/>
          </a:p>
        </p:txBody>
      </p:sp>
    </p:spTree>
    <p:extLst>
      <p:ext uri="{BB962C8B-B14F-4D97-AF65-F5344CB8AC3E}">
        <p14:creationId xmlns="" xmlns:p14="http://schemas.microsoft.com/office/powerpoint/2010/main" val="7826980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solidFill>
                  <a:schemeClr val="tx1"/>
                </a:solidFill>
              </a:rPr>
              <a:t>Subdividing analytical reports </a:t>
            </a:r>
          </a:p>
          <a:p>
            <a:pPr marL="45720" indent="0">
              <a:buNone/>
            </a:pPr>
            <a:r>
              <a:rPr lang="en-US" dirty="0">
                <a:solidFill>
                  <a:schemeClr val="tx1"/>
                </a:solidFill>
              </a:rPr>
              <a:t>b</a:t>
            </a:r>
            <a:r>
              <a:rPr lang="en-US" dirty="0" smtClean="0">
                <a:solidFill>
                  <a:schemeClr val="tx1"/>
                </a:solidFill>
              </a:rPr>
              <a:t>y </a:t>
            </a:r>
          </a:p>
          <a:p>
            <a:r>
              <a:rPr lang="en-US" dirty="0" smtClean="0">
                <a:solidFill>
                  <a:schemeClr val="tx1"/>
                </a:solidFill>
              </a:rPr>
              <a:t>Conclusions or Recommendations</a:t>
            </a:r>
          </a:p>
          <a:p>
            <a:endParaRPr lang="en-US" dirty="0">
              <a:solidFill>
                <a:schemeClr val="tx1"/>
              </a:solidFill>
            </a:endParaRPr>
          </a:p>
          <a:p>
            <a:pPr marL="45720" indent="0">
              <a:buNone/>
            </a:pPr>
            <a:r>
              <a:rPr lang="en-US" dirty="0" smtClean="0">
                <a:solidFill>
                  <a:schemeClr val="tx1"/>
                </a:solidFill>
              </a:rPr>
              <a:t>When writing the analytical Report for people from your own organization</a:t>
            </a:r>
          </a:p>
          <a:p>
            <a:pPr marL="45720" indent="0">
              <a:buNone/>
            </a:pPr>
            <a:endParaRPr lang="en-US" dirty="0" smtClean="0">
              <a:solidFill>
                <a:schemeClr val="tx1"/>
              </a:solidFill>
            </a:endParaRPr>
          </a:p>
          <a:p>
            <a:pPr marL="45720" indent="0">
              <a:buNone/>
            </a:pPr>
            <a:r>
              <a:rPr lang="en-US" dirty="0" smtClean="0">
                <a:solidFill>
                  <a:schemeClr val="tx1"/>
                </a:solidFill>
              </a:rPr>
              <a:t>You are writing for your most receptive readers  		L*</a:t>
            </a:r>
          </a:p>
          <a:p>
            <a:pPr marL="45720" indent="0">
              <a:buNone/>
            </a:pPr>
            <a:endParaRPr lang="en-US" dirty="0" smtClean="0">
              <a:solidFill>
                <a:schemeClr val="tx1"/>
              </a:solidFill>
            </a:endParaRPr>
          </a:p>
          <a:p>
            <a:pPr marL="45720" indent="0">
              <a:buNone/>
            </a:pPr>
            <a:endParaRPr lang="en-US" dirty="0" smtClean="0">
              <a:solidFill>
                <a:schemeClr val="tx1"/>
              </a:solidFill>
            </a:endParaRPr>
          </a:p>
          <a:p>
            <a:endParaRPr lang="en-US" dirty="0" smtClean="0">
              <a:solidFill>
                <a:schemeClr val="tx1"/>
              </a:solidFill>
            </a:endParaRPr>
          </a:p>
          <a:p>
            <a:endParaRPr lang="en-US" dirty="0"/>
          </a:p>
        </p:txBody>
      </p:sp>
      <p:sp>
        <p:nvSpPr>
          <p:cNvPr id="3" name="Title 2"/>
          <p:cNvSpPr>
            <a:spLocks noGrp="1"/>
          </p:cNvSpPr>
          <p:nvPr>
            <p:ph type="title"/>
          </p:nvPr>
        </p:nvSpPr>
        <p:spPr/>
        <p:txBody>
          <a:bodyPr/>
          <a:lstStyle/>
          <a:p>
            <a:r>
              <a:rPr lang="en-US" dirty="0" smtClean="0"/>
              <a:t>Analytical reports </a:t>
            </a:r>
            <a:br>
              <a:rPr lang="en-US" dirty="0" smtClean="0"/>
            </a:br>
            <a:endParaRPr lang="en-US" dirty="0"/>
          </a:p>
        </p:txBody>
      </p:sp>
    </p:spTree>
    <p:extLst>
      <p:ext uri="{BB962C8B-B14F-4D97-AF65-F5344CB8AC3E}">
        <p14:creationId xmlns="" xmlns:p14="http://schemas.microsoft.com/office/powerpoint/2010/main" val="33479109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45720" indent="0">
              <a:buNone/>
            </a:pPr>
            <a:r>
              <a:rPr lang="en-US" b="1" dirty="0" smtClean="0"/>
              <a:t>Some Drawbacks of Direct approach</a:t>
            </a:r>
          </a:p>
          <a:p>
            <a:r>
              <a:rPr lang="en-US" dirty="0" smtClean="0"/>
              <a:t>If your reader has some reservations against you or your material ,</a:t>
            </a:r>
          </a:p>
          <a:p>
            <a:pPr marL="45720" indent="0">
              <a:buNone/>
            </a:pPr>
            <a:r>
              <a:rPr lang="en-US" dirty="0" smtClean="0"/>
              <a:t>   then </a:t>
            </a:r>
          </a:p>
          <a:p>
            <a:pPr marL="45720" indent="0">
              <a:buNone/>
            </a:pPr>
            <a:r>
              <a:rPr lang="en-US" dirty="0" smtClean="0"/>
              <a:t>   Strong statement in the beginning can intensify the    </a:t>
            </a:r>
            <a:r>
              <a:rPr lang="en-US" dirty="0"/>
              <a:t> </a:t>
            </a:r>
            <a:r>
              <a:rPr lang="en-US" dirty="0" smtClean="0"/>
              <a:t>     	resistance</a:t>
            </a:r>
          </a:p>
          <a:p>
            <a:r>
              <a:rPr lang="en-US" dirty="0" smtClean="0"/>
              <a:t>Every thing may appear to be so simple to your reader</a:t>
            </a:r>
          </a:p>
          <a:p>
            <a:r>
              <a:rPr lang="en-US" dirty="0" smtClean="0"/>
              <a:t>Readers can call it Superficial 			 L**</a:t>
            </a:r>
          </a:p>
          <a:p>
            <a:endParaRPr lang="en-US" dirty="0"/>
          </a:p>
          <a:p>
            <a:pPr marL="45720" indent="0">
              <a:buNone/>
            </a:pPr>
            <a:r>
              <a:rPr lang="en-US" b="1" dirty="0" smtClean="0"/>
              <a:t>Use the Direct Approach</a:t>
            </a:r>
          </a:p>
          <a:p>
            <a:r>
              <a:rPr lang="en-US" dirty="0" smtClean="0"/>
              <a:t>When your credibility is high</a:t>
            </a:r>
          </a:p>
          <a:p>
            <a:r>
              <a:rPr lang="en-US" dirty="0" smtClean="0"/>
              <a:t>When your readers trust you and are ready to accept your Conclusions and recommendations.</a:t>
            </a:r>
          </a:p>
          <a:p>
            <a:endParaRPr lang="en-US" dirty="0"/>
          </a:p>
        </p:txBody>
      </p:sp>
      <p:sp>
        <p:nvSpPr>
          <p:cNvPr id="3" name="Title 2"/>
          <p:cNvSpPr>
            <a:spLocks noGrp="1"/>
          </p:cNvSpPr>
          <p:nvPr>
            <p:ph type="title"/>
          </p:nvPr>
        </p:nvSpPr>
        <p:spPr/>
        <p:txBody>
          <a:bodyPr/>
          <a:lstStyle/>
          <a:p>
            <a:r>
              <a:rPr lang="en-US" dirty="0" smtClean="0"/>
              <a:t>Organizing Analytical reports</a:t>
            </a:r>
            <a:endParaRPr lang="en-US" dirty="0"/>
          </a:p>
        </p:txBody>
      </p:sp>
    </p:spTree>
    <p:extLst>
      <p:ext uri="{BB962C8B-B14F-4D97-AF65-F5344CB8AC3E}">
        <p14:creationId xmlns="" xmlns:p14="http://schemas.microsoft.com/office/powerpoint/2010/main" val="31887211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Ellen Miller Works on Planning Staff of forest-products company in ,North Carolina</a:t>
            </a:r>
          </a:p>
          <a:p>
            <a:endParaRPr lang="en-US" dirty="0" smtClean="0"/>
          </a:p>
          <a:p>
            <a:r>
              <a:rPr lang="en-US" dirty="0" smtClean="0"/>
              <a:t>Task</a:t>
            </a:r>
          </a:p>
          <a:p>
            <a:r>
              <a:rPr lang="en-US" dirty="0" smtClean="0"/>
              <a:t>To investigate opportunities for getting into mushroom-growing business.</a:t>
            </a:r>
            <a:endParaRPr lang="en-US" dirty="0"/>
          </a:p>
        </p:txBody>
      </p:sp>
      <p:sp>
        <p:nvSpPr>
          <p:cNvPr id="3" name="Title 2"/>
          <p:cNvSpPr>
            <a:spLocks noGrp="1"/>
          </p:cNvSpPr>
          <p:nvPr>
            <p:ph type="title"/>
          </p:nvPr>
        </p:nvSpPr>
        <p:spPr>
          <a:xfrm>
            <a:off x="381000" y="0"/>
            <a:ext cx="8381260" cy="1676399"/>
          </a:xfrm>
        </p:spPr>
        <p:txBody>
          <a:bodyPr/>
          <a:lstStyle/>
          <a:p>
            <a:r>
              <a:rPr lang="en-US" dirty="0" smtClean="0"/>
              <a:t>Example of Subdividing the Analytical report along the conclusion </a:t>
            </a:r>
            <a:endParaRPr lang="en-US" dirty="0"/>
          </a:p>
        </p:txBody>
      </p:sp>
    </p:spTree>
    <p:extLst>
      <p:ext uri="{BB962C8B-B14F-4D97-AF65-F5344CB8AC3E}">
        <p14:creationId xmlns="" xmlns:p14="http://schemas.microsoft.com/office/powerpoint/2010/main" val="4098460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Miller says this about her analytical report</a:t>
            </a:r>
          </a:p>
          <a:p>
            <a:r>
              <a:rPr lang="en-US" dirty="0" smtClean="0"/>
              <a:t>“I have worked for my boss for five years ,and our function in the company is to look for new business . Investment banker had sent us a prospectus on a little company that specializes in growing mushrooms, but we did not want to acquire the company without taking a good hard look at the mushroom industry as whole . I spent about six weeks checking out the industry , and I had to conclude that growing mushroom is a lot like eating hot-fudge sundaes: sounds good but has some serious drawbacks. I didn’t feel that it was  my place to say flat out that we shouldn’t invest in the industry , but I did feel justified in warning my boss of the risks.” </a:t>
            </a:r>
            <a:endParaRPr lang="en-US" dirty="0"/>
          </a:p>
        </p:txBody>
      </p:sp>
      <p:sp>
        <p:nvSpPr>
          <p:cNvPr id="3" name="Title 2"/>
          <p:cNvSpPr>
            <a:spLocks noGrp="1"/>
          </p:cNvSpPr>
          <p:nvPr>
            <p:ph type="title"/>
          </p:nvPr>
        </p:nvSpPr>
        <p:spPr>
          <a:xfrm>
            <a:off x="381000" y="0"/>
            <a:ext cx="8381260" cy="1676400"/>
          </a:xfrm>
        </p:spPr>
        <p:txBody>
          <a:bodyPr/>
          <a:lstStyle/>
          <a:p>
            <a:r>
              <a:rPr lang="en-US" dirty="0"/>
              <a:t>Example of Subdividing the Analytical report along the conclusion </a:t>
            </a:r>
          </a:p>
        </p:txBody>
      </p:sp>
    </p:spTree>
    <p:extLst>
      <p:ext uri="{BB962C8B-B14F-4D97-AF65-F5344CB8AC3E}">
        <p14:creationId xmlns="" xmlns:p14="http://schemas.microsoft.com/office/powerpoint/2010/main" val="4734213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Miller divided the report into two main sections knitted around her </a:t>
            </a:r>
            <a:r>
              <a:rPr lang="en-US" b="1" dirty="0" smtClean="0"/>
              <a:t>dual conclusion</a:t>
            </a:r>
          </a:p>
          <a:p>
            <a:r>
              <a:rPr lang="en-US" dirty="0" smtClean="0"/>
              <a:t>“Growing Mushroom is a good business but not for our company.”</a:t>
            </a:r>
            <a:endParaRPr lang="en-US" dirty="0"/>
          </a:p>
        </p:txBody>
      </p:sp>
      <p:sp>
        <p:nvSpPr>
          <p:cNvPr id="3" name="Title 2"/>
          <p:cNvSpPr>
            <a:spLocks noGrp="1"/>
          </p:cNvSpPr>
          <p:nvPr>
            <p:ph type="title"/>
          </p:nvPr>
        </p:nvSpPr>
        <p:spPr>
          <a:xfrm>
            <a:off x="381000" y="0"/>
            <a:ext cx="8381260" cy="1600200"/>
          </a:xfrm>
        </p:spPr>
        <p:txBody>
          <a:bodyPr/>
          <a:lstStyle/>
          <a:p>
            <a:r>
              <a:rPr lang="en-US" dirty="0"/>
              <a:t>Example of Subdividing the Analytical report along the conclusion </a:t>
            </a:r>
          </a:p>
        </p:txBody>
      </p:sp>
    </p:spTree>
    <p:extLst>
      <p:ext uri="{BB962C8B-B14F-4D97-AF65-F5344CB8AC3E}">
        <p14:creationId xmlns="" xmlns:p14="http://schemas.microsoft.com/office/powerpoint/2010/main" val="6903568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Readers want to know </a:t>
            </a:r>
          </a:p>
          <a:p>
            <a:r>
              <a:rPr lang="en-US" dirty="0" smtClean="0"/>
              <a:t>What they ought to do					 L***</a:t>
            </a:r>
          </a:p>
          <a:p>
            <a:pPr marL="45720" indent="0">
              <a:buNone/>
            </a:pPr>
            <a:r>
              <a:rPr lang="en-US" dirty="0" smtClean="0"/>
              <a:t>Rather than what they ought to Conclude</a:t>
            </a:r>
          </a:p>
          <a:p>
            <a:r>
              <a:rPr lang="en-US" dirty="0" smtClean="0"/>
              <a:t>How to Solve the Problem than just study it</a:t>
            </a:r>
          </a:p>
          <a:p>
            <a:endParaRPr lang="en-US" dirty="0"/>
          </a:p>
        </p:txBody>
      </p:sp>
      <p:sp>
        <p:nvSpPr>
          <p:cNvPr id="3" name="Title 2"/>
          <p:cNvSpPr>
            <a:spLocks noGrp="1"/>
          </p:cNvSpPr>
          <p:nvPr>
            <p:ph type="title"/>
          </p:nvPr>
        </p:nvSpPr>
        <p:spPr>
          <a:xfrm>
            <a:off x="381000" y="0"/>
            <a:ext cx="8381260" cy="1676400"/>
          </a:xfrm>
        </p:spPr>
        <p:txBody>
          <a:bodyPr/>
          <a:lstStyle/>
          <a:p>
            <a:r>
              <a:rPr lang="en-US" dirty="0"/>
              <a:t>Example of Subdividing the Analytical report </a:t>
            </a:r>
            <a:r>
              <a:rPr lang="en-US" dirty="0" smtClean="0"/>
              <a:t>on recommendations</a:t>
            </a:r>
            <a:endParaRPr lang="en-US" dirty="0"/>
          </a:p>
        </p:txBody>
      </p:sp>
    </p:spTree>
    <p:extLst>
      <p:ext uri="{BB962C8B-B14F-4D97-AF65-F5344CB8AC3E}">
        <p14:creationId xmlns="" xmlns:p14="http://schemas.microsoft.com/office/powerpoint/2010/main" val="2895126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Five Steps for Organizing the Report around recommendations</a:t>
            </a:r>
          </a:p>
          <a:p>
            <a:endParaRPr lang="en-US" dirty="0" smtClean="0"/>
          </a:p>
          <a:p>
            <a:pPr marL="45720" indent="0">
              <a:buNone/>
            </a:pPr>
            <a:r>
              <a:rPr lang="en-US" dirty="0" smtClean="0"/>
              <a:t>1.Establish the need for action in the introduction, generally by briefly describing the problem or opportunity.</a:t>
            </a:r>
          </a:p>
          <a:p>
            <a:pPr marL="45720" indent="0">
              <a:buNone/>
            </a:pPr>
            <a:r>
              <a:rPr lang="en-US" dirty="0" smtClean="0"/>
              <a:t>2.Introduce the benefit that can be achieved without providing any details</a:t>
            </a:r>
          </a:p>
          <a:p>
            <a:pPr marL="45720" indent="0">
              <a:buNone/>
            </a:pPr>
            <a:r>
              <a:rPr lang="en-US" dirty="0" smtClean="0"/>
              <a:t>3.List the steps (recommendations)required to achieve the benefit , using action verbs for emphasis</a:t>
            </a:r>
          </a:p>
          <a:p>
            <a:pPr marL="45720" indent="0">
              <a:buNone/>
            </a:pPr>
            <a:r>
              <a:rPr lang="en-US" dirty="0" smtClean="0"/>
              <a:t>4.Explain each step more fully giving details on procedures ,costs ,and benefits</a:t>
            </a:r>
          </a:p>
          <a:p>
            <a:pPr marL="45720" indent="0">
              <a:buNone/>
            </a:pPr>
            <a:r>
              <a:rPr lang="en-US" dirty="0" smtClean="0"/>
              <a:t>5.Summarize the recommendations</a:t>
            </a:r>
            <a:endParaRPr lang="en-US" dirty="0"/>
          </a:p>
        </p:txBody>
      </p:sp>
      <p:sp>
        <p:nvSpPr>
          <p:cNvPr id="3" name="Title 2"/>
          <p:cNvSpPr>
            <a:spLocks noGrp="1"/>
          </p:cNvSpPr>
          <p:nvPr>
            <p:ph type="title"/>
          </p:nvPr>
        </p:nvSpPr>
        <p:spPr>
          <a:xfrm>
            <a:off x="381000" y="0"/>
            <a:ext cx="8381260" cy="1676399"/>
          </a:xfrm>
        </p:spPr>
        <p:txBody>
          <a:bodyPr/>
          <a:lstStyle/>
          <a:p>
            <a:r>
              <a:rPr lang="en-US" sz="2800" dirty="0"/>
              <a:t>Example of Subdividing the Analytical report on recommendations</a:t>
            </a:r>
          </a:p>
        </p:txBody>
      </p:sp>
    </p:spTree>
    <p:extLst>
      <p:ext uri="{BB962C8B-B14F-4D97-AF65-F5344CB8AC3E}">
        <p14:creationId xmlns="" xmlns:p14="http://schemas.microsoft.com/office/powerpoint/2010/main" val="24362820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Raymond </a:t>
            </a:r>
            <a:r>
              <a:rPr lang="en-US" dirty="0" err="1" smtClean="0"/>
              <a:t>Vergando</a:t>
            </a:r>
            <a:r>
              <a:rPr lang="en-US" dirty="0" smtClean="0"/>
              <a:t>, Director of Manufacturing Engineering at a paper-products company in New Jersey, says about his report(on increasing the company’s production of facial tissues without any heavy investment)</a:t>
            </a:r>
          </a:p>
          <a:p>
            <a:r>
              <a:rPr lang="en-US" dirty="0" smtClean="0"/>
              <a:t>“I must have looked at a dozen ways we could increase our output. When I wrote up the results, I thought about discussing all the options I’d evaluated, but then it occurred to me that management wasn’t  really interested in the ideas that wouldn’t work . So I just talked about the two things we could do to increase capacity”</a:t>
            </a:r>
            <a:endParaRPr lang="en-US" dirty="0"/>
          </a:p>
        </p:txBody>
      </p:sp>
      <p:sp>
        <p:nvSpPr>
          <p:cNvPr id="3" name="Title 2"/>
          <p:cNvSpPr>
            <a:spLocks noGrp="1"/>
          </p:cNvSpPr>
          <p:nvPr>
            <p:ph type="title"/>
          </p:nvPr>
        </p:nvSpPr>
        <p:spPr/>
        <p:txBody>
          <a:bodyPr/>
          <a:lstStyle/>
          <a:p>
            <a:r>
              <a:rPr lang="en-US" sz="2800" dirty="0"/>
              <a:t>Example of Subdividing the Analytical report on recommendations</a:t>
            </a:r>
          </a:p>
        </p:txBody>
      </p:sp>
    </p:spTree>
    <p:extLst>
      <p:ext uri="{BB962C8B-B14F-4D97-AF65-F5344CB8AC3E}">
        <p14:creationId xmlns="" xmlns:p14="http://schemas.microsoft.com/office/powerpoint/2010/main" val="15117275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When the audience is not receptive   			L****</a:t>
            </a:r>
          </a:p>
          <a:p>
            <a:r>
              <a:rPr lang="en-US" dirty="0" smtClean="0"/>
              <a:t>When better results are expected by encouraging the reader to weigh all the facts before you present your conclusions or recommendations.</a:t>
            </a:r>
          </a:p>
          <a:p>
            <a:r>
              <a:rPr lang="en-US" dirty="0" smtClean="0"/>
              <a:t>Why you want your audience to concentrate on  why your ideas make sense</a:t>
            </a:r>
          </a:p>
          <a:p>
            <a:r>
              <a:rPr lang="en-US" dirty="0" smtClean="0"/>
              <a:t>When you want your report to show the thinking process that lead to conclusion </a:t>
            </a:r>
          </a:p>
          <a:p>
            <a:endParaRPr lang="en-US" dirty="0"/>
          </a:p>
        </p:txBody>
      </p:sp>
      <p:sp>
        <p:nvSpPr>
          <p:cNvPr id="3" name="Title 2"/>
          <p:cNvSpPr>
            <a:spLocks noGrp="1"/>
          </p:cNvSpPr>
          <p:nvPr>
            <p:ph type="title"/>
          </p:nvPr>
        </p:nvSpPr>
        <p:spPr/>
        <p:txBody>
          <a:bodyPr/>
          <a:lstStyle/>
          <a:p>
            <a:r>
              <a:rPr lang="en-US" dirty="0" smtClean="0"/>
              <a:t>Subdividing the analytical report by logical argument </a:t>
            </a:r>
            <a:endParaRPr lang="en-US" dirty="0"/>
          </a:p>
        </p:txBody>
      </p:sp>
    </p:spTree>
    <p:extLst>
      <p:ext uri="{BB962C8B-B14F-4D97-AF65-F5344CB8AC3E}">
        <p14:creationId xmlns="" xmlns:p14="http://schemas.microsoft.com/office/powerpoint/2010/main" val="40306932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dirty="0" smtClean="0"/>
              <a:t>2+2=4 approach</a:t>
            </a:r>
          </a:p>
          <a:p>
            <a:r>
              <a:rPr lang="en-US" sz="3200" dirty="0" smtClean="0"/>
              <a:t>Scientific Method</a:t>
            </a:r>
          </a:p>
          <a:p>
            <a:r>
              <a:rPr lang="en-US" sz="3200" dirty="0" smtClean="0"/>
              <a:t>Yardstick Approach</a:t>
            </a:r>
            <a:endParaRPr lang="en-US" sz="3200" dirty="0"/>
          </a:p>
        </p:txBody>
      </p:sp>
      <p:sp>
        <p:nvSpPr>
          <p:cNvPr id="3" name="Title 2"/>
          <p:cNvSpPr>
            <a:spLocks noGrp="1"/>
          </p:cNvSpPr>
          <p:nvPr>
            <p:ph type="title"/>
          </p:nvPr>
        </p:nvSpPr>
        <p:spPr/>
        <p:txBody>
          <a:bodyPr/>
          <a:lstStyle/>
          <a:p>
            <a:r>
              <a:rPr lang="en-US" sz="2000" dirty="0" smtClean="0"/>
              <a:t>Three methods of Subdividing </a:t>
            </a:r>
            <a:r>
              <a:rPr lang="en-US" sz="2000" dirty="0"/>
              <a:t>the analytical report by logical argument </a:t>
            </a:r>
          </a:p>
        </p:txBody>
      </p:sp>
    </p:spTree>
    <p:extLst>
      <p:ext uri="{BB962C8B-B14F-4D97-AF65-F5344CB8AC3E}">
        <p14:creationId xmlns="" xmlns:p14="http://schemas.microsoft.com/office/powerpoint/2010/main" val="33366888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Choice depends on the nature of Facts</a:t>
            </a:r>
          </a:p>
          <a:p>
            <a:r>
              <a:rPr lang="en-US" dirty="0" smtClean="0"/>
              <a:t>Reasoning process to reach the conclusion</a:t>
            </a:r>
          </a:p>
          <a:p>
            <a:endParaRPr lang="en-US" dirty="0"/>
          </a:p>
          <a:p>
            <a:r>
              <a:rPr lang="en-US" dirty="0" smtClean="0"/>
              <a:t>NOT Mutually exclusive</a:t>
            </a:r>
          </a:p>
          <a:p>
            <a:r>
              <a:rPr lang="en-US" dirty="0" smtClean="0"/>
              <a:t>Often you have to pursue several lines of Thought to arrive a solution</a:t>
            </a:r>
          </a:p>
          <a:p>
            <a:r>
              <a:rPr lang="en-US" dirty="0" smtClean="0"/>
              <a:t>In long report specially you may want differing organizational plans for various sections.</a:t>
            </a:r>
            <a:endParaRPr lang="en-US" dirty="0"/>
          </a:p>
        </p:txBody>
      </p:sp>
      <p:sp>
        <p:nvSpPr>
          <p:cNvPr id="3" name="Title 2"/>
          <p:cNvSpPr>
            <a:spLocks noGrp="1"/>
          </p:cNvSpPr>
          <p:nvPr>
            <p:ph type="title"/>
          </p:nvPr>
        </p:nvSpPr>
        <p:spPr/>
        <p:txBody>
          <a:bodyPr/>
          <a:lstStyle/>
          <a:p>
            <a:r>
              <a:rPr lang="en-US" sz="2000" dirty="0" smtClean="0"/>
              <a:t>Subdividing </a:t>
            </a:r>
            <a:r>
              <a:rPr lang="en-US" sz="2000" dirty="0"/>
              <a:t>the analytical report by logical argument </a:t>
            </a:r>
            <a:r>
              <a:rPr lang="en-US" sz="2000" dirty="0" smtClean="0"/>
              <a:t> Approach</a:t>
            </a:r>
            <a:endParaRPr lang="en-US" sz="2000" dirty="0"/>
          </a:p>
        </p:txBody>
      </p:sp>
    </p:spTree>
    <p:extLst>
      <p:ext uri="{BB962C8B-B14F-4D97-AF65-F5344CB8AC3E}">
        <p14:creationId xmlns="" xmlns:p14="http://schemas.microsoft.com/office/powerpoint/2010/main" val="15217611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Reports developed around a list of reasons that collectively add up to the main point you are trying to prove.</a:t>
            </a:r>
          </a:p>
          <a:p>
            <a:r>
              <a:rPr lang="en-US" dirty="0" smtClean="0"/>
              <a:t>The main points in your outline and report are the main reasons behind your conclusion or recommendation.</a:t>
            </a:r>
          </a:p>
          <a:p>
            <a:r>
              <a:rPr lang="en-US" dirty="0" smtClean="0"/>
              <a:t>Each reason is supported by the evidence collected during the analysis</a:t>
            </a:r>
          </a:p>
          <a:p>
            <a:r>
              <a:rPr lang="en-US" dirty="0" smtClean="0"/>
              <a:t>Most efficient and </a:t>
            </a:r>
            <a:r>
              <a:rPr lang="en-US" dirty="0"/>
              <a:t>p</a:t>
            </a:r>
            <a:r>
              <a:rPr lang="en-US" dirty="0" smtClean="0"/>
              <a:t>ersuasive way  to develop an analytical report for a skeptical reader.</a:t>
            </a:r>
            <a:endParaRPr lang="en-US" dirty="0"/>
          </a:p>
        </p:txBody>
      </p:sp>
      <p:sp>
        <p:nvSpPr>
          <p:cNvPr id="3" name="Title 2"/>
          <p:cNvSpPr>
            <a:spLocks noGrp="1"/>
          </p:cNvSpPr>
          <p:nvPr>
            <p:ph type="title"/>
          </p:nvPr>
        </p:nvSpPr>
        <p:spPr/>
        <p:txBody>
          <a:bodyPr/>
          <a:lstStyle/>
          <a:p>
            <a:r>
              <a:rPr lang="en-US" dirty="0" smtClean="0"/>
              <a:t>2+2=4  Approach</a:t>
            </a:r>
            <a:endParaRPr lang="en-US" dirty="0"/>
          </a:p>
        </p:txBody>
      </p:sp>
    </p:spTree>
    <p:extLst>
      <p:ext uri="{BB962C8B-B14F-4D97-AF65-F5344CB8AC3E}">
        <p14:creationId xmlns="" xmlns:p14="http://schemas.microsoft.com/office/powerpoint/2010/main" val="8565645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Gray </a:t>
            </a:r>
            <a:r>
              <a:rPr lang="en-US" dirty="0" err="1" smtClean="0"/>
              <a:t>Johanson</a:t>
            </a:r>
            <a:r>
              <a:rPr lang="en-US" dirty="0"/>
              <a:t> </a:t>
            </a:r>
            <a:r>
              <a:rPr lang="en-US" dirty="0" smtClean="0"/>
              <a:t>Executive  assistant to the president of a diversified company</a:t>
            </a:r>
          </a:p>
          <a:p>
            <a:r>
              <a:rPr lang="en-US" dirty="0" smtClean="0"/>
              <a:t>To prepare a memo</a:t>
            </a:r>
          </a:p>
          <a:p>
            <a:r>
              <a:rPr lang="en-US" dirty="0" smtClean="0"/>
              <a:t>To Analyze the performance of the Restaurant Division</a:t>
            </a:r>
          </a:p>
          <a:p>
            <a:pPr marL="45720" indent="0">
              <a:buNone/>
            </a:pPr>
            <a:r>
              <a:rPr lang="en-US" dirty="0" smtClean="0"/>
              <a:t>also</a:t>
            </a:r>
          </a:p>
          <a:p>
            <a:r>
              <a:rPr lang="en-US" dirty="0" smtClean="0"/>
              <a:t>To recommend what to do out of four options</a:t>
            </a:r>
          </a:p>
          <a:p>
            <a:pPr marL="45720" indent="0">
              <a:buNone/>
            </a:pPr>
            <a:r>
              <a:rPr lang="en-US" dirty="0" smtClean="0"/>
              <a:t>1.Continue the current course</a:t>
            </a:r>
          </a:p>
          <a:p>
            <a:pPr marL="45720" indent="0">
              <a:buNone/>
            </a:pPr>
            <a:r>
              <a:rPr lang="en-US" dirty="0"/>
              <a:t>2</a:t>
            </a:r>
            <a:r>
              <a:rPr lang="en-US" dirty="0" smtClean="0"/>
              <a:t>.Sell off the chain</a:t>
            </a:r>
          </a:p>
          <a:p>
            <a:pPr marL="45720" indent="0">
              <a:buNone/>
            </a:pPr>
            <a:r>
              <a:rPr lang="en-US" dirty="0" smtClean="0"/>
              <a:t>3.Remodel the existing facilities</a:t>
            </a:r>
          </a:p>
          <a:p>
            <a:pPr marL="45720" indent="0">
              <a:buNone/>
            </a:pPr>
            <a:r>
              <a:rPr lang="en-US" dirty="0" smtClean="0"/>
              <a:t>4.Build new restaurants</a:t>
            </a:r>
          </a:p>
          <a:p>
            <a:endParaRPr lang="en-US" dirty="0"/>
          </a:p>
        </p:txBody>
      </p:sp>
      <p:sp>
        <p:nvSpPr>
          <p:cNvPr id="3" name="Title 2"/>
          <p:cNvSpPr>
            <a:spLocks noGrp="1"/>
          </p:cNvSpPr>
          <p:nvPr>
            <p:ph type="title"/>
          </p:nvPr>
        </p:nvSpPr>
        <p:spPr/>
        <p:txBody>
          <a:bodyPr/>
          <a:lstStyle/>
          <a:p>
            <a:r>
              <a:rPr lang="en-US" dirty="0" smtClean="0"/>
              <a:t>Example of 2+2=4  </a:t>
            </a:r>
            <a:r>
              <a:rPr lang="en-US" dirty="0"/>
              <a:t>Approach</a:t>
            </a:r>
          </a:p>
        </p:txBody>
      </p:sp>
    </p:spTree>
    <p:extLst>
      <p:ext uri="{BB962C8B-B14F-4D97-AF65-F5344CB8AC3E}">
        <p14:creationId xmlns="" xmlns:p14="http://schemas.microsoft.com/office/powerpoint/2010/main" val="27608910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Johansen says</a:t>
            </a:r>
          </a:p>
          <a:p>
            <a:pPr algn="just"/>
            <a:r>
              <a:rPr lang="en-US" dirty="0" smtClean="0">
                <a:solidFill>
                  <a:schemeClr val="tx1"/>
                </a:solidFill>
              </a:rPr>
              <a:t>“I knew that whatever I recommend would alienate somebody . My difficulties were compounded by the nature of the problem. I could have made a good case for any of the three option. But as an objective ,neutral and unbiased observer, I gradually came to the conclusion of </a:t>
            </a:r>
            <a:r>
              <a:rPr lang="en-US" smtClean="0">
                <a:solidFill>
                  <a:schemeClr val="tx1"/>
                </a:solidFill>
              </a:rPr>
              <a:t>my own : that </a:t>
            </a:r>
            <a:r>
              <a:rPr lang="en-US" dirty="0" smtClean="0">
                <a:solidFill>
                  <a:schemeClr val="tx1"/>
                </a:solidFill>
              </a:rPr>
              <a:t>we should sell some of the restaurants and use the proceeds to offset the cost of remodeling the remaining locations and the cost of adding new outlets. I decided that my strategy would be to build a case for this course of action by gradually presenting the various reasons that had emerged from my analysis of the options” </a:t>
            </a:r>
            <a:endParaRPr lang="en-US" dirty="0">
              <a:solidFill>
                <a:schemeClr val="tx1"/>
              </a:solidFill>
            </a:endParaRPr>
          </a:p>
        </p:txBody>
      </p:sp>
      <p:sp>
        <p:nvSpPr>
          <p:cNvPr id="3" name="Title 2"/>
          <p:cNvSpPr>
            <a:spLocks noGrp="1"/>
          </p:cNvSpPr>
          <p:nvPr>
            <p:ph type="title"/>
          </p:nvPr>
        </p:nvSpPr>
        <p:spPr/>
        <p:txBody>
          <a:bodyPr/>
          <a:lstStyle/>
          <a:p>
            <a:r>
              <a:rPr lang="en-US" dirty="0"/>
              <a:t>Example of 2+2=4  Approach</a:t>
            </a:r>
          </a:p>
        </p:txBody>
      </p:sp>
    </p:spTree>
    <p:extLst>
      <p:ext uri="{BB962C8B-B14F-4D97-AF65-F5344CB8AC3E}">
        <p14:creationId xmlns="" xmlns:p14="http://schemas.microsoft.com/office/powerpoint/2010/main" val="35464804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637</TotalTime>
  <Words>1488</Words>
  <Application>Microsoft Office PowerPoint</Application>
  <PresentationFormat>On-screen Show (4:3)</PresentationFormat>
  <Paragraphs>186</Paragraphs>
  <Slides>28</Slides>
  <Notes>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Grid</vt:lpstr>
      <vt:lpstr>informational Reports 1.TO EDUCATE THE READER 2.Information alone is the focus  Analytical Reports 1.To persuade readers to accept some conclusion or recommendation 2.End is either a decision or an action 3.ANALYTICAL REPORTS ARE WRITTEN TO RESPOND TO SPECIAL CIRCUMSTANCES   </vt:lpstr>
      <vt:lpstr>Examples of informational reports</vt:lpstr>
      <vt:lpstr>Reader Comprehension in informational report</vt:lpstr>
      <vt:lpstr>Structuring ideas in a report</vt:lpstr>
      <vt:lpstr>Detailed Examples of Subdividing the Informational reports</vt:lpstr>
      <vt:lpstr>Detailed Examples of Subdividing the Informational reports</vt:lpstr>
      <vt:lpstr>Two examples of Informational reports(Periodic Reports ,Personal activity Reports)</vt:lpstr>
      <vt:lpstr>Format of Periodic reports</vt:lpstr>
      <vt:lpstr>Sequence of the periodic report most of the time</vt:lpstr>
      <vt:lpstr>Sequence of the periodic report most of the time</vt:lpstr>
      <vt:lpstr>Important thing to remember in periodic reports</vt:lpstr>
      <vt:lpstr>example of A periodic report</vt:lpstr>
      <vt:lpstr>Personal Activity Report </vt:lpstr>
      <vt:lpstr>EXAMPLE OF  A PERSONAL ACTIVITY REPORT</vt:lpstr>
      <vt:lpstr>Analytical reports  </vt:lpstr>
      <vt:lpstr>Organizing Analytical reports</vt:lpstr>
      <vt:lpstr>Example of Subdividing the Analytical report along the conclusion </vt:lpstr>
      <vt:lpstr>Example of Subdividing the Analytical report along the conclusion </vt:lpstr>
      <vt:lpstr>Example of Subdividing the Analytical report along the conclusion </vt:lpstr>
      <vt:lpstr>Example of Subdividing the Analytical report on recommendations</vt:lpstr>
      <vt:lpstr>Example of Subdividing the Analytical report on recommendations</vt:lpstr>
      <vt:lpstr>Example of Subdividing the Analytical report on recommendations</vt:lpstr>
      <vt:lpstr>Subdividing the analytical report by logical argument </vt:lpstr>
      <vt:lpstr>Three methods of Subdividing the analytical report by logical argument </vt:lpstr>
      <vt:lpstr>Subdividing the analytical report by logical argument  Approach</vt:lpstr>
      <vt:lpstr>2+2=4  Approach</vt:lpstr>
      <vt:lpstr>Example of 2+2=4  Approach</vt:lpstr>
      <vt:lpstr>Example of 2+2=4  Approach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Consideration</dc:title>
  <dc:creator>MAC</dc:creator>
  <cp:lastModifiedBy>NTS</cp:lastModifiedBy>
  <cp:revision>157</cp:revision>
  <dcterms:created xsi:type="dcterms:W3CDTF">2012-04-04T06:36:09Z</dcterms:created>
  <dcterms:modified xsi:type="dcterms:W3CDTF">2012-05-10T11:10:14Z</dcterms:modified>
</cp:coreProperties>
</file>