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60" r:id="rId2"/>
    <p:sldId id="256" r:id="rId3"/>
    <p:sldId id="257" r:id="rId4"/>
    <p:sldId id="259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25E1F-00CB-4408-9B3C-6006F71AD8BF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4F65B-29E8-4C3E-AE01-380612A05A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4F65B-29E8-4C3E-AE01-380612A05A0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4F65B-29E8-4C3E-AE01-380612A05A0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4F65B-29E8-4C3E-AE01-380612A05A0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4F65B-29E8-4C3E-AE01-380612A05A0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E4A03-3951-458D-A56F-7CFB2E98FD1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E4A03-3951-458D-A56F-7CFB2E98FD1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5C432-B4D9-4504-821D-7515D5FC6B7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5C432-B4D9-4504-821D-7515D5FC6B7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5C432-B4D9-4504-821D-7515D5FC6B7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5C432-B4D9-4504-821D-7515D5FC6B7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5C432-B4D9-4504-821D-7515D5FC6B7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5C432-B4D9-4504-821D-7515D5FC6B7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A4565-2150-4751-AEE0-2FEE6C8441E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45905-D605-44CC-A868-4956947680E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45905-D605-44CC-A868-4956947680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C048C-386E-4AE9-8B04-38A6D6E50B6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C048C-386E-4AE9-8B04-38A6D6E50B6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91EE6-567D-47CC-88AB-E41FDDAC6B6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91EE6-567D-47CC-88AB-E41FDDAC6B6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91EE6-567D-47CC-88AB-E41FDDAC6B6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91EE6-567D-47CC-88AB-E41FDDAC6B6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BF459-0A3A-4DE9-8A13-EBE3CD90979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17207-06DC-4D0E-A687-458368591A3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17207-06DC-4D0E-A687-458368591A3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17207-06DC-4D0E-A687-458368591A3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17207-06DC-4D0E-A687-458368591A3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BF459-0A3A-4DE9-8A13-EBE3CD90979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F3FCB-4E5A-44AD-844A-404EF1E3D30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92DED-AE9C-4D46-9094-F840606571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grammar.about.com/od/fh/g/headterm.htm" TargetMode="External"/><Relationship Id="rId3" Type="http://schemas.openxmlformats.org/officeDocument/2006/relationships/hyperlink" Target="http://grammar.about.com/od/tz/g/wordterm.htm" TargetMode="External"/><Relationship Id="rId7" Type="http://schemas.openxmlformats.org/officeDocument/2006/relationships/hyperlink" Target="http://grammar.about.com/od/ab/g/adverbterm.h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rammar.about.com/od/ab/g/adjecterm.htm" TargetMode="External"/><Relationship Id="rId5" Type="http://schemas.openxmlformats.org/officeDocument/2006/relationships/hyperlink" Target="http://grammar.about.com/od/c/g/clauseterm.htm" TargetMode="External"/><Relationship Id="rId4" Type="http://schemas.openxmlformats.org/officeDocument/2006/relationships/hyperlink" Target="http://grammar.about.com/od/pq/g/phrase.htm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ritingcentre.uottawa.ca/hypergrammar/sntstrct.html" TargetMode="External"/><Relationship Id="rId2" Type="http://schemas.openxmlformats.org/officeDocument/2006/relationships/hyperlink" Target="http://www.scientificpsychic.com/grammar/enggram2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owson.edu/ows/moduledangling.htm" TargetMode="External"/><Relationship Id="rId4" Type="http://schemas.openxmlformats.org/officeDocument/2006/relationships/hyperlink" Target="http://grammar.about.com/od/mo/g/modterm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English Comprehension and Composition – </a:t>
            </a:r>
            <a:r>
              <a:rPr lang="en-US" b="1" smtClean="0"/>
              <a:t>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391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Objectives: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Definition of a Sentence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Sentence Structures:</a:t>
            </a:r>
            <a:br>
              <a:rPr lang="en-US" b="1" dirty="0" smtClean="0"/>
            </a:br>
            <a:r>
              <a:rPr lang="en-US" b="1" dirty="0" smtClean="0"/>
              <a:t>&gt;Sentence types according to Meaning</a:t>
            </a:r>
            <a:br>
              <a:rPr lang="en-US" b="1" dirty="0" smtClean="0"/>
            </a:br>
            <a:r>
              <a:rPr lang="en-US" b="1" dirty="0" smtClean="0"/>
              <a:t>&gt;Sentence types according to Clauses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Modifiers</a:t>
            </a:r>
            <a:br>
              <a:rPr lang="en-US" b="1" dirty="0" smtClean="0"/>
            </a:br>
            <a:r>
              <a:rPr lang="en-US" b="1" dirty="0" smtClean="0"/>
              <a:t>&gt;Dangling modifiers</a:t>
            </a:r>
            <a:br>
              <a:rPr lang="en-US" b="1" dirty="0" smtClean="0"/>
            </a:br>
            <a:r>
              <a:rPr lang="en-US" b="1" dirty="0" smtClean="0"/>
              <a:t>&gt;Misplaced modifiers</a:t>
            </a:r>
          </a:p>
          <a:p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524000"/>
            <a:ext cx="5943600" cy="3962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Which one of these is a complete sentence???</a:t>
            </a: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 smtClean="0">
                <a:solidFill>
                  <a:schemeClr val="tx1"/>
                </a:solidFill>
              </a:rPr>
              <a:t>Humpty Dumpty sat on a wall.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 smtClean="0">
                <a:solidFill>
                  <a:schemeClr val="tx1"/>
                </a:solidFill>
              </a:rPr>
              <a:t>Outside the window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 smtClean="0">
                <a:solidFill>
                  <a:schemeClr val="tx1"/>
                </a:solidFill>
              </a:rPr>
              <a:t>Political parties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SENTENCE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696200" cy="506255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u="sng" dirty="0" smtClean="0"/>
              <a:t>A group of words that makes complete sense is called a </a:t>
            </a:r>
            <a:r>
              <a:rPr lang="en-US" b="1" i="1" u="sng" dirty="0" smtClean="0"/>
              <a:t>sentence. </a:t>
            </a:r>
          </a:p>
          <a:p>
            <a:pPr>
              <a:buNone/>
            </a:pPr>
            <a:r>
              <a:rPr lang="en-US" b="1" dirty="0" smtClean="0"/>
              <a:t>	Examples: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"Children are all foreigners."</a:t>
            </a:r>
            <a:br>
              <a:rPr lang="en-US" dirty="0" smtClean="0"/>
            </a:br>
            <a:r>
              <a:rPr lang="en-US" dirty="0" smtClean="0"/>
              <a:t>(Ralph Waldo Emerson)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"I have often wanted to drown my troubles, but I can't get my wife to go swimming."</a:t>
            </a:r>
            <a:br>
              <a:rPr lang="en-US" dirty="0" smtClean="0"/>
            </a:br>
            <a:r>
              <a:rPr lang="en-US" dirty="0" smtClean="0"/>
              <a:t>(attributed to Jimmy Carter, among others)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"Be who you are and say what you feel, because those who mind don't matter and those who matter don't mind."</a:t>
            </a:r>
            <a:br>
              <a:rPr lang="en-US" dirty="0" smtClean="0"/>
            </a:br>
            <a:r>
              <a:rPr lang="en-US" dirty="0" smtClean="0"/>
              <a:t>(Theodor Geisel)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Open the door!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7620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PARTS OF A SENTENCE</a:t>
            </a:r>
            <a:br>
              <a:rPr lang="en-US" alt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696200" cy="4648200"/>
          </a:xfrm>
        </p:spPr>
        <p:txBody>
          <a:bodyPr/>
          <a:lstStyle/>
          <a:p>
            <a:r>
              <a:rPr lang="en-US" dirty="0" smtClean="0"/>
              <a:t>Every sentence has </a:t>
            </a:r>
            <a:r>
              <a:rPr lang="en-US" b="1" u="sng" dirty="0" smtClean="0"/>
              <a:t>two parts</a:t>
            </a:r>
          </a:p>
          <a:p>
            <a:r>
              <a:rPr lang="en-US" dirty="0" smtClean="0"/>
              <a:t>The part that names the person or thing we are talking about is called a </a:t>
            </a:r>
            <a:r>
              <a:rPr lang="en-US" b="1" u="sng" dirty="0" smtClean="0"/>
              <a:t>subject</a:t>
            </a:r>
            <a:r>
              <a:rPr lang="en-US" dirty="0" smtClean="0"/>
              <a:t>	</a:t>
            </a:r>
          </a:p>
          <a:p>
            <a:r>
              <a:rPr lang="en-US" dirty="0" smtClean="0"/>
              <a:t>The part that tells something about the subject is called the </a:t>
            </a:r>
            <a:r>
              <a:rPr lang="en-US" b="1" u="sng" dirty="0" smtClean="0"/>
              <a:t>predicate</a:t>
            </a:r>
            <a:r>
              <a:rPr lang="en-US" dirty="0" smtClean="0"/>
              <a:t> of the sentence.</a:t>
            </a:r>
          </a:p>
          <a:p>
            <a:pPr>
              <a:buNone/>
            </a:pPr>
            <a:r>
              <a:rPr lang="en-US" dirty="0" smtClean="0"/>
              <a:t> 	Example: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They wake up early in the morning.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3600" dirty="0" smtClean="0"/>
              <a:t>In the following sentences separate the subject and predicate.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95400"/>
            <a:ext cx="66294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The boy stood on the burning deck.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Sweet are the uses of adversity.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Stone walls do not make a prison.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The singing of the birds delights us.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He has a good memory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Bad habits grow unconsciously.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Nature is the best physician.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No man can serve two masters.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I shot an arrow into the air. 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800" dirty="0" smtClean="0"/>
              <a:t>On the top of the hill lives a hermit.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838200" y="1752600"/>
            <a:ext cx="7696200" cy="2743200"/>
          </a:xfrm>
          <a:prstGeom prst="horizontalScroll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solidFill>
                  <a:schemeClr val="tx1"/>
                </a:solidFill>
              </a:rPr>
              <a:t>Sentence Types</a:t>
            </a:r>
            <a:br>
              <a:rPr lang="en-US" sz="4000" b="1" i="1" dirty="0" smtClean="0">
                <a:solidFill>
                  <a:schemeClr val="tx1"/>
                </a:solidFill>
              </a:rPr>
            </a:br>
            <a:r>
              <a:rPr lang="en-US" sz="4000" b="1" i="1" dirty="0" smtClean="0">
                <a:solidFill>
                  <a:schemeClr val="tx1"/>
                </a:solidFill>
              </a:rPr>
              <a:t>According to Meaning</a:t>
            </a:r>
            <a:endParaRPr lang="en-US" sz="4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English has four main sentence types: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latin typeface="Georgia" pitchFamily="18" charset="0"/>
              </a:rPr>
              <a:t>Declarative Sentences</a:t>
            </a:r>
            <a:r>
              <a:rPr lang="en-US" dirty="0">
                <a:latin typeface="Georgia" pitchFamily="18" charset="0"/>
              </a:rPr>
              <a:t> are used to form statements.</a:t>
            </a:r>
            <a:br>
              <a:rPr lang="en-US" dirty="0">
                <a:latin typeface="Georgia" pitchFamily="18" charset="0"/>
              </a:rPr>
            </a:br>
            <a:r>
              <a:rPr lang="en-US" dirty="0">
                <a:latin typeface="Georgia" pitchFamily="18" charset="0"/>
              </a:rPr>
              <a:t>Examples: "Mary is here.", "My name is Mary." </a:t>
            </a:r>
          </a:p>
          <a:p>
            <a:pPr>
              <a:buNone/>
            </a:pPr>
            <a:r>
              <a:rPr lang="en-US" dirty="0">
                <a:latin typeface="Georgia" pitchFamily="18" charset="0"/>
              </a:rPr>
              <a:t> </a:t>
            </a:r>
          </a:p>
          <a:p>
            <a:r>
              <a:rPr lang="en-US" b="1" dirty="0">
                <a:latin typeface="Georgia" pitchFamily="18" charset="0"/>
              </a:rPr>
              <a:t>Interrogative Sentences</a:t>
            </a:r>
            <a:r>
              <a:rPr lang="en-US" dirty="0">
                <a:latin typeface="Georgia" pitchFamily="18" charset="0"/>
              </a:rPr>
              <a:t> are used to ask questions.</a:t>
            </a:r>
            <a:br>
              <a:rPr lang="en-US" dirty="0">
                <a:latin typeface="Georgia" pitchFamily="18" charset="0"/>
              </a:rPr>
            </a:br>
            <a:r>
              <a:rPr lang="en-US" dirty="0">
                <a:latin typeface="Georgia" pitchFamily="18" charset="0"/>
              </a:rPr>
              <a:t>Examples: "Where is Mary?", "What is your name?" </a:t>
            </a:r>
          </a:p>
          <a:p>
            <a:pPr>
              <a:buNone/>
            </a:pPr>
            <a:endParaRPr lang="en-US" dirty="0">
              <a:latin typeface="Georgia" pitchFamily="18" charset="0"/>
            </a:endParaRPr>
          </a:p>
          <a:p>
            <a:r>
              <a:rPr lang="en-US" b="1" dirty="0">
                <a:latin typeface="Georgia" pitchFamily="18" charset="0"/>
              </a:rPr>
              <a:t>Imperative Sentences</a:t>
            </a:r>
            <a:r>
              <a:rPr lang="en-US" dirty="0">
                <a:latin typeface="Georgia" pitchFamily="18" charset="0"/>
              </a:rPr>
              <a:t> are used for commands.</a:t>
            </a:r>
            <a:br>
              <a:rPr lang="en-US" dirty="0">
                <a:latin typeface="Georgia" pitchFamily="18" charset="0"/>
              </a:rPr>
            </a:br>
            <a:r>
              <a:rPr lang="en-US" dirty="0">
                <a:latin typeface="Georgia" pitchFamily="18" charset="0"/>
              </a:rPr>
              <a:t>Examples: "Come here.", "Tell me your name</a:t>
            </a:r>
            <a:r>
              <a:rPr lang="en-US" dirty="0" smtClean="0">
                <a:latin typeface="Georgia" pitchFamily="18" charset="0"/>
              </a:rPr>
              <a:t>.“”</a:t>
            </a:r>
            <a:br>
              <a:rPr lang="en-US" dirty="0" smtClean="0">
                <a:latin typeface="Georgia" pitchFamily="18" charset="0"/>
              </a:rPr>
            </a:br>
            <a:endParaRPr lang="en-US" dirty="0">
              <a:latin typeface="Georgia" pitchFamily="18" charset="0"/>
            </a:endParaRPr>
          </a:p>
          <a:p>
            <a:r>
              <a:rPr lang="en-US" b="1" dirty="0">
                <a:latin typeface="Georgia" pitchFamily="18" charset="0"/>
              </a:rPr>
              <a:t>Conditional Sentences</a:t>
            </a:r>
            <a:r>
              <a:rPr lang="en-US" dirty="0">
                <a:latin typeface="Georgia" pitchFamily="18" charset="0"/>
              </a:rPr>
              <a:t> are used to indicate dependencies between events or conditions.</a:t>
            </a:r>
            <a:br>
              <a:rPr lang="en-US" dirty="0">
                <a:latin typeface="Georgia" pitchFamily="18" charset="0"/>
              </a:rPr>
            </a:br>
            <a:r>
              <a:rPr lang="en-US" dirty="0">
                <a:latin typeface="Georgia" pitchFamily="18" charset="0"/>
              </a:rPr>
              <a:t>Example: "If you cut all the trees, there will be no forest."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553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Identify the kind of sentence. The first two have been done for you.</a:t>
            </a:r>
          </a:p>
          <a:p>
            <a:pPr>
              <a:buNone/>
            </a:pPr>
            <a:r>
              <a:rPr lang="en-US" dirty="0" smtClean="0"/>
              <a:t>1. Why do you believe that? interrogative</a:t>
            </a:r>
          </a:p>
          <a:p>
            <a:pPr>
              <a:buNone/>
            </a:pPr>
            <a:r>
              <a:rPr lang="en-US" dirty="0" smtClean="0"/>
              <a:t>2. I want to know why you believe that. declarative (This is not a question.)</a:t>
            </a:r>
          </a:p>
          <a:p>
            <a:pPr>
              <a:buNone/>
            </a:pPr>
            <a:r>
              <a:rPr lang="en-US" dirty="0" smtClean="0"/>
              <a:t>3. Please accept my apology.</a:t>
            </a:r>
          </a:p>
          <a:p>
            <a:pPr>
              <a:buNone/>
            </a:pPr>
            <a:r>
              <a:rPr lang="en-US" dirty="0" smtClean="0"/>
              <a:t>4. Your face is frightening the baby!</a:t>
            </a:r>
          </a:p>
          <a:p>
            <a:pPr>
              <a:buNone/>
            </a:pPr>
            <a:r>
              <a:rPr lang="en-US" dirty="0" smtClean="0"/>
              <a:t>5. My shoe is on fire!</a:t>
            </a:r>
          </a:p>
          <a:p>
            <a:pPr>
              <a:buNone/>
            </a:pPr>
            <a:r>
              <a:rPr lang="en-US" dirty="0" smtClean="0"/>
              <a:t>6. When did you first notice that your shoe was on fire?</a:t>
            </a:r>
          </a:p>
          <a:p>
            <a:pPr>
              <a:buNone/>
            </a:pPr>
            <a:r>
              <a:rPr lang="en-US" dirty="0" smtClean="0"/>
              <a:t>7. My doctor told me to take these vitamins.</a:t>
            </a:r>
          </a:p>
          <a:p>
            <a:pPr>
              <a:buNone/>
            </a:pPr>
            <a:r>
              <a:rPr lang="en-US" dirty="0" smtClean="0"/>
              <a:t>8. Ask Doris for the recipe.</a:t>
            </a:r>
          </a:p>
          <a:p>
            <a:pPr>
              <a:buNone/>
            </a:pPr>
            <a:r>
              <a:rPr lang="en-US" dirty="0" smtClean="0"/>
              <a:t>9. Did you solve the puzzle yet?</a:t>
            </a:r>
          </a:p>
          <a:p>
            <a:pPr>
              <a:buNone/>
            </a:pPr>
            <a:r>
              <a:rPr lang="en-US" dirty="0" smtClean="0"/>
              <a:t>10. Ann, hand me your coat.</a:t>
            </a:r>
          </a:p>
          <a:p>
            <a:pPr>
              <a:buNone/>
            </a:pPr>
            <a:r>
              <a:rPr lang="en-US" dirty="0" smtClean="0"/>
              <a:t>11. It’s hard to believe that this paper is made from wood.</a:t>
            </a:r>
          </a:p>
          <a:p>
            <a:pPr>
              <a:buNone/>
            </a:pPr>
            <a:r>
              <a:rPr lang="en-US" dirty="0" smtClean="0"/>
              <a:t>12. There are more apples in the refrigerator.</a:t>
            </a:r>
          </a:p>
          <a:p>
            <a:pPr>
              <a:buNone/>
            </a:pPr>
            <a:r>
              <a:rPr lang="en-US" dirty="0" smtClean="0"/>
              <a:t>13. We’re on the wrong planet!</a:t>
            </a:r>
          </a:p>
          <a:p>
            <a:pPr>
              <a:buNone/>
            </a:pPr>
            <a:r>
              <a:rPr lang="en-US" dirty="0" smtClean="0"/>
              <a:t>14. Will Patricia pause to place poached pickles on Paula’s pretty plate?</a:t>
            </a:r>
          </a:p>
          <a:p>
            <a:pPr>
              <a:buNone/>
            </a:pPr>
            <a:r>
              <a:rPr lang="en-US" dirty="0" smtClean="0"/>
              <a:t>15. I would send her a gift if I were you.</a:t>
            </a:r>
          </a:p>
          <a:p>
            <a:pPr>
              <a:buNone/>
            </a:pPr>
            <a:r>
              <a:rPr lang="en-US" dirty="0" smtClean="0"/>
              <a:t>16. Send her a nice gift.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900" dirty="0" err="1" smtClean="0"/>
              <a:t>Source:http</a:t>
            </a:r>
            <a:r>
              <a:rPr lang="en-US" sz="2900" dirty="0" smtClean="0"/>
              <a:t>://</a:t>
            </a:r>
            <a:r>
              <a:rPr lang="en-US" sz="2900" dirty="0" err="1" smtClean="0"/>
              <a:t>www.rhlschool.com</a:t>
            </a:r>
            <a:r>
              <a:rPr lang="en-US" sz="2900" dirty="0" smtClean="0"/>
              <a:t>/eng3n21.htm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914400" y="1828800"/>
            <a:ext cx="7315200" cy="2743200"/>
          </a:xfrm>
          <a:prstGeom prst="cloudCallou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SENTENCE STRUCTURES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Sentence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One way to categorize sentences is by the clauses they contain.</a:t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(A clause is a part of a sentence containing a subject and a predicate.) 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There are 4 types of sentences in </a:t>
            </a:r>
            <a:r>
              <a:rPr lang="en-US" smtClean="0"/>
              <a:t>this category: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r>
              <a:rPr lang="en-US" dirty="0"/>
              <a:t> Contains a single, independent clause.</a:t>
            </a:r>
            <a:endParaRPr lang="en-US" sz="2800" dirty="0"/>
          </a:p>
          <a:p>
            <a:pPr lvl="1"/>
            <a:r>
              <a:rPr lang="en-US" dirty="0"/>
              <a:t>I don't like dogs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sz="2400" dirty="0"/>
          </a:p>
          <a:p>
            <a:pPr lvl="1"/>
            <a:r>
              <a:rPr lang="en-US" dirty="0"/>
              <a:t>Our school basketball team lost their last game of the season </a:t>
            </a:r>
            <a:r>
              <a:rPr lang="en-US" dirty="0" smtClean="0"/>
              <a:t>75-68.</a:t>
            </a:r>
            <a:br>
              <a:rPr lang="en-US" dirty="0" smtClean="0"/>
            </a:br>
            <a:endParaRPr lang="en-US" sz="2400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old hotel opposite the bus station in the center of the town is probably going to be knocked down at the end of next year.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 Contains two independent clauses that are joined by a coordinating conjunction. The most common coordinating conjunctions are: </a:t>
            </a:r>
            <a:r>
              <a:rPr lang="en-US" i="1" u="sng" dirty="0"/>
              <a:t>and, or, but, so</a:t>
            </a:r>
            <a:r>
              <a:rPr lang="en-US" dirty="0"/>
              <a:t>.</a:t>
            </a:r>
            <a:endParaRPr lang="en-US" sz="2800" dirty="0"/>
          </a:p>
          <a:p>
            <a:pPr lvl="1"/>
            <a:r>
              <a:rPr lang="en-US" dirty="0"/>
              <a:t>I don't like dogs, and my sister doesn't like cats.</a:t>
            </a:r>
            <a:endParaRPr lang="en-US" sz="2400" dirty="0"/>
          </a:p>
          <a:p>
            <a:pPr lvl="1"/>
            <a:r>
              <a:rPr lang="en-US" dirty="0"/>
              <a:t>You can write on paper, or you can use a </a:t>
            </a:r>
            <a:r>
              <a:rPr lang="en-US" dirty="0" smtClean="0"/>
              <a:t>computer.</a:t>
            </a:r>
            <a:endParaRPr lang="en-US" sz="2400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tree fell onto the school roof in a storm, but none of the students was injured.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 Contains an independent clause plus one dependent clause. (A dependent clause starts with a subordinating conjunction. Examples: </a:t>
            </a:r>
            <a:r>
              <a:rPr lang="en-US" i="1" dirty="0"/>
              <a:t>that, because, although, where, which, since</a:t>
            </a:r>
            <a:r>
              <a:rPr lang="en-US" dirty="0"/>
              <a:t>.)</a:t>
            </a:r>
            <a:endParaRPr lang="en-US" sz="2800" dirty="0"/>
          </a:p>
          <a:p>
            <a:pPr lvl="1"/>
            <a:r>
              <a:rPr lang="en-US" dirty="0"/>
              <a:t>I don't like dogs that bark at me when I go past.</a:t>
            </a:r>
            <a:endParaRPr lang="en-US" sz="2400" dirty="0"/>
          </a:p>
          <a:p>
            <a:pPr lvl="1"/>
            <a:r>
              <a:rPr lang="en-US" dirty="0"/>
              <a:t>You can write on paper, although a computer is </a:t>
            </a:r>
            <a:r>
              <a:rPr lang="en-US" dirty="0" smtClean="0"/>
              <a:t>better.</a:t>
            </a:r>
            <a:endParaRPr lang="en-US" sz="2400" dirty="0" smtClean="0"/>
          </a:p>
          <a:p>
            <a:pPr lvl="1"/>
            <a:r>
              <a:rPr lang="en-US" dirty="0" smtClean="0"/>
              <a:t>None </a:t>
            </a:r>
            <a:r>
              <a:rPr lang="en-US" dirty="0"/>
              <a:t>of the students were injured when the tree fell through the school roof.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Compound-complex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 Contains 3 or more clauses (of which at least two are independent and one is dependent).</a:t>
            </a:r>
            <a:endParaRPr lang="en-US" sz="2800" dirty="0"/>
          </a:p>
          <a:p>
            <a:pPr lvl="1"/>
            <a:r>
              <a:rPr lang="en-US" dirty="0"/>
              <a:t>I don't like dogs, and my sister doesn't like cats because they make her sneeze.</a:t>
            </a:r>
            <a:endParaRPr lang="en-US" sz="2400" dirty="0"/>
          </a:p>
          <a:p>
            <a:pPr lvl="1"/>
            <a:r>
              <a:rPr lang="en-US" dirty="0"/>
              <a:t>You can write on paper, but using a computer is better as you can easily correct your </a:t>
            </a:r>
            <a:r>
              <a:rPr lang="en-US" dirty="0" smtClean="0"/>
              <a:t>mistakes.</a:t>
            </a:r>
            <a:endParaRPr lang="en-US" sz="2400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tree fell onto the school roof in a storm, but none of the students was injured although many of them were in classrooms at the top of the building.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7543800" cy="64579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sz="2800" b="1" dirty="0" smtClean="0"/>
              <a:t>	</a:t>
            </a:r>
            <a:r>
              <a:rPr lang="en-US" sz="2800" b="1" u="sng" dirty="0" smtClean="0"/>
              <a:t>Identify </a:t>
            </a:r>
            <a:r>
              <a:rPr lang="en-US" sz="2800" b="1" u="sng" dirty="0"/>
              <a:t>compound and complex </a:t>
            </a:r>
            <a:r>
              <a:rPr lang="en-US" sz="2800" b="1" u="sng" dirty="0" smtClean="0"/>
              <a:t>sentences.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600" dirty="0" smtClean="0"/>
              <a:t>1</a:t>
            </a:r>
            <a:r>
              <a:rPr lang="en-US" sz="2600" dirty="0"/>
              <a:t>. The horse reared and the rider was thrown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2. The town in which I live is very large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3. I called him but he gave me no answer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4. I went because I was invited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5. I want to find the man who did this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6. Listen carefully and take notes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7. She must weep or she will die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8. God helps those who help themselves</a:t>
            </a:r>
            <a:r>
              <a:rPr lang="en-US" sz="2600" dirty="0" smtClean="0"/>
              <a:t>.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9. We had many fruit trees where we lived previously. </a:t>
            </a:r>
            <a:br>
              <a:rPr lang="en-US" sz="2600" dirty="0"/>
            </a:br>
            <a:r>
              <a:rPr lang="en-US" sz="2600" dirty="0"/>
              <a:t>10. He behaved as a brave man should do.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823200" cy="51435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Choose the correct sentence.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000" y="514350"/>
            <a:ext cx="8636000" cy="6343650"/>
          </a:xfrm>
        </p:spPr>
        <p:txBody>
          <a:bodyPr>
            <a:noAutofit/>
          </a:bodyPr>
          <a:lstStyle/>
          <a:p>
            <a:pPr algn="l"/>
            <a:r>
              <a:rPr lang="en-US" sz="2200" dirty="0" smtClean="0">
                <a:solidFill>
                  <a:schemeClr val="tx1"/>
                </a:solidFill>
              </a:rPr>
              <a:t>1. A. because of your vigilance, lives were saved.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B. because vigilant, lives were saved.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C. because of your vigilant, lives were saved. </a:t>
            </a:r>
          </a:p>
          <a:p>
            <a:pPr algn="l"/>
            <a:r>
              <a:rPr lang="en-US" sz="2200" dirty="0" smtClean="0">
                <a:solidFill>
                  <a:schemeClr val="tx1"/>
                </a:solidFill>
              </a:rPr>
              <a:t>2. A. people who under stress tending to act irrationally.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B. people under stress tend to act irrationally.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C. people under stress tending to act irrationally. </a:t>
            </a:r>
          </a:p>
          <a:p>
            <a:pPr algn="l"/>
            <a:r>
              <a:rPr lang="en-US" sz="2200" dirty="0" smtClean="0">
                <a:solidFill>
                  <a:schemeClr val="tx1"/>
                </a:solidFill>
              </a:rPr>
              <a:t>3. A. to know her is to love her.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B. to know her to love her.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C. to know her is love her. </a:t>
            </a:r>
          </a:p>
          <a:p>
            <a:pPr algn="l"/>
            <a:r>
              <a:rPr lang="en-US" sz="2200" dirty="0" smtClean="0">
                <a:solidFill>
                  <a:schemeClr val="tx1"/>
                </a:solidFill>
              </a:rPr>
              <a:t>4. A. we made her to blush by lavishing praise on her.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B. we made her blush by we lavished praise on her.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C. we made her blush by lavishing praise on her. </a:t>
            </a:r>
          </a:p>
          <a:p>
            <a:pPr algn="l"/>
            <a:r>
              <a:rPr lang="en-US" sz="2200" dirty="0" smtClean="0">
                <a:solidFill>
                  <a:schemeClr val="tx1"/>
                </a:solidFill>
              </a:rPr>
              <a:t>5. A. I secretly admired his bravery when loudly deplored his impulsiveness.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B. While loudly deploring his impulsiveness, I secretly admired his bravery.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C. I secretly admired his bravery while loudly deplored his impulsiveness.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1450"/>
            <a:ext cx="8915400" cy="668655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500" dirty="0" smtClean="0"/>
              <a:t>6.  A. He apologized to Macy in order to end the quarrel.</a:t>
            </a:r>
            <a:br>
              <a:rPr lang="en-US" sz="3500" dirty="0" smtClean="0"/>
            </a:br>
            <a:r>
              <a:rPr lang="en-US" sz="3500" dirty="0" smtClean="0"/>
              <a:t>B. He apologized to Macy to in order to end the quarrel.</a:t>
            </a:r>
            <a:br>
              <a:rPr lang="en-US" sz="3500" dirty="0" smtClean="0"/>
            </a:br>
            <a:r>
              <a:rPr lang="en-US" sz="3500" dirty="0" smtClean="0"/>
              <a:t>C. He apologized to Macy in order that to end the quarrel.</a:t>
            </a:r>
            <a:br>
              <a:rPr lang="en-US" sz="3500" dirty="0" smtClean="0"/>
            </a:br>
            <a:endParaRPr lang="en-US" sz="3500" dirty="0" smtClean="0"/>
          </a:p>
          <a:p>
            <a:pPr>
              <a:buNone/>
            </a:pPr>
            <a:r>
              <a:rPr lang="en-US" sz="3500" dirty="0" smtClean="0"/>
              <a:t>7.  A. Give feedback needs both honesty and tact.</a:t>
            </a:r>
            <a:br>
              <a:rPr lang="en-US" sz="3500" dirty="0" smtClean="0"/>
            </a:br>
            <a:r>
              <a:rPr lang="en-US" sz="3500" dirty="0" smtClean="0"/>
              <a:t>B. Giving feedback needs both honesty and tact.</a:t>
            </a:r>
            <a:br>
              <a:rPr lang="en-US" sz="3500" dirty="0" smtClean="0"/>
            </a:br>
            <a:r>
              <a:rPr lang="en-US" sz="3500" dirty="0" smtClean="0"/>
              <a:t>C. Giving feedback needing honesty and tact.</a:t>
            </a:r>
            <a:br>
              <a:rPr lang="en-US" sz="3500" dirty="0" smtClean="0"/>
            </a:br>
            <a:endParaRPr lang="en-US" sz="3500" dirty="0" smtClean="0"/>
          </a:p>
          <a:p>
            <a:pPr>
              <a:buNone/>
            </a:pPr>
            <a:r>
              <a:rPr lang="en-US" sz="3500" dirty="0" smtClean="0"/>
              <a:t>8.  A. Her main aim is earn enough to pay for her son’s college education.</a:t>
            </a:r>
          </a:p>
          <a:p>
            <a:pPr>
              <a:buNone/>
            </a:pPr>
            <a:r>
              <a:rPr lang="en-US" sz="3500" dirty="0" smtClean="0"/>
              <a:t>	B. Her main aim to earn enough paying for her son’s college education.</a:t>
            </a:r>
            <a:br>
              <a:rPr lang="en-US" sz="3500" dirty="0" smtClean="0"/>
            </a:br>
            <a:r>
              <a:rPr lang="en-US" sz="3500" dirty="0" smtClean="0"/>
              <a:t>C. Her main aim is earning enough to pay for her son’s college education.</a:t>
            </a:r>
            <a:br>
              <a:rPr lang="en-US" sz="3500" dirty="0" smtClean="0"/>
            </a:br>
            <a:endParaRPr lang="en-US" sz="3500" dirty="0" smtClean="0"/>
          </a:p>
          <a:p>
            <a:pPr>
              <a:buNone/>
            </a:pPr>
            <a:r>
              <a:rPr lang="en-US" sz="3500" dirty="0" smtClean="0"/>
              <a:t>9.  A. I spoke frankly not to upset you but help you.</a:t>
            </a:r>
            <a:br>
              <a:rPr lang="en-US" sz="3500" dirty="0" smtClean="0"/>
            </a:br>
            <a:r>
              <a:rPr lang="en-US" sz="3500" dirty="0" smtClean="0"/>
              <a:t>B. I spoke frankly not to upset you but to help you.</a:t>
            </a:r>
            <a:br>
              <a:rPr lang="en-US" sz="3500" dirty="0" smtClean="0"/>
            </a:br>
            <a:r>
              <a:rPr lang="en-US" sz="3500" dirty="0" smtClean="0"/>
              <a:t>C. I spoke frankly not to upset you to help you.</a:t>
            </a:r>
            <a:br>
              <a:rPr lang="en-US" sz="3500" dirty="0" smtClean="0"/>
            </a:br>
            <a:endParaRPr lang="en-US" sz="3500" dirty="0" smtClean="0"/>
          </a:p>
          <a:p>
            <a:pPr>
              <a:buNone/>
            </a:pPr>
            <a:r>
              <a:rPr lang="en-US" sz="3500" dirty="0" smtClean="0"/>
              <a:t>10. A. The library stayed open till 9 pm every day so enable working adults to enjoy its facilities.</a:t>
            </a:r>
            <a:br>
              <a:rPr lang="en-US" sz="3500" dirty="0" smtClean="0"/>
            </a:br>
            <a:r>
              <a:rPr lang="en-US" sz="3500" dirty="0" smtClean="0"/>
              <a:t>B. The library stayed open till 9 pm every day so that enable working adults to enjoy its facilities.</a:t>
            </a:r>
            <a:br>
              <a:rPr lang="en-US" sz="3500" dirty="0" smtClean="0"/>
            </a:br>
            <a:r>
              <a:rPr lang="en-US" sz="3500" dirty="0" smtClean="0"/>
              <a:t>C. The library stayed open till 9 pm every day so as to enable working adults to enjoy its faculties. </a:t>
            </a: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162800" cy="7921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543800" cy="4267200"/>
          </a:xfrm>
        </p:spPr>
        <p:txBody>
          <a:bodyPr/>
          <a:lstStyle/>
          <a:p>
            <a:r>
              <a:rPr lang="en-US" dirty="0"/>
              <a:t>A </a:t>
            </a:r>
            <a:r>
              <a:rPr lang="en-US" b="1" dirty="0">
                <a:hlinkClick r:id="rId3"/>
              </a:rPr>
              <a:t>word</a:t>
            </a:r>
            <a:r>
              <a:rPr lang="en-US" b="1" dirty="0"/>
              <a:t>, </a:t>
            </a:r>
            <a:r>
              <a:rPr lang="en-US" b="1" dirty="0">
                <a:hlinkClick r:id="rId4"/>
              </a:rPr>
              <a:t>phrase</a:t>
            </a:r>
            <a:r>
              <a:rPr lang="en-US" b="1" dirty="0"/>
              <a:t>, </a:t>
            </a:r>
            <a:r>
              <a:rPr lang="en-US" dirty="0"/>
              <a:t>or </a:t>
            </a:r>
            <a:r>
              <a:rPr lang="en-US" b="1" dirty="0">
                <a:hlinkClick r:id="rId5"/>
              </a:rPr>
              <a:t>clause</a:t>
            </a:r>
            <a:r>
              <a:rPr lang="en-US" dirty="0"/>
              <a:t> that functions as an </a:t>
            </a:r>
            <a:r>
              <a:rPr lang="en-US" b="1" dirty="0">
                <a:hlinkClick r:id="rId6"/>
              </a:rPr>
              <a:t>adjective</a:t>
            </a:r>
            <a:r>
              <a:rPr lang="en-US" dirty="0"/>
              <a:t> or </a:t>
            </a:r>
            <a:r>
              <a:rPr lang="en-US" b="1" dirty="0">
                <a:hlinkClick r:id="rId7"/>
              </a:rPr>
              <a:t>adverb</a:t>
            </a:r>
            <a:r>
              <a:rPr lang="en-US" dirty="0"/>
              <a:t> to limit or qualify the meaning of another word or word group (called the </a:t>
            </a:r>
            <a:r>
              <a:rPr lang="en-US" b="1" dirty="0">
                <a:hlinkClick r:id="rId8"/>
              </a:rPr>
              <a:t>head</a:t>
            </a:r>
            <a:r>
              <a:rPr lang="en-US" dirty="0" smtClean="0"/>
              <a:t>).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Modifiers that appear before the head are called </a:t>
            </a:r>
            <a:r>
              <a:rPr lang="en-US" b="1" i="1" dirty="0" err="1"/>
              <a:t>premodifiers</a:t>
            </a:r>
            <a:r>
              <a:rPr lang="en-US" b="1" dirty="0"/>
              <a:t>.</a:t>
            </a:r>
            <a:r>
              <a:rPr lang="en-US" dirty="0"/>
              <a:t> Modifiers that appear after the head are called </a:t>
            </a:r>
            <a:r>
              <a:rPr lang="en-US" b="1" i="1" dirty="0" err="1"/>
              <a:t>postmodifiers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038600"/>
          </a:xfrm>
        </p:spPr>
        <p:txBody>
          <a:bodyPr>
            <a:normAutofit/>
          </a:bodyPr>
          <a:lstStyle/>
          <a:p>
            <a:r>
              <a:rPr lang="en-US" dirty="0" smtClean="0"/>
              <a:t>This </a:t>
            </a:r>
            <a:r>
              <a:rPr lang="en-US" dirty="0"/>
              <a:t>is </a:t>
            </a:r>
            <a:r>
              <a:rPr lang="en-US" dirty="0" smtClean="0"/>
              <a:t>the </a:t>
            </a:r>
            <a:r>
              <a:rPr lang="en-US" dirty="0"/>
              <a:t>beginning of a </a:t>
            </a:r>
            <a:r>
              <a:rPr lang="en-US" i="1" u="sng" dirty="0"/>
              <a:t>beautiful</a:t>
            </a:r>
            <a:r>
              <a:rPr lang="en-US" u="sng" dirty="0"/>
              <a:t> </a:t>
            </a:r>
            <a:r>
              <a:rPr lang="en-US" dirty="0"/>
              <a:t>friendship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I am an </a:t>
            </a:r>
            <a:r>
              <a:rPr lang="en-US" i="1" u="sng" dirty="0"/>
              <a:t>influential</a:t>
            </a:r>
            <a:r>
              <a:rPr lang="en-US" dirty="0"/>
              <a:t> and </a:t>
            </a:r>
            <a:r>
              <a:rPr lang="en-US" i="1" u="sng" dirty="0"/>
              <a:t>respected</a:t>
            </a:r>
            <a:r>
              <a:rPr lang="en-US" i="1" dirty="0"/>
              <a:t> </a:t>
            </a:r>
            <a:r>
              <a:rPr lang="en-US" dirty="0" smtClean="0"/>
              <a:t>man.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They saw a fence </a:t>
            </a:r>
            <a:r>
              <a:rPr lang="en-US" i="1" u="sng" dirty="0" smtClean="0"/>
              <a:t>made of barbed wire </a:t>
            </a:r>
            <a:r>
              <a:rPr lang="en-US" dirty="0" smtClean="0"/>
              <a:t>behind the house.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43840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b="1" i="1" u="sng" dirty="0" smtClean="0"/>
              <a:t>Topped </a:t>
            </a:r>
            <a:r>
              <a:rPr lang="en-US" b="1" i="1" u="sng" dirty="0"/>
              <a:t>with hot fudge sauce</a:t>
            </a:r>
            <a:r>
              <a:rPr lang="en-US" b="1" dirty="0"/>
              <a:t>, my </a:t>
            </a:r>
            <a:r>
              <a:rPr lang="en-US" b="1" dirty="0" smtClean="0"/>
              <a:t>friend </a:t>
            </a:r>
            <a:r>
              <a:rPr lang="en-US" b="1" dirty="0"/>
              <a:t>could not believe that I ate the whole thing</a:t>
            </a:r>
            <a:r>
              <a:rPr lang="en-US" b="1" dirty="0" smtClean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514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r>
              <a:rPr lang="en-US" b="1" i="1" dirty="0" smtClean="0"/>
              <a:t>	</a:t>
            </a:r>
            <a:r>
              <a:rPr lang="en-US" b="1" i="1" u="sng" dirty="0" smtClean="0"/>
              <a:t>Driving </a:t>
            </a:r>
            <a:r>
              <a:rPr lang="en-US" b="1" i="1" u="sng" dirty="0"/>
              <a:t>on the Park Road at dusk</a:t>
            </a:r>
            <a:r>
              <a:rPr lang="en-US" b="1" dirty="0"/>
              <a:t>, grizzly bears are foraging for food</a:t>
            </a:r>
            <a:r>
              <a:rPr lang="en-US" b="1" dirty="0" smtClean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458200" cy="8382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Dangling Modifiers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 </a:t>
            </a:r>
            <a:r>
              <a:rPr lang="en-US" b="1" dirty="0"/>
              <a:t>dangling modifier </a:t>
            </a:r>
            <a:r>
              <a:rPr lang="en-US" dirty="0"/>
              <a:t>is a phrase or clause that is </a:t>
            </a:r>
            <a:r>
              <a:rPr lang="en-US" u="sng" dirty="0"/>
              <a:t>not clearly and logically related to the word or words it modifies</a:t>
            </a:r>
            <a:r>
              <a:rPr lang="en-US" dirty="0"/>
              <a:t>  (i.e. is placed next to).</a:t>
            </a:r>
          </a:p>
          <a:p>
            <a:pPr>
              <a:buNone/>
            </a:pPr>
            <a:r>
              <a:rPr lang="en-US" dirty="0" smtClean="0"/>
              <a:t>	Two </a:t>
            </a:r>
            <a:r>
              <a:rPr lang="en-US" dirty="0"/>
              <a:t>notes about dangling modifiers:</a:t>
            </a:r>
          </a:p>
          <a:p>
            <a:pPr lvl="0"/>
            <a:r>
              <a:rPr lang="en-US" dirty="0"/>
              <a:t>Unlike a misplaced modifier, a dangling modifier cannot be corrected by simply moving it to a different place in a sentence.</a:t>
            </a:r>
          </a:p>
          <a:p>
            <a:pPr lvl="0"/>
            <a:r>
              <a:rPr lang="en-US" dirty="0"/>
              <a:t>In most cases, the dangling modifier appears at the </a:t>
            </a:r>
            <a:r>
              <a:rPr lang="en-US" u="sng" dirty="0"/>
              <a:t>beginning</a:t>
            </a:r>
            <a:r>
              <a:rPr lang="en-US" dirty="0"/>
              <a:t> of the sentence, although it can also come at the end.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</a:p>
          <a:p>
            <a:pPr>
              <a:buNone/>
            </a:pPr>
            <a:endParaRPr lang="en-US" sz="2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buNone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buNone/>
            </a:pPr>
            <a:endParaRPr lang="en-US" sz="2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buNone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Since</a:t>
            </a:r>
            <a:r>
              <a:rPr lang="en-US" sz="2400" dirty="0"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having been fixed the night before</a:t>
            </a:r>
            <a:r>
              <a:rPr lang="en-US" sz="2400" b="1" dirty="0"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 placed next to</a:t>
            </a:r>
            <a:r>
              <a:rPr lang="en-US" sz="2400" dirty="0"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Priscilla,</a:t>
            </a:r>
            <a:r>
              <a:rPr lang="en-US" sz="2400" dirty="0"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sentence means that</a:t>
            </a:r>
            <a:r>
              <a:rPr lang="en-US" sz="2400" dirty="0"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Priscilla was fixed the night before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dirty="0"/>
          </a:p>
        </p:txBody>
      </p:sp>
      <p:pic>
        <p:nvPicPr>
          <p:cNvPr id="4" name="Content Placeholder 3" descr="http://www.towson.edu/ows/moduleDangling3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838200"/>
            <a:ext cx="7924800" cy="153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towson.edu/ows/moduleDangling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4267200"/>
            <a:ext cx="784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DANGLING </a:t>
            </a:r>
            <a:r>
              <a:rPr lang="en-US" b="1" dirty="0"/>
              <a:t>MODIFIERS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791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u="sng" dirty="0"/>
              <a:t>From the following pairs of sentences, select the one which </a:t>
            </a:r>
            <a:r>
              <a:rPr lang="en-US" sz="2600" u="sng" dirty="0" smtClean="0"/>
              <a:t>is correct</a:t>
            </a:r>
            <a:r>
              <a:rPr lang="en-US" sz="2600" dirty="0"/>
              <a:t>.</a:t>
            </a:r>
          </a:p>
          <a:p>
            <a:pPr>
              <a:buNone/>
            </a:pPr>
            <a:r>
              <a:rPr lang="en-US" sz="2600" dirty="0" smtClean="0"/>
              <a:t>	Piled </a:t>
            </a:r>
            <a:r>
              <a:rPr lang="en-US" sz="2600" dirty="0"/>
              <a:t>up next to the washer, I began doing the laundry.</a:t>
            </a:r>
            <a:br>
              <a:rPr lang="en-US" sz="2600" dirty="0"/>
            </a:br>
            <a:r>
              <a:rPr lang="en-US" sz="2600" dirty="0" smtClean="0"/>
              <a:t>I </a:t>
            </a:r>
            <a:r>
              <a:rPr lang="en-US" sz="2600" dirty="0"/>
              <a:t>began doing the laundry piled up next to the washer</a:t>
            </a:r>
            <a:r>
              <a:rPr lang="en-US" sz="2600" dirty="0" smtClean="0"/>
              <a:t>. </a:t>
            </a:r>
            <a:br>
              <a:rPr lang="en-US" sz="2600" dirty="0" smtClean="0"/>
            </a:br>
            <a:r>
              <a:rPr lang="en-US" sz="2600" dirty="0" smtClean="0"/>
              <a:t>				_____</a:t>
            </a:r>
          </a:p>
          <a:p>
            <a:pPr>
              <a:buNone/>
            </a:pPr>
            <a:r>
              <a:rPr lang="en-US" sz="2600" dirty="0" smtClean="0"/>
              <a:t>	While </a:t>
            </a:r>
            <a:r>
              <a:rPr lang="en-US" sz="2600" dirty="0"/>
              <a:t>John was talking on the phone, the doorbell rang.</a:t>
            </a:r>
            <a:br>
              <a:rPr lang="en-US" sz="2600" dirty="0"/>
            </a:br>
            <a:r>
              <a:rPr lang="en-US" sz="2600" dirty="0" smtClean="0"/>
              <a:t>While </a:t>
            </a:r>
            <a:r>
              <a:rPr lang="en-US" sz="2600" dirty="0"/>
              <a:t>talking on the phone, the doorbell </a:t>
            </a:r>
            <a:r>
              <a:rPr lang="en-US" sz="2600" dirty="0" smtClean="0"/>
              <a:t>rang.</a:t>
            </a:r>
            <a:br>
              <a:rPr lang="en-US" sz="2600" dirty="0" smtClean="0"/>
            </a:br>
            <a:r>
              <a:rPr lang="en-US" sz="2600" dirty="0" smtClean="0"/>
              <a:t>				_____</a:t>
            </a:r>
          </a:p>
          <a:p>
            <a:pPr>
              <a:buNone/>
            </a:pPr>
            <a:r>
              <a:rPr lang="en-US" sz="2600" dirty="0"/>
              <a:t> </a:t>
            </a:r>
            <a:r>
              <a:rPr lang="en-US" sz="2600" dirty="0" smtClean="0"/>
              <a:t>	Standing </a:t>
            </a:r>
            <a:r>
              <a:rPr lang="en-US" sz="2600" dirty="0"/>
              <a:t>on the balcony, the ocean view was magnificent.</a:t>
            </a:r>
            <a:br>
              <a:rPr lang="en-US" sz="2600" dirty="0"/>
            </a:br>
            <a:r>
              <a:rPr lang="en-US" sz="2600" dirty="0" smtClean="0"/>
              <a:t>Standing </a:t>
            </a:r>
            <a:r>
              <a:rPr lang="en-US" sz="2600" dirty="0"/>
              <a:t>on the balcony, we had a magnificent ocean view.</a:t>
            </a:r>
            <a:br>
              <a:rPr lang="en-US" sz="2600" dirty="0"/>
            </a:br>
            <a:r>
              <a:rPr lang="en-US" sz="2600" dirty="0" smtClean="0"/>
              <a:t>				_____</a:t>
            </a:r>
            <a:endParaRPr lang="en-US" sz="2600" dirty="0"/>
          </a:p>
          <a:p>
            <a:pPr>
              <a:buNone/>
            </a:pPr>
            <a:r>
              <a:rPr lang="en-US" sz="2600" dirty="0" smtClean="0"/>
              <a:t>	As </a:t>
            </a:r>
            <a:r>
              <a:rPr lang="en-US" sz="2600" dirty="0"/>
              <a:t>I was running across the floor, the rug slipped and I lost my balance,</a:t>
            </a:r>
            <a:br>
              <a:rPr lang="en-US" sz="2600" dirty="0"/>
            </a:br>
            <a:r>
              <a:rPr lang="en-US" sz="2600" dirty="0" smtClean="0"/>
              <a:t>Running </a:t>
            </a:r>
            <a:r>
              <a:rPr lang="en-US" sz="2600" dirty="0"/>
              <a:t>across the floor, the rug slipped and I lost my balance</a:t>
            </a:r>
            <a:r>
              <a:rPr lang="en-US" sz="2600" dirty="0" smtClean="0"/>
              <a:t>.</a:t>
            </a:r>
            <a:endParaRPr lang="en-US" sz="2600" dirty="0"/>
          </a:p>
          <a:p>
            <a:pPr>
              <a:buNone/>
            </a:pPr>
            <a:r>
              <a:rPr lang="en-US" sz="2600" dirty="0" smtClean="0"/>
              <a:t>					_____</a:t>
            </a:r>
            <a:br>
              <a:rPr lang="en-US" sz="2600" dirty="0" smtClean="0"/>
            </a:br>
            <a:r>
              <a:rPr lang="en-US" sz="2600" dirty="0" smtClean="0"/>
              <a:t>While </a:t>
            </a:r>
            <a:r>
              <a:rPr lang="en-US" sz="2600" dirty="0"/>
              <a:t>taking out the trash, the sack broke.</a:t>
            </a:r>
            <a:br>
              <a:rPr lang="en-US" sz="2600" dirty="0"/>
            </a:br>
            <a:r>
              <a:rPr lang="en-US" sz="2600" dirty="0" smtClean="0"/>
              <a:t>While </a:t>
            </a:r>
            <a:r>
              <a:rPr lang="en-US" sz="2600" dirty="0"/>
              <a:t>Jamie was taking out the trash, the sack broke</a:t>
            </a:r>
            <a:r>
              <a:rPr lang="en-US" sz="2600" dirty="0" smtClean="0"/>
              <a:t>.</a:t>
            </a:r>
            <a:endParaRPr lang="en-US" sz="26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236219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i="1" dirty="0" smtClean="0"/>
              <a:t>Every </a:t>
            </a:r>
            <a:r>
              <a:rPr lang="en-US" b="1" i="1" dirty="0"/>
              <a:t>Friday, the cafeteria serves pizza to students </a:t>
            </a:r>
            <a:r>
              <a:rPr lang="en-US" b="1" i="1" u="sng" dirty="0"/>
              <a:t>on paper plates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153400" cy="2133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r>
              <a:rPr lang="en-US" b="1" i="1" dirty="0" smtClean="0"/>
              <a:t>I </a:t>
            </a:r>
            <a:r>
              <a:rPr lang="en-US" b="1" i="1" dirty="0"/>
              <a:t>placed the chair in the corner of the room </a:t>
            </a:r>
            <a:r>
              <a:rPr lang="en-US" b="1" i="1" u="sng" dirty="0"/>
              <a:t>that I had recently purchased</a:t>
            </a:r>
            <a:r>
              <a:rPr lang="en-US" b="1" i="1" u="sng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Misplaced </a:t>
            </a:r>
            <a:r>
              <a:rPr lang="en-US" b="1" dirty="0"/>
              <a:t>Modifiers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620000" cy="4267200"/>
          </a:xfrm>
        </p:spPr>
        <p:txBody>
          <a:bodyPr>
            <a:normAutofit/>
          </a:bodyPr>
          <a:lstStyle/>
          <a:p>
            <a:r>
              <a:rPr lang="en-US" dirty="0"/>
              <a:t>A misplaced modifier is a word, phrase, or clause that is improperly separated from the word it modifies / describes. </a:t>
            </a:r>
          </a:p>
          <a:p>
            <a:r>
              <a:rPr lang="en-US" dirty="0"/>
              <a:t>Because of the separation, sentences with this error often sound awkward, ridiculous, or confusing.  Furthermore, they can be downright illogical.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85800"/>
            <a:ext cx="8534400" cy="5410200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The example above suggests that a </a:t>
            </a:r>
            <a:r>
              <a:rPr lang="en-US" b="1" dirty="0" smtClean="0">
                <a:solidFill>
                  <a:schemeClr val="tx1"/>
                </a:solidFill>
              </a:rPr>
              <a:t>gold man</a:t>
            </a:r>
            <a:r>
              <a:rPr lang="en-US" dirty="0" smtClean="0">
                <a:solidFill>
                  <a:schemeClr val="tx1"/>
                </a:solidFill>
              </a:rPr>
              <a:t> owns a watch.</a:t>
            </a:r>
          </a:p>
          <a:p>
            <a:endParaRPr lang="en-US" dirty="0"/>
          </a:p>
        </p:txBody>
      </p:sp>
      <p:pic>
        <p:nvPicPr>
          <p:cNvPr id="4" name="Picture 3" descr="http://www.towson.edu/ows/moduleDangling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66800"/>
            <a:ext cx="8077200" cy="1828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towson.edu/ows/moduleDangling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191000"/>
            <a:ext cx="8153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MISPLACED </a:t>
            </a:r>
            <a:r>
              <a:rPr lang="en-US" b="1" dirty="0"/>
              <a:t>MODIFIERS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59436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6000" u="sng" dirty="0" smtClean="0"/>
              <a:t>From the following pairs of sentences, select the one which is correct</a:t>
            </a:r>
            <a:r>
              <a:rPr lang="en-US" sz="6000" dirty="0" smtClean="0"/>
              <a:t>.</a:t>
            </a:r>
          </a:p>
          <a:p>
            <a:pPr>
              <a:buNone/>
            </a:pPr>
            <a:r>
              <a:rPr lang="en-US" sz="5100" dirty="0" smtClean="0"/>
              <a:t>	</a:t>
            </a:r>
            <a:r>
              <a:rPr lang="en-US" sz="6000" dirty="0" smtClean="0"/>
              <a:t>I </a:t>
            </a:r>
            <a:r>
              <a:rPr lang="en-US" sz="6000" dirty="0"/>
              <a:t>almost listened to the whole album</a:t>
            </a:r>
            <a:r>
              <a:rPr lang="en-US" sz="6000" dirty="0" smtClean="0"/>
              <a:t>.</a:t>
            </a:r>
          </a:p>
          <a:p>
            <a:pPr>
              <a:buNone/>
            </a:pPr>
            <a:r>
              <a:rPr lang="en-US" sz="6000" dirty="0" smtClean="0"/>
              <a:t>	I </a:t>
            </a:r>
            <a:r>
              <a:rPr lang="en-US" sz="6000" dirty="0"/>
              <a:t>listened to almost the whole album</a:t>
            </a:r>
            <a:r>
              <a:rPr lang="en-US" sz="6000" dirty="0" smtClean="0"/>
              <a:t>.</a:t>
            </a:r>
            <a:r>
              <a:rPr lang="en-US" sz="5100" dirty="0" smtClean="0"/>
              <a:t/>
            </a:r>
            <a:br>
              <a:rPr lang="en-US" sz="5100" dirty="0" smtClean="0"/>
            </a:br>
            <a:r>
              <a:rPr lang="en-US" sz="5100" dirty="0" smtClean="0"/>
              <a:t>  				______</a:t>
            </a:r>
            <a:endParaRPr lang="en-US" sz="5100" dirty="0"/>
          </a:p>
          <a:p>
            <a:pPr>
              <a:buNone/>
            </a:pPr>
            <a:r>
              <a:rPr lang="en-US" sz="5100" dirty="0" smtClean="0"/>
              <a:t>	</a:t>
            </a:r>
            <a:r>
              <a:rPr lang="en-US" sz="6000" dirty="0" smtClean="0"/>
              <a:t>He </a:t>
            </a:r>
            <a:r>
              <a:rPr lang="en-US" sz="6000" dirty="0"/>
              <a:t>was staring at the girl </a:t>
            </a:r>
            <a:r>
              <a:rPr lang="en-US" sz="6000" dirty="0" smtClean="0"/>
              <a:t>wearing </a:t>
            </a:r>
            <a:r>
              <a:rPr lang="en-US" sz="6000" dirty="0"/>
              <a:t>dark glasses by the </a:t>
            </a:r>
            <a:r>
              <a:rPr lang="en-US" sz="6000" dirty="0" smtClean="0"/>
              <a:t>vending machine.</a:t>
            </a:r>
          </a:p>
          <a:p>
            <a:pPr>
              <a:buNone/>
            </a:pPr>
            <a:r>
              <a:rPr lang="en-US" sz="6000" dirty="0"/>
              <a:t> </a:t>
            </a:r>
            <a:r>
              <a:rPr lang="en-US" sz="6000" dirty="0" smtClean="0"/>
              <a:t>	He </a:t>
            </a:r>
            <a:r>
              <a:rPr lang="en-US" sz="6000" dirty="0"/>
              <a:t>was staring at the girl by the vending machine wearing </a:t>
            </a:r>
            <a:r>
              <a:rPr lang="en-US" sz="6000" dirty="0" smtClean="0"/>
              <a:t>dark glasses. </a:t>
            </a:r>
            <a:br>
              <a:rPr lang="en-US" sz="6000" dirty="0" smtClean="0"/>
            </a:br>
            <a:r>
              <a:rPr lang="en-US" sz="6000" dirty="0" smtClean="0"/>
              <a:t>				_____</a:t>
            </a:r>
            <a:endParaRPr lang="en-US" sz="6000" dirty="0"/>
          </a:p>
          <a:p>
            <a:pPr>
              <a:buNone/>
            </a:pPr>
            <a:r>
              <a:rPr lang="en-US" sz="5100" dirty="0" smtClean="0"/>
              <a:t>	</a:t>
            </a:r>
            <a:r>
              <a:rPr lang="en-US" sz="6000" dirty="0" smtClean="0"/>
              <a:t>We </a:t>
            </a:r>
            <a:r>
              <a:rPr lang="en-US" sz="6000" dirty="0"/>
              <a:t>read that Janet was married in her last </a:t>
            </a:r>
            <a:r>
              <a:rPr lang="en-US" sz="6000" dirty="0" smtClean="0"/>
              <a:t>letter.</a:t>
            </a:r>
          </a:p>
          <a:p>
            <a:pPr>
              <a:buNone/>
            </a:pPr>
            <a:r>
              <a:rPr lang="en-US" sz="6000" dirty="0" smtClean="0"/>
              <a:t>	</a:t>
            </a:r>
            <a:r>
              <a:rPr lang="en-US" sz="6000" dirty="0"/>
              <a:t> In her last letter, we read that Janet was married</a:t>
            </a:r>
            <a:r>
              <a:rPr lang="en-US" sz="6000" dirty="0" smtClean="0"/>
              <a:t>. </a:t>
            </a:r>
            <a:r>
              <a:rPr lang="en-US" sz="5100" dirty="0" smtClean="0"/>
              <a:t/>
            </a:r>
            <a:br>
              <a:rPr lang="en-US" sz="5100" dirty="0" smtClean="0"/>
            </a:br>
            <a:r>
              <a:rPr lang="en-US" sz="5100" dirty="0" smtClean="0"/>
              <a:t>				______</a:t>
            </a:r>
            <a:endParaRPr lang="en-US" sz="5100" dirty="0"/>
          </a:p>
          <a:p>
            <a:pPr>
              <a:buNone/>
            </a:pPr>
            <a:r>
              <a:rPr lang="en-US" sz="5100" dirty="0" smtClean="0"/>
              <a:t>	</a:t>
            </a:r>
            <a:r>
              <a:rPr lang="en-US" sz="6000" dirty="0" smtClean="0"/>
              <a:t>The </a:t>
            </a:r>
            <a:r>
              <a:rPr lang="en-US" sz="6000" dirty="0"/>
              <a:t>faulty </a:t>
            </a:r>
            <a:r>
              <a:rPr lang="en-US" sz="6000"/>
              <a:t>alarm </a:t>
            </a:r>
            <a:r>
              <a:rPr lang="en-US" sz="6000" smtClean="0"/>
              <a:t> system nearly </a:t>
            </a:r>
            <a:r>
              <a:rPr lang="en-US" sz="6000" dirty="0"/>
              <a:t>sounded five times </a:t>
            </a:r>
            <a:r>
              <a:rPr lang="en-US" sz="6000" dirty="0" smtClean="0"/>
              <a:t>yesterday.</a:t>
            </a:r>
          </a:p>
          <a:p>
            <a:pPr>
              <a:buNone/>
            </a:pPr>
            <a:r>
              <a:rPr lang="en-US" sz="6000" dirty="0" smtClean="0"/>
              <a:t>	The </a:t>
            </a:r>
            <a:r>
              <a:rPr lang="en-US" sz="6000" dirty="0"/>
              <a:t>faulty </a:t>
            </a:r>
            <a:r>
              <a:rPr lang="en-US" sz="6000" dirty="0" smtClean="0"/>
              <a:t>alarm </a:t>
            </a:r>
            <a:r>
              <a:rPr lang="en-US" sz="6000" dirty="0"/>
              <a:t>system sounded nearly five times </a:t>
            </a:r>
            <a:r>
              <a:rPr lang="en-US" sz="6000" dirty="0" smtClean="0"/>
              <a:t>yesterday.</a:t>
            </a:r>
            <a:r>
              <a:rPr lang="en-US" sz="5100" dirty="0" smtClean="0"/>
              <a:t/>
            </a:r>
            <a:br>
              <a:rPr lang="en-US" sz="5100" dirty="0" smtClean="0"/>
            </a:br>
            <a:r>
              <a:rPr lang="en-US" sz="5100" dirty="0" smtClean="0"/>
              <a:t>				______</a:t>
            </a:r>
            <a:endParaRPr lang="en-US" sz="5100" dirty="0"/>
          </a:p>
          <a:p>
            <a:pPr>
              <a:buNone/>
            </a:pPr>
            <a:r>
              <a:rPr lang="en-US" sz="5100" dirty="0" smtClean="0"/>
              <a:t>	</a:t>
            </a:r>
            <a:r>
              <a:rPr lang="en-US" sz="6000" dirty="0" smtClean="0"/>
              <a:t>On </a:t>
            </a:r>
            <a:r>
              <a:rPr lang="en-US" sz="6000" dirty="0"/>
              <a:t>the evening news, I heard that there was a </a:t>
            </a:r>
            <a:r>
              <a:rPr lang="en-US" sz="6000" dirty="0" smtClean="0"/>
              <a:t>revolution.</a:t>
            </a:r>
          </a:p>
          <a:p>
            <a:pPr>
              <a:buNone/>
            </a:pPr>
            <a:r>
              <a:rPr lang="en-US" sz="6000" dirty="0" smtClean="0"/>
              <a:t>	I </a:t>
            </a:r>
            <a:r>
              <a:rPr lang="en-US" sz="6000" dirty="0"/>
              <a:t>heard that there was a revolution on the evening news.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a Sentence</a:t>
            </a:r>
          </a:p>
          <a:p>
            <a:r>
              <a:rPr lang="en-US" dirty="0" smtClean="0"/>
              <a:t>Sentence Structures:</a:t>
            </a:r>
            <a:br>
              <a:rPr lang="en-US" dirty="0" smtClean="0"/>
            </a:br>
            <a:r>
              <a:rPr lang="en-US" dirty="0" smtClean="0"/>
              <a:t>&gt;Sentence types according to Meaning</a:t>
            </a:r>
            <a:br>
              <a:rPr lang="en-US" dirty="0" smtClean="0"/>
            </a:br>
            <a:r>
              <a:rPr lang="en-US" dirty="0" smtClean="0"/>
              <a:t>&gt;Sentence types according to Clauses</a:t>
            </a:r>
          </a:p>
          <a:p>
            <a:r>
              <a:rPr lang="en-US" dirty="0" smtClean="0"/>
              <a:t>Modifiers</a:t>
            </a:r>
            <a:br>
              <a:rPr lang="en-US" dirty="0" smtClean="0"/>
            </a:br>
            <a:r>
              <a:rPr lang="en-US" dirty="0" smtClean="0"/>
              <a:t>&gt;Dangling modifiers</a:t>
            </a:r>
            <a:br>
              <a:rPr lang="en-US" dirty="0" smtClean="0"/>
            </a:br>
            <a:r>
              <a:rPr lang="en-US" dirty="0" smtClean="0"/>
              <a:t>&gt;Misplaced modifiers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material has been adapted front the following links:</a:t>
            </a:r>
          </a:p>
          <a:p>
            <a:r>
              <a:rPr lang="en-US" dirty="0" smtClean="0">
                <a:hlinkClick r:id="rId2"/>
              </a:rPr>
              <a:t>http://www.scientificpsychic.com/grammar/enggram2.html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http://www.writingcentre.uottawa.ca/hypergrammar/sntstrct.html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http://grammar.about.com/od/mo/g/modterm.htm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http://www.towson.edu/ows/moduledangling.htm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495</Words>
  <Application>Microsoft Office PowerPoint</Application>
  <PresentationFormat>On-screen Show (4:3)</PresentationFormat>
  <Paragraphs>193</Paragraphs>
  <Slides>31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English Comprehension and Composition – Lecture 5</vt:lpstr>
      <vt:lpstr>Slide 2</vt:lpstr>
      <vt:lpstr>SENTENCE</vt:lpstr>
      <vt:lpstr> PARTS OF A SENTENCE </vt:lpstr>
      <vt:lpstr> In the following sentences separate the subject and predicate. </vt:lpstr>
      <vt:lpstr>Slide 6</vt:lpstr>
      <vt:lpstr>          English has four main sentence types:          </vt:lpstr>
      <vt:lpstr>Slide 8</vt:lpstr>
      <vt:lpstr>Slide 9</vt:lpstr>
      <vt:lpstr>Sentence Types</vt:lpstr>
      <vt:lpstr>Simple</vt:lpstr>
      <vt:lpstr>Compound</vt:lpstr>
      <vt:lpstr>Complex</vt:lpstr>
      <vt:lpstr>Compound-complex</vt:lpstr>
      <vt:lpstr>Slide 15</vt:lpstr>
      <vt:lpstr> Choose the correct sentence. </vt:lpstr>
      <vt:lpstr>Slide 17</vt:lpstr>
      <vt:lpstr> MODIFIERS </vt:lpstr>
      <vt:lpstr>Examples</vt:lpstr>
      <vt:lpstr>Slide 20</vt:lpstr>
      <vt:lpstr>Slide 21</vt:lpstr>
      <vt:lpstr>Dangling Modifiers</vt:lpstr>
      <vt:lpstr>Slide 23</vt:lpstr>
      <vt:lpstr> DANGLING MODIFIERS </vt:lpstr>
      <vt:lpstr>Slide 25</vt:lpstr>
      <vt:lpstr>Slide 26</vt:lpstr>
      <vt:lpstr> Misplaced Modifiers </vt:lpstr>
      <vt:lpstr>Slide 28</vt:lpstr>
      <vt:lpstr> MISPLACED MODIFIERS </vt:lpstr>
      <vt:lpstr>Recap</vt:lpstr>
      <vt:lpstr>References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</dc:creator>
  <cp:lastModifiedBy>Dell 5110</cp:lastModifiedBy>
  <cp:revision>19</cp:revision>
  <dcterms:created xsi:type="dcterms:W3CDTF">2011-09-18T13:09:32Z</dcterms:created>
  <dcterms:modified xsi:type="dcterms:W3CDTF">2012-08-08T05:27:05Z</dcterms:modified>
</cp:coreProperties>
</file>