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37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7" r:id="rId53"/>
    <p:sldId id="306" r:id="rId54"/>
    <p:sldId id="310" r:id="rId55"/>
    <p:sldId id="308" r:id="rId56"/>
    <p:sldId id="309"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70" r:id="rId78"/>
    <p:sldId id="332" r:id="rId79"/>
    <p:sldId id="333" r:id="rId80"/>
    <p:sldId id="334" r:id="rId81"/>
    <p:sldId id="335" r:id="rId82"/>
    <p:sldId id="336" r:id="rId83"/>
    <p:sldId id="337" r:id="rId84"/>
    <p:sldId id="338" r:id="rId85"/>
    <p:sldId id="340" r:id="rId86"/>
    <p:sldId id="341" r:id="rId87"/>
    <p:sldId id="342" r:id="rId88"/>
    <p:sldId id="343" r:id="rId89"/>
    <p:sldId id="346" r:id="rId90"/>
    <p:sldId id="347" r:id="rId91"/>
    <p:sldId id="348" r:id="rId92"/>
    <p:sldId id="349" r:id="rId93"/>
    <p:sldId id="350" r:id="rId94"/>
    <p:sldId id="351" r:id="rId95"/>
    <p:sldId id="352" r:id="rId96"/>
    <p:sldId id="353" r:id="rId97"/>
    <p:sldId id="354"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86" r:id="rId112"/>
    <p:sldId id="387" r:id="rId113"/>
    <p:sldId id="389" r:id="rId114"/>
    <p:sldId id="390" r:id="rId115"/>
    <p:sldId id="382" r:id="rId116"/>
    <p:sldId id="383" r:id="rId117"/>
    <p:sldId id="384" r:id="rId118"/>
    <p:sldId id="385" r:id="rId119"/>
    <p:sldId id="373" r:id="rId120"/>
    <p:sldId id="374" r:id="rId121"/>
    <p:sldId id="375" r:id="rId122"/>
    <p:sldId id="376" r:id="rId123"/>
    <p:sldId id="377" r:id="rId124"/>
    <p:sldId id="378" r:id="rId125"/>
    <p:sldId id="379" r:id="rId126"/>
    <p:sldId id="380" r:id="rId127"/>
    <p:sldId id="381" r:id="rId128"/>
    <p:sldId id="372" r:id="rId129"/>
    <p:sldId id="391"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35" autoAdjust="0"/>
    <p:restoredTop sz="94660"/>
  </p:normalViewPr>
  <p:slideViewPr>
    <p:cSldViewPr>
      <p:cViewPr varScale="1">
        <p:scale>
          <a:sx n="68" d="100"/>
          <a:sy n="68" d="100"/>
        </p:scale>
        <p:origin x="-133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FFA8A6-8522-482B-9AC1-64388ECAD675}" type="datetimeFigureOut">
              <a:rPr lang="en-US" smtClean="0"/>
              <a:pPr/>
              <a:t>8/7/2012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72FBB3-74B7-408B-B533-82B790C2EAF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72FBB3-74B7-408B-B533-82B790C2EAF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72FBB3-74B7-408B-B533-82B790C2EAF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72FBB3-74B7-408B-B533-82B790C2EAF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72FBB3-74B7-408B-B533-82B790C2EAF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41AD8-E361-40FB-B8BB-12FE15398322}"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41AD8-E361-40FB-B8BB-12FE15398322}"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41AD8-E361-40FB-B8BB-12FE15398322}"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98465C-F631-4A44-BCF9-4F1C3A58A289}"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98465C-F631-4A44-BCF9-4F1C3A58A289}"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98465C-F631-4A44-BCF9-4F1C3A58A289}"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74F65B-29E8-4C3E-AE01-380612A05A05}"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74F65B-29E8-4C3E-AE01-380612A05A05}"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74F65B-29E8-4C3E-AE01-380612A05A05}"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AE4A03-3951-458D-A56F-7CFB2E98FD17}"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AE4A03-3951-458D-A56F-7CFB2E98FD17}"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75C432-B4D9-4504-821D-7515D5FC6B7D}"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75C432-B4D9-4504-821D-7515D5FC6B7D}"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75C432-B4D9-4504-821D-7515D5FC6B7D}"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75C432-B4D9-4504-821D-7515D5FC6B7D}"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75C432-B4D9-4504-821D-7515D5FC6B7D}"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75C432-B4D9-4504-821D-7515D5FC6B7D}"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C048C-386E-4AE9-8B04-38A6D6E50B66}"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D291EE6-567D-47CC-88AB-E41FDDAC6B6B}"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017207-06DC-4D0E-A687-458368591A3A}"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DFBE38-4CEE-4C6D-BEB1-72EC3F5A660A}" type="slidenum">
              <a:rPr lang="en-US" smtClean="0"/>
              <a:pPr/>
              <a:t>59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DFBE38-4CEE-4C6D-BEB1-72EC3F5A660A}" type="slidenum">
              <a:rPr lang="en-US" smtClean="0"/>
              <a:pPr/>
              <a:t>60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DFBE38-4CEE-4C6D-BEB1-72EC3F5A660A}" type="slidenum">
              <a:rPr lang="en-US" smtClean="0"/>
              <a:pPr/>
              <a:t>61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9193FA-684F-40C2-A471-E0798526BD25}" type="slidenum">
              <a:rPr lang="en-US" smtClean="0"/>
              <a:pPr/>
              <a:t>62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5B84F-114F-4DB1-A52D-466E02F05413}" type="slidenum">
              <a:rPr lang="en-US" smtClean="0"/>
              <a:pPr/>
              <a:t>63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5B84F-114F-4DB1-A52D-466E02F05413}" type="slidenum">
              <a:rPr lang="en-US" smtClean="0"/>
              <a:pPr/>
              <a:t>64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5B84F-114F-4DB1-A52D-466E02F05413}" type="slidenum">
              <a:rPr lang="en-US" smtClean="0"/>
              <a:pPr/>
              <a:t>65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5B84F-114F-4DB1-A52D-466E02F05413}" type="slidenum">
              <a:rPr lang="en-US" smtClean="0"/>
              <a:pPr/>
              <a:t>66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5B84F-114F-4DB1-A52D-466E02F05413}" type="slidenum">
              <a:rPr lang="en-US" smtClean="0"/>
              <a:pPr/>
              <a:t>67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5B84F-114F-4DB1-A52D-466E02F05413}" type="slidenum">
              <a:rPr lang="en-US" smtClean="0"/>
              <a:pPr/>
              <a:t>68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55B84F-114F-4DB1-A52D-466E02F05413}" type="slidenum">
              <a:rPr lang="en-US" smtClean="0"/>
              <a:pPr/>
              <a:t>69</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70</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71</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72</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75</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76</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77</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111</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112</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113</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114</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115</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116</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117</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4EF90-AEC9-4813-99C1-4561FD6CBB4B}" type="slidenum">
              <a:rPr lang="en-US" smtClean="0"/>
              <a:pPr/>
              <a:t>118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0E05CA-5C93-4B96-A0E9-0E63D9604126}"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0E05CA-5C93-4B96-A0E9-0E63D9604126}"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0E05CA-5C93-4B96-A0E9-0E63D9604126}"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0E05CA-5C93-4B96-A0E9-0E63D9604126}"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0E05CA-5C93-4B96-A0E9-0E63D9604126}" type="datetimeFigureOut">
              <a:rPr lang="en-US" smtClean="0"/>
              <a:pPr/>
              <a:t>8/7/2012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0E05CA-5C93-4B96-A0E9-0E63D9604126}" type="datetimeFigureOut">
              <a:rPr lang="en-US" smtClean="0"/>
              <a:pPr/>
              <a:t>8/7/2012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0E05CA-5C93-4B96-A0E9-0E63D9604126}" type="datetimeFigureOut">
              <a:rPr lang="en-US" smtClean="0"/>
              <a:pPr/>
              <a:t>8/7/2012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0E05CA-5C93-4B96-A0E9-0E63D9604126}"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0E05CA-5C93-4B96-A0E9-0E63D9604126}"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0E05CA-5C93-4B96-A0E9-0E63D9604126}"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0E05CA-5C93-4B96-A0E9-0E63D9604126}"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1EA233-48AA-416C-8497-76BC6915DF7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150938" y="617538"/>
            <a:ext cx="7793037"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182688" y="2017713"/>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45088" y="2017713"/>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12"/>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3"/>
          <p:cNvSpPr>
            <a:spLocks noGrp="1" noChangeArrowheads="1"/>
          </p:cNvSpPr>
          <p:nvPr>
            <p:ph type="sldNum" sz="quarter" idx="12"/>
          </p:nvPr>
        </p:nvSpPr>
        <p:spPr>
          <a:ln/>
        </p:spPr>
        <p:txBody>
          <a:bodyPr/>
          <a:lstStyle>
            <a:lvl1pPr>
              <a:defRPr/>
            </a:lvl1pPr>
          </a:lstStyle>
          <a:p>
            <a:pPr>
              <a:defRPr/>
            </a:pPr>
            <a:fld id="{16EEC90C-D696-449E-9E90-484B90B4025F}" type="slidenum">
              <a:rPr lang="en-US" altLang="zh-CN"/>
              <a:pPr>
                <a:defRPr/>
              </a:pPr>
              <a:t>‹#›</a:t>
            </a:fld>
            <a:endParaRPr lang="en-US" altLang="zh-CN"/>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E05CA-5C93-4B96-A0E9-0E63D9604126}" type="datetimeFigureOut">
              <a:rPr lang="en-US" smtClean="0"/>
              <a:pPr/>
              <a:t>8/7/2012</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1EA233-48AA-416C-8497-76BC6915DF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academic.cuesta.edu/acasupp/as/304.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writing.colostate.edu/guides/reading/critread/pop5a.cfm"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grammar.about.com/od/fh/g/headterm.htm" TargetMode="External"/><Relationship Id="rId3" Type="http://schemas.openxmlformats.org/officeDocument/2006/relationships/hyperlink" Target="http://grammar.about.com/od/tz/g/wordterm.htm" TargetMode="External"/><Relationship Id="rId7" Type="http://schemas.openxmlformats.org/officeDocument/2006/relationships/hyperlink" Target="http://grammar.about.com/od/ab/g/adverbterm.htm"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grammar.about.com/od/ab/g/adjecterm.htm" TargetMode="External"/><Relationship Id="rId5" Type="http://schemas.openxmlformats.org/officeDocument/2006/relationships/hyperlink" Target="http://grammar.about.com/od/c/g/clauseterm.htm" TargetMode="External"/><Relationship Id="rId4" Type="http://schemas.openxmlformats.org/officeDocument/2006/relationships/hyperlink" Target="http://grammar.about.com/od/pq/g/phrase.ht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www.english4today.com/englishgrammar/grammar/DETERMINERS11.cfm" TargetMode="External"/><Relationship Id="rId3" Type="http://schemas.openxmlformats.org/officeDocument/2006/relationships/hyperlink" Target="http://www.english4today.com/englishgrammar/grammar/DETERMINERS2.cfm" TargetMode="External"/><Relationship Id="rId7" Type="http://schemas.openxmlformats.org/officeDocument/2006/relationships/hyperlink" Target="http://www.english4today.com/englishgrammar/grammar/DETERMINERS10.cfm"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www.english4today.com/englishgrammar/grammar/DETERMINERS7.cfm" TargetMode="External"/><Relationship Id="rId11" Type="http://schemas.openxmlformats.org/officeDocument/2006/relationships/hyperlink" Target="http://www.english4today.com/englishgrammar/grammar/DETERMINERS15.cfm" TargetMode="External"/><Relationship Id="rId5" Type="http://schemas.openxmlformats.org/officeDocument/2006/relationships/hyperlink" Target="http://www.english4today.com/englishgrammar/grammar/DETERMINERS6.cfm" TargetMode="External"/><Relationship Id="rId10" Type="http://schemas.openxmlformats.org/officeDocument/2006/relationships/hyperlink" Target="http://www.english4today.com/englishgrammar/grammar/DETERMINERS14.cfm" TargetMode="External"/><Relationship Id="rId4" Type="http://schemas.openxmlformats.org/officeDocument/2006/relationships/hyperlink" Target="http://www.english4today.com/englishgrammar/grammar/DETERMINERS5.cfm" TargetMode="External"/><Relationship Id="rId9" Type="http://schemas.openxmlformats.org/officeDocument/2006/relationships/hyperlink" Target="http://www.english4today.com/englishgrammar/grammar/DETERMINERS13.cfm"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eocities.com/le_graphics/clipart/food/hamburger-1.jpg"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8" Type="http://schemas.openxmlformats.org/officeDocument/2006/relationships/hyperlink" Target="http://chompchomp.com/structure01/structure01.20.b.htm" TargetMode="External"/><Relationship Id="rId3" Type="http://schemas.openxmlformats.org/officeDocument/2006/relationships/hyperlink" Target="http://www.uottawa.ca/academic/arts/writcent/hypergrammar/usetense.html" TargetMode="External"/><Relationship Id="rId7" Type="http://schemas.openxmlformats.org/officeDocument/2006/relationships/hyperlink" Target="http://www.englisch-hilfen.de/en/exercises_list/prepositions.htm" TargetMode="External"/><Relationship Id="rId12" Type="http://schemas.openxmlformats.org/officeDocument/2006/relationships/hyperlink" Target="http://www4.caes.hku.hk/acadgrammar/essay/section1/EssayTys.htm" TargetMode="External"/><Relationship Id="rId2" Type="http://schemas.openxmlformats.org/officeDocument/2006/relationships/hyperlink" Target="http://www.rong-chang.com/grammar/punctuation.html" TargetMode="External"/><Relationship Id="rId1" Type="http://schemas.openxmlformats.org/officeDocument/2006/relationships/slideLayout" Target="../slideLayouts/slideLayout2.xml"/><Relationship Id="rId6" Type="http://schemas.openxmlformats.org/officeDocument/2006/relationships/hyperlink" Target="http://www.ego4u.com/en/cram-up/grammar/word-order" TargetMode="External"/><Relationship Id="rId11" Type="http://schemas.openxmlformats.org/officeDocument/2006/relationships/hyperlink" Target="http://www.victoria.ac.nz/llc/academic-writing/" TargetMode="External"/><Relationship Id="rId5" Type="http://schemas.openxmlformats.org/officeDocument/2006/relationships/hyperlink" Target="http://grammar.ccc.commnet.edu/grammar/cgi-shl/quiz.pl/sv_agr_quiz.htm" TargetMode="External"/><Relationship Id="rId10" Type="http://schemas.openxmlformats.org/officeDocument/2006/relationships/hyperlink" Target="http://xiamenwriting.wikispaces.com/Pre-writing+Techniques" TargetMode="External"/><Relationship Id="rId4" Type="http://schemas.openxmlformats.org/officeDocument/2006/relationships/hyperlink" Target="http://www.englishpage.com/verbpage/verbtenseintro.html" TargetMode="External"/><Relationship Id="rId9" Type="http://schemas.openxmlformats.org/officeDocument/2006/relationships/hyperlink" Target="http://faculty.ncwc.edu/lakirby/English%20090/prewriting_strategie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554162"/>
          </a:xfrm>
        </p:spPr>
        <p:txBody>
          <a:bodyPr>
            <a:normAutofit/>
          </a:bodyPr>
          <a:lstStyle/>
          <a:p>
            <a:r>
              <a:rPr lang="en-US" b="1" dirty="0" smtClean="0"/>
              <a:t>English Comprehension and Composition – Lecture 32</a:t>
            </a:r>
            <a:endParaRPr lang="en-US" dirty="0"/>
          </a:p>
        </p:txBody>
      </p:sp>
      <p:sp>
        <p:nvSpPr>
          <p:cNvPr id="3" name="Content Placeholder 2"/>
          <p:cNvSpPr>
            <a:spLocks noGrp="1"/>
          </p:cNvSpPr>
          <p:nvPr>
            <p:ph idx="1"/>
          </p:nvPr>
        </p:nvSpPr>
        <p:spPr>
          <a:xfrm>
            <a:off x="1524000" y="2438400"/>
            <a:ext cx="6096000" cy="3916364"/>
          </a:xfrm>
        </p:spPr>
        <p:txBody>
          <a:bodyPr/>
          <a:lstStyle/>
          <a:p>
            <a:pPr>
              <a:buNone/>
            </a:pPr>
            <a:r>
              <a:rPr lang="en-US" dirty="0" smtClean="0"/>
              <a:t>	</a:t>
            </a:r>
            <a:r>
              <a:rPr lang="en-US" b="1" dirty="0" smtClean="0"/>
              <a:t>Objectives:</a:t>
            </a:r>
          </a:p>
          <a:p>
            <a:r>
              <a:rPr lang="en-US" dirty="0" smtClean="0"/>
              <a:t>Review of the Course Contents</a:t>
            </a:r>
          </a:p>
          <a:p>
            <a:pPr lvl="1">
              <a:buFont typeface="Wingdings" pitchFamily="2" charset="2"/>
              <a:buChar char="Ø"/>
            </a:pPr>
            <a:r>
              <a:rPr lang="en-US" dirty="0" smtClean="0"/>
              <a:t>Grammar</a:t>
            </a:r>
          </a:p>
          <a:p>
            <a:pPr lvl="1">
              <a:buFont typeface="Wingdings" pitchFamily="2" charset="2"/>
              <a:buChar char="Ø"/>
            </a:pPr>
            <a:r>
              <a:rPr lang="en-US" dirty="0" smtClean="0"/>
              <a:t>Writing (Composition)</a:t>
            </a:r>
          </a:p>
          <a:p>
            <a:pPr lvl="1">
              <a:buFont typeface="Wingdings" pitchFamily="2" charset="2"/>
              <a:buChar char="Ø"/>
            </a:pPr>
            <a:r>
              <a:rPr lang="en-US" dirty="0" smtClean="0"/>
              <a:t>Message Composition</a:t>
            </a:r>
          </a:p>
          <a:p>
            <a:pPr lvl="1">
              <a:buFont typeface="Wingdings" pitchFamily="2" charset="2"/>
              <a:buChar char="Ø"/>
            </a:pPr>
            <a:r>
              <a:rPr lang="en-US" dirty="0" smtClean="0"/>
              <a:t>Presentation Skills</a:t>
            </a:r>
          </a:p>
          <a:p>
            <a:pPr lvl="1">
              <a:buFont typeface="Wingdings" pitchFamily="2" charset="2"/>
              <a:buChar char="Ø"/>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1447800"/>
            <a:ext cx="7854696" cy="2133600"/>
          </a:xfrm>
        </p:spPr>
        <p:txBody>
          <a:bodyPr>
            <a:normAutofit/>
          </a:bodyPr>
          <a:lstStyle/>
          <a:p>
            <a:pPr algn="ctr"/>
            <a:r>
              <a:rPr lang="en-US" sz="4800" b="1" dirty="0" smtClean="0">
                <a:solidFill>
                  <a:schemeClr val="tx1"/>
                </a:solidFill>
              </a:rPr>
              <a:t>Strengthening Your </a:t>
            </a:r>
          </a:p>
          <a:p>
            <a:pPr algn="ctr"/>
            <a:r>
              <a:rPr lang="en-US" sz="4800" b="1" dirty="0" smtClean="0">
                <a:solidFill>
                  <a:schemeClr val="tx1"/>
                </a:solidFill>
              </a:rPr>
              <a:t>Reading Comprehension</a:t>
            </a:r>
            <a:endParaRPr lang="en-US" sz="4800" b="1" dirty="0">
              <a:solidFill>
                <a:schemeClr val="tx1"/>
              </a:solidFill>
            </a:endParaRPr>
          </a:p>
        </p:txBody>
      </p:sp>
      <p:pic>
        <p:nvPicPr>
          <p:cNvPr id="1026" name="Picture 2" descr="C:\Users\ME\Desktop\readme.jpg"/>
          <p:cNvPicPr>
            <a:picLocks noChangeAspect="1" noChangeArrowheads="1"/>
          </p:cNvPicPr>
          <p:nvPr/>
        </p:nvPicPr>
        <p:blipFill>
          <a:blip r:embed="rId3" cstate="print"/>
          <a:srcRect/>
          <a:stretch>
            <a:fillRect/>
          </a:stretch>
        </p:blipFill>
        <p:spPr bwMode="auto">
          <a:xfrm>
            <a:off x="2819400" y="3581400"/>
            <a:ext cx="3048000" cy="243951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029200"/>
          </a:xfrm>
        </p:spPr>
        <p:txBody>
          <a:bodyPr>
            <a:normAutofit/>
          </a:bodyPr>
          <a:lstStyle/>
          <a:p>
            <a:pPr lvl="0"/>
            <a:r>
              <a:rPr lang="en-US" b="1" dirty="0" smtClean="0"/>
              <a:t>Analyze the time and place in which you are reading ; </a:t>
            </a:r>
            <a:r>
              <a:rPr lang="en-US" dirty="0" smtClean="0"/>
              <a:t>mental fatigue or distractions or interruptions</a:t>
            </a:r>
          </a:p>
          <a:p>
            <a:pPr lvl="0"/>
            <a:r>
              <a:rPr lang="en-US" b="1" dirty="0" smtClean="0"/>
              <a:t>Rephrase each paragraph in your own words; </a:t>
            </a:r>
            <a:r>
              <a:rPr lang="en-US" dirty="0" smtClean="0"/>
              <a:t>approach complicated material sentence by sentence, expressing each in your own words.</a:t>
            </a:r>
          </a:p>
          <a:p>
            <a:pPr lvl="0"/>
            <a:r>
              <a:rPr lang="en-US" b="1" dirty="0" smtClean="0"/>
              <a:t>Read aloud sentences or sections that are particularly </a:t>
            </a:r>
            <a:r>
              <a:rPr lang="en-US" b="1" smtClean="0"/>
              <a:t>difficult; </a:t>
            </a:r>
            <a:r>
              <a:rPr lang="en-US" smtClean="0"/>
              <a:t>makes </a:t>
            </a:r>
            <a:r>
              <a:rPr lang="en-US" dirty="0" smtClean="0"/>
              <a:t>complicated material easier to understand.</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181600"/>
          </a:xfrm>
        </p:spPr>
        <p:txBody>
          <a:bodyPr>
            <a:normAutofit fontScale="92500" lnSpcReduction="10000"/>
          </a:bodyPr>
          <a:lstStyle/>
          <a:p>
            <a:pPr lvl="0"/>
            <a:r>
              <a:rPr lang="en-US" b="1" dirty="0" smtClean="0"/>
              <a:t>Reread difficult or complicated sections </a:t>
            </a:r>
            <a:endParaRPr lang="en-US" dirty="0" smtClean="0"/>
          </a:p>
          <a:p>
            <a:pPr lvl="0"/>
            <a:r>
              <a:rPr lang="en-US" b="1" dirty="0" smtClean="0"/>
              <a:t>Slow down your reading rate -</a:t>
            </a:r>
            <a:r>
              <a:rPr lang="en-US" dirty="0" smtClean="0"/>
              <a:t> reading more slowly and carefully will provide you with the needed boost in comprehension.</a:t>
            </a:r>
          </a:p>
          <a:p>
            <a:pPr lvl="0"/>
            <a:r>
              <a:rPr lang="en-US" b="1" dirty="0" smtClean="0"/>
              <a:t>Turn headings into questions -</a:t>
            </a:r>
            <a:r>
              <a:rPr lang="en-US" dirty="0" smtClean="0"/>
              <a:t> Refer to these questions frequently and jot down or underline answers.</a:t>
            </a:r>
          </a:p>
          <a:p>
            <a:r>
              <a:rPr lang="en-US" b="1" dirty="0" smtClean="0"/>
              <a:t>Write a brief outline of major points -</a:t>
            </a:r>
            <a:r>
              <a:rPr lang="en-US" dirty="0" smtClean="0"/>
              <a:t> This will help you see the overall organization and progression of ideas. [for more complicated passages]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62000"/>
            <a:ext cx="8077200" cy="5257800"/>
          </a:xfrm>
        </p:spPr>
        <p:txBody>
          <a:bodyPr>
            <a:normAutofit fontScale="92500"/>
          </a:bodyPr>
          <a:lstStyle/>
          <a:p>
            <a:pPr lvl="0"/>
            <a:r>
              <a:rPr lang="en-US" b="1" dirty="0" smtClean="0"/>
              <a:t>Highlight key ideas -</a:t>
            </a:r>
            <a:r>
              <a:rPr lang="en-US" dirty="0" smtClean="0"/>
              <a:t> After you've read a section, go back and think about and highlight what is important. </a:t>
            </a:r>
          </a:p>
          <a:p>
            <a:pPr lvl="0"/>
            <a:r>
              <a:rPr lang="en-US" b="1" dirty="0" smtClean="0"/>
              <a:t>Write notes in the margins -</a:t>
            </a:r>
            <a:r>
              <a:rPr lang="en-US" dirty="0" smtClean="0"/>
              <a:t> Explain or rephrase difficult or complicated ideas or sections.</a:t>
            </a:r>
          </a:p>
          <a:p>
            <a:pPr lvl="0"/>
            <a:r>
              <a:rPr lang="en-US" b="1" dirty="0" smtClean="0"/>
              <a:t>Determine whether you lack background knowledge -</a:t>
            </a:r>
            <a:r>
              <a:rPr lang="en-US" dirty="0" smtClean="0"/>
              <a:t> Comprehension is difficult, at times, and it is impossible, if you lack essential information that the writer assumes you have.</a:t>
            </a:r>
          </a:p>
          <a:p>
            <a:pPr>
              <a:buNone/>
            </a:pPr>
            <a:endParaRPr lang="en-US" sz="2200" dirty="0" smtClean="0"/>
          </a:p>
          <a:p>
            <a:pPr>
              <a:buNone/>
            </a:pPr>
            <a:r>
              <a:rPr lang="en-US" sz="2200" dirty="0" smtClean="0"/>
              <a:t>Source: </a:t>
            </a:r>
            <a:r>
              <a:rPr lang="en-US" sz="2200" u="sng" dirty="0" smtClean="0">
                <a:hlinkClick r:id="rId3"/>
              </a:rPr>
              <a:t>http://academic.cuesta.edu/acasupp/as/304.HTM</a:t>
            </a:r>
            <a:endParaRPr lang="en-US" sz="22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371600"/>
            <a:ext cx="8229600" cy="1295400"/>
          </a:xfrm>
        </p:spPr>
        <p:txBody>
          <a:bodyPr/>
          <a:lstStyle/>
          <a:p>
            <a:pPr algn="ctr"/>
            <a:r>
              <a:rPr lang="en-US" b="1" dirty="0" smtClean="0"/>
              <a:t>READING SKILLS</a:t>
            </a:r>
            <a:endParaRPr lang="en-US" b="1" dirty="0"/>
          </a:p>
        </p:txBody>
      </p:sp>
      <p:pic>
        <p:nvPicPr>
          <p:cNvPr id="1026" name="Picture 2"/>
          <p:cNvPicPr>
            <a:picLocks noChangeAspect="1" noChangeArrowheads="1"/>
          </p:cNvPicPr>
          <p:nvPr/>
        </p:nvPicPr>
        <p:blipFill>
          <a:blip r:embed="rId3" cstate="print"/>
          <a:srcRect/>
          <a:stretch>
            <a:fillRect/>
          </a:stretch>
        </p:blipFill>
        <p:spPr bwMode="auto">
          <a:xfrm>
            <a:off x="2743201" y="2743200"/>
            <a:ext cx="3333751" cy="30099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0"/>
            <a:ext cx="8229600" cy="838200"/>
          </a:xfrm>
        </p:spPr>
        <p:txBody>
          <a:bodyPr/>
          <a:lstStyle/>
          <a:p>
            <a:pPr algn="ctr"/>
            <a:r>
              <a:rPr lang="en-US" b="1" dirty="0" smtClean="0"/>
              <a:t>Skimming</a:t>
            </a:r>
            <a:endParaRPr lang="en-US" b="1" dirty="0"/>
          </a:p>
        </p:txBody>
      </p:sp>
      <p:sp>
        <p:nvSpPr>
          <p:cNvPr id="3" name="Content Placeholder 2"/>
          <p:cNvSpPr>
            <a:spLocks noGrp="1"/>
          </p:cNvSpPr>
          <p:nvPr>
            <p:ph idx="1"/>
          </p:nvPr>
        </p:nvSpPr>
        <p:spPr>
          <a:xfrm>
            <a:off x="685800" y="1219201"/>
            <a:ext cx="8001000" cy="5380037"/>
          </a:xfrm>
        </p:spPr>
        <p:txBody>
          <a:bodyPr>
            <a:normAutofit fontScale="92500" lnSpcReduction="20000"/>
          </a:bodyPr>
          <a:lstStyle/>
          <a:p>
            <a:r>
              <a:rPr lang="en-US" b="1" u="sng" dirty="0" smtClean="0"/>
              <a:t>Skimming is used to quickly gather the most important information, or 'gist'. </a:t>
            </a:r>
            <a:r>
              <a:rPr lang="en-US" dirty="0" smtClean="0"/>
              <a:t>Run your eyes over the text, noting important information. Use skimming to quickly get up to speed on a current business situation. It's not essential to understand each word when skimming.</a:t>
            </a:r>
          </a:p>
          <a:p>
            <a:pPr>
              <a:buNone/>
            </a:pPr>
            <a:r>
              <a:rPr lang="en-US" i="1" dirty="0" smtClean="0"/>
              <a:t>	Examples of Skimming:</a:t>
            </a:r>
            <a:endParaRPr lang="en-US" dirty="0" smtClean="0"/>
          </a:p>
          <a:p>
            <a:pPr lvl="0"/>
            <a:r>
              <a:rPr lang="en-US" dirty="0" smtClean="0"/>
              <a:t>The Newspaper (quickly to get the general news of the day)</a:t>
            </a:r>
          </a:p>
          <a:p>
            <a:pPr lvl="0"/>
            <a:r>
              <a:rPr lang="en-US" dirty="0" smtClean="0"/>
              <a:t>Magazines (quickly to discover which articles you would like to read in more detail)</a:t>
            </a:r>
          </a:p>
          <a:p>
            <a:pPr lvl="0"/>
            <a:r>
              <a:rPr lang="en-US" dirty="0" smtClean="0"/>
              <a:t>Business and Travel Brochures (quickly to get informed)</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914400"/>
          </a:xfrm>
        </p:spPr>
        <p:txBody>
          <a:bodyPr/>
          <a:lstStyle/>
          <a:p>
            <a:pPr algn="ctr"/>
            <a:r>
              <a:rPr lang="en-US" b="1" dirty="0" smtClean="0"/>
              <a:t>Scanning</a:t>
            </a:r>
            <a:endParaRPr lang="en-US" b="1" dirty="0"/>
          </a:p>
        </p:txBody>
      </p:sp>
      <p:sp>
        <p:nvSpPr>
          <p:cNvPr id="3" name="Content Placeholder 2"/>
          <p:cNvSpPr>
            <a:spLocks noGrp="1"/>
          </p:cNvSpPr>
          <p:nvPr>
            <p:ph idx="1"/>
          </p:nvPr>
        </p:nvSpPr>
        <p:spPr>
          <a:xfrm>
            <a:off x="533400" y="1219201"/>
            <a:ext cx="8153400" cy="5075237"/>
          </a:xfrm>
        </p:spPr>
        <p:txBody>
          <a:bodyPr>
            <a:normAutofit fontScale="92500" lnSpcReduction="10000"/>
          </a:bodyPr>
          <a:lstStyle/>
          <a:p>
            <a:r>
              <a:rPr lang="en-US" b="1" u="sng" dirty="0" smtClean="0"/>
              <a:t>Scanning is used to find a particular piece of information</a:t>
            </a:r>
            <a:r>
              <a:rPr lang="en-US" dirty="0" smtClean="0"/>
              <a:t>. Run your eyes over the text looking for the specific piece of information you need. Use scanning on schedules, meeting plans, etc. in order to find the specific details you require. If you see words or phrases that you don't understand, don't worry when scanning.</a:t>
            </a:r>
          </a:p>
          <a:p>
            <a:pPr>
              <a:buNone/>
            </a:pPr>
            <a:r>
              <a:rPr lang="en-US" i="1" dirty="0" smtClean="0"/>
              <a:t>	Examples of Scanning</a:t>
            </a:r>
            <a:endParaRPr lang="en-US" dirty="0" smtClean="0"/>
          </a:p>
          <a:p>
            <a:pPr lvl="0"/>
            <a:r>
              <a:rPr lang="en-US" dirty="0" smtClean="0"/>
              <a:t>The "What's on TV" section of your newspaper.</a:t>
            </a:r>
          </a:p>
          <a:p>
            <a:pPr lvl="0"/>
            <a:r>
              <a:rPr lang="en-US" dirty="0" smtClean="0"/>
              <a:t>A train / airplane schedule</a:t>
            </a:r>
          </a:p>
          <a:p>
            <a:pPr lvl="0"/>
            <a:r>
              <a:rPr lang="en-US" dirty="0" smtClean="0"/>
              <a:t>A conference guide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838200"/>
            <a:ext cx="6248400" cy="1189038"/>
          </a:xfrm>
        </p:spPr>
        <p:txBody>
          <a:bodyPr>
            <a:normAutofit fontScale="90000"/>
          </a:bodyPr>
          <a:lstStyle/>
          <a:p>
            <a:pPr algn="ctr"/>
            <a:r>
              <a:rPr lang="en-US" sz="3200" b="1" u="sng" dirty="0" smtClean="0">
                <a:solidFill>
                  <a:schemeClr val="tx1"/>
                </a:solidFill>
              </a:rPr>
              <a:t/>
            </a:r>
            <a:br>
              <a:rPr lang="en-US" sz="3200" b="1" u="sng" dirty="0" smtClean="0">
                <a:solidFill>
                  <a:schemeClr val="tx1"/>
                </a:solidFill>
              </a:rPr>
            </a:br>
            <a:r>
              <a:rPr lang="en-US" sz="3600" b="1" u="sng" dirty="0" smtClean="0">
                <a:solidFill>
                  <a:schemeClr val="tx1"/>
                </a:solidFill>
              </a:rPr>
              <a:t>Vocabulary in Context</a:t>
            </a:r>
            <a:r>
              <a:rPr lang="en-US" sz="3600" b="1" dirty="0" smtClean="0"/>
              <a:t/>
            </a:r>
            <a:br>
              <a:rPr lang="en-US" sz="3600" b="1" dirty="0" smtClean="0"/>
            </a:br>
            <a:endParaRPr lang="en-US" sz="3600" b="1" dirty="0"/>
          </a:p>
        </p:txBody>
      </p:sp>
      <p:sp>
        <p:nvSpPr>
          <p:cNvPr id="3" name="Content Placeholder 2"/>
          <p:cNvSpPr>
            <a:spLocks noGrp="1"/>
          </p:cNvSpPr>
          <p:nvPr>
            <p:ph idx="1"/>
          </p:nvPr>
        </p:nvSpPr>
        <p:spPr>
          <a:xfrm>
            <a:off x="838200" y="1981200"/>
            <a:ext cx="7086600" cy="3810000"/>
          </a:xfrm>
        </p:spPr>
        <p:txBody>
          <a:bodyPr>
            <a:normAutofit fontScale="92500"/>
          </a:bodyPr>
          <a:lstStyle/>
          <a:p>
            <a:pPr algn="ctr">
              <a:buNone/>
            </a:pPr>
            <a:r>
              <a:rPr lang="en-US" dirty="0" smtClean="0"/>
              <a:t>	Context clues are words and phrases in a sentence which help you reason out the meaning of an unfamiliar word.  Oftentimes you can figure out the meanings of new or unfamiliar vocabulary by paying attention to the surrounding language.  Below are the types of clues, signals and examples of each clue.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762000"/>
            <a:ext cx="8153400" cy="5562600"/>
          </a:xfrm>
        </p:spPr>
        <p:txBody>
          <a:bodyPr>
            <a:normAutofit fontScale="92500" lnSpcReduction="20000"/>
          </a:bodyPr>
          <a:lstStyle/>
          <a:p>
            <a:pPr>
              <a:buNone/>
            </a:pPr>
            <a:r>
              <a:rPr lang="en-US" b="1" dirty="0" smtClean="0"/>
              <a:t>	Type of Context Clue</a:t>
            </a:r>
          </a:p>
          <a:p>
            <a:pPr>
              <a:buNone/>
            </a:pPr>
            <a:r>
              <a:rPr lang="en-US" b="1" dirty="0" smtClean="0"/>
              <a:t>	</a:t>
            </a:r>
            <a:r>
              <a:rPr lang="en-US" dirty="0" smtClean="0"/>
              <a:t>Antonym or Contrast Clue</a:t>
            </a:r>
          </a:p>
          <a:p>
            <a:endParaRPr lang="en-US" dirty="0" smtClean="0"/>
          </a:p>
          <a:p>
            <a:pPr>
              <a:buNone/>
            </a:pPr>
            <a:r>
              <a:rPr lang="en-US" b="1" dirty="0" smtClean="0"/>
              <a:t>	Definition</a:t>
            </a:r>
          </a:p>
          <a:p>
            <a:pPr>
              <a:buNone/>
            </a:pPr>
            <a:r>
              <a:rPr lang="en-US" dirty="0" smtClean="0"/>
              <a:t>	Phrases or words that indicate opposite</a:t>
            </a:r>
          </a:p>
          <a:p>
            <a:endParaRPr lang="en-US" dirty="0" smtClean="0"/>
          </a:p>
          <a:p>
            <a:pPr>
              <a:buNone/>
            </a:pPr>
            <a:r>
              <a:rPr lang="en-US" b="1" dirty="0" smtClean="0"/>
              <a:t>	Signals</a:t>
            </a:r>
          </a:p>
          <a:p>
            <a:pPr>
              <a:buNone/>
            </a:pPr>
            <a:r>
              <a:rPr lang="en-US" b="1" dirty="0" smtClean="0"/>
              <a:t>	</a:t>
            </a:r>
            <a:r>
              <a:rPr lang="en-US" dirty="0" smtClean="0"/>
              <a:t>but, in contrast, however, instead of, unlike, yet</a:t>
            </a:r>
          </a:p>
          <a:p>
            <a:endParaRPr lang="en-US" dirty="0" smtClean="0"/>
          </a:p>
          <a:p>
            <a:pPr>
              <a:buNone/>
            </a:pPr>
            <a:r>
              <a:rPr lang="en-US" b="1" dirty="0" smtClean="0"/>
              <a:t>	Examples</a:t>
            </a:r>
            <a:endParaRPr lang="en-US" dirty="0" smtClean="0"/>
          </a:p>
          <a:p>
            <a:pPr>
              <a:buNone/>
            </a:pPr>
            <a:r>
              <a:rPr lang="en-US" dirty="0" smtClean="0"/>
              <a:t>	Unlike his </a:t>
            </a:r>
            <a:r>
              <a:rPr lang="en-US" i="1" dirty="0" smtClean="0"/>
              <a:t>quiet and low key</a:t>
            </a:r>
            <a:r>
              <a:rPr lang="en-US" dirty="0" smtClean="0"/>
              <a:t> family, Brad is </a:t>
            </a:r>
            <a:r>
              <a:rPr lang="en-US" i="1" dirty="0" smtClean="0"/>
              <a:t>garrulous</a:t>
            </a:r>
            <a:r>
              <a:rPr lang="en-US" dirty="0" smtClean="0"/>
              <a: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00" y="685800"/>
            <a:ext cx="7848600" cy="5715000"/>
          </a:xfrm>
        </p:spPr>
        <p:txBody>
          <a:bodyPr>
            <a:normAutofit fontScale="85000" lnSpcReduction="20000"/>
          </a:bodyPr>
          <a:lstStyle/>
          <a:p>
            <a:pPr>
              <a:buSzPct val="75000"/>
              <a:buNone/>
            </a:pPr>
            <a:r>
              <a:rPr lang="en-US" b="1" dirty="0" smtClean="0"/>
              <a:t>Type of Context Clue</a:t>
            </a:r>
          </a:p>
          <a:p>
            <a:pPr>
              <a:buSzPct val="75000"/>
              <a:buNone/>
            </a:pPr>
            <a:r>
              <a:rPr lang="en-US" dirty="0" smtClean="0"/>
              <a:t>Definition or Example Clue</a:t>
            </a:r>
          </a:p>
          <a:p>
            <a:pPr>
              <a:buSzPct val="75000"/>
              <a:buNone/>
            </a:pPr>
            <a:endParaRPr lang="en-US" dirty="0" smtClean="0"/>
          </a:p>
          <a:p>
            <a:pPr>
              <a:buSzPct val="75000"/>
              <a:buNone/>
            </a:pPr>
            <a:r>
              <a:rPr lang="en-US" b="1" dirty="0" smtClean="0"/>
              <a:t>Definition</a:t>
            </a:r>
          </a:p>
          <a:p>
            <a:pPr>
              <a:buSzPct val="75000"/>
              <a:buNone/>
            </a:pPr>
            <a:r>
              <a:rPr lang="en-US" dirty="0" smtClean="0"/>
              <a:t>Phrases or words that define or explain</a:t>
            </a:r>
          </a:p>
          <a:p>
            <a:pPr>
              <a:buSzPct val="75000"/>
              <a:buNone/>
            </a:pPr>
            <a:endParaRPr lang="en-US" dirty="0" smtClean="0"/>
          </a:p>
          <a:p>
            <a:pPr>
              <a:buSzPct val="75000"/>
              <a:buNone/>
            </a:pPr>
            <a:r>
              <a:rPr lang="en-US" b="1" dirty="0" smtClean="0"/>
              <a:t>Signals </a:t>
            </a:r>
          </a:p>
          <a:p>
            <a:pPr>
              <a:buSzPct val="75000"/>
              <a:buNone/>
            </a:pPr>
            <a:r>
              <a:rPr lang="en-US" dirty="0" smtClean="0"/>
              <a:t>is defined as, means, the term, [a term in boldface or italics] set off with commas</a:t>
            </a:r>
          </a:p>
          <a:p>
            <a:pPr>
              <a:buSzPct val="75000"/>
              <a:buNone/>
            </a:pPr>
            <a:endParaRPr lang="en-US" dirty="0" smtClean="0"/>
          </a:p>
          <a:p>
            <a:pPr>
              <a:buSzPct val="75000"/>
              <a:buNone/>
            </a:pPr>
            <a:r>
              <a:rPr lang="en-US" b="1" dirty="0" smtClean="0"/>
              <a:t>Examples</a:t>
            </a:r>
            <a:endParaRPr lang="en-US" dirty="0" smtClean="0"/>
          </a:p>
          <a:p>
            <a:pPr>
              <a:buSzPct val="75000"/>
              <a:buNone/>
            </a:pPr>
            <a:r>
              <a:rPr lang="en-US" i="1" dirty="0" smtClean="0"/>
              <a:t>Sedentary</a:t>
            </a:r>
            <a:r>
              <a:rPr lang="en-US" dirty="0" smtClean="0"/>
              <a:t> individuals, people who are not very active, often have diminished health.</a:t>
            </a:r>
          </a:p>
          <a:p>
            <a:pPr>
              <a:buSzPct val="75000"/>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001000" cy="5867400"/>
          </a:xfrm>
        </p:spPr>
        <p:txBody>
          <a:bodyPr>
            <a:normAutofit fontScale="77500" lnSpcReduction="20000"/>
          </a:bodyPr>
          <a:lstStyle/>
          <a:p>
            <a:pPr>
              <a:buNone/>
            </a:pPr>
            <a:r>
              <a:rPr lang="en-US" b="1" dirty="0" smtClean="0"/>
              <a:t>	Type of Context Clue</a:t>
            </a:r>
          </a:p>
          <a:p>
            <a:pPr>
              <a:buNone/>
            </a:pPr>
            <a:r>
              <a:rPr lang="en-US" b="1" dirty="0" smtClean="0"/>
              <a:t>	</a:t>
            </a:r>
            <a:r>
              <a:rPr lang="en-US" dirty="0" smtClean="0"/>
              <a:t>General Knowledge</a:t>
            </a:r>
          </a:p>
          <a:p>
            <a:pPr>
              <a:buNone/>
            </a:pPr>
            <a:endParaRPr lang="en-US" dirty="0" smtClean="0"/>
          </a:p>
          <a:p>
            <a:pPr>
              <a:buNone/>
            </a:pPr>
            <a:r>
              <a:rPr lang="en-US" b="1" dirty="0" smtClean="0"/>
              <a:t>	Definition </a:t>
            </a:r>
          </a:p>
          <a:p>
            <a:pPr>
              <a:buNone/>
            </a:pPr>
            <a:r>
              <a:rPr lang="en-US" dirty="0" smtClean="0"/>
              <a:t>	The meaning is derived from the experience and background knowledge of the reader; "common sense" and logic.</a:t>
            </a:r>
          </a:p>
          <a:p>
            <a:pPr>
              <a:buNone/>
            </a:pPr>
            <a:endParaRPr lang="en-US" dirty="0" smtClean="0"/>
          </a:p>
          <a:p>
            <a:pPr>
              <a:buNone/>
            </a:pPr>
            <a:r>
              <a:rPr lang="en-US" b="1" dirty="0" smtClean="0"/>
              <a:t>	Signals </a:t>
            </a:r>
          </a:p>
          <a:p>
            <a:pPr>
              <a:buNone/>
            </a:pPr>
            <a:r>
              <a:rPr lang="en-US" b="1" dirty="0" smtClean="0"/>
              <a:t>	</a:t>
            </a:r>
            <a:r>
              <a:rPr lang="en-US" dirty="0" smtClean="0"/>
              <a:t>the information may be something basically familiar to you</a:t>
            </a:r>
          </a:p>
          <a:p>
            <a:pPr>
              <a:buNone/>
            </a:pPr>
            <a:endParaRPr lang="en-US" dirty="0" smtClean="0"/>
          </a:p>
          <a:p>
            <a:pPr>
              <a:buNone/>
            </a:pPr>
            <a:r>
              <a:rPr lang="en-US" b="1" dirty="0" smtClean="0"/>
              <a:t>	Examples</a:t>
            </a:r>
            <a:endParaRPr lang="en-US" dirty="0" smtClean="0"/>
          </a:p>
          <a:p>
            <a:pPr>
              <a:buNone/>
            </a:pPr>
            <a:r>
              <a:rPr lang="en-US" dirty="0" smtClean="0"/>
              <a:t>	Lourdes is always sucking up to the boss, even in front of others. That </a:t>
            </a:r>
            <a:r>
              <a:rPr lang="en-US" i="1" dirty="0" smtClean="0"/>
              <a:t>sycophant</a:t>
            </a:r>
            <a:r>
              <a:rPr lang="en-US" dirty="0" smtClean="0"/>
              <a:t>  just doesn't care what others think of her behavior.</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382000" cy="5562600"/>
          </a:xfrm>
        </p:spPr>
        <p:txBody>
          <a:bodyPr>
            <a:normAutofit fontScale="85000" lnSpcReduction="20000"/>
          </a:bodyPr>
          <a:lstStyle/>
          <a:p>
            <a:pPr>
              <a:buNone/>
            </a:pPr>
            <a:r>
              <a:rPr lang="en-US" b="1" dirty="0" smtClean="0"/>
              <a:t>	Type of Context Clue </a:t>
            </a:r>
          </a:p>
          <a:p>
            <a:pPr>
              <a:buNone/>
            </a:pPr>
            <a:r>
              <a:rPr lang="en-US" b="1" dirty="0" smtClean="0"/>
              <a:t>	</a:t>
            </a:r>
            <a:r>
              <a:rPr lang="en-US" dirty="0" smtClean="0"/>
              <a:t>Restatement or Synonym Clue</a:t>
            </a:r>
          </a:p>
          <a:p>
            <a:pPr>
              <a:buNone/>
            </a:pPr>
            <a:endParaRPr lang="en-US" dirty="0" smtClean="0"/>
          </a:p>
          <a:p>
            <a:pPr>
              <a:buNone/>
            </a:pPr>
            <a:r>
              <a:rPr lang="en-US" b="1" dirty="0" smtClean="0"/>
              <a:t>	Definition </a:t>
            </a:r>
          </a:p>
          <a:p>
            <a:pPr>
              <a:buNone/>
            </a:pPr>
            <a:r>
              <a:rPr lang="en-US" dirty="0" smtClean="0"/>
              <a:t>	Another word or phrase with the same or a similar meaning is used.</a:t>
            </a:r>
          </a:p>
          <a:p>
            <a:pPr>
              <a:buNone/>
            </a:pPr>
            <a:endParaRPr lang="en-US" dirty="0" smtClean="0"/>
          </a:p>
          <a:p>
            <a:pPr>
              <a:buNone/>
            </a:pPr>
            <a:r>
              <a:rPr lang="en-US" b="1" dirty="0" smtClean="0"/>
              <a:t>	Signals </a:t>
            </a:r>
          </a:p>
          <a:p>
            <a:pPr>
              <a:buNone/>
            </a:pPr>
            <a:r>
              <a:rPr lang="en-US" dirty="0" smtClean="0"/>
              <a:t>	in other word, that is, also known as, sometimes called, or</a:t>
            </a:r>
          </a:p>
          <a:p>
            <a:pPr>
              <a:buNone/>
            </a:pPr>
            <a:endParaRPr lang="en-US" dirty="0" smtClean="0"/>
          </a:p>
          <a:p>
            <a:pPr>
              <a:buNone/>
            </a:pPr>
            <a:r>
              <a:rPr lang="en-US" b="1" dirty="0" smtClean="0"/>
              <a:t>	Examples</a:t>
            </a:r>
            <a:endParaRPr lang="en-US" dirty="0" smtClean="0"/>
          </a:p>
          <a:p>
            <a:pPr>
              <a:buNone/>
            </a:pPr>
            <a:r>
              <a:rPr lang="en-US" dirty="0" smtClean="0"/>
              <a:t>	The </a:t>
            </a:r>
            <a:r>
              <a:rPr lang="en-US" i="1" dirty="0" smtClean="0"/>
              <a:t>dromedary</a:t>
            </a:r>
            <a:r>
              <a:rPr lang="en-US" dirty="0" smtClean="0"/>
              <a:t>, commonly called a camel, stores fat in its hump.</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47801"/>
            <a:ext cx="6019800" cy="1219199"/>
          </a:xfrm>
        </p:spPr>
        <p:txBody>
          <a:bodyPr>
            <a:normAutofit fontScale="90000"/>
          </a:bodyPr>
          <a:lstStyle/>
          <a:p>
            <a:r>
              <a:rPr lang="en-US" b="1" dirty="0" smtClean="0"/>
              <a:t>PREVIEWING</a:t>
            </a:r>
            <a:br>
              <a:rPr lang="en-US" b="1" dirty="0" smtClean="0"/>
            </a:br>
            <a:endParaRPr lang="en-US" b="1" dirty="0"/>
          </a:p>
        </p:txBody>
      </p:sp>
      <p:sp>
        <p:nvSpPr>
          <p:cNvPr id="3" name="Subtitle 2"/>
          <p:cNvSpPr>
            <a:spLocks noGrp="1"/>
          </p:cNvSpPr>
          <p:nvPr>
            <p:ph type="subTitle" idx="1"/>
          </p:nvPr>
        </p:nvSpPr>
        <p:spPr>
          <a:xfrm>
            <a:off x="1371601" y="2590800"/>
            <a:ext cx="6682404" cy="2743200"/>
          </a:xfrm>
        </p:spPr>
        <p:txBody>
          <a:bodyPr>
            <a:normAutofit/>
          </a:bodyPr>
          <a:lstStyle/>
          <a:p>
            <a:r>
              <a:rPr lang="en-US" sz="3200" dirty="0" smtClean="0">
                <a:solidFill>
                  <a:schemeClr val="tx1"/>
                </a:solidFill>
              </a:rPr>
              <a:t>Previewing a text means gathering as much information about the text as you can before you actually read it. You can ask yourself the following questions: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14400"/>
            <a:ext cx="7696200" cy="4953000"/>
          </a:xfrm>
        </p:spPr>
        <p:txBody>
          <a:bodyPr>
            <a:normAutofit fontScale="90000"/>
          </a:bodyPr>
          <a:lstStyle/>
          <a:p>
            <a:r>
              <a:rPr lang="en-US" b="0" u="sng" cap="none" dirty="0" smtClean="0"/>
              <a:t>What is my purpose for reading?</a:t>
            </a:r>
            <a:r>
              <a:rPr lang="en-US" b="0" cap="none" dirty="0" smtClean="0"/>
              <a:t/>
            </a:r>
            <a:br>
              <a:rPr lang="en-US" b="0" cap="none" dirty="0" smtClean="0"/>
            </a:br>
            <a:r>
              <a:rPr lang="en-US" sz="3600" b="0" cap="none" dirty="0" smtClean="0"/>
              <a:t>Are you asked to summarize a particular piece of writing? Are you looking for the thesis statement or main idea? Or are you being asked to respond to a piece? If so, you may want to be conscious of what you already know about the topic and how you arrived at that opinion.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219200"/>
            <a:ext cx="7772400" cy="4800600"/>
          </a:xfrm>
        </p:spPr>
        <p:txBody>
          <a:bodyPr>
            <a:noAutofit/>
          </a:bodyPr>
          <a:lstStyle/>
          <a:p>
            <a:r>
              <a:rPr lang="en-US" sz="3200" b="0" u="sng" cap="none" dirty="0" smtClean="0"/>
              <a:t>What can the title tell me about the text?</a:t>
            </a:r>
            <a:r>
              <a:rPr lang="en-US" sz="3200" b="0" cap="none" dirty="0" smtClean="0"/>
              <a:t/>
            </a:r>
            <a:br>
              <a:rPr lang="en-US" sz="3200" b="0" cap="none" dirty="0" smtClean="0"/>
            </a:br>
            <a:r>
              <a:rPr lang="en-US" sz="3200" b="0" cap="none" dirty="0" smtClean="0"/>
              <a:t>Before you read, look at the title of the text. What clues does it give you about the piece of writing? Good writers usually try to make their titles work to help readers grasp meaning of the text from the reader's first glance at it.</a:t>
            </a:r>
            <a:br>
              <a:rPr lang="en-US" sz="3200" b="0" cap="none" dirty="0" smtClean="0"/>
            </a:br>
            <a:endParaRPr lang="en-US" sz="3200" b="0" cap="none"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001000" cy="5334000"/>
          </a:xfrm>
        </p:spPr>
        <p:txBody>
          <a:bodyPr>
            <a:normAutofit/>
          </a:bodyPr>
          <a:lstStyle/>
          <a:p>
            <a:r>
              <a:rPr lang="en-US" sz="3600" b="0" u="sng" cap="none" dirty="0" smtClean="0"/>
              <a:t>Who is the author?</a:t>
            </a:r>
            <a:r>
              <a:rPr lang="en-US" sz="3600" b="0" cap="none" dirty="0" smtClean="0"/>
              <a:t/>
            </a:r>
            <a:br>
              <a:rPr lang="en-US" sz="3600" b="0" cap="none" dirty="0" smtClean="0"/>
            </a:br>
            <a:r>
              <a:rPr lang="en-US" sz="3600" b="0" cap="none" dirty="0" smtClean="0"/>
              <a:t>If you have heard the author's name before, what comes to your mind in terms of their reputation and/or stance on the issue you are reading about? Has the author written other things of which you are aware? How does the piece in front of you fit into to the author's body of work? </a:t>
            </a:r>
            <a:r>
              <a:rPr lang="en-US" b="0" dirty="0" smtClean="0"/>
              <a:t/>
            </a:r>
            <a:br>
              <a:rPr lang="en-US" b="0" dirty="0" smtClean="0"/>
            </a:br>
            <a:endParaRPr lang="en-US" b="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8001000" cy="5867400"/>
          </a:xfrm>
        </p:spPr>
        <p:txBody>
          <a:bodyPr>
            <a:normAutofit fontScale="90000"/>
          </a:bodyPr>
          <a:lstStyle/>
          <a:p>
            <a:r>
              <a:rPr lang="en-US" sz="3600" b="0" u="sng" cap="none" dirty="0" smtClean="0"/>
              <a:t>How is the text structured?</a:t>
            </a:r>
            <a:br>
              <a:rPr lang="en-US" sz="3600" b="0" u="sng" cap="none" dirty="0" smtClean="0"/>
            </a:br>
            <a:r>
              <a:rPr lang="en-US" sz="3200" b="0" cap="none" dirty="0" smtClean="0"/>
              <a:t/>
            </a:r>
            <a:br>
              <a:rPr lang="en-US" sz="3200" b="0" cap="none" dirty="0" smtClean="0"/>
            </a:br>
            <a:r>
              <a:rPr lang="en-US" sz="3200" b="0" cap="none" dirty="0" smtClean="0"/>
              <a:t>Sometimes the structure of a piece can give you important clues to its meaning. Be sure to read all </a:t>
            </a:r>
            <a:r>
              <a:rPr lang="en-US" sz="3200" b="0" u="sng" cap="none" dirty="0" smtClean="0"/>
              <a:t>section headings </a:t>
            </a:r>
            <a:r>
              <a:rPr lang="en-US" sz="3200" b="0" cap="none" dirty="0" smtClean="0"/>
              <a:t>carefully. Also, reading the </a:t>
            </a:r>
            <a:r>
              <a:rPr lang="en-US" sz="3200" b="0" u="sng" cap="none" dirty="0" smtClean="0"/>
              <a:t>opening sentences of paragraphs</a:t>
            </a:r>
            <a:r>
              <a:rPr lang="en-US" sz="3200" b="0" cap="none" dirty="0" smtClean="0"/>
              <a:t> should give you a good idea of the main ideas contained in the piece.</a:t>
            </a:r>
            <a:br>
              <a:rPr lang="en-US" sz="3200" b="0" cap="none" dirty="0" smtClean="0"/>
            </a:br>
            <a:r>
              <a:rPr lang="en-US" dirty="0" smtClean="0"/>
              <a:t/>
            </a:r>
            <a:br>
              <a:rPr lang="en-US" dirty="0" smtClean="0"/>
            </a:br>
            <a:r>
              <a:rPr lang="en-US" dirty="0" smtClean="0"/>
              <a:t/>
            </a:r>
            <a:br>
              <a:rPr lang="en-US" dirty="0" smtClean="0"/>
            </a:br>
            <a:r>
              <a:rPr lang="en-US" sz="2200" dirty="0" smtClean="0"/>
              <a:t>Source: </a:t>
            </a:r>
            <a:r>
              <a:rPr lang="en-US" sz="2200" u="sng" cap="none" dirty="0" smtClean="0">
                <a:hlinkClick r:id="rId3"/>
              </a:rPr>
              <a:t>http://writing.colostate.edu/guides/reading/critread/pop5a.cfm</a:t>
            </a:r>
            <a:r>
              <a:rPr lang="en-US" dirty="0" smtClean="0"/>
              <a:t/>
            </a:r>
            <a:br>
              <a:rPr lang="en-US" dirty="0" smtClean="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600200"/>
            <a:ext cx="5105400" cy="2868168"/>
          </a:xfrm>
        </p:spPr>
        <p:txBody>
          <a:bodyPr/>
          <a:lstStyle/>
          <a:p>
            <a:pPr algn="ctr"/>
            <a:r>
              <a:rPr lang="en-US" b="1" dirty="0" smtClean="0"/>
              <a:t>READING FOR MAIN IDEA</a:t>
            </a:r>
            <a:br>
              <a:rPr lang="en-US" b="1" dirty="0" smtClean="0"/>
            </a:br>
            <a:endParaRPr 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600200"/>
            <a:ext cx="6858000" cy="4038600"/>
          </a:xfrm>
        </p:spPr>
        <p:txBody>
          <a:bodyPr/>
          <a:lstStyle/>
          <a:p>
            <a:pPr>
              <a:buNone/>
            </a:pPr>
            <a:r>
              <a:rPr lang="en-US" dirty="0" smtClean="0"/>
              <a:t>	</a:t>
            </a:r>
            <a:r>
              <a:rPr lang="en-US" sz="3200" dirty="0" smtClean="0"/>
              <a:t>The main idea of a passage or reading is the central thought or message. In contrast to the term </a:t>
            </a:r>
            <a:r>
              <a:rPr lang="en-US" sz="3200" i="1" dirty="0" smtClean="0"/>
              <a:t>topic</a:t>
            </a:r>
            <a:r>
              <a:rPr lang="en-US" sz="3200" dirty="0" smtClean="0"/>
              <a:t>, which refers to the subject under discussion, the term </a:t>
            </a:r>
            <a:r>
              <a:rPr lang="en-US" sz="3200" i="1" dirty="0" smtClean="0"/>
              <a:t>main idea</a:t>
            </a:r>
            <a:r>
              <a:rPr lang="en-US" sz="3200" dirty="0" smtClean="0"/>
              <a:t> refers to the point or thought being expressed.</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391400" cy="762000"/>
          </a:xfrm>
        </p:spPr>
        <p:txBody>
          <a:bodyPr>
            <a:normAutofit fontScale="90000"/>
          </a:bodyPr>
          <a:lstStyle/>
          <a:p>
            <a:pPr algn="ctr"/>
            <a:r>
              <a:rPr lang="en-US" b="1" dirty="0" smtClean="0"/>
              <a:t/>
            </a:r>
            <a:br>
              <a:rPr lang="en-US" b="1" dirty="0" smtClean="0"/>
            </a:br>
            <a:r>
              <a:rPr lang="en-US" b="1" dirty="0" smtClean="0"/>
              <a:t>Reading Tips</a:t>
            </a:r>
            <a:r>
              <a:rPr lang="en-US" dirty="0" smtClean="0"/>
              <a:t/>
            </a:r>
            <a:br>
              <a:rPr lang="en-US" dirty="0" smtClean="0"/>
            </a:br>
            <a:endParaRPr lang="en-US" dirty="0"/>
          </a:p>
        </p:txBody>
      </p:sp>
      <p:sp>
        <p:nvSpPr>
          <p:cNvPr id="3" name="Content Placeholder 2"/>
          <p:cNvSpPr>
            <a:spLocks noGrp="1"/>
          </p:cNvSpPr>
          <p:nvPr>
            <p:ph idx="1"/>
          </p:nvPr>
        </p:nvSpPr>
        <p:spPr>
          <a:xfrm>
            <a:off x="609600" y="990600"/>
            <a:ext cx="8077200" cy="5465136"/>
          </a:xfrm>
        </p:spPr>
        <p:txBody>
          <a:bodyPr>
            <a:normAutofit fontScale="85000" lnSpcReduction="10000"/>
          </a:bodyPr>
          <a:lstStyle/>
          <a:p>
            <a:pPr fontAlgn="base">
              <a:buNone/>
            </a:pPr>
            <a:r>
              <a:rPr lang="en-US" dirty="0" smtClean="0"/>
              <a:t>1. As soon as you can define the topic, ask yourself “What general point does the author want to make about this topic?” Once you can answer that question, you have more than likely found the main idea.</a:t>
            </a:r>
          </a:p>
          <a:p>
            <a:pPr fontAlgn="base">
              <a:buNone/>
            </a:pPr>
            <a:r>
              <a:rPr lang="en-US" dirty="0" smtClean="0"/>
              <a:t>2. Most main ideas are stated or suggested early on in a reading; pay special attention to the first third of any passage, article, or chapter. That’s where you are likely to get the best statement or clearest expression of the main idea.</a:t>
            </a:r>
          </a:p>
          <a:p>
            <a:pPr fontAlgn="base">
              <a:buNone/>
            </a:pPr>
            <a:r>
              <a:rPr lang="en-US" dirty="0" smtClean="0"/>
              <a:t>3. Pay attention to any idea that is repeated in different ways. If an author returns to the same thought in several different sentences or paragraphs, that idea is the main or central thought under discussion.</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524000"/>
            <a:ext cx="5943600" cy="3962400"/>
          </a:xfrm>
        </p:spPr>
        <p:txBody>
          <a:bodyPr/>
          <a:lstStyle/>
          <a:p>
            <a:pPr algn="l"/>
            <a:r>
              <a:rPr lang="en-US" sz="3200" dirty="0" smtClean="0">
                <a:solidFill>
                  <a:schemeClr val="tx1"/>
                </a:solidFill>
              </a:rPr>
              <a:t>Which one of these is a complete sentence???</a:t>
            </a:r>
          </a:p>
          <a:p>
            <a:pPr algn="l"/>
            <a:endParaRPr lang="en-US" sz="3200" dirty="0" smtClean="0">
              <a:solidFill>
                <a:schemeClr val="tx1"/>
              </a:solidFill>
            </a:endParaRPr>
          </a:p>
          <a:p>
            <a:pPr marL="514350" indent="-514350" algn="l">
              <a:buFont typeface="+mj-lt"/>
              <a:buAutoNum type="arabicPeriod"/>
            </a:pPr>
            <a:r>
              <a:rPr lang="en-US" sz="3200" dirty="0" smtClean="0">
                <a:solidFill>
                  <a:schemeClr val="tx1"/>
                </a:solidFill>
              </a:rPr>
              <a:t>Humpty Dumpty sat on a wall.</a:t>
            </a:r>
          </a:p>
          <a:p>
            <a:pPr marL="514350" indent="-514350" algn="l">
              <a:buFont typeface="+mj-lt"/>
              <a:buAutoNum type="arabicPeriod"/>
            </a:pPr>
            <a:r>
              <a:rPr lang="en-US" sz="3200" dirty="0" smtClean="0">
                <a:solidFill>
                  <a:schemeClr val="tx1"/>
                </a:solidFill>
              </a:rPr>
              <a:t>Outside the window</a:t>
            </a:r>
          </a:p>
          <a:p>
            <a:pPr marL="514350" indent="-514350" algn="l">
              <a:buFont typeface="+mj-lt"/>
              <a:buAutoNum type="arabicPeriod"/>
            </a:pPr>
            <a:r>
              <a:rPr lang="en-US" sz="3200" dirty="0" smtClean="0">
                <a:solidFill>
                  <a:schemeClr val="tx1"/>
                </a:solidFill>
              </a:rPr>
              <a:t>Political parties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SENTENCE</a:t>
            </a:r>
            <a:endParaRPr lang="en-US" dirty="0"/>
          </a:p>
        </p:txBody>
      </p:sp>
      <p:sp>
        <p:nvSpPr>
          <p:cNvPr id="3" name="Content Placeholder 2"/>
          <p:cNvSpPr>
            <a:spLocks noGrp="1"/>
          </p:cNvSpPr>
          <p:nvPr>
            <p:ph idx="1"/>
          </p:nvPr>
        </p:nvSpPr>
        <p:spPr>
          <a:xfrm>
            <a:off x="990600" y="1295400"/>
            <a:ext cx="7696200" cy="5062558"/>
          </a:xfrm>
        </p:spPr>
        <p:txBody>
          <a:bodyPr>
            <a:normAutofit fontScale="85000" lnSpcReduction="20000"/>
          </a:bodyPr>
          <a:lstStyle/>
          <a:p>
            <a:pPr>
              <a:buNone/>
            </a:pPr>
            <a:r>
              <a:rPr lang="en-US" dirty="0" smtClean="0"/>
              <a:t>	</a:t>
            </a:r>
            <a:r>
              <a:rPr lang="en-US" i="1" u="sng" dirty="0" smtClean="0"/>
              <a:t>A group of words that makes complete sense is called a </a:t>
            </a:r>
            <a:r>
              <a:rPr lang="en-US" b="1" i="1" u="sng" dirty="0" smtClean="0"/>
              <a:t>sentence. </a:t>
            </a:r>
          </a:p>
          <a:p>
            <a:pPr>
              <a:buNone/>
            </a:pPr>
            <a:r>
              <a:rPr lang="en-US" b="1" dirty="0" smtClean="0"/>
              <a:t>	Examples:</a:t>
            </a:r>
          </a:p>
          <a:p>
            <a:pPr>
              <a:buFont typeface="Wingdings" pitchFamily="2" charset="2"/>
              <a:buChar char="§"/>
            </a:pPr>
            <a:r>
              <a:rPr lang="en-US" dirty="0" smtClean="0"/>
              <a:t>"Children are all foreigners."</a:t>
            </a:r>
            <a:br>
              <a:rPr lang="en-US" dirty="0" smtClean="0"/>
            </a:br>
            <a:r>
              <a:rPr lang="en-US" dirty="0" smtClean="0"/>
              <a:t>(Ralph Waldo Emerson)</a:t>
            </a:r>
          </a:p>
          <a:p>
            <a:pPr>
              <a:buFont typeface="Wingdings" pitchFamily="2" charset="2"/>
              <a:buChar char="§"/>
            </a:pPr>
            <a:r>
              <a:rPr lang="en-US" dirty="0" smtClean="0"/>
              <a:t>"I have often wanted to drown my troubles, but I can't get my wife to go swimming."</a:t>
            </a:r>
            <a:br>
              <a:rPr lang="en-US" dirty="0" smtClean="0"/>
            </a:br>
            <a:r>
              <a:rPr lang="en-US" dirty="0" smtClean="0"/>
              <a:t>(attributed to Jimmy Carter, among others)</a:t>
            </a:r>
          </a:p>
          <a:p>
            <a:pPr>
              <a:buFont typeface="Wingdings" pitchFamily="2" charset="2"/>
              <a:buChar char="§"/>
            </a:pPr>
            <a:r>
              <a:rPr lang="en-US" dirty="0" smtClean="0"/>
              <a:t>"Be who you are and say what you feel, because those who mind don't matter and those who matter don't mind."</a:t>
            </a:r>
            <a:br>
              <a:rPr lang="en-US" dirty="0" smtClean="0"/>
            </a:br>
            <a:r>
              <a:rPr lang="en-US" dirty="0" smtClean="0"/>
              <a:t>(Theodor Geisel)</a:t>
            </a:r>
          </a:p>
          <a:p>
            <a:pPr>
              <a:buFont typeface="Wingdings" pitchFamily="2" charset="2"/>
              <a:buChar char="§"/>
            </a:pPr>
            <a:r>
              <a:rPr lang="en-US" dirty="0" smtClean="0"/>
              <a:t>Open the door!</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762000"/>
          </a:xfrm>
        </p:spPr>
        <p:txBody>
          <a:bodyPr>
            <a:normAutofit fontScale="90000"/>
          </a:bodyPr>
          <a:lstStyle/>
          <a:p>
            <a:r>
              <a:rPr lang="en-US" altLang="en-US" dirty="0" smtClean="0"/>
              <a:t/>
            </a:r>
            <a:br>
              <a:rPr lang="en-US" altLang="en-US" dirty="0" smtClean="0"/>
            </a:br>
            <a:r>
              <a:rPr lang="en-US" altLang="en-US" dirty="0" smtClean="0"/>
              <a:t>PARTS OF A SENTENCE</a:t>
            </a:r>
            <a:br>
              <a:rPr lang="en-US" altLang="en-US" dirty="0" smtClean="0"/>
            </a:br>
            <a:endParaRPr lang="en-US" dirty="0"/>
          </a:p>
        </p:txBody>
      </p:sp>
      <p:sp>
        <p:nvSpPr>
          <p:cNvPr id="3" name="Content Placeholder 2"/>
          <p:cNvSpPr>
            <a:spLocks noGrp="1"/>
          </p:cNvSpPr>
          <p:nvPr>
            <p:ph idx="1"/>
          </p:nvPr>
        </p:nvSpPr>
        <p:spPr>
          <a:xfrm>
            <a:off x="990600" y="1447800"/>
            <a:ext cx="7696200" cy="4648200"/>
          </a:xfrm>
        </p:spPr>
        <p:txBody>
          <a:bodyPr/>
          <a:lstStyle/>
          <a:p>
            <a:r>
              <a:rPr lang="en-US" dirty="0" smtClean="0"/>
              <a:t>Every sentence has </a:t>
            </a:r>
            <a:r>
              <a:rPr lang="en-US" b="1" u="sng" dirty="0" smtClean="0"/>
              <a:t>two parts</a:t>
            </a:r>
          </a:p>
          <a:p>
            <a:r>
              <a:rPr lang="en-US" dirty="0" smtClean="0"/>
              <a:t>The part that names the person or thing we are talking about is called a </a:t>
            </a:r>
            <a:r>
              <a:rPr lang="en-US" b="1" u="sng" dirty="0" smtClean="0"/>
              <a:t>subject</a:t>
            </a:r>
            <a:r>
              <a:rPr lang="en-US" dirty="0" smtClean="0"/>
              <a:t>	</a:t>
            </a:r>
          </a:p>
          <a:p>
            <a:r>
              <a:rPr lang="en-US" dirty="0" smtClean="0"/>
              <a:t>The part that tells something about the subject is called the </a:t>
            </a:r>
            <a:r>
              <a:rPr lang="en-US" b="1" u="sng" dirty="0" smtClean="0"/>
              <a:t>predicate</a:t>
            </a:r>
            <a:r>
              <a:rPr lang="en-US" dirty="0" smtClean="0"/>
              <a:t> of the sentence.</a:t>
            </a:r>
          </a:p>
          <a:p>
            <a:pPr>
              <a:buNone/>
            </a:pPr>
            <a:r>
              <a:rPr lang="en-US" dirty="0" smtClean="0"/>
              <a:t> 	Example:</a:t>
            </a:r>
          </a:p>
          <a:p>
            <a:pPr>
              <a:buNone/>
            </a:pPr>
            <a:r>
              <a:rPr lang="en-US" dirty="0" smtClean="0"/>
              <a:t>	</a:t>
            </a:r>
            <a:r>
              <a:rPr lang="en-US" i="1" dirty="0" smtClean="0"/>
              <a:t>They wake up early in the morning.</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3"/>
          <p:cNvSpPr/>
          <p:nvPr/>
        </p:nvSpPr>
        <p:spPr>
          <a:xfrm>
            <a:off x="838200" y="1752600"/>
            <a:ext cx="7696200" cy="2743200"/>
          </a:xfrm>
          <a:prstGeom prst="horizontalScroll">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smtClean="0">
                <a:solidFill>
                  <a:schemeClr val="tx1"/>
                </a:solidFill>
              </a:rPr>
              <a:t>Sentence Types</a:t>
            </a:r>
            <a:br>
              <a:rPr lang="en-US" sz="4000" b="1" i="1" dirty="0" smtClean="0">
                <a:solidFill>
                  <a:schemeClr val="tx1"/>
                </a:solidFill>
              </a:rPr>
            </a:br>
            <a:r>
              <a:rPr lang="en-US" sz="4000" b="1" i="1" dirty="0" smtClean="0">
                <a:solidFill>
                  <a:schemeClr val="tx1"/>
                </a:solidFill>
              </a:rPr>
              <a:t>According to Meaning</a:t>
            </a:r>
            <a:endParaRPr lang="en-US" sz="4000" b="1" i="1"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7620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English has four main sentence types:</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57200" y="1447800"/>
            <a:ext cx="8305800" cy="5029200"/>
          </a:xfrm>
        </p:spPr>
        <p:txBody>
          <a:bodyPr>
            <a:normAutofit fontScale="77500" lnSpcReduction="20000"/>
          </a:bodyPr>
          <a:lstStyle/>
          <a:p>
            <a:r>
              <a:rPr lang="en-US" b="1" dirty="0">
                <a:latin typeface="Georgia" pitchFamily="18" charset="0"/>
              </a:rPr>
              <a:t>Declarative Sentences</a:t>
            </a:r>
            <a:r>
              <a:rPr lang="en-US" dirty="0">
                <a:latin typeface="Georgia" pitchFamily="18" charset="0"/>
              </a:rPr>
              <a:t> are used to form statements.</a:t>
            </a:r>
            <a:br>
              <a:rPr lang="en-US" dirty="0">
                <a:latin typeface="Georgia" pitchFamily="18" charset="0"/>
              </a:rPr>
            </a:br>
            <a:r>
              <a:rPr lang="en-US" dirty="0">
                <a:latin typeface="Georgia" pitchFamily="18" charset="0"/>
              </a:rPr>
              <a:t>Examples: "Mary is here.", "My name is Mary." </a:t>
            </a:r>
          </a:p>
          <a:p>
            <a:pPr>
              <a:buNone/>
            </a:pPr>
            <a:r>
              <a:rPr lang="en-US" dirty="0">
                <a:latin typeface="Georgia" pitchFamily="18" charset="0"/>
              </a:rPr>
              <a:t> </a:t>
            </a:r>
          </a:p>
          <a:p>
            <a:r>
              <a:rPr lang="en-US" b="1" dirty="0">
                <a:latin typeface="Georgia" pitchFamily="18" charset="0"/>
              </a:rPr>
              <a:t>Interrogative Sentences</a:t>
            </a:r>
            <a:r>
              <a:rPr lang="en-US" dirty="0">
                <a:latin typeface="Georgia" pitchFamily="18" charset="0"/>
              </a:rPr>
              <a:t> are used to ask questions.</a:t>
            </a:r>
            <a:br>
              <a:rPr lang="en-US" dirty="0">
                <a:latin typeface="Georgia" pitchFamily="18" charset="0"/>
              </a:rPr>
            </a:br>
            <a:r>
              <a:rPr lang="en-US" dirty="0">
                <a:latin typeface="Georgia" pitchFamily="18" charset="0"/>
              </a:rPr>
              <a:t>Examples: "Where is Mary?", "What is your name?" </a:t>
            </a:r>
          </a:p>
          <a:p>
            <a:pPr>
              <a:buNone/>
            </a:pPr>
            <a:endParaRPr lang="en-US" dirty="0">
              <a:latin typeface="Georgia" pitchFamily="18" charset="0"/>
            </a:endParaRPr>
          </a:p>
          <a:p>
            <a:r>
              <a:rPr lang="en-US" b="1" dirty="0">
                <a:latin typeface="Georgia" pitchFamily="18" charset="0"/>
              </a:rPr>
              <a:t>Imperative Sentences</a:t>
            </a:r>
            <a:r>
              <a:rPr lang="en-US" dirty="0">
                <a:latin typeface="Georgia" pitchFamily="18" charset="0"/>
              </a:rPr>
              <a:t> are used for commands.</a:t>
            </a:r>
            <a:br>
              <a:rPr lang="en-US" dirty="0">
                <a:latin typeface="Georgia" pitchFamily="18" charset="0"/>
              </a:rPr>
            </a:br>
            <a:r>
              <a:rPr lang="en-US" dirty="0">
                <a:latin typeface="Georgia" pitchFamily="18" charset="0"/>
              </a:rPr>
              <a:t>Examples: "Come here.", "Tell me your name</a:t>
            </a:r>
            <a:r>
              <a:rPr lang="en-US" dirty="0" smtClean="0">
                <a:latin typeface="Georgia" pitchFamily="18" charset="0"/>
              </a:rPr>
              <a:t>.“”</a:t>
            </a:r>
            <a:br>
              <a:rPr lang="en-US" dirty="0" smtClean="0">
                <a:latin typeface="Georgia" pitchFamily="18" charset="0"/>
              </a:rPr>
            </a:br>
            <a:endParaRPr lang="en-US" dirty="0">
              <a:latin typeface="Georgia" pitchFamily="18" charset="0"/>
            </a:endParaRPr>
          </a:p>
          <a:p>
            <a:r>
              <a:rPr lang="en-US" b="1" dirty="0">
                <a:latin typeface="Georgia" pitchFamily="18" charset="0"/>
              </a:rPr>
              <a:t>Conditional Sentences</a:t>
            </a:r>
            <a:r>
              <a:rPr lang="en-US" dirty="0">
                <a:latin typeface="Georgia" pitchFamily="18" charset="0"/>
              </a:rPr>
              <a:t> are used to indicate dependencies between events or conditions.</a:t>
            </a:r>
            <a:br>
              <a:rPr lang="en-US" dirty="0">
                <a:latin typeface="Georgia" pitchFamily="18" charset="0"/>
              </a:rPr>
            </a:br>
            <a:r>
              <a:rPr lang="en-US" dirty="0">
                <a:latin typeface="Georgia" pitchFamily="18" charset="0"/>
              </a:rPr>
              <a:t>Example: "If you cut all the trees, there will be no forest."</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Callout 4"/>
          <p:cNvSpPr/>
          <p:nvPr/>
        </p:nvSpPr>
        <p:spPr>
          <a:xfrm>
            <a:off x="914400" y="1828800"/>
            <a:ext cx="7315200" cy="2743200"/>
          </a:xfrm>
          <a:prstGeom prst="cloudCallout">
            <a:avLst/>
          </a:prstGeom>
          <a:solidFill>
            <a:schemeClr val="tx1">
              <a:lumMod val="50000"/>
              <a:lumOff val="5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tx1"/>
                </a:solidFill>
                <a:effectLst>
                  <a:outerShdw blurRad="38100" dist="38100" dir="2700000" algn="tl">
                    <a:srgbClr val="000000">
                      <a:alpha val="43137"/>
                    </a:srgbClr>
                  </a:outerShdw>
                </a:effectLst>
              </a:rPr>
              <a:t>SENTENCE STRUCTURES</a:t>
            </a:r>
            <a:endParaRPr lang="en-US" sz="4000" b="1" dirty="0">
              <a:solidFill>
                <a:schemeClr val="tx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Sentence Types</a:t>
            </a:r>
            <a:endParaRPr lang="en-US" dirty="0"/>
          </a:p>
        </p:txBody>
      </p:sp>
      <p:sp>
        <p:nvSpPr>
          <p:cNvPr id="3" name="Content Placeholder 2"/>
          <p:cNvSpPr>
            <a:spLocks noGrp="1"/>
          </p:cNvSpPr>
          <p:nvPr>
            <p:ph idx="1"/>
          </p:nvPr>
        </p:nvSpPr>
        <p:spPr>
          <a:xfrm>
            <a:off x="457200" y="1447801"/>
            <a:ext cx="8229600" cy="4678363"/>
          </a:xfrm>
        </p:spPr>
        <p:txBody>
          <a:bodyPr/>
          <a:lstStyle/>
          <a:p>
            <a:pPr>
              <a:buNone/>
            </a:pPr>
            <a:r>
              <a:rPr lang="en-US" dirty="0"/>
              <a:t>	</a:t>
            </a:r>
            <a:r>
              <a:rPr lang="en-US" dirty="0" smtClean="0"/>
              <a:t>One way to categorize sentences is by the clauses they contain.</a:t>
            </a:r>
            <a:br>
              <a:rPr lang="en-US" dirty="0" smtClean="0"/>
            </a:br>
            <a:r>
              <a:rPr lang="en-US" dirty="0" smtClean="0"/>
              <a:t> </a:t>
            </a:r>
          </a:p>
          <a:p>
            <a:pPr>
              <a:buNone/>
            </a:pPr>
            <a:r>
              <a:rPr lang="en-US" dirty="0"/>
              <a:t>	</a:t>
            </a:r>
            <a:r>
              <a:rPr lang="en-US" dirty="0" smtClean="0"/>
              <a:t>(A clause is a part of a sentence containing a subject and a predicate.) </a:t>
            </a:r>
            <a:br>
              <a:rPr lang="en-US" dirty="0" smtClean="0"/>
            </a:br>
            <a:endParaRPr lang="en-US" dirty="0" smtClean="0"/>
          </a:p>
          <a:p>
            <a:pPr>
              <a:buNone/>
            </a:pPr>
            <a:r>
              <a:rPr lang="en-US" dirty="0"/>
              <a:t>	</a:t>
            </a:r>
            <a:r>
              <a:rPr lang="en-US" dirty="0" smtClean="0"/>
              <a:t>There are 4 types of sentences in </a:t>
            </a:r>
            <a:r>
              <a:rPr lang="en-US" smtClean="0"/>
              <a:t>this category:</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Simple</a:t>
            </a:r>
            <a:endParaRPr lang="en-US" dirty="0"/>
          </a:p>
        </p:txBody>
      </p:sp>
      <p:sp>
        <p:nvSpPr>
          <p:cNvPr id="3" name="Content Placeholder 2"/>
          <p:cNvSpPr>
            <a:spLocks noGrp="1"/>
          </p:cNvSpPr>
          <p:nvPr>
            <p:ph idx="1"/>
          </p:nvPr>
        </p:nvSpPr>
        <p:spPr>
          <a:xfrm>
            <a:off x="457200" y="1447800"/>
            <a:ext cx="8229600" cy="4572000"/>
          </a:xfrm>
        </p:spPr>
        <p:txBody>
          <a:bodyPr/>
          <a:lstStyle/>
          <a:p>
            <a:r>
              <a:rPr lang="en-US" dirty="0"/>
              <a:t> Contains a single, independent clause.</a:t>
            </a:r>
            <a:endParaRPr lang="en-US" sz="2800" dirty="0"/>
          </a:p>
          <a:p>
            <a:pPr lvl="1"/>
            <a:r>
              <a:rPr lang="en-US" dirty="0"/>
              <a:t>I don't like dogs</a:t>
            </a:r>
            <a:r>
              <a:rPr lang="en-US" dirty="0" smtClean="0"/>
              <a:t>.</a:t>
            </a:r>
            <a:br>
              <a:rPr lang="en-US" dirty="0" smtClean="0"/>
            </a:br>
            <a:endParaRPr lang="en-US" sz="2400" dirty="0"/>
          </a:p>
          <a:p>
            <a:pPr lvl="1"/>
            <a:r>
              <a:rPr lang="en-US" dirty="0"/>
              <a:t>Our school basketball team lost their last game of the season </a:t>
            </a:r>
            <a:r>
              <a:rPr lang="en-US" dirty="0" smtClean="0"/>
              <a:t>75-68.</a:t>
            </a:r>
            <a:br>
              <a:rPr lang="en-US" dirty="0" smtClean="0"/>
            </a:br>
            <a:endParaRPr lang="en-US" sz="2400" dirty="0" smtClean="0"/>
          </a:p>
          <a:p>
            <a:pPr lvl="1"/>
            <a:r>
              <a:rPr lang="en-US" dirty="0" smtClean="0"/>
              <a:t>The </a:t>
            </a:r>
            <a:r>
              <a:rPr lang="en-US" dirty="0"/>
              <a:t>old hotel opposite the bus station in the center of the town is probably going to be knocked down at the end of next year.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Compound</a:t>
            </a:r>
            <a:endParaRPr lang="en-US" dirty="0"/>
          </a:p>
        </p:txBody>
      </p:sp>
      <p:sp>
        <p:nvSpPr>
          <p:cNvPr id="3" name="Content Placeholder 2"/>
          <p:cNvSpPr>
            <a:spLocks noGrp="1"/>
          </p:cNvSpPr>
          <p:nvPr>
            <p:ph idx="1"/>
          </p:nvPr>
        </p:nvSpPr>
        <p:spPr>
          <a:xfrm>
            <a:off x="457200" y="1447801"/>
            <a:ext cx="8229600" cy="4678363"/>
          </a:xfrm>
        </p:spPr>
        <p:txBody>
          <a:bodyPr>
            <a:normAutofit/>
          </a:bodyPr>
          <a:lstStyle/>
          <a:p>
            <a:pPr lvl="0"/>
            <a:r>
              <a:rPr lang="en-US" dirty="0"/>
              <a:t> Contains two independent clauses that are joined by a coordinating conjunction. The most common coordinating conjunctions are: </a:t>
            </a:r>
            <a:r>
              <a:rPr lang="en-US" i="1" u="sng" dirty="0"/>
              <a:t>and, or, but, so</a:t>
            </a:r>
            <a:r>
              <a:rPr lang="en-US" dirty="0"/>
              <a:t>.</a:t>
            </a:r>
            <a:endParaRPr lang="en-US" sz="2800" dirty="0"/>
          </a:p>
          <a:p>
            <a:pPr lvl="1"/>
            <a:r>
              <a:rPr lang="en-US" dirty="0"/>
              <a:t>I don't like dogs, and my sister doesn't like cats.</a:t>
            </a:r>
            <a:endParaRPr lang="en-US" sz="2400" dirty="0"/>
          </a:p>
          <a:p>
            <a:pPr lvl="1"/>
            <a:r>
              <a:rPr lang="en-US" dirty="0"/>
              <a:t>You can write on paper, or you can use a </a:t>
            </a:r>
            <a:r>
              <a:rPr lang="en-US" dirty="0" smtClean="0"/>
              <a:t>computer.</a:t>
            </a:r>
            <a:endParaRPr lang="en-US" sz="2400" dirty="0" smtClean="0"/>
          </a:p>
          <a:p>
            <a:pPr lvl="1"/>
            <a:r>
              <a:rPr lang="en-US" dirty="0" smtClean="0"/>
              <a:t>A </a:t>
            </a:r>
            <a:r>
              <a:rPr lang="en-US" dirty="0"/>
              <a:t>tree fell onto the school roof in a storm, but none of the students was injured.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Complex</a:t>
            </a:r>
            <a:endParaRPr lang="en-US" dirty="0"/>
          </a:p>
        </p:txBody>
      </p:sp>
      <p:sp>
        <p:nvSpPr>
          <p:cNvPr id="3" name="Content Placeholder 2"/>
          <p:cNvSpPr>
            <a:spLocks noGrp="1"/>
          </p:cNvSpPr>
          <p:nvPr>
            <p:ph idx="1"/>
          </p:nvPr>
        </p:nvSpPr>
        <p:spPr/>
        <p:txBody>
          <a:bodyPr>
            <a:normAutofit lnSpcReduction="10000"/>
          </a:bodyPr>
          <a:lstStyle/>
          <a:p>
            <a:pPr lvl="0"/>
            <a:r>
              <a:rPr lang="en-US" dirty="0"/>
              <a:t> Contains an independent clause plus one dependent clause. (A dependent clause starts with a subordinating conjunction. Examples: </a:t>
            </a:r>
            <a:r>
              <a:rPr lang="en-US" i="1" dirty="0"/>
              <a:t>that, because, although, where, which, since</a:t>
            </a:r>
            <a:r>
              <a:rPr lang="en-US" dirty="0"/>
              <a:t>.)</a:t>
            </a:r>
            <a:endParaRPr lang="en-US" sz="2800" dirty="0"/>
          </a:p>
          <a:p>
            <a:pPr lvl="1"/>
            <a:r>
              <a:rPr lang="en-US" dirty="0"/>
              <a:t>I don't like dogs that bark at me when I go past.</a:t>
            </a:r>
            <a:endParaRPr lang="en-US" sz="2400" dirty="0"/>
          </a:p>
          <a:p>
            <a:pPr lvl="1"/>
            <a:r>
              <a:rPr lang="en-US" dirty="0"/>
              <a:t>You can write on paper, although a computer is </a:t>
            </a:r>
            <a:r>
              <a:rPr lang="en-US" dirty="0" smtClean="0"/>
              <a:t>better.</a:t>
            </a:r>
            <a:endParaRPr lang="en-US" sz="2400" dirty="0" smtClean="0"/>
          </a:p>
          <a:p>
            <a:pPr lvl="1"/>
            <a:r>
              <a:rPr lang="en-US" dirty="0" smtClean="0"/>
              <a:t>None </a:t>
            </a:r>
            <a:r>
              <a:rPr lang="en-US" dirty="0"/>
              <a:t>of the students were injured when the tree fell through the school roof.</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Compound-complex</a:t>
            </a:r>
            <a:endParaRPr lang="en-US" dirty="0"/>
          </a:p>
        </p:txBody>
      </p:sp>
      <p:sp>
        <p:nvSpPr>
          <p:cNvPr id="3" name="Content Placeholder 2"/>
          <p:cNvSpPr>
            <a:spLocks noGrp="1"/>
          </p:cNvSpPr>
          <p:nvPr>
            <p:ph idx="1"/>
          </p:nvPr>
        </p:nvSpPr>
        <p:spPr/>
        <p:txBody>
          <a:bodyPr>
            <a:normAutofit lnSpcReduction="10000"/>
          </a:bodyPr>
          <a:lstStyle/>
          <a:p>
            <a:pPr lvl="0"/>
            <a:r>
              <a:rPr lang="en-US" dirty="0"/>
              <a:t> Contains 3 or more clauses (of which at least two are independent and one is dependent).</a:t>
            </a:r>
            <a:endParaRPr lang="en-US" sz="2800" dirty="0"/>
          </a:p>
          <a:p>
            <a:pPr lvl="1"/>
            <a:r>
              <a:rPr lang="en-US" dirty="0"/>
              <a:t>I don't like dogs, and my sister doesn't like cats because they make her sneeze.</a:t>
            </a:r>
            <a:endParaRPr lang="en-US" sz="2400" dirty="0"/>
          </a:p>
          <a:p>
            <a:pPr lvl="1"/>
            <a:r>
              <a:rPr lang="en-US" dirty="0"/>
              <a:t>You can write on paper, but using a computer is better as you can easily correct your </a:t>
            </a:r>
            <a:r>
              <a:rPr lang="en-US" dirty="0" smtClean="0"/>
              <a:t>mistakes.</a:t>
            </a:r>
            <a:endParaRPr lang="en-US" sz="2400" dirty="0" smtClean="0"/>
          </a:p>
          <a:p>
            <a:pPr lvl="1"/>
            <a:r>
              <a:rPr lang="en-US" dirty="0" smtClean="0"/>
              <a:t>A </a:t>
            </a:r>
            <a:r>
              <a:rPr lang="en-US" dirty="0"/>
              <a:t>tree fell onto the school roof in a storm, but none of the students was injured although many of them were in classrooms at the top of the building.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162800" cy="79216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b="1" u="sng" dirty="0" smtClean="0"/>
              <a:t/>
            </a:r>
            <a:br>
              <a:rPr lang="en-US" b="1" u="sng" dirty="0" smtClean="0"/>
            </a:br>
            <a:r>
              <a:rPr lang="en-US" b="1" dirty="0" smtClean="0">
                <a:effectLst>
                  <a:outerShdw blurRad="38100" dist="38100" dir="2700000" algn="tl">
                    <a:srgbClr val="000000">
                      <a:alpha val="43137"/>
                    </a:srgbClr>
                  </a:outerShdw>
                </a:effectLst>
              </a:rPr>
              <a:t>MODIFIERS</a:t>
            </a:r>
            <a:r>
              <a:rPr lang="en-US" dirty="0"/>
              <a:t/>
            </a:r>
            <a:br>
              <a:rPr lang="en-US" dirty="0"/>
            </a:br>
            <a:endParaRPr lang="en-US" dirty="0"/>
          </a:p>
        </p:txBody>
      </p:sp>
      <p:sp>
        <p:nvSpPr>
          <p:cNvPr id="3" name="Content Placeholder 2"/>
          <p:cNvSpPr>
            <a:spLocks noGrp="1"/>
          </p:cNvSpPr>
          <p:nvPr>
            <p:ph idx="1"/>
          </p:nvPr>
        </p:nvSpPr>
        <p:spPr>
          <a:xfrm>
            <a:off x="685800" y="1600200"/>
            <a:ext cx="7543800" cy="4267200"/>
          </a:xfrm>
        </p:spPr>
        <p:txBody>
          <a:bodyPr/>
          <a:lstStyle/>
          <a:p>
            <a:r>
              <a:rPr lang="en-US" dirty="0"/>
              <a:t>A </a:t>
            </a:r>
            <a:r>
              <a:rPr lang="en-US" b="1" dirty="0">
                <a:hlinkClick r:id="rId3"/>
              </a:rPr>
              <a:t>word</a:t>
            </a:r>
            <a:r>
              <a:rPr lang="en-US" b="1" dirty="0"/>
              <a:t>, </a:t>
            </a:r>
            <a:r>
              <a:rPr lang="en-US" b="1" dirty="0">
                <a:hlinkClick r:id="rId4"/>
              </a:rPr>
              <a:t>phrase</a:t>
            </a:r>
            <a:r>
              <a:rPr lang="en-US" b="1" dirty="0"/>
              <a:t>, </a:t>
            </a:r>
            <a:r>
              <a:rPr lang="en-US" dirty="0"/>
              <a:t>or </a:t>
            </a:r>
            <a:r>
              <a:rPr lang="en-US" b="1" dirty="0">
                <a:hlinkClick r:id="rId5"/>
              </a:rPr>
              <a:t>clause</a:t>
            </a:r>
            <a:r>
              <a:rPr lang="en-US" dirty="0"/>
              <a:t> that functions as an </a:t>
            </a:r>
            <a:r>
              <a:rPr lang="en-US" b="1" dirty="0">
                <a:hlinkClick r:id="rId6"/>
              </a:rPr>
              <a:t>adjective</a:t>
            </a:r>
            <a:r>
              <a:rPr lang="en-US" dirty="0"/>
              <a:t> or </a:t>
            </a:r>
            <a:r>
              <a:rPr lang="en-US" b="1" dirty="0">
                <a:hlinkClick r:id="rId7"/>
              </a:rPr>
              <a:t>adverb</a:t>
            </a:r>
            <a:r>
              <a:rPr lang="en-US" dirty="0"/>
              <a:t> to limit or qualify the meaning of another word or word group (called the </a:t>
            </a:r>
            <a:r>
              <a:rPr lang="en-US" b="1" dirty="0">
                <a:hlinkClick r:id="rId8"/>
              </a:rPr>
              <a:t>head</a:t>
            </a:r>
            <a:r>
              <a:rPr lang="en-US" dirty="0" smtClean="0"/>
              <a:t>).</a:t>
            </a:r>
            <a:br>
              <a:rPr lang="en-US" dirty="0" smtClean="0"/>
            </a:br>
            <a:endParaRPr lang="en-US" dirty="0"/>
          </a:p>
          <a:p>
            <a:r>
              <a:rPr lang="en-US" dirty="0"/>
              <a:t>Modifiers that appear before the head are called </a:t>
            </a:r>
            <a:r>
              <a:rPr lang="en-US" b="1" i="1" dirty="0" err="1"/>
              <a:t>premodifiers</a:t>
            </a:r>
            <a:r>
              <a:rPr lang="en-US" b="1" dirty="0"/>
              <a:t>.</a:t>
            </a:r>
            <a:r>
              <a:rPr lang="en-US" dirty="0"/>
              <a:t> Modifiers that appear after the head are called </a:t>
            </a:r>
            <a:r>
              <a:rPr lang="en-US" b="1" i="1" dirty="0" err="1"/>
              <a:t>postmodifiers</a:t>
            </a:r>
            <a:r>
              <a:rPr lang="en-US" dirty="0"/>
              <a:t>.</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458200" cy="838200"/>
          </a:xfrm>
        </p:spPr>
        <p:txBody>
          <a:bodyPr>
            <a:normAutofit/>
          </a:bodyPr>
          <a:lstStyle/>
          <a:p>
            <a:r>
              <a:rPr lang="en-US" sz="4000" b="1" dirty="0" smtClean="0"/>
              <a:t>Dangling Modifiers</a:t>
            </a:r>
            <a:endParaRPr lang="en-US" sz="4000"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a:t>A </a:t>
            </a:r>
            <a:r>
              <a:rPr lang="en-US" b="1" dirty="0"/>
              <a:t>dangling modifier </a:t>
            </a:r>
            <a:r>
              <a:rPr lang="en-US" dirty="0"/>
              <a:t>is a phrase or clause that is </a:t>
            </a:r>
            <a:r>
              <a:rPr lang="en-US" u="sng" dirty="0"/>
              <a:t>not clearly and logically related to the word or words it modifies</a:t>
            </a:r>
            <a:r>
              <a:rPr lang="en-US" dirty="0"/>
              <a:t>  (i.e. is placed next to).</a:t>
            </a:r>
          </a:p>
          <a:p>
            <a:pPr>
              <a:buNone/>
            </a:pPr>
            <a:r>
              <a:rPr lang="en-US" dirty="0" smtClean="0"/>
              <a:t>	Two </a:t>
            </a:r>
            <a:r>
              <a:rPr lang="en-US" dirty="0"/>
              <a:t>notes about dangling modifiers:</a:t>
            </a:r>
          </a:p>
          <a:p>
            <a:pPr lvl="0"/>
            <a:r>
              <a:rPr lang="en-US" dirty="0"/>
              <a:t>Unlike a misplaced modifier, a dangling modifier cannot be corrected by simply moving it to a different place in a sentence.</a:t>
            </a:r>
          </a:p>
          <a:p>
            <a:pPr lvl="0"/>
            <a:r>
              <a:rPr lang="en-US" dirty="0"/>
              <a:t>In most cases, the dangling modifier appears at the </a:t>
            </a:r>
            <a:r>
              <a:rPr lang="en-US" u="sng" dirty="0"/>
              <a:t>beginning</a:t>
            </a:r>
            <a:r>
              <a:rPr lang="en-US" dirty="0"/>
              <a:t> of the sentence, although it can also come at the end.</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762000"/>
          </a:xfrm>
        </p:spPr>
        <p:txBody>
          <a:bodyPr>
            <a:normAutofit fontScale="90000"/>
          </a:bodyPr>
          <a:lstStyle/>
          <a:p>
            <a:r>
              <a:rPr lang="en-US" b="1" dirty="0" smtClean="0"/>
              <a:t/>
            </a:r>
            <a:br>
              <a:rPr lang="en-US" b="1" dirty="0" smtClean="0"/>
            </a:br>
            <a:r>
              <a:rPr lang="en-US" b="1" dirty="0" smtClean="0"/>
              <a:t>Misplaced </a:t>
            </a:r>
            <a:r>
              <a:rPr lang="en-US" b="1" dirty="0"/>
              <a:t>Modifiers</a:t>
            </a:r>
            <a:r>
              <a:rPr lang="en-US" dirty="0"/>
              <a:t/>
            </a:r>
            <a:br>
              <a:rPr lang="en-US" dirty="0"/>
            </a:br>
            <a:endParaRPr lang="en-US" dirty="0"/>
          </a:p>
        </p:txBody>
      </p:sp>
      <p:sp>
        <p:nvSpPr>
          <p:cNvPr id="3" name="Content Placeholder 2"/>
          <p:cNvSpPr>
            <a:spLocks noGrp="1"/>
          </p:cNvSpPr>
          <p:nvPr>
            <p:ph idx="1"/>
          </p:nvPr>
        </p:nvSpPr>
        <p:spPr>
          <a:xfrm>
            <a:off x="685800" y="1828800"/>
            <a:ext cx="7620000" cy="4267200"/>
          </a:xfrm>
        </p:spPr>
        <p:txBody>
          <a:bodyPr>
            <a:normAutofit/>
          </a:bodyPr>
          <a:lstStyle/>
          <a:p>
            <a:r>
              <a:rPr lang="en-US" dirty="0"/>
              <a:t>A misplaced modifier is a word, phrase, or clause that is improperly separated from the word it modifies / describes. </a:t>
            </a:r>
          </a:p>
          <a:p>
            <a:r>
              <a:rPr lang="en-US" dirty="0"/>
              <a:t>Because of the separation, sentences with this error often sound awkward, ridiculous, or confusing.  Furthermore, they can be downright illogical. </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rmAutofit fontScale="90000"/>
          </a:bodyPr>
          <a:lstStyle/>
          <a:p>
            <a:r>
              <a:rPr lang="en-US" dirty="0" smtClean="0"/>
              <a:t> </a:t>
            </a:r>
            <a:br>
              <a:rPr lang="en-US" dirty="0" smtClean="0"/>
            </a:br>
            <a:r>
              <a:rPr lang="en-US" b="1" dirty="0" smtClean="0"/>
              <a:t>PUNCTUATION MARKS </a:t>
            </a:r>
            <a:br>
              <a:rPr lang="en-US" b="1" dirty="0" smtClean="0"/>
            </a:br>
            <a:endParaRPr lang="en-US" dirty="0"/>
          </a:p>
        </p:txBody>
      </p:sp>
      <p:sp>
        <p:nvSpPr>
          <p:cNvPr id="3" name="Content Placeholder 2"/>
          <p:cNvSpPr>
            <a:spLocks noGrp="1"/>
          </p:cNvSpPr>
          <p:nvPr>
            <p:ph idx="1"/>
          </p:nvPr>
        </p:nvSpPr>
        <p:spPr>
          <a:xfrm>
            <a:off x="457200" y="838200"/>
            <a:ext cx="8686800" cy="6019800"/>
          </a:xfrm>
        </p:spPr>
        <p:txBody>
          <a:bodyPr>
            <a:normAutofit fontScale="85000" lnSpcReduction="10000"/>
          </a:bodyPr>
          <a:lstStyle/>
          <a:p>
            <a:pPr>
              <a:buNone/>
            </a:pPr>
            <a:r>
              <a:rPr lang="en-US" dirty="0" smtClean="0"/>
              <a:t>Punctuation marks on a page are similar to signs on a road. They guide you and direct you. </a:t>
            </a:r>
          </a:p>
          <a:p>
            <a:pPr>
              <a:buNone/>
            </a:pPr>
            <a:r>
              <a:rPr lang="en-US" dirty="0" smtClean="0"/>
              <a:t>1. </a:t>
            </a:r>
            <a:r>
              <a:rPr lang="en-US" b="1" dirty="0" smtClean="0"/>
              <a:t>A period ( . ) ends a declarative or imperative sentence. </a:t>
            </a:r>
          </a:p>
          <a:p>
            <a:pPr>
              <a:buNone/>
            </a:pPr>
            <a:r>
              <a:rPr lang="en-US" dirty="0" smtClean="0"/>
              <a:t>I live in Pasadena. They don’t live in Pasadena. </a:t>
            </a:r>
          </a:p>
          <a:p>
            <a:pPr>
              <a:buNone/>
            </a:pPr>
            <a:r>
              <a:rPr lang="en-US" dirty="0" smtClean="0"/>
              <a:t>Listen to me. Don’t drink and drive. Please come here. Eat your vegetables. </a:t>
            </a:r>
          </a:p>
          <a:p>
            <a:pPr>
              <a:buNone/>
            </a:pPr>
            <a:r>
              <a:rPr lang="fr-FR" dirty="0" smtClean="0"/>
              <a:t>2. </a:t>
            </a:r>
            <a:r>
              <a:rPr lang="fr-FR" b="1" dirty="0" smtClean="0"/>
              <a:t>A question mark ( ? ) </a:t>
            </a:r>
            <a:r>
              <a:rPr lang="fr-FR" b="1" dirty="0" err="1" smtClean="0"/>
              <a:t>ends</a:t>
            </a:r>
            <a:r>
              <a:rPr lang="fr-FR" b="1" dirty="0" smtClean="0"/>
              <a:t> an interrogative sentence. </a:t>
            </a:r>
          </a:p>
          <a:p>
            <a:pPr>
              <a:buNone/>
            </a:pPr>
            <a:r>
              <a:rPr lang="en-US" dirty="0" smtClean="0"/>
              <a:t>Do you live in Pasadena? Don’t you like chocolate ice cream? </a:t>
            </a:r>
          </a:p>
          <a:p>
            <a:pPr>
              <a:buNone/>
            </a:pPr>
            <a:r>
              <a:rPr lang="en-US" dirty="0" smtClean="0"/>
              <a:t>3. </a:t>
            </a:r>
            <a:r>
              <a:rPr lang="en-US" b="1" dirty="0" smtClean="0"/>
              <a:t>An exclamation mark ( ! ) ends an exclamatory sentence (a sentence that contains a lot of emotion). </a:t>
            </a:r>
          </a:p>
          <a:p>
            <a:pPr>
              <a:buNone/>
            </a:pPr>
            <a:r>
              <a:rPr lang="en-US" dirty="0" smtClean="0"/>
              <a:t>Help! Stop! Don’t call me again! </a:t>
            </a:r>
          </a:p>
          <a:p>
            <a:pPr>
              <a:buNone/>
            </a:pPr>
            <a:r>
              <a:rPr lang="en-US" dirty="0" smtClean="0"/>
              <a:t>4. </a:t>
            </a:r>
            <a:r>
              <a:rPr lang="en-US" b="1" dirty="0" smtClean="0"/>
              <a:t>A comma ( , ) separates items in a list. </a:t>
            </a:r>
          </a:p>
          <a:p>
            <a:pPr>
              <a:buNone/>
            </a:pPr>
            <a:r>
              <a:rPr lang="en-US" dirty="0" smtClean="0"/>
              <a:t>I like coffee, soda, milk, and tea. Sara, Maria, Robert and Steven will eat lunch.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fontScale="77500" lnSpcReduction="20000"/>
          </a:bodyPr>
          <a:lstStyle/>
          <a:p>
            <a:pPr>
              <a:buNone/>
            </a:pPr>
            <a:r>
              <a:rPr lang="en-US" dirty="0" smtClean="0"/>
              <a:t>5. </a:t>
            </a:r>
            <a:r>
              <a:rPr lang="en-US" b="1" dirty="0" smtClean="0"/>
              <a:t>A semicolon separates equal parts of a sentence. </a:t>
            </a:r>
          </a:p>
          <a:p>
            <a:pPr>
              <a:buNone/>
            </a:pPr>
            <a:r>
              <a:rPr lang="en-US" dirty="0" smtClean="0"/>
              <a:t>Mary is at home; Bob is at school. </a:t>
            </a:r>
          </a:p>
          <a:p>
            <a:pPr>
              <a:buNone/>
            </a:pPr>
            <a:r>
              <a:rPr lang="en-US" dirty="0" smtClean="0"/>
              <a:t>Give me a hamburger, with onions and lettuce; a coke, with a straw; and fries, with ketchup. </a:t>
            </a:r>
          </a:p>
          <a:p>
            <a:pPr>
              <a:buNone/>
            </a:pPr>
            <a:r>
              <a:rPr lang="en-US" dirty="0" smtClean="0"/>
              <a:t>6. </a:t>
            </a:r>
            <a:r>
              <a:rPr lang="en-US" b="1" dirty="0" smtClean="0"/>
              <a:t>A colon ( : ) usually precedes a list. </a:t>
            </a:r>
          </a:p>
          <a:p>
            <a:pPr>
              <a:buNone/>
            </a:pPr>
            <a:r>
              <a:rPr lang="en-US" dirty="0" smtClean="0"/>
              <a:t>Bring these things with you: a book, a pencil, and a dictionary. </a:t>
            </a:r>
          </a:p>
          <a:p>
            <a:pPr>
              <a:buNone/>
            </a:pPr>
            <a:r>
              <a:rPr lang="en-US" dirty="0" smtClean="0"/>
              <a:t>7. </a:t>
            </a:r>
            <a:r>
              <a:rPr lang="en-US" b="1" dirty="0" smtClean="0"/>
              <a:t>A dash ( – ) usually indicates a break in thought. </a:t>
            </a:r>
          </a:p>
          <a:p>
            <a:pPr>
              <a:buNone/>
            </a:pPr>
            <a:r>
              <a:rPr lang="en-US" dirty="0" smtClean="0"/>
              <a:t>I’ll have a hot dog with mustard – no, make that ketchup. </a:t>
            </a:r>
          </a:p>
          <a:p>
            <a:pPr>
              <a:buNone/>
            </a:pPr>
            <a:r>
              <a:rPr lang="en-US" dirty="0" smtClean="0"/>
              <a:t>8. </a:t>
            </a:r>
            <a:r>
              <a:rPr lang="en-US" b="1" dirty="0" smtClean="0"/>
              <a:t>A hyphen ( - ) separates syllables to make a word easier to read. </a:t>
            </a:r>
          </a:p>
          <a:p>
            <a:pPr>
              <a:buNone/>
            </a:pPr>
            <a:r>
              <a:rPr lang="en-US" dirty="0" smtClean="0"/>
              <a:t>co-ordinate re-elect pray-</a:t>
            </a:r>
            <a:r>
              <a:rPr lang="en-US" dirty="0" err="1" smtClean="0"/>
              <a:t>er</a:t>
            </a:r>
            <a:r>
              <a:rPr lang="en-US" dirty="0" smtClean="0"/>
              <a:t> </a:t>
            </a:r>
          </a:p>
          <a:p>
            <a:pPr>
              <a:buNone/>
            </a:pPr>
            <a:r>
              <a:rPr lang="en-US" dirty="0" smtClean="0"/>
              <a:t>A hyphen also separates syllables when it’s necessary to continue a word on the following line. </a:t>
            </a:r>
          </a:p>
          <a:p>
            <a:pPr>
              <a:buNone/>
            </a:pPr>
            <a:r>
              <a:rPr lang="en-US" dirty="0" smtClean="0"/>
              <a:t>9. </a:t>
            </a:r>
            <a:r>
              <a:rPr lang="en-US" b="1" dirty="0" smtClean="0"/>
              <a:t>Parentheses ( ) or a pair of dashes contain extra information. </a:t>
            </a:r>
          </a:p>
          <a:p>
            <a:pPr>
              <a:buNone/>
            </a:pPr>
            <a:r>
              <a:rPr lang="en-US" dirty="0" smtClean="0"/>
              <a:t>John (my brother) is coming to the party. </a:t>
            </a:r>
          </a:p>
          <a:p>
            <a:pPr>
              <a:buNone/>
            </a:pPr>
            <a:r>
              <a:rPr lang="en-US" dirty="0" smtClean="0"/>
              <a:t>John – my brother – is coming to the party. </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686800" cy="6553200"/>
          </a:xfrm>
        </p:spPr>
        <p:txBody>
          <a:bodyPr>
            <a:normAutofit fontScale="70000" lnSpcReduction="20000"/>
          </a:bodyPr>
          <a:lstStyle/>
          <a:p>
            <a:pPr>
              <a:buNone/>
            </a:pPr>
            <a:r>
              <a:rPr lang="en-US" dirty="0" smtClean="0"/>
              <a:t>10. </a:t>
            </a:r>
            <a:r>
              <a:rPr lang="en-US" b="1" dirty="0" smtClean="0"/>
              <a:t>An ellipsis (...) shows that information is missing or deleted. </a:t>
            </a:r>
          </a:p>
          <a:p>
            <a:pPr>
              <a:buNone/>
            </a:pPr>
            <a:r>
              <a:rPr lang="en-US" dirty="0" smtClean="0"/>
              <a:t>“To be or not...the question.” (“To be or not to be. That is the question.”) </a:t>
            </a:r>
          </a:p>
          <a:p>
            <a:pPr>
              <a:buNone/>
            </a:pPr>
            <a:r>
              <a:rPr lang="en-US" dirty="0" smtClean="0"/>
              <a:t>11. </a:t>
            </a:r>
            <a:r>
              <a:rPr lang="en-US" b="1" dirty="0" smtClean="0"/>
              <a:t>Quotation marks (“ ”) enclose the exact words of a person. </a:t>
            </a:r>
          </a:p>
          <a:p>
            <a:pPr>
              <a:buNone/>
            </a:pPr>
            <a:r>
              <a:rPr lang="en-US" dirty="0" smtClean="0"/>
              <a:t>Maria said, “Where are the keys?” </a:t>
            </a:r>
          </a:p>
          <a:p>
            <a:pPr>
              <a:buNone/>
            </a:pPr>
            <a:r>
              <a:rPr lang="en-US" dirty="0" smtClean="0"/>
              <a:t>12. </a:t>
            </a:r>
            <a:r>
              <a:rPr lang="en-US" b="1" dirty="0" smtClean="0"/>
              <a:t>An apostrophe ( ’ ) is a substitute for a letter or letters (in a contraction). </a:t>
            </a:r>
          </a:p>
          <a:p>
            <a:pPr>
              <a:buNone/>
            </a:pPr>
            <a:r>
              <a:rPr lang="en-US" dirty="0" smtClean="0"/>
              <a:t>isn’t = is not can’t = cannot don’t = do not I’ll = I will I’m = I am </a:t>
            </a:r>
          </a:p>
          <a:p>
            <a:pPr>
              <a:buNone/>
            </a:pPr>
            <a:r>
              <a:rPr lang="en-US" dirty="0" smtClean="0"/>
              <a:t>He’s sick. = He is sick. </a:t>
            </a:r>
          </a:p>
          <a:p>
            <a:pPr>
              <a:buNone/>
            </a:pPr>
            <a:r>
              <a:rPr lang="en-US" dirty="0" smtClean="0"/>
              <a:t>Bob’s rich. = Bob is rich. What’s new? = What is new? </a:t>
            </a:r>
          </a:p>
          <a:p>
            <a:pPr>
              <a:buNone/>
            </a:pPr>
            <a:r>
              <a:rPr lang="en-US" dirty="0" smtClean="0"/>
              <a:t>They’ve worked. = They have worked. </a:t>
            </a:r>
          </a:p>
          <a:p>
            <a:pPr>
              <a:buNone/>
            </a:pPr>
            <a:r>
              <a:rPr lang="en-US" dirty="0" smtClean="0"/>
              <a:t>’99 = 1999 </a:t>
            </a:r>
          </a:p>
          <a:p>
            <a:pPr>
              <a:buNone/>
            </a:pPr>
            <a:r>
              <a:rPr lang="en-US" dirty="0" smtClean="0"/>
              <a:t>An apostrophe also shows possession. </a:t>
            </a:r>
          </a:p>
          <a:p>
            <a:pPr>
              <a:buNone/>
            </a:pPr>
            <a:r>
              <a:rPr lang="en-US" dirty="0" smtClean="0"/>
              <a:t>This is Sara’s book. (Don’t say: This is the book of Sara.) </a:t>
            </a:r>
          </a:p>
          <a:p>
            <a:pPr>
              <a:buNone/>
            </a:pPr>
            <a:r>
              <a:rPr lang="en-US" dirty="0" smtClean="0"/>
              <a:t>Where is the dog’s dish? </a:t>
            </a:r>
          </a:p>
          <a:p>
            <a:pPr>
              <a:buNone/>
            </a:pPr>
            <a:r>
              <a:rPr lang="en-US" dirty="0" smtClean="0"/>
              <a:t>13. </a:t>
            </a:r>
            <a:r>
              <a:rPr lang="en-US" b="1" dirty="0" smtClean="0"/>
              <a:t>Capitalization: Begin all sentences with a capital letter (i.e., capitalize the first word in all sentences) and end all sentences with a punctuation mark.  </a:t>
            </a:r>
          </a:p>
          <a:p>
            <a:pPr>
              <a:buNone/>
            </a:pPr>
            <a:r>
              <a:rPr lang="en-US" dirty="0" smtClean="0"/>
              <a:t>Capitalize the first word in a sentence and finish the sentence with a punctuation mark. </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92162"/>
          </a:xfrm>
        </p:spPr>
        <p:txBody>
          <a:bodyPr/>
          <a:lstStyle/>
          <a:p>
            <a:r>
              <a:rPr lang="en-US" b="1" dirty="0" smtClean="0"/>
              <a:t>Verb Tense</a:t>
            </a:r>
            <a:endParaRPr lang="en-US" b="1" dirty="0"/>
          </a:p>
        </p:txBody>
      </p:sp>
      <p:sp>
        <p:nvSpPr>
          <p:cNvPr id="3" name="Content Placeholder 2"/>
          <p:cNvSpPr>
            <a:spLocks noGrp="1"/>
          </p:cNvSpPr>
          <p:nvPr>
            <p:ph idx="1"/>
          </p:nvPr>
        </p:nvSpPr>
        <p:spPr>
          <a:xfrm>
            <a:off x="457200" y="1219201"/>
            <a:ext cx="8229600" cy="4906963"/>
          </a:xfrm>
        </p:spPr>
        <p:txBody>
          <a:bodyPr/>
          <a:lstStyle/>
          <a:p>
            <a:endParaRPr lang="en-US" dirty="0" smtClean="0"/>
          </a:p>
          <a:p>
            <a:r>
              <a:rPr lang="en-US" dirty="0" smtClean="0"/>
              <a:t> A verb indicates the time of an action, event or condition by changing its form. Through the use of a sequence of tenses in a sentence or in a paragraph, it is possible to indicate the complex temporal relationship of actions, events, and conditions </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7696200" cy="6096000"/>
          </a:xfrm>
        </p:spPr>
        <p:txBody>
          <a:bodyPr>
            <a:normAutofit fontScale="70000" lnSpcReduction="20000"/>
          </a:bodyPr>
          <a:lstStyle/>
          <a:p>
            <a:pPr>
              <a:buNone/>
            </a:pPr>
            <a:r>
              <a:rPr lang="en-US" dirty="0" smtClean="0"/>
              <a:t>The four </a:t>
            </a:r>
            <a:r>
              <a:rPr lang="en-US" b="1" dirty="0" smtClean="0"/>
              <a:t>past tenses are </a:t>
            </a:r>
          </a:p>
          <a:p>
            <a:pPr>
              <a:buNone/>
            </a:pPr>
            <a:r>
              <a:rPr lang="en-US" dirty="0" smtClean="0"/>
              <a:t>1. the simple past ("I went") </a:t>
            </a:r>
          </a:p>
          <a:p>
            <a:pPr>
              <a:buNone/>
            </a:pPr>
            <a:r>
              <a:rPr lang="en-US" dirty="0" smtClean="0"/>
              <a:t>2. the past progressive ("I was going") </a:t>
            </a:r>
          </a:p>
          <a:p>
            <a:pPr>
              <a:buNone/>
            </a:pPr>
            <a:r>
              <a:rPr lang="en-US" dirty="0" smtClean="0"/>
              <a:t>3. the past perfect ("I had gone") </a:t>
            </a:r>
          </a:p>
          <a:p>
            <a:pPr>
              <a:buNone/>
            </a:pPr>
            <a:r>
              <a:rPr lang="en-US" dirty="0" smtClean="0"/>
              <a:t>4. the past perfect progressive ("I had been going") </a:t>
            </a:r>
          </a:p>
          <a:p>
            <a:pPr>
              <a:buNone/>
            </a:pPr>
            <a:endParaRPr lang="en-US" dirty="0" smtClean="0"/>
          </a:p>
          <a:p>
            <a:pPr>
              <a:buNone/>
            </a:pPr>
            <a:r>
              <a:rPr lang="en-US" dirty="0" smtClean="0"/>
              <a:t>The four </a:t>
            </a:r>
            <a:r>
              <a:rPr lang="en-US" b="1" dirty="0" smtClean="0"/>
              <a:t>present tenses are </a:t>
            </a:r>
          </a:p>
          <a:p>
            <a:pPr>
              <a:buNone/>
            </a:pPr>
            <a:r>
              <a:rPr lang="en-US" dirty="0" smtClean="0"/>
              <a:t>1. the simple present ("I go") </a:t>
            </a:r>
          </a:p>
          <a:p>
            <a:pPr>
              <a:buNone/>
            </a:pPr>
            <a:r>
              <a:rPr lang="en-US" dirty="0" smtClean="0"/>
              <a:t>2. the present progressive ("I am going") </a:t>
            </a:r>
          </a:p>
          <a:p>
            <a:pPr>
              <a:buNone/>
            </a:pPr>
            <a:r>
              <a:rPr lang="en-US" dirty="0" smtClean="0"/>
              <a:t>3. the present perfect ("I have gone") </a:t>
            </a:r>
          </a:p>
          <a:p>
            <a:pPr>
              <a:buNone/>
            </a:pPr>
            <a:r>
              <a:rPr lang="en-US" dirty="0" smtClean="0"/>
              <a:t>4. the present perfect progressive ("I have been going") </a:t>
            </a:r>
          </a:p>
          <a:p>
            <a:pPr>
              <a:buNone/>
            </a:pPr>
            <a:endParaRPr lang="en-US" dirty="0" smtClean="0"/>
          </a:p>
          <a:p>
            <a:pPr>
              <a:buNone/>
            </a:pPr>
            <a:r>
              <a:rPr lang="en-US" dirty="0" smtClean="0"/>
              <a:t> The four </a:t>
            </a:r>
            <a:r>
              <a:rPr lang="en-US" b="1" dirty="0" smtClean="0"/>
              <a:t>future tenses are </a:t>
            </a:r>
          </a:p>
          <a:p>
            <a:pPr>
              <a:buNone/>
            </a:pPr>
            <a:r>
              <a:rPr lang="en-US" dirty="0" smtClean="0"/>
              <a:t>1. the simple future ("I will go") </a:t>
            </a:r>
          </a:p>
          <a:p>
            <a:pPr>
              <a:buNone/>
            </a:pPr>
            <a:r>
              <a:rPr lang="en-US" dirty="0" smtClean="0"/>
              <a:t>2. the future progressive ("I will be going") </a:t>
            </a:r>
          </a:p>
          <a:p>
            <a:pPr>
              <a:buNone/>
            </a:pPr>
            <a:r>
              <a:rPr lang="en-US" dirty="0" smtClean="0"/>
              <a:t>3. the future perfect ("I will have gone") </a:t>
            </a:r>
          </a:p>
          <a:p>
            <a:pPr>
              <a:buNone/>
            </a:pPr>
            <a:r>
              <a:rPr lang="en-US" dirty="0" smtClean="0"/>
              <a:t>4. the future perfect progressive (“I will have been going”) </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655638"/>
          </a:xfrm>
        </p:spPr>
        <p:txBody>
          <a:bodyPr>
            <a:normAutofit fontScale="90000"/>
          </a:bodyPr>
          <a:lstStyle/>
          <a:p>
            <a:r>
              <a:rPr lang="en-US" b="1" dirty="0" smtClean="0"/>
              <a:t>The Function of Verb Tenses</a:t>
            </a:r>
            <a:endParaRPr lang="en-US" dirty="0"/>
          </a:p>
        </p:txBody>
      </p:sp>
      <p:sp>
        <p:nvSpPr>
          <p:cNvPr id="3" name="Content Placeholder 2"/>
          <p:cNvSpPr>
            <a:spLocks noGrp="1"/>
          </p:cNvSpPr>
          <p:nvPr>
            <p:ph idx="1"/>
          </p:nvPr>
        </p:nvSpPr>
        <p:spPr>
          <a:xfrm>
            <a:off x="228600" y="990600"/>
            <a:ext cx="8763000" cy="5715000"/>
          </a:xfrm>
        </p:spPr>
        <p:txBody>
          <a:bodyPr>
            <a:normAutofit fontScale="85000" lnSpcReduction="10000"/>
          </a:bodyPr>
          <a:lstStyle/>
          <a:p>
            <a:pPr>
              <a:buNone/>
            </a:pPr>
            <a:r>
              <a:rPr lang="en-US" dirty="0" smtClean="0"/>
              <a:t>	</a:t>
            </a:r>
            <a:r>
              <a:rPr lang="en-US" b="1" dirty="0" smtClean="0"/>
              <a:t>The Simple Present Tense </a:t>
            </a:r>
          </a:p>
          <a:p>
            <a:pPr>
              <a:buNone/>
            </a:pPr>
            <a:r>
              <a:rPr lang="en-US" dirty="0" smtClean="0"/>
              <a:t>	The simple present is used to describe an action, an event, or condition that is occurring in the present, at the moment of speaking or writing. The simple present is used when the precise beginning or ending of a present action, event, or condition is unknown or is unimportant to the meaning of the sentence. </a:t>
            </a:r>
          </a:p>
          <a:p>
            <a:pPr lvl="1">
              <a:buFont typeface="Wingdings" pitchFamily="2" charset="2"/>
              <a:buChar char="Ø"/>
            </a:pPr>
            <a:r>
              <a:rPr lang="en-US" dirty="0" smtClean="0"/>
              <a:t>	The simple present is used to express general truths such as scientific fact.</a:t>
            </a:r>
          </a:p>
          <a:p>
            <a:pPr lvl="1">
              <a:buFont typeface="Wingdings" pitchFamily="2" charset="2"/>
              <a:buChar char="Ø"/>
            </a:pPr>
            <a:r>
              <a:rPr lang="en-US" dirty="0" smtClean="0"/>
              <a:t>	The simple present is used to indicate a habitual action, event, or condition</a:t>
            </a:r>
          </a:p>
          <a:p>
            <a:pPr lvl="1">
              <a:buFont typeface="Wingdings" pitchFamily="2" charset="2"/>
              <a:buChar char="Ø"/>
            </a:pPr>
            <a:r>
              <a:rPr lang="en-US" dirty="0" smtClean="0"/>
              <a:t>	The simple present is also used when writing about works of art</a:t>
            </a:r>
          </a:p>
          <a:p>
            <a:pPr lvl="1">
              <a:buFont typeface="Wingdings" pitchFamily="2" charset="2"/>
              <a:buChar char="Ø"/>
            </a:pPr>
            <a:r>
              <a:rPr lang="en-US" dirty="0" smtClean="0"/>
              <a:t>	The simple present can also be used to refer to a future event when used in conjunction with an adverb or adverbial phrase</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15962"/>
          </a:xfrm>
        </p:spPr>
        <p:txBody>
          <a:bodyPr>
            <a:normAutofit fontScale="90000"/>
          </a:bodyPr>
          <a:lstStyle/>
          <a:p>
            <a:r>
              <a:rPr lang="en-US" b="1" dirty="0" smtClean="0"/>
              <a:t/>
            </a:r>
            <a:br>
              <a:rPr lang="en-US" b="1" dirty="0" smtClean="0"/>
            </a:br>
            <a:r>
              <a:rPr lang="en-US" b="1" dirty="0" smtClean="0"/>
              <a:t>The Present Progressive </a:t>
            </a:r>
            <a:br>
              <a:rPr lang="en-US" b="1" dirty="0" smtClean="0"/>
            </a:br>
            <a:endParaRPr lang="en-US" dirty="0"/>
          </a:p>
        </p:txBody>
      </p:sp>
      <p:sp>
        <p:nvSpPr>
          <p:cNvPr id="3" name="Content Placeholder 2"/>
          <p:cNvSpPr>
            <a:spLocks noGrp="1"/>
          </p:cNvSpPr>
          <p:nvPr>
            <p:ph idx="1"/>
          </p:nvPr>
        </p:nvSpPr>
        <p:spPr>
          <a:xfrm>
            <a:off x="457200" y="1524001"/>
            <a:ext cx="8229600" cy="4983163"/>
          </a:xfrm>
        </p:spPr>
        <p:txBody>
          <a:bodyPr>
            <a:normAutofit fontScale="85000" lnSpcReduction="20000"/>
          </a:bodyPr>
          <a:lstStyle/>
          <a:p>
            <a:r>
              <a:rPr lang="en-US" dirty="0" smtClean="0"/>
              <a:t>While the simple present and the present progressive are sometimes used interchangeably, the present progressive emphasizes the continuing nature of an act, event, or condition.</a:t>
            </a:r>
          </a:p>
          <a:p>
            <a:r>
              <a:rPr lang="en-US" dirty="0" smtClean="0"/>
              <a:t>The present progressive is occasionally used to refer to a future event when used in conjunction with an adverb or adverbial phrase, </a:t>
            </a:r>
          </a:p>
          <a:p>
            <a:r>
              <a:rPr lang="en-US" dirty="0" smtClean="0"/>
              <a:t>The present perfect tense is used to describe action that began in the past and continues into the present or has just been completed at the moment of utterance. The present perfect is often used to suggest that a past action still has an effect upon something happening in the present.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b="1" dirty="0" smtClean="0"/>
              <a:t/>
            </a:r>
            <a:br>
              <a:rPr lang="en-US" b="1" dirty="0" smtClean="0"/>
            </a:br>
            <a:r>
              <a:rPr lang="en-US" b="1" dirty="0" smtClean="0"/>
              <a:t>The Present Perfect Progressive Tense </a:t>
            </a:r>
            <a:br>
              <a:rPr lang="en-US" b="1" dirty="0" smtClean="0"/>
            </a:br>
            <a:endParaRPr lang="en-US" dirty="0"/>
          </a:p>
        </p:txBody>
      </p:sp>
      <p:sp>
        <p:nvSpPr>
          <p:cNvPr id="3" name="Content Placeholder 2"/>
          <p:cNvSpPr>
            <a:spLocks noGrp="1"/>
          </p:cNvSpPr>
          <p:nvPr>
            <p:ph idx="1"/>
          </p:nvPr>
        </p:nvSpPr>
        <p:spPr>
          <a:xfrm>
            <a:off x="457200" y="2057401"/>
            <a:ext cx="8229600" cy="4068763"/>
          </a:xfrm>
        </p:spPr>
        <p:txBody>
          <a:bodyPr/>
          <a:lstStyle/>
          <a:p>
            <a:pPr>
              <a:buNone/>
            </a:pPr>
            <a:r>
              <a:rPr lang="en-US" dirty="0" smtClean="0"/>
              <a:t>	Like the present perfect, the present perfect progressive is used to describe an action, event, or condition that has begun in the past and continues into the present. The present perfect progressive, however, is used to stress the on-going nature of that action, condition, or event. </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r>
              <a:rPr lang="en-US" b="1" dirty="0" smtClean="0"/>
              <a:t/>
            </a:r>
            <a:br>
              <a:rPr lang="en-US" b="1" dirty="0" smtClean="0"/>
            </a:br>
            <a:r>
              <a:rPr lang="en-US" b="1" dirty="0" smtClean="0"/>
              <a:t>The Simple Past Tense </a:t>
            </a:r>
            <a:br>
              <a:rPr lang="en-US" b="1" dirty="0" smtClean="0"/>
            </a:br>
            <a:endParaRPr lang="en-US" dirty="0"/>
          </a:p>
        </p:txBody>
      </p:sp>
      <p:sp>
        <p:nvSpPr>
          <p:cNvPr id="3" name="Content Placeholder 2"/>
          <p:cNvSpPr>
            <a:spLocks noGrp="1"/>
          </p:cNvSpPr>
          <p:nvPr>
            <p:ph idx="1"/>
          </p:nvPr>
        </p:nvSpPr>
        <p:spPr>
          <a:xfrm>
            <a:off x="457200" y="2209801"/>
            <a:ext cx="8229600" cy="3916363"/>
          </a:xfrm>
        </p:spPr>
        <p:txBody>
          <a:bodyPr/>
          <a:lstStyle/>
          <a:p>
            <a:pPr>
              <a:buNone/>
            </a:pPr>
            <a:r>
              <a:rPr lang="en-US" dirty="0" smtClean="0"/>
              <a:t>	The simple past is used to describe an action, an event, or condition that occurred in the past, sometime before the moment of speaking or writing. </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r>
              <a:rPr lang="en-US" b="1" dirty="0" smtClean="0"/>
              <a:t/>
            </a:r>
            <a:br>
              <a:rPr lang="en-US" b="1" dirty="0" smtClean="0"/>
            </a:br>
            <a:r>
              <a:rPr lang="en-US" b="1" dirty="0" smtClean="0"/>
              <a:t>The Past Progressive Tense </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The past progressive tense is used to described actions ongoing in the past. These actions often take place within a specific time frame. While actions referred to in the present progressive have some connection to the present, actions referred in the past progressive have no immediate or obvious connection to the present. The on-going actions took place and were completed at some point well before the time of speaking or writing.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84238"/>
          </a:xfrm>
        </p:spPr>
        <p:txBody>
          <a:bodyPr>
            <a:normAutofit fontScale="90000"/>
          </a:bodyPr>
          <a:lstStyle/>
          <a:p>
            <a:r>
              <a:rPr lang="en-US" b="1" dirty="0" smtClean="0"/>
              <a:t/>
            </a:r>
            <a:br>
              <a:rPr lang="en-US" b="1" dirty="0" smtClean="0"/>
            </a:br>
            <a:r>
              <a:rPr lang="en-US" b="1" dirty="0" smtClean="0"/>
              <a:t>The Past Perfect Tense </a:t>
            </a:r>
            <a:br>
              <a:rPr lang="en-US" b="1" dirty="0" smtClean="0"/>
            </a:br>
            <a:endParaRPr lang="en-US" dirty="0"/>
          </a:p>
        </p:txBody>
      </p:sp>
      <p:sp>
        <p:nvSpPr>
          <p:cNvPr id="3" name="Content Placeholder 2"/>
          <p:cNvSpPr>
            <a:spLocks noGrp="1"/>
          </p:cNvSpPr>
          <p:nvPr>
            <p:ph idx="1"/>
          </p:nvPr>
        </p:nvSpPr>
        <p:spPr>
          <a:xfrm>
            <a:off x="457200" y="1905001"/>
            <a:ext cx="8229600" cy="4221163"/>
          </a:xfrm>
        </p:spPr>
        <p:txBody>
          <a:bodyPr/>
          <a:lstStyle/>
          <a:p>
            <a:pPr>
              <a:buNone/>
            </a:pPr>
            <a:r>
              <a:rPr lang="en-US" dirty="0" smtClean="0"/>
              <a:t>	The past perfect tense is used to refer to actions that took place and were completed in the past. The past perfect is often used to emphasize that one action, event or condition ended before another past action, event, or condition began. </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r>
              <a:rPr lang="en-US" b="1" dirty="0" smtClean="0"/>
              <a:t/>
            </a:r>
            <a:br>
              <a:rPr lang="en-US" b="1" dirty="0" smtClean="0"/>
            </a:br>
            <a:r>
              <a:rPr lang="en-US" b="1" dirty="0" smtClean="0"/>
              <a:t>The Past Perfect Progressive Tense </a:t>
            </a:r>
            <a:br>
              <a:rPr lang="en-US" b="1" dirty="0" smtClean="0"/>
            </a:br>
            <a:endParaRPr lang="en-US" dirty="0"/>
          </a:p>
        </p:txBody>
      </p:sp>
      <p:sp>
        <p:nvSpPr>
          <p:cNvPr id="3" name="Content Placeholder 2"/>
          <p:cNvSpPr>
            <a:spLocks noGrp="1"/>
          </p:cNvSpPr>
          <p:nvPr>
            <p:ph idx="1"/>
          </p:nvPr>
        </p:nvSpPr>
        <p:spPr>
          <a:xfrm>
            <a:off x="457200" y="2362201"/>
            <a:ext cx="8229600" cy="3763963"/>
          </a:xfrm>
        </p:spPr>
        <p:txBody>
          <a:bodyPr/>
          <a:lstStyle/>
          <a:p>
            <a:pPr>
              <a:buNone/>
            </a:pPr>
            <a:r>
              <a:rPr lang="en-US" dirty="0" smtClean="0"/>
              <a:t>	The past perfect progressive is used to indicate that a continuing action in the past began before another past action began or interrupted the first action. </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808038"/>
          </a:xfrm>
        </p:spPr>
        <p:txBody>
          <a:bodyPr>
            <a:normAutofit fontScale="90000"/>
          </a:bodyPr>
          <a:lstStyle/>
          <a:p>
            <a:r>
              <a:rPr lang="en-US" b="1" dirty="0" smtClean="0"/>
              <a:t/>
            </a:r>
            <a:br>
              <a:rPr lang="en-US" b="1" dirty="0" smtClean="0"/>
            </a:br>
            <a:r>
              <a:rPr lang="en-US" b="1" dirty="0" smtClean="0"/>
              <a:t>The Simple Future Tense </a:t>
            </a:r>
            <a:br>
              <a:rPr lang="en-US" b="1" dirty="0" smtClean="0"/>
            </a:br>
            <a:endParaRPr lang="en-US" dirty="0"/>
          </a:p>
        </p:txBody>
      </p:sp>
      <p:sp>
        <p:nvSpPr>
          <p:cNvPr id="3" name="Content Placeholder 2"/>
          <p:cNvSpPr>
            <a:spLocks noGrp="1"/>
          </p:cNvSpPr>
          <p:nvPr>
            <p:ph idx="1"/>
          </p:nvPr>
        </p:nvSpPr>
        <p:spPr>
          <a:xfrm>
            <a:off x="457200" y="2590801"/>
            <a:ext cx="8229600" cy="3535363"/>
          </a:xfrm>
        </p:spPr>
        <p:txBody>
          <a:bodyPr/>
          <a:lstStyle/>
          <a:p>
            <a:pPr>
              <a:buNone/>
            </a:pPr>
            <a:r>
              <a:rPr lang="en-US" dirty="0" smtClean="0"/>
              <a:t>	The simple future is used to refer to actions that will take place after the act of speaking or writing. </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b="1" dirty="0" smtClean="0"/>
              <a:t/>
            </a:r>
            <a:br>
              <a:rPr lang="en-US" b="1" dirty="0" smtClean="0"/>
            </a:br>
            <a:r>
              <a:rPr lang="en-US" b="1" dirty="0" smtClean="0"/>
              <a:t>The Future Progressive Tense </a:t>
            </a:r>
            <a:br>
              <a:rPr lang="en-US" b="1" dirty="0" smtClean="0"/>
            </a:br>
            <a:endParaRPr lang="en-US" dirty="0"/>
          </a:p>
        </p:txBody>
      </p:sp>
      <p:sp>
        <p:nvSpPr>
          <p:cNvPr id="3" name="Content Placeholder 2"/>
          <p:cNvSpPr>
            <a:spLocks noGrp="1"/>
          </p:cNvSpPr>
          <p:nvPr>
            <p:ph idx="1"/>
          </p:nvPr>
        </p:nvSpPr>
        <p:spPr>
          <a:xfrm>
            <a:off x="457200" y="2057401"/>
            <a:ext cx="8229600" cy="4068763"/>
          </a:xfrm>
        </p:spPr>
        <p:txBody>
          <a:bodyPr/>
          <a:lstStyle/>
          <a:p>
            <a:pPr>
              <a:buNone/>
            </a:pPr>
            <a:r>
              <a:rPr lang="en-US" dirty="0" smtClean="0"/>
              <a:t>	The future progressive tense is used to describe actions ongoing in the future. The future progressive is used to refer to continuing action that will occur in the future. </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b="1" dirty="0" smtClean="0"/>
              <a:t>The Future Perfect Tense </a:t>
            </a:r>
            <a:br>
              <a:rPr lang="en-US" b="1" dirty="0" smtClean="0"/>
            </a:br>
            <a:endParaRPr lang="en-US" dirty="0"/>
          </a:p>
        </p:txBody>
      </p:sp>
      <p:sp>
        <p:nvSpPr>
          <p:cNvPr id="3" name="Content Placeholder 2"/>
          <p:cNvSpPr>
            <a:spLocks noGrp="1"/>
          </p:cNvSpPr>
          <p:nvPr>
            <p:ph idx="1"/>
          </p:nvPr>
        </p:nvSpPr>
        <p:spPr>
          <a:xfrm>
            <a:off x="457200" y="2362201"/>
            <a:ext cx="8229600" cy="3763963"/>
          </a:xfrm>
        </p:spPr>
        <p:txBody>
          <a:bodyPr/>
          <a:lstStyle/>
          <a:p>
            <a:pPr>
              <a:buNone/>
            </a:pPr>
            <a:r>
              <a:rPr lang="en-US" dirty="0" smtClean="0"/>
              <a:t>	The future perfect is used to refer to an action that will be completed sometime in the future before another action takes place. </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r>
              <a:rPr lang="en-US" b="1" dirty="0" smtClean="0"/>
              <a:t/>
            </a:r>
            <a:br>
              <a:rPr lang="en-US" b="1" dirty="0" smtClean="0"/>
            </a:br>
            <a:r>
              <a:rPr lang="en-US" b="1" dirty="0" smtClean="0"/>
              <a:t>The Future Perfect Progressive Tense </a:t>
            </a:r>
            <a:br>
              <a:rPr lang="en-US" b="1" dirty="0" smtClean="0"/>
            </a:br>
            <a:endParaRPr lang="en-US" dirty="0"/>
          </a:p>
        </p:txBody>
      </p:sp>
      <p:sp>
        <p:nvSpPr>
          <p:cNvPr id="3" name="Content Placeholder 2"/>
          <p:cNvSpPr>
            <a:spLocks noGrp="1"/>
          </p:cNvSpPr>
          <p:nvPr>
            <p:ph idx="1"/>
          </p:nvPr>
        </p:nvSpPr>
        <p:spPr>
          <a:xfrm>
            <a:off x="457200" y="2590801"/>
            <a:ext cx="8229600" cy="3535363"/>
          </a:xfrm>
        </p:spPr>
        <p:txBody>
          <a:bodyPr/>
          <a:lstStyle/>
          <a:p>
            <a:pPr>
              <a:buNone/>
            </a:pPr>
            <a:r>
              <a:rPr lang="en-US" dirty="0" smtClean="0"/>
              <a:t>	The future perfect progressive tense is used to indicate a continuing action that will be completed at some specified time in the future. This tense is rarely used. </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lstStyle/>
          <a:p>
            <a:r>
              <a:rPr lang="en-US" b="1" dirty="0" smtClean="0"/>
              <a:t>Word Order in English</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b="1" dirty="0" smtClean="0"/>
              <a:t>Word Order in Affirmative Sentences </a:t>
            </a:r>
            <a:endParaRPr lang="en-US" dirty="0"/>
          </a:p>
        </p:txBody>
      </p:sp>
      <p:graphicFrame>
        <p:nvGraphicFramePr>
          <p:cNvPr id="4" name="Content Placeholder 3"/>
          <p:cNvGraphicFramePr>
            <a:graphicFrameLocks noGrp="1"/>
          </p:cNvGraphicFramePr>
          <p:nvPr>
            <p:ph idx="1"/>
          </p:nvPr>
        </p:nvGraphicFramePr>
        <p:xfrm>
          <a:off x="457200" y="2286000"/>
          <a:ext cx="8229600" cy="2604643"/>
        </p:xfrm>
        <a:graphic>
          <a:graphicData uri="http://schemas.openxmlformats.org/drawingml/2006/table">
            <a:tbl>
              <a:tblPr firstRow="1" bandRow="1">
                <a:tableStyleId>{5C22544A-7EE6-4342-B048-85BDC9FD1C3A}</a:tableStyleId>
              </a:tblPr>
              <a:tblGrid>
                <a:gridCol w="2743200"/>
                <a:gridCol w="2743200"/>
                <a:gridCol w="2743200"/>
              </a:tblGrid>
              <a:tr h="787400">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subject</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verb(s)</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a:solidFill>
                            <a:srgbClr val="000000"/>
                          </a:solidFill>
                          <a:latin typeface="Arial"/>
                          <a:ea typeface="Times New Roman"/>
                          <a:cs typeface="Times New Roman"/>
                        </a:rPr>
                        <a:t>object</a:t>
                      </a:r>
                      <a:endParaRPr lang="en-US" sz="2800">
                        <a:latin typeface="Calibri"/>
                        <a:ea typeface="Calibri"/>
                        <a:cs typeface="Times New Roman"/>
                      </a:endParaRPr>
                    </a:p>
                  </a:txBody>
                  <a:tcPr marL="47625" marR="47625" marT="19050" marB="19050" anchor="ctr"/>
                </a:tc>
              </a:tr>
              <a:tr h="787400">
                <a:tc>
                  <a:txBody>
                    <a:bodyPr/>
                    <a:lstStyle/>
                    <a:p>
                      <a:pPr marL="0" marR="0" algn="ctr">
                        <a:lnSpc>
                          <a:spcPct val="115000"/>
                        </a:lnSpc>
                        <a:spcBef>
                          <a:spcPts val="1125"/>
                        </a:spcBef>
                        <a:spcAft>
                          <a:spcPts val="1125"/>
                        </a:spcAft>
                      </a:pPr>
                      <a:r>
                        <a:rPr lang="en-US" sz="2800" dirty="0">
                          <a:latin typeface="Arial"/>
                          <a:ea typeface="Times New Roman"/>
                          <a:cs typeface="Times New Roman"/>
                        </a:rPr>
                        <a:t>I</a:t>
                      </a:r>
                      <a:endParaRPr lang="en-US" sz="28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dirty="0">
                          <a:latin typeface="Arial"/>
                          <a:ea typeface="Times New Roman"/>
                          <a:cs typeface="Times New Roman"/>
                        </a:rPr>
                        <a:t>speak</a:t>
                      </a:r>
                      <a:endParaRPr lang="en-US" sz="28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dirty="0">
                          <a:latin typeface="Arial"/>
                          <a:ea typeface="Times New Roman"/>
                          <a:cs typeface="Times New Roman"/>
                        </a:rPr>
                        <a:t>English</a:t>
                      </a:r>
                      <a:endParaRPr lang="en-US" sz="2800" dirty="0">
                        <a:latin typeface="Calibri"/>
                        <a:ea typeface="Calibri"/>
                        <a:cs typeface="Times New Roman"/>
                      </a:endParaRPr>
                    </a:p>
                  </a:txBody>
                  <a:tcPr marL="47625" marR="47625" marT="28575" marB="28575"/>
                </a:tc>
              </a:tr>
              <a:tr h="1029843">
                <a:tc>
                  <a:txBody>
                    <a:bodyPr/>
                    <a:lstStyle/>
                    <a:p>
                      <a:pPr marL="0" marR="0" algn="ctr">
                        <a:lnSpc>
                          <a:spcPct val="115000"/>
                        </a:lnSpc>
                        <a:spcBef>
                          <a:spcPts val="1125"/>
                        </a:spcBef>
                        <a:spcAft>
                          <a:spcPts val="1125"/>
                        </a:spcAft>
                      </a:pPr>
                      <a:r>
                        <a:rPr lang="en-US" sz="2800">
                          <a:latin typeface="Arial"/>
                          <a:ea typeface="Times New Roman"/>
                          <a:cs typeface="Times New Roman"/>
                        </a:rPr>
                        <a:t>I</a:t>
                      </a:r>
                      <a:endParaRPr lang="en-US" sz="28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a:latin typeface="Arial"/>
                          <a:ea typeface="Times New Roman"/>
                          <a:cs typeface="Times New Roman"/>
                        </a:rPr>
                        <a:t>can speak</a:t>
                      </a:r>
                      <a:endParaRPr lang="en-US" sz="28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dirty="0">
                          <a:latin typeface="Arial"/>
                          <a:ea typeface="Times New Roman"/>
                          <a:cs typeface="Times New Roman"/>
                        </a:rPr>
                        <a:t>English</a:t>
                      </a:r>
                      <a:endParaRPr lang="en-US" sz="2800" dirty="0">
                        <a:latin typeface="Calibri"/>
                        <a:ea typeface="Calibri"/>
                        <a:cs typeface="Times New Roman"/>
                      </a:endParaRPr>
                    </a:p>
                  </a:txBody>
                  <a:tcPr marL="47625" marR="47625" marT="28575" marB="28575"/>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Word Order in Affirmative Sentences </a:t>
            </a:r>
            <a:endParaRPr lang="en-US" dirty="0"/>
          </a:p>
        </p:txBody>
      </p:sp>
      <p:graphicFrame>
        <p:nvGraphicFramePr>
          <p:cNvPr id="4" name="Content Placeholder 3"/>
          <p:cNvGraphicFramePr>
            <a:graphicFrameLocks noGrp="1"/>
          </p:cNvGraphicFramePr>
          <p:nvPr>
            <p:ph idx="1"/>
          </p:nvPr>
        </p:nvGraphicFramePr>
        <p:xfrm>
          <a:off x="304800" y="1905000"/>
          <a:ext cx="8610604" cy="3637430"/>
        </p:xfrm>
        <a:graphic>
          <a:graphicData uri="http://schemas.openxmlformats.org/drawingml/2006/table">
            <a:tbl>
              <a:tblPr firstRow="1" bandRow="1">
                <a:tableStyleId>{5C22544A-7EE6-4342-B048-85BDC9FD1C3A}</a:tableStyleId>
              </a:tblPr>
              <a:tblGrid>
                <a:gridCol w="1435100"/>
                <a:gridCol w="1162927"/>
                <a:gridCol w="1707275"/>
                <a:gridCol w="1435100"/>
                <a:gridCol w="1162927"/>
                <a:gridCol w="1707275"/>
              </a:tblGrid>
              <a:tr h="1983486">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subject</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smtClean="0">
                          <a:solidFill>
                            <a:srgbClr val="000000"/>
                          </a:solidFill>
                          <a:latin typeface="Arial"/>
                          <a:ea typeface="Times New Roman"/>
                          <a:cs typeface="Times New Roman"/>
                        </a:rPr>
                        <a:t>verb</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indirect object</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direct object</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place</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time</a:t>
                      </a:r>
                      <a:endParaRPr lang="en-US" sz="2800" dirty="0">
                        <a:latin typeface="Calibri"/>
                        <a:ea typeface="Calibri"/>
                        <a:cs typeface="Times New Roman"/>
                      </a:endParaRPr>
                    </a:p>
                  </a:txBody>
                  <a:tcPr marL="47625" marR="47625" marT="19050" marB="19050" anchor="ctr"/>
                </a:tc>
              </a:tr>
              <a:tr h="1653944">
                <a:tc>
                  <a:txBody>
                    <a:bodyPr/>
                    <a:lstStyle/>
                    <a:p>
                      <a:pPr marL="0" marR="0" algn="ctr">
                        <a:lnSpc>
                          <a:spcPct val="115000"/>
                        </a:lnSpc>
                        <a:spcBef>
                          <a:spcPts val="1125"/>
                        </a:spcBef>
                        <a:spcAft>
                          <a:spcPts val="1125"/>
                        </a:spcAft>
                      </a:pPr>
                      <a:r>
                        <a:rPr lang="en-US" sz="2800">
                          <a:latin typeface="Arial"/>
                          <a:ea typeface="Times New Roman"/>
                          <a:cs typeface="Times New Roman"/>
                        </a:rPr>
                        <a:t>I</a:t>
                      </a:r>
                      <a:endParaRPr lang="en-US" sz="28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a:latin typeface="Arial"/>
                          <a:ea typeface="Times New Roman"/>
                          <a:cs typeface="Times New Roman"/>
                        </a:rPr>
                        <a:t>will tell</a:t>
                      </a:r>
                      <a:endParaRPr lang="en-US" sz="28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dirty="0">
                          <a:latin typeface="Arial"/>
                          <a:ea typeface="Times New Roman"/>
                          <a:cs typeface="Times New Roman"/>
                        </a:rPr>
                        <a:t>you</a:t>
                      </a:r>
                      <a:endParaRPr lang="en-US" sz="28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dirty="0">
                          <a:latin typeface="Arial"/>
                          <a:ea typeface="Times New Roman"/>
                          <a:cs typeface="Times New Roman"/>
                        </a:rPr>
                        <a:t>the story</a:t>
                      </a:r>
                      <a:endParaRPr lang="en-US" sz="28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dirty="0">
                          <a:latin typeface="Arial"/>
                          <a:ea typeface="Times New Roman"/>
                          <a:cs typeface="Times New Roman"/>
                        </a:rPr>
                        <a:t>at school</a:t>
                      </a:r>
                      <a:endParaRPr lang="en-US" sz="28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800" dirty="0">
                          <a:latin typeface="Arial"/>
                          <a:ea typeface="Times New Roman"/>
                          <a:cs typeface="Times New Roman"/>
                        </a:rPr>
                        <a:t>tomorrow.</a:t>
                      </a:r>
                      <a:endParaRPr lang="en-US" sz="2800" dirty="0">
                        <a:latin typeface="Calibri"/>
                        <a:ea typeface="Calibri"/>
                        <a:cs typeface="Times New Roman"/>
                      </a:endParaRPr>
                    </a:p>
                  </a:txBody>
                  <a:tcPr marL="47625" marR="47625" marT="28575" marB="28575"/>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b="1" dirty="0" smtClean="0"/>
              <a:t/>
            </a:r>
            <a:br>
              <a:rPr lang="en-US" b="1" dirty="0" smtClean="0"/>
            </a:br>
            <a:r>
              <a:rPr lang="en-US" b="1" dirty="0" smtClean="0"/>
              <a:t>Word Order in Past Perfect Simple</a:t>
            </a:r>
            <a:br>
              <a:rPr lang="en-US" b="1" dirty="0" smtClean="0"/>
            </a:br>
            <a:r>
              <a:rPr lang="en-US" b="1" dirty="0" smtClean="0"/>
              <a:t>Negative Sentences</a:t>
            </a:r>
            <a:br>
              <a:rPr lang="en-US" b="1" dirty="0" smtClean="0"/>
            </a:br>
            <a:endParaRPr lang="en-US" dirty="0"/>
          </a:p>
        </p:txBody>
      </p:sp>
      <p:graphicFrame>
        <p:nvGraphicFramePr>
          <p:cNvPr id="4" name="Content Placeholder 3"/>
          <p:cNvGraphicFramePr>
            <a:graphicFrameLocks noGrp="1"/>
          </p:cNvGraphicFramePr>
          <p:nvPr>
            <p:ph idx="1"/>
          </p:nvPr>
        </p:nvGraphicFramePr>
        <p:xfrm>
          <a:off x="381000" y="2209800"/>
          <a:ext cx="8534400" cy="3499676"/>
        </p:xfrm>
        <a:graphic>
          <a:graphicData uri="http://schemas.openxmlformats.org/drawingml/2006/table">
            <a:tbl>
              <a:tblPr firstRow="1" bandRow="1">
                <a:tableStyleId>{5C22544A-7EE6-4342-B048-85BDC9FD1C3A}</a:tableStyleId>
              </a:tblPr>
              <a:tblGrid>
                <a:gridCol w="1422400"/>
                <a:gridCol w="1422400"/>
                <a:gridCol w="1422400"/>
                <a:gridCol w="1422400"/>
                <a:gridCol w="1244600"/>
                <a:gridCol w="1600200"/>
              </a:tblGrid>
              <a:tr h="1983486">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subject</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verbs</a:t>
                      </a:r>
                      <a:endParaRPr lang="en-US" sz="2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a:solidFill>
                            <a:srgbClr val="000000"/>
                          </a:solidFill>
                          <a:latin typeface="Arial"/>
                          <a:ea typeface="Times New Roman"/>
                          <a:cs typeface="Times New Roman"/>
                        </a:rPr>
                        <a:t>indirect object</a:t>
                      </a:r>
                      <a:endParaRPr lang="en-US" sz="28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a:solidFill>
                            <a:srgbClr val="000000"/>
                          </a:solidFill>
                          <a:latin typeface="Arial"/>
                          <a:ea typeface="Times New Roman"/>
                          <a:cs typeface="Times New Roman"/>
                        </a:rPr>
                        <a:t>direct object</a:t>
                      </a:r>
                      <a:endParaRPr lang="en-US" sz="28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a:solidFill>
                            <a:srgbClr val="000000"/>
                          </a:solidFill>
                          <a:latin typeface="Arial"/>
                          <a:ea typeface="Times New Roman"/>
                          <a:cs typeface="Times New Roman"/>
                        </a:rPr>
                        <a:t>place</a:t>
                      </a:r>
                      <a:endParaRPr lang="en-US" sz="28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800" dirty="0">
                          <a:solidFill>
                            <a:srgbClr val="000000"/>
                          </a:solidFill>
                          <a:latin typeface="Arial"/>
                          <a:ea typeface="Times New Roman"/>
                          <a:cs typeface="Times New Roman"/>
                        </a:rPr>
                        <a:t>time</a:t>
                      </a:r>
                      <a:endParaRPr lang="en-US" sz="2800" dirty="0">
                        <a:latin typeface="Calibri"/>
                        <a:ea typeface="Calibri"/>
                        <a:cs typeface="Times New Roman"/>
                      </a:endParaRPr>
                    </a:p>
                  </a:txBody>
                  <a:tcPr marL="47625" marR="47625" marT="19050" marB="19050" anchor="ctr"/>
                </a:tc>
              </a:tr>
              <a:tr h="1516190">
                <a:tc>
                  <a:txBody>
                    <a:bodyPr/>
                    <a:lstStyle/>
                    <a:p>
                      <a:pPr marL="0" marR="0">
                        <a:lnSpc>
                          <a:spcPct val="115000"/>
                        </a:lnSpc>
                        <a:spcBef>
                          <a:spcPts val="1125"/>
                        </a:spcBef>
                        <a:spcAft>
                          <a:spcPts val="1125"/>
                        </a:spcAft>
                      </a:pPr>
                      <a:r>
                        <a:rPr lang="en-US" sz="2800">
                          <a:latin typeface="Arial"/>
                          <a:ea typeface="Times New Roman"/>
                          <a:cs typeface="Times New Roman"/>
                        </a:rPr>
                        <a:t>I</a:t>
                      </a:r>
                      <a:endParaRPr lang="en-US" sz="2800">
                        <a:latin typeface="Calibri"/>
                        <a:ea typeface="Calibri"/>
                        <a:cs typeface="Times New Roman"/>
                      </a:endParaRPr>
                    </a:p>
                  </a:txBody>
                  <a:tcPr marL="47625" marR="47625" marT="28575" marB="28575"/>
                </a:tc>
                <a:tc>
                  <a:txBody>
                    <a:bodyPr/>
                    <a:lstStyle/>
                    <a:p>
                      <a:pPr marL="0" marR="0">
                        <a:lnSpc>
                          <a:spcPct val="115000"/>
                        </a:lnSpc>
                        <a:spcBef>
                          <a:spcPts val="1125"/>
                        </a:spcBef>
                        <a:spcAft>
                          <a:spcPts val="1125"/>
                        </a:spcAft>
                      </a:pPr>
                      <a:r>
                        <a:rPr lang="en-US" sz="2800">
                          <a:latin typeface="Arial"/>
                          <a:ea typeface="Times New Roman"/>
                          <a:cs typeface="Times New Roman"/>
                        </a:rPr>
                        <a:t>had </a:t>
                      </a:r>
                      <a:r>
                        <a:rPr lang="en-US" sz="2800" i="1">
                          <a:latin typeface="Arial"/>
                          <a:ea typeface="Times New Roman"/>
                          <a:cs typeface="Times New Roman"/>
                        </a:rPr>
                        <a:t>not</a:t>
                      </a:r>
                      <a:r>
                        <a:rPr lang="en-US" sz="2800">
                          <a:latin typeface="Arial"/>
                          <a:ea typeface="Times New Roman"/>
                          <a:cs typeface="Times New Roman"/>
                        </a:rPr>
                        <a:t> told</a:t>
                      </a:r>
                      <a:endParaRPr lang="en-US" sz="2800">
                        <a:latin typeface="Calibri"/>
                        <a:ea typeface="Calibri"/>
                        <a:cs typeface="Times New Roman"/>
                      </a:endParaRPr>
                    </a:p>
                  </a:txBody>
                  <a:tcPr marL="47625" marR="47625" marT="28575" marB="28575"/>
                </a:tc>
                <a:tc>
                  <a:txBody>
                    <a:bodyPr/>
                    <a:lstStyle/>
                    <a:p>
                      <a:pPr marL="0" marR="0">
                        <a:lnSpc>
                          <a:spcPct val="115000"/>
                        </a:lnSpc>
                        <a:spcBef>
                          <a:spcPts val="1125"/>
                        </a:spcBef>
                        <a:spcAft>
                          <a:spcPts val="1125"/>
                        </a:spcAft>
                      </a:pPr>
                      <a:r>
                        <a:rPr lang="en-US" sz="2800" dirty="0">
                          <a:latin typeface="Arial"/>
                          <a:ea typeface="Times New Roman"/>
                          <a:cs typeface="Times New Roman"/>
                        </a:rPr>
                        <a:t>you</a:t>
                      </a:r>
                      <a:endParaRPr lang="en-US" sz="2800" dirty="0">
                        <a:latin typeface="Calibri"/>
                        <a:ea typeface="Calibri"/>
                        <a:cs typeface="Times New Roman"/>
                      </a:endParaRPr>
                    </a:p>
                  </a:txBody>
                  <a:tcPr marL="47625" marR="47625" marT="28575" marB="28575"/>
                </a:tc>
                <a:tc>
                  <a:txBody>
                    <a:bodyPr/>
                    <a:lstStyle/>
                    <a:p>
                      <a:pPr marL="0" marR="0">
                        <a:lnSpc>
                          <a:spcPct val="115000"/>
                        </a:lnSpc>
                        <a:spcBef>
                          <a:spcPts val="1125"/>
                        </a:spcBef>
                        <a:spcAft>
                          <a:spcPts val="1125"/>
                        </a:spcAft>
                      </a:pPr>
                      <a:r>
                        <a:rPr lang="en-US" sz="2800" dirty="0">
                          <a:latin typeface="Arial"/>
                          <a:ea typeface="Times New Roman"/>
                          <a:cs typeface="Times New Roman"/>
                        </a:rPr>
                        <a:t>the story</a:t>
                      </a:r>
                      <a:endParaRPr lang="en-US" sz="2800" dirty="0">
                        <a:latin typeface="Calibri"/>
                        <a:ea typeface="Calibri"/>
                        <a:cs typeface="Times New Roman"/>
                      </a:endParaRPr>
                    </a:p>
                  </a:txBody>
                  <a:tcPr marL="47625" marR="47625" marT="28575" marB="28575"/>
                </a:tc>
                <a:tc>
                  <a:txBody>
                    <a:bodyPr/>
                    <a:lstStyle/>
                    <a:p>
                      <a:pPr marL="0" marR="0">
                        <a:lnSpc>
                          <a:spcPct val="115000"/>
                        </a:lnSpc>
                        <a:spcBef>
                          <a:spcPts val="1125"/>
                        </a:spcBef>
                        <a:spcAft>
                          <a:spcPts val="1125"/>
                        </a:spcAft>
                      </a:pPr>
                      <a:r>
                        <a:rPr lang="en-US" sz="2800" dirty="0">
                          <a:latin typeface="Arial"/>
                          <a:ea typeface="Times New Roman"/>
                          <a:cs typeface="Times New Roman"/>
                        </a:rPr>
                        <a:t>at school</a:t>
                      </a:r>
                      <a:endParaRPr lang="en-US" sz="2800" dirty="0">
                        <a:latin typeface="Calibri"/>
                        <a:ea typeface="Calibri"/>
                        <a:cs typeface="Times New Roman"/>
                      </a:endParaRPr>
                    </a:p>
                  </a:txBody>
                  <a:tcPr marL="47625" marR="47625" marT="28575" marB="28575"/>
                </a:tc>
                <a:tc>
                  <a:txBody>
                    <a:bodyPr/>
                    <a:lstStyle/>
                    <a:p>
                      <a:pPr marL="0" marR="0">
                        <a:lnSpc>
                          <a:spcPct val="115000"/>
                        </a:lnSpc>
                        <a:spcBef>
                          <a:spcPts val="1125"/>
                        </a:spcBef>
                        <a:spcAft>
                          <a:spcPts val="1125"/>
                        </a:spcAft>
                      </a:pPr>
                      <a:r>
                        <a:rPr lang="en-US" sz="2800" dirty="0" smtClean="0">
                          <a:latin typeface="Arial"/>
                          <a:ea typeface="Times New Roman"/>
                          <a:cs typeface="Times New Roman"/>
                        </a:rPr>
                        <a:t>tomorrow</a:t>
                      </a:r>
                      <a:endParaRPr lang="en-US" sz="2800" dirty="0">
                        <a:latin typeface="Calibri"/>
                        <a:ea typeface="Calibri"/>
                        <a:cs typeface="Times New Roman"/>
                      </a:endParaRPr>
                    </a:p>
                  </a:txBody>
                  <a:tcPr marL="47625" marR="47625" marT="28575" marB="28575"/>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Word Order in Subordinate Clauses</a:t>
            </a:r>
            <a:br>
              <a:rPr lang="en-US" b="1" dirty="0" smtClean="0"/>
            </a:br>
            <a:endParaRPr lang="en-US" dirty="0"/>
          </a:p>
        </p:txBody>
      </p:sp>
      <p:graphicFrame>
        <p:nvGraphicFramePr>
          <p:cNvPr id="4" name="Content Placeholder 3"/>
          <p:cNvGraphicFramePr>
            <a:graphicFrameLocks noGrp="1"/>
          </p:cNvGraphicFramePr>
          <p:nvPr>
            <p:ph idx="1"/>
          </p:nvPr>
        </p:nvGraphicFramePr>
        <p:xfrm>
          <a:off x="304801" y="1981200"/>
          <a:ext cx="8534401" cy="4779264"/>
        </p:xfrm>
        <a:graphic>
          <a:graphicData uri="http://schemas.openxmlformats.org/drawingml/2006/table">
            <a:tbl>
              <a:tblPr firstRow="1" bandRow="1">
                <a:tableStyleId>{5C22544A-7EE6-4342-B048-85BDC9FD1C3A}</a:tableStyleId>
              </a:tblPr>
              <a:tblGrid>
                <a:gridCol w="1219200"/>
                <a:gridCol w="1219201"/>
                <a:gridCol w="1219200"/>
                <a:gridCol w="1219200"/>
                <a:gridCol w="1066799"/>
                <a:gridCol w="1143000"/>
                <a:gridCol w="1447801"/>
              </a:tblGrid>
              <a:tr h="1720596">
                <a:tc>
                  <a:txBody>
                    <a:bodyPr/>
                    <a:lstStyle/>
                    <a:p>
                      <a:pPr marL="0" marR="0" algn="ctr">
                        <a:lnSpc>
                          <a:spcPct val="115000"/>
                        </a:lnSpc>
                        <a:spcBef>
                          <a:spcPts val="1125"/>
                        </a:spcBef>
                        <a:spcAft>
                          <a:spcPts val="1125"/>
                        </a:spcAft>
                      </a:pPr>
                      <a:r>
                        <a:rPr lang="en-US" sz="1800" dirty="0" err="1" smtClean="0">
                          <a:solidFill>
                            <a:srgbClr val="000000"/>
                          </a:solidFill>
                          <a:latin typeface="Arial"/>
                          <a:ea typeface="Times New Roman"/>
                          <a:cs typeface="Times New Roman"/>
                        </a:rPr>
                        <a:t>Conjunc-tion</a:t>
                      </a:r>
                      <a:endParaRPr lang="en-US" sz="1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dirty="0">
                          <a:solidFill>
                            <a:srgbClr val="000000"/>
                          </a:solidFill>
                          <a:latin typeface="Arial"/>
                          <a:ea typeface="Times New Roman"/>
                          <a:cs typeface="Times New Roman"/>
                        </a:rPr>
                        <a:t>subject</a:t>
                      </a:r>
                      <a:endParaRPr lang="en-US" sz="24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verb(s)</a:t>
                      </a:r>
                      <a:endParaRPr lang="en-US" sz="24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indirect object</a:t>
                      </a:r>
                      <a:endParaRPr lang="en-US" sz="24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direct object</a:t>
                      </a:r>
                      <a:endParaRPr lang="en-US" sz="24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place</a:t>
                      </a:r>
                      <a:endParaRPr lang="en-US" sz="24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time</a:t>
                      </a:r>
                      <a:endParaRPr lang="en-US" sz="2400">
                        <a:latin typeface="Calibri"/>
                        <a:ea typeface="Calibri"/>
                        <a:cs typeface="Times New Roman"/>
                      </a:endParaRPr>
                    </a:p>
                  </a:txBody>
                  <a:tcPr marL="47625" marR="47625" marT="19050" marB="19050" anchor="ctr"/>
                </a:tc>
              </a:tr>
              <a:tr h="1319022">
                <a:tc>
                  <a:txBody>
                    <a:bodyPr/>
                    <a:lstStyle/>
                    <a:p>
                      <a:pPr marL="0" marR="0" algn="ctr">
                        <a:lnSpc>
                          <a:spcPct val="115000"/>
                        </a:lnSpc>
                        <a:spcBef>
                          <a:spcPts val="1125"/>
                        </a:spcBef>
                        <a:spcAft>
                          <a:spcPts val="1125"/>
                        </a:spcAft>
                      </a:pPr>
                      <a:r>
                        <a:rPr lang="en-US" sz="2400">
                          <a:latin typeface="Arial"/>
                          <a:ea typeface="Times New Roman"/>
                          <a:cs typeface="Times New Roman"/>
                        </a:rPr>
                        <a:t> </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I</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will tell</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you</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the story</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at school</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tomorrow ...</a:t>
                      </a:r>
                      <a:endParaRPr lang="en-US" sz="2400" dirty="0">
                        <a:latin typeface="Calibri"/>
                        <a:ea typeface="Calibri"/>
                        <a:cs typeface="Times New Roman"/>
                      </a:endParaRPr>
                    </a:p>
                  </a:txBody>
                  <a:tcPr marL="47625" marR="47625" marT="28575" marB="28575"/>
                </a:tc>
              </a:tr>
              <a:tr h="1739646">
                <a:tc>
                  <a:txBody>
                    <a:bodyPr/>
                    <a:lstStyle/>
                    <a:p>
                      <a:pPr marL="0" marR="0" algn="ctr">
                        <a:lnSpc>
                          <a:spcPct val="115000"/>
                        </a:lnSpc>
                        <a:spcBef>
                          <a:spcPts val="1125"/>
                        </a:spcBef>
                        <a:spcAft>
                          <a:spcPts val="1125"/>
                        </a:spcAft>
                      </a:pPr>
                      <a:r>
                        <a:rPr lang="en-US" sz="2000" dirty="0">
                          <a:latin typeface="Arial"/>
                          <a:ea typeface="Times New Roman"/>
                          <a:cs typeface="Times New Roman"/>
                        </a:rPr>
                        <a:t>because</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I</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don't have</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 </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time</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 </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now.</a:t>
                      </a:r>
                      <a:endParaRPr lang="en-US" sz="2400" dirty="0">
                        <a:latin typeface="Calibri"/>
                        <a:ea typeface="Calibri"/>
                        <a:cs typeface="Times New Roman"/>
                      </a:endParaRPr>
                    </a:p>
                  </a:txBody>
                  <a:tcPr marL="47625" marR="47625" marT="28575" marB="28575"/>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Position of Time Expressions</a:t>
            </a:r>
            <a:r>
              <a:rPr lang="en-US" dirty="0" smtClean="0"/>
              <a:t/>
            </a:r>
            <a:br>
              <a:rPr lang="en-US" dirty="0" smtClean="0"/>
            </a:br>
            <a:r>
              <a:rPr lang="en-US" b="1" dirty="0" smtClean="0"/>
              <a:t>and Adverbs of Frequency</a:t>
            </a:r>
            <a:endParaRPr lang="en-US" b="1" dirty="0"/>
          </a:p>
        </p:txBody>
      </p:sp>
      <p:graphicFrame>
        <p:nvGraphicFramePr>
          <p:cNvPr id="4" name="Content Placeholder 3"/>
          <p:cNvGraphicFramePr>
            <a:graphicFrameLocks noGrp="1"/>
          </p:cNvGraphicFramePr>
          <p:nvPr>
            <p:ph idx="1"/>
          </p:nvPr>
        </p:nvGraphicFramePr>
        <p:xfrm>
          <a:off x="457200" y="1600200"/>
          <a:ext cx="8229600" cy="6996684"/>
        </p:xfrm>
        <a:graphic>
          <a:graphicData uri="http://schemas.openxmlformats.org/drawingml/2006/table">
            <a:tbl>
              <a:tblPr firstRow="1" bandRow="1">
                <a:tableStyleId>{5C22544A-7EE6-4342-B048-85BDC9FD1C3A}</a:tableStyleId>
              </a:tblPr>
              <a:tblGrid>
                <a:gridCol w="1371600"/>
                <a:gridCol w="1920240"/>
                <a:gridCol w="1432560"/>
                <a:gridCol w="1859280"/>
                <a:gridCol w="1645920"/>
              </a:tblGrid>
              <a:tr h="2141220">
                <a:tc>
                  <a:txBody>
                    <a:bodyPr/>
                    <a:lstStyle/>
                    <a:p>
                      <a:pPr marL="0" marR="0" algn="ctr">
                        <a:lnSpc>
                          <a:spcPct val="115000"/>
                        </a:lnSpc>
                        <a:spcBef>
                          <a:spcPts val="1125"/>
                        </a:spcBef>
                        <a:spcAft>
                          <a:spcPts val="1125"/>
                        </a:spcAft>
                      </a:pPr>
                      <a:r>
                        <a:rPr lang="en-US" sz="2400" dirty="0">
                          <a:solidFill>
                            <a:srgbClr val="000000"/>
                          </a:solidFill>
                          <a:latin typeface="Arial"/>
                          <a:ea typeface="Times New Roman"/>
                          <a:cs typeface="Times New Roman"/>
                        </a:rPr>
                        <a:t>subject</a:t>
                      </a:r>
                      <a:endParaRPr lang="en-US" sz="24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dirty="0">
                          <a:solidFill>
                            <a:srgbClr val="000000"/>
                          </a:solidFill>
                          <a:latin typeface="Arial"/>
                          <a:ea typeface="Times New Roman"/>
                          <a:cs typeface="Times New Roman"/>
                        </a:rPr>
                        <a:t>auxiliary/be</a:t>
                      </a:r>
                      <a:endParaRPr lang="en-US" sz="24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adverb</a:t>
                      </a:r>
                      <a:endParaRPr lang="en-US" sz="24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main verb</a:t>
                      </a:r>
                      <a:endParaRPr lang="en-US" sz="240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400">
                          <a:solidFill>
                            <a:srgbClr val="000000"/>
                          </a:solidFill>
                          <a:latin typeface="Arial"/>
                          <a:ea typeface="Times New Roman"/>
                          <a:cs typeface="Times New Roman"/>
                        </a:rPr>
                        <a:t>object, place or time</a:t>
                      </a:r>
                      <a:endParaRPr lang="en-US" sz="2400">
                        <a:latin typeface="Calibri"/>
                        <a:ea typeface="Calibri"/>
                        <a:cs typeface="Times New Roman"/>
                      </a:endParaRPr>
                    </a:p>
                  </a:txBody>
                  <a:tcPr marL="47625" marR="47625" marT="19050" marB="19050" anchor="ctr"/>
                </a:tc>
              </a:tr>
              <a:tr h="1319022">
                <a:tc>
                  <a:txBody>
                    <a:bodyPr/>
                    <a:lstStyle/>
                    <a:p>
                      <a:pPr marL="0" marR="0" algn="ctr">
                        <a:lnSpc>
                          <a:spcPct val="115000"/>
                        </a:lnSpc>
                        <a:spcBef>
                          <a:spcPts val="1125"/>
                        </a:spcBef>
                        <a:spcAft>
                          <a:spcPts val="1125"/>
                        </a:spcAft>
                      </a:pPr>
                      <a:r>
                        <a:rPr lang="en-US" sz="2400">
                          <a:latin typeface="Arial"/>
                          <a:ea typeface="Times New Roman"/>
                          <a:cs typeface="Times New Roman"/>
                        </a:rPr>
                        <a:t>I</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 </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often</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go swimming</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in the evenings.</a:t>
                      </a:r>
                      <a:endParaRPr lang="en-US" sz="2400">
                        <a:latin typeface="Calibri"/>
                        <a:ea typeface="Calibri"/>
                        <a:cs typeface="Times New Roman"/>
                      </a:endParaRPr>
                    </a:p>
                  </a:txBody>
                  <a:tcPr marL="47625" marR="47625" marT="28575" marB="28575"/>
                </a:tc>
              </a:tr>
              <a:tr h="898398">
                <a:tc>
                  <a:txBody>
                    <a:bodyPr/>
                    <a:lstStyle/>
                    <a:p>
                      <a:pPr marL="0" marR="0" algn="ctr">
                        <a:lnSpc>
                          <a:spcPct val="115000"/>
                        </a:lnSpc>
                        <a:spcBef>
                          <a:spcPts val="1125"/>
                        </a:spcBef>
                        <a:spcAft>
                          <a:spcPts val="1125"/>
                        </a:spcAft>
                      </a:pPr>
                      <a:r>
                        <a:rPr lang="en-US" sz="2400">
                          <a:latin typeface="Arial"/>
                          <a:ea typeface="Times New Roman"/>
                          <a:cs typeface="Times New Roman"/>
                        </a:rPr>
                        <a:t>He</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doesn't</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always</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play</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tennis.</a:t>
                      </a:r>
                      <a:endParaRPr lang="en-US" sz="2400">
                        <a:latin typeface="Calibri"/>
                        <a:ea typeface="Calibri"/>
                        <a:cs typeface="Times New Roman"/>
                      </a:endParaRPr>
                    </a:p>
                  </a:txBody>
                  <a:tcPr marL="47625" marR="47625" marT="28575" marB="28575"/>
                </a:tc>
              </a:tr>
              <a:tr h="1739646">
                <a:tc>
                  <a:txBody>
                    <a:bodyPr/>
                    <a:lstStyle/>
                    <a:p>
                      <a:pPr marL="0" marR="0" algn="ctr">
                        <a:lnSpc>
                          <a:spcPct val="115000"/>
                        </a:lnSpc>
                        <a:spcBef>
                          <a:spcPts val="1125"/>
                        </a:spcBef>
                        <a:spcAft>
                          <a:spcPts val="1125"/>
                        </a:spcAft>
                      </a:pPr>
                      <a:r>
                        <a:rPr lang="en-US" sz="2400">
                          <a:latin typeface="Arial"/>
                          <a:ea typeface="Times New Roman"/>
                          <a:cs typeface="Times New Roman"/>
                        </a:rPr>
                        <a:t>We</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are</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usually</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 </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here in summer.</a:t>
                      </a:r>
                      <a:endParaRPr lang="en-US" sz="2400">
                        <a:latin typeface="Calibri"/>
                        <a:ea typeface="Calibri"/>
                        <a:cs typeface="Times New Roman"/>
                      </a:endParaRPr>
                    </a:p>
                  </a:txBody>
                  <a:tcPr marL="47625" marR="47625" marT="28575" marB="28575"/>
                </a:tc>
              </a:tr>
              <a:tr h="898398">
                <a:tc>
                  <a:txBody>
                    <a:bodyPr/>
                    <a:lstStyle/>
                    <a:p>
                      <a:pPr marL="0" marR="0" algn="ctr">
                        <a:lnSpc>
                          <a:spcPct val="115000"/>
                        </a:lnSpc>
                        <a:spcBef>
                          <a:spcPts val="1125"/>
                        </a:spcBef>
                        <a:spcAft>
                          <a:spcPts val="1125"/>
                        </a:spcAft>
                      </a:pPr>
                      <a:r>
                        <a:rPr lang="en-US" sz="2400">
                          <a:latin typeface="Arial"/>
                          <a:ea typeface="Times New Roman"/>
                          <a:cs typeface="Times New Roman"/>
                        </a:rPr>
                        <a:t>I</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have</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a:latin typeface="Arial"/>
                          <a:ea typeface="Times New Roman"/>
                          <a:cs typeface="Times New Roman"/>
                        </a:rPr>
                        <a:t>never</a:t>
                      </a:r>
                      <a:endParaRPr lang="en-US" sz="24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been</a:t>
                      </a:r>
                      <a:endParaRPr lang="en-US" sz="24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400" dirty="0">
                          <a:latin typeface="Arial"/>
                          <a:ea typeface="Times New Roman"/>
                          <a:cs typeface="Times New Roman"/>
                        </a:rPr>
                        <a:t>abroad.</a:t>
                      </a:r>
                      <a:endParaRPr lang="en-US" sz="2400" dirty="0">
                        <a:latin typeface="Calibri"/>
                        <a:ea typeface="Calibri"/>
                        <a:cs typeface="Times New Roman"/>
                      </a:endParaRPr>
                    </a:p>
                  </a:txBody>
                  <a:tcPr marL="47625" marR="47625" marT="28575" marB="28575"/>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b="1" dirty="0" smtClean="0"/>
              <a:t/>
            </a:r>
            <a:br>
              <a:rPr lang="en-US" b="1" dirty="0" smtClean="0"/>
            </a:br>
            <a:r>
              <a:rPr lang="en-US" b="1" dirty="0" smtClean="0"/>
              <a:t>Word Order in Questions</a:t>
            </a:r>
            <a:br>
              <a:rPr lang="en-US" b="1" dirty="0" smtClean="0"/>
            </a:br>
            <a:endParaRPr lang="en-US" dirty="0"/>
          </a:p>
        </p:txBody>
      </p:sp>
      <p:graphicFrame>
        <p:nvGraphicFramePr>
          <p:cNvPr id="4" name="Content Placeholder 3"/>
          <p:cNvGraphicFramePr>
            <a:graphicFrameLocks noGrp="1"/>
          </p:cNvGraphicFramePr>
          <p:nvPr>
            <p:ph idx="1"/>
          </p:nvPr>
        </p:nvGraphicFramePr>
        <p:xfrm>
          <a:off x="457200" y="1600200"/>
          <a:ext cx="8534400" cy="4731527"/>
        </p:xfrm>
        <a:graphic>
          <a:graphicData uri="http://schemas.openxmlformats.org/drawingml/2006/table">
            <a:tbl>
              <a:tblPr firstRow="1" bandRow="1">
                <a:tableStyleId>{5C22544A-7EE6-4342-B048-85BDC9FD1C3A}</a:tableStyleId>
              </a:tblPr>
              <a:tblGrid>
                <a:gridCol w="914400"/>
                <a:gridCol w="1219200"/>
                <a:gridCol w="1066800"/>
                <a:gridCol w="914400"/>
                <a:gridCol w="1028700"/>
                <a:gridCol w="876300"/>
                <a:gridCol w="1066800"/>
                <a:gridCol w="1447800"/>
              </a:tblGrid>
              <a:tr h="1457706">
                <a:tc>
                  <a:txBody>
                    <a:bodyPr/>
                    <a:lstStyle/>
                    <a:p>
                      <a:pPr marL="0" marR="0" algn="ctr">
                        <a:lnSpc>
                          <a:spcPct val="115000"/>
                        </a:lnSpc>
                        <a:spcBef>
                          <a:spcPts val="1125"/>
                        </a:spcBef>
                        <a:spcAft>
                          <a:spcPts val="1125"/>
                        </a:spcAft>
                      </a:pPr>
                      <a:r>
                        <a:rPr lang="en-US" sz="2000" dirty="0" err="1" smtClean="0">
                          <a:solidFill>
                            <a:srgbClr val="000000"/>
                          </a:solidFill>
                          <a:latin typeface="Arial"/>
                          <a:ea typeface="Times New Roman"/>
                          <a:cs typeface="Times New Roman"/>
                        </a:rPr>
                        <a:t>Interro-gative</a:t>
                      </a:r>
                      <a:endParaRPr lang="en-US" sz="20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000" dirty="0">
                          <a:solidFill>
                            <a:srgbClr val="000000"/>
                          </a:solidFill>
                          <a:latin typeface="Arial"/>
                          <a:ea typeface="Times New Roman"/>
                          <a:cs typeface="Times New Roman"/>
                        </a:rPr>
                        <a:t>auxiliary verb</a:t>
                      </a:r>
                      <a:endParaRPr lang="en-US" sz="20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000" dirty="0">
                          <a:solidFill>
                            <a:srgbClr val="000000"/>
                          </a:solidFill>
                          <a:latin typeface="Arial"/>
                          <a:ea typeface="Times New Roman"/>
                          <a:cs typeface="Times New Roman"/>
                        </a:rPr>
                        <a:t>subject</a:t>
                      </a:r>
                      <a:endParaRPr lang="en-US" sz="20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000" dirty="0">
                          <a:solidFill>
                            <a:srgbClr val="000000"/>
                          </a:solidFill>
                          <a:latin typeface="Arial"/>
                          <a:ea typeface="Times New Roman"/>
                          <a:cs typeface="Times New Roman"/>
                        </a:rPr>
                        <a:t>other </a:t>
                      </a:r>
                      <a:r>
                        <a:rPr lang="en-US" sz="1800" dirty="0">
                          <a:solidFill>
                            <a:srgbClr val="000000"/>
                          </a:solidFill>
                          <a:latin typeface="Arial"/>
                          <a:ea typeface="Times New Roman"/>
                          <a:cs typeface="Times New Roman"/>
                        </a:rPr>
                        <a:t>verb(s)</a:t>
                      </a:r>
                      <a:endParaRPr lang="en-US" sz="18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000" dirty="0">
                          <a:solidFill>
                            <a:srgbClr val="000000"/>
                          </a:solidFill>
                          <a:latin typeface="Arial"/>
                          <a:ea typeface="Times New Roman"/>
                          <a:cs typeface="Times New Roman"/>
                        </a:rPr>
                        <a:t>indirect object</a:t>
                      </a:r>
                      <a:endParaRPr lang="en-US" sz="20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000" dirty="0">
                          <a:solidFill>
                            <a:srgbClr val="000000"/>
                          </a:solidFill>
                          <a:latin typeface="Arial"/>
                          <a:ea typeface="Times New Roman"/>
                          <a:cs typeface="Times New Roman"/>
                        </a:rPr>
                        <a:t>direct object</a:t>
                      </a:r>
                      <a:endParaRPr lang="en-US" sz="20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000" dirty="0">
                          <a:solidFill>
                            <a:srgbClr val="000000"/>
                          </a:solidFill>
                          <a:latin typeface="Arial"/>
                          <a:ea typeface="Times New Roman"/>
                          <a:cs typeface="Times New Roman"/>
                        </a:rPr>
                        <a:t>place</a:t>
                      </a:r>
                      <a:endParaRPr lang="en-US" sz="2000" dirty="0">
                        <a:latin typeface="Calibri"/>
                        <a:ea typeface="Calibri"/>
                        <a:cs typeface="Times New Roman"/>
                      </a:endParaRPr>
                    </a:p>
                  </a:txBody>
                  <a:tcPr marL="47625" marR="47625" marT="19050" marB="19050" anchor="ctr"/>
                </a:tc>
                <a:tc>
                  <a:txBody>
                    <a:bodyPr/>
                    <a:lstStyle/>
                    <a:p>
                      <a:pPr marL="0" marR="0" algn="ctr">
                        <a:lnSpc>
                          <a:spcPct val="115000"/>
                        </a:lnSpc>
                        <a:spcBef>
                          <a:spcPts val="1125"/>
                        </a:spcBef>
                        <a:spcAft>
                          <a:spcPts val="1125"/>
                        </a:spcAft>
                      </a:pPr>
                      <a:r>
                        <a:rPr lang="en-US" sz="2000" dirty="0">
                          <a:solidFill>
                            <a:srgbClr val="000000"/>
                          </a:solidFill>
                          <a:latin typeface="Arial"/>
                          <a:ea typeface="Times New Roman"/>
                          <a:cs typeface="Times New Roman"/>
                        </a:rPr>
                        <a:t>time</a:t>
                      </a:r>
                      <a:endParaRPr lang="en-US" sz="2000" dirty="0">
                        <a:latin typeface="Calibri"/>
                        <a:ea typeface="Calibri"/>
                        <a:cs typeface="Times New Roman"/>
                      </a:endParaRPr>
                    </a:p>
                  </a:txBody>
                  <a:tcPr marL="47625" marR="47625" marT="19050" marB="19050" anchor="ctr"/>
                </a:tc>
              </a:tr>
              <a:tr h="1121855">
                <a:tc>
                  <a:txBody>
                    <a:bodyPr/>
                    <a:lstStyle/>
                    <a:p>
                      <a:pPr marL="0" marR="0" algn="ctr">
                        <a:lnSpc>
                          <a:spcPct val="115000"/>
                        </a:lnSpc>
                        <a:spcBef>
                          <a:spcPts val="1125"/>
                        </a:spcBef>
                        <a:spcAft>
                          <a:spcPts val="1125"/>
                        </a:spcAft>
                      </a:pPr>
                      <a:r>
                        <a:rPr lang="en-US" sz="2000" dirty="0">
                          <a:latin typeface="Arial"/>
                          <a:ea typeface="Times New Roman"/>
                          <a:cs typeface="Times New Roman"/>
                        </a:rPr>
                        <a:t>What</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would</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you</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like to tell</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me</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 </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 </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 </a:t>
                      </a:r>
                      <a:endParaRPr lang="en-US" sz="2000">
                        <a:latin typeface="Calibri"/>
                        <a:ea typeface="Calibri"/>
                        <a:cs typeface="Times New Roman"/>
                      </a:endParaRPr>
                    </a:p>
                  </a:txBody>
                  <a:tcPr marL="47625" marR="47625" marT="28575" marB="28575"/>
                </a:tc>
              </a:tr>
              <a:tr h="1121855">
                <a:tc>
                  <a:txBody>
                    <a:bodyPr/>
                    <a:lstStyle/>
                    <a:p>
                      <a:pPr marL="0" marR="0" algn="ctr">
                        <a:lnSpc>
                          <a:spcPct val="115000"/>
                        </a:lnSpc>
                        <a:spcBef>
                          <a:spcPts val="1125"/>
                        </a:spcBef>
                        <a:spcAft>
                          <a:spcPts val="1125"/>
                        </a:spcAft>
                      </a:pPr>
                      <a:r>
                        <a:rPr lang="en-US" sz="2000">
                          <a:latin typeface="Arial"/>
                          <a:ea typeface="Times New Roman"/>
                          <a:cs typeface="Times New Roman"/>
                        </a:rPr>
                        <a:t> </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Did</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you</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have</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 </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a party</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in your flat</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yesterday?</a:t>
                      </a:r>
                      <a:endParaRPr lang="en-US" sz="2000">
                        <a:latin typeface="Calibri"/>
                        <a:ea typeface="Calibri"/>
                        <a:cs typeface="Times New Roman"/>
                      </a:endParaRPr>
                    </a:p>
                  </a:txBody>
                  <a:tcPr marL="47625" marR="47625" marT="28575" marB="28575"/>
                </a:tc>
              </a:tr>
              <a:tr h="1030111">
                <a:tc>
                  <a:txBody>
                    <a:bodyPr/>
                    <a:lstStyle/>
                    <a:p>
                      <a:pPr marL="0" marR="0" algn="ctr">
                        <a:lnSpc>
                          <a:spcPct val="115000"/>
                        </a:lnSpc>
                        <a:spcBef>
                          <a:spcPts val="1125"/>
                        </a:spcBef>
                        <a:spcAft>
                          <a:spcPts val="1125"/>
                        </a:spcAft>
                      </a:pPr>
                      <a:r>
                        <a:rPr lang="en-US" sz="2000">
                          <a:latin typeface="Arial"/>
                          <a:ea typeface="Times New Roman"/>
                          <a:cs typeface="Times New Roman"/>
                        </a:rPr>
                        <a:t>When</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were</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you</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 </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a:latin typeface="Arial"/>
                          <a:ea typeface="Times New Roman"/>
                          <a:cs typeface="Times New Roman"/>
                        </a:rPr>
                        <a:t> </a:t>
                      </a:r>
                      <a:endParaRPr lang="en-US" sz="200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 </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here?</a:t>
                      </a:r>
                      <a:endParaRPr lang="en-US" sz="2000" dirty="0">
                        <a:latin typeface="Calibri"/>
                        <a:ea typeface="Calibri"/>
                        <a:cs typeface="Times New Roman"/>
                      </a:endParaRPr>
                    </a:p>
                  </a:txBody>
                  <a:tcPr marL="47625" marR="47625" marT="28575" marB="28575"/>
                </a:tc>
                <a:tc>
                  <a:txBody>
                    <a:bodyPr/>
                    <a:lstStyle/>
                    <a:p>
                      <a:pPr marL="0" marR="0" algn="ctr">
                        <a:lnSpc>
                          <a:spcPct val="115000"/>
                        </a:lnSpc>
                        <a:spcBef>
                          <a:spcPts val="1125"/>
                        </a:spcBef>
                        <a:spcAft>
                          <a:spcPts val="1125"/>
                        </a:spcAft>
                      </a:pPr>
                      <a:r>
                        <a:rPr lang="en-US" sz="2000" dirty="0">
                          <a:latin typeface="Arial"/>
                          <a:ea typeface="Times New Roman"/>
                          <a:cs typeface="Times New Roman"/>
                        </a:rPr>
                        <a:t> </a:t>
                      </a:r>
                      <a:endParaRPr lang="en-US" sz="2000" dirty="0">
                        <a:latin typeface="Calibri"/>
                        <a:ea typeface="Calibri"/>
                        <a:cs typeface="Times New Roman"/>
                      </a:endParaRPr>
                    </a:p>
                  </a:txBody>
                  <a:tcPr marL="47625" marR="47625" marT="28575" marB="28575"/>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00201"/>
            <a:ext cx="7772400" cy="990600"/>
          </a:xfrm>
        </p:spPr>
        <p:txBody>
          <a:bodyPr>
            <a:normAutofit fontScale="90000"/>
          </a:bodyPr>
          <a:lstStyle/>
          <a:p>
            <a:r>
              <a:rPr lang="en-US" b="1" dirty="0" smtClean="0"/>
              <a:t/>
            </a:r>
            <a:br>
              <a:rPr lang="en-US" b="1" dirty="0" smtClean="0"/>
            </a:br>
            <a:r>
              <a:rPr lang="en-US" b="1" dirty="0" smtClean="0"/>
              <a:t>DETERMINERS</a:t>
            </a:r>
            <a:r>
              <a:rPr lang="en-US" dirty="0"/>
              <a:t/>
            </a:r>
            <a:br>
              <a:rPr lang="en-US" dirty="0"/>
            </a:br>
            <a:endParaRPr lang="en-US" dirty="0"/>
          </a:p>
        </p:txBody>
      </p:sp>
      <p:sp>
        <p:nvSpPr>
          <p:cNvPr id="3" name="Subtitle 2"/>
          <p:cNvSpPr>
            <a:spLocks noGrp="1"/>
          </p:cNvSpPr>
          <p:nvPr>
            <p:ph type="subTitle" idx="1"/>
          </p:nvPr>
        </p:nvSpPr>
        <p:spPr>
          <a:xfrm>
            <a:off x="1371600" y="3276600"/>
            <a:ext cx="6400800" cy="990600"/>
          </a:xfrm>
        </p:spPr>
        <p:txBody>
          <a:bodyPr/>
          <a:lstStyle/>
          <a:p>
            <a:r>
              <a:rPr lang="en-US" b="1" dirty="0">
                <a:solidFill>
                  <a:schemeClr val="tx1"/>
                </a:solidFill>
              </a:rPr>
              <a:t>FUNCTION AND </a:t>
            </a:r>
            <a:r>
              <a:rPr lang="en-US" b="1" dirty="0" smtClean="0">
                <a:solidFill>
                  <a:schemeClr val="tx1"/>
                </a:solidFill>
              </a:rPr>
              <a:t>CLASSES</a:t>
            </a:r>
            <a:endParaRPr lang="en-US" dirty="0">
              <a:solidFill>
                <a:schemeClr val="tx1"/>
              </a:solidFill>
            </a:endParaRPr>
          </a:p>
          <a:p>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2000"/>
          </a:xfrm>
        </p:spPr>
        <p:txBody>
          <a:bodyPr/>
          <a:lstStyle/>
          <a:p>
            <a:r>
              <a:rPr lang="en-US" b="1" dirty="0"/>
              <a:t>Function</a:t>
            </a:r>
            <a:endParaRPr lang="en-US" dirty="0"/>
          </a:p>
        </p:txBody>
      </p:sp>
      <p:sp>
        <p:nvSpPr>
          <p:cNvPr id="3" name="Content Placeholder 2"/>
          <p:cNvSpPr>
            <a:spLocks noGrp="1"/>
          </p:cNvSpPr>
          <p:nvPr>
            <p:ph idx="1"/>
          </p:nvPr>
        </p:nvSpPr>
        <p:spPr>
          <a:xfrm>
            <a:off x="533400" y="1600200"/>
            <a:ext cx="8229600" cy="4343400"/>
          </a:xfrm>
        </p:spPr>
        <p:txBody>
          <a:bodyPr>
            <a:normAutofit lnSpcReduction="10000"/>
          </a:bodyPr>
          <a:lstStyle/>
          <a:p>
            <a:pPr>
              <a:buNone/>
            </a:pPr>
            <a:r>
              <a:rPr lang="en-US" dirty="0" smtClean="0"/>
              <a:t>	</a:t>
            </a:r>
            <a:r>
              <a:rPr lang="en-US" u="sng" dirty="0" smtClean="0"/>
              <a:t>Determiners </a:t>
            </a:r>
            <a:r>
              <a:rPr lang="en-US" u="sng" dirty="0"/>
              <a:t>are words placed in front of a noun to make it clear </a:t>
            </a:r>
            <a:r>
              <a:rPr lang="en-US" u="sng" dirty="0" smtClean="0"/>
              <a:t>as to what </a:t>
            </a:r>
            <a:r>
              <a:rPr lang="en-US" u="sng" dirty="0"/>
              <a:t>the noun refers to</a:t>
            </a:r>
            <a:r>
              <a:rPr lang="en-US" dirty="0" smtClean="0"/>
              <a:t>.</a:t>
            </a:r>
            <a:br>
              <a:rPr lang="en-US" dirty="0" smtClean="0"/>
            </a:br>
            <a:r>
              <a:rPr lang="en-US" dirty="0" smtClean="0"/>
              <a:t/>
            </a:r>
            <a:br>
              <a:rPr lang="en-US" dirty="0" smtClean="0"/>
            </a:br>
            <a:r>
              <a:rPr lang="en-US" dirty="0" smtClean="0"/>
              <a:t>The </a:t>
            </a:r>
            <a:r>
              <a:rPr lang="en-US" dirty="0"/>
              <a:t>word '</a:t>
            </a:r>
            <a:r>
              <a:rPr lang="en-US" i="1" dirty="0"/>
              <a:t>people</a:t>
            </a:r>
            <a:r>
              <a:rPr lang="en-US" dirty="0"/>
              <a:t>' by itself is a general reference to some group of human beings. If someone says '</a:t>
            </a:r>
            <a:r>
              <a:rPr lang="en-US" b="1" i="1" dirty="0"/>
              <a:t>these</a:t>
            </a:r>
            <a:r>
              <a:rPr lang="en-US" i="1" dirty="0"/>
              <a:t> people', </a:t>
            </a:r>
            <a:r>
              <a:rPr lang="en-US" dirty="0"/>
              <a:t>we know which group they are talking about, and if they say '</a:t>
            </a:r>
            <a:r>
              <a:rPr lang="en-US" b="1" i="1" dirty="0"/>
              <a:t>a lot of</a:t>
            </a:r>
            <a:r>
              <a:rPr lang="en-US" i="1" dirty="0"/>
              <a:t> people' </a:t>
            </a:r>
            <a:r>
              <a:rPr lang="en-US" dirty="0"/>
              <a:t>we know how big the group is. </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91600" cy="914400"/>
          </a:xfrm>
        </p:spPr>
        <p:txBody>
          <a:bodyPr>
            <a:normAutofit/>
          </a:bodyPr>
          <a:lstStyle/>
          <a:p>
            <a:r>
              <a:rPr lang="en-US" b="1" dirty="0"/>
              <a:t>Classes of Determiners</a:t>
            </a:r>
            <a:endParaRPr lang="en-US" dirty="0"/>
          </a:p>
        </p:txBody>
      </p:sp>
      <p:sp>
        <p:nvSpPr>
          <p:cNvPr id="3" name="Content Placeholder 2"/>
          <p:cNvSpPr>
            <a:spLocks noGrp="1"/>
          </p:cNvSpPr>
          <p:nvPr>
            <p:ph idx="1"/>
          </p:nvPr>
        </p:nvSpPr>
        <p:spPr>
          <a:xfrm>
            <a:off x="406400" y="1200150"/>
            <a:ext cx="8128000" cy="5886450"/>
          </a:xfrm>
        </p:spPr>
        <p:txBody>
          <a:bodyPr numCol="2">
            <a:normAutofit/>
          </a:bodyPr>
          <a:lstStyle/>
          <a:p>
            <a:r>
              <a:rPr lang="en-US" sz="2400" dirty="0">
                <a:hlinkClick r:id="rId3"/>
              </a:rPr>
              <a:t>Definite and Indefinite articles</a:t>
            </a:r>
            <a:r>
              <a:rPr lang="en-US" sz="2400" dirty="0"/>
              <a:t/>
            </a:r>
            <a:br>
              <a:rPr lang="en-US" sz="2400" dirty="0"/>
            </a:br>
            <a:r>
              <a:rPr lang="en-US" sz="2400" i="1" dirty="0"/>
              <a:t>the, a, an</a:t>
            </a:r>
            <a:endParaRPr lang="en-US" sz="2400" dirty="0"/>
          </a:p>
          <a:p>
            <a:r>
              <a:rPr lang="en-US" sz="2400" dirty="0">
                <a:hlinkClick r:id="rId4"/>
              </a:rPr>
              <a:t>Demonstratives</a:t>
            </a:r>
            <a:r>
              <a:rPr lang="en-US" sz="2400" b="1" dirty="0"/>
              <a:t/>
            </a:r>
            <a:br>
              <a:rPr lang="en-US" sz="2400" b="1" dirty="0"/>
            </a:br>
            <a:r>
              <a:rPr lang="en-US" sz="2400" i="1" dirty="0"/>
              <a:t>this, that, these, those</a:t>
            </a:r>
            <a:endParaRPr lang="en-US" sz="2400" dirty="0"/>
          </a:p>
          <a:p>
            <a:r>
              <a:rPr lang="en-US" sz="2400" dirty="0">
                <a:hlinkClick r:id="rId5"/>
              </a:rPr>
              <a:t>Possessives</a:t>
            </a:r>
            <a:r>
              <a:rPr lang="en-US" sz="2400" b="1" dirty="0"/>
              <a:t/>
            </a:r>
            <a:br>
              <a:rPr lang="en-US" sz="2400" b="1" dirty="0"/>
            </a:br>
            <a:r>
              <a:rPr lang="en-US" sz="2400" i="1" dirty="0"/>
              <a:t>my, your, his, her, its, our, their</a:t>
            </a:r>
            <a:endParaRPr lang="en-US" sz="2400" dirty="0"/>
          </a:p>
          <a:p>
            <a:r>
              <a:rPr lang="en-US" sz="2400" dirty="0">
                <a:hlinkClick r:id="rId6"/>
              </a:rPr>
              <a:t>Quantifiers</a:t>
            </a:r>
            <a:r>
              <a:rPr lang="en-US" sz="2400" b="1" dirty="0"/>
              <a:t/>
            </a:r>
            <a:br>
              <a:rPr lang="en-US" sz="2400" b="1" dirty="0"/>
            </a:br>
            <a:r>
              <a:rPr lang="en-US" sz="2400" i="1" dirty="0"/>
              <a:t>a few, a little, much, many, a lot of, most, some, any, enough, etc</a:t>
            </a:r>
            <a:r>
              <a:rPr lang="en-US" sz="2400" i="1" dirty="0" smtClean="0"/>
              <a:t>.</a:t>
            </a:r>
          </a:p>
          <a:p>
            <a:endParaRPr lang="en-US" sz="2400" i="1" dirty="0" smtClean="0"/>
          </a:p>
          <a:p>
            <a:pPr>
              <a:buNone/>
            </a:pPr>
            <a:endParaRPr lang="en-US" sz="2400" dirty="0"/>
          </a:p>
          <a:p>
            <a:r>
              <a:rPr lang="en-US" sz="2400" dirty="0">
                <a:hlinkClick r:id="rId7"/>
              </a:rPr>
              <a:t>Numbers</a:t>
            </a:r>
            <a:r>
              <a:rPr lang="en-US" sz="2400" u="sng" dirty="0"/>
              <a:t/>
            </a:r>
            <a:br>
              <a:rPr lang="en-US" sz="2400" u="sng" dirty="0"/>
            </a:br>
            <a:r>
              <a:rPr lang="en-US" sz="2400" i="1" dirty="0"/>
              <a:t>one, ten, thirty, etc.</a:t>
            </a:r>
            <a:endParaRPr lang="en-US" sz="2400" dirty="0"/>
          </a:p>
          <a:p>
            <a:r>
              <a:rPr lang="en-US" sz="2400" dirty="0">
                <a:hlinkClick r:id="rId8"/>
              </a:rPr>
              <a:t>Distributives</a:t>
            </a:r>
            <a:r>
              <a:rPr lang="en-US" sz="2400" b="1" dirty="0"/>
              <a:t/>
            </a:r>
            <a:br>
              <a:rPr lang="en-US" sz="2400" b="1" dirty="0"/>
            </a:br>
            <a:r>
              <a:rPr lang="en-US" sz="2400" i="1" dirty="0"/>
              <a:t>all, both, half, either, neither, each, every</a:t>
            </a:r>
            <a:endParaRPr lang="en-US" sz="2400" dirty="0"/>
          </a:p>
          <a:p>
            <a:r>
              <a:rPr lang="en-US" sz="2400" dirty="0">
                <a:hlinkClick r:id="rId9"/>
              </a:rPr>
              <a:t>Difference words</a:t>
            </a:r>
            <a:r>
              <a:rPr lang="en-US" sz="2400" b="1" dirty="0"/>
              <a:t/>
            </a:r>
            <a:br>
              <a:rPr lang="en-US" sz="2400" b="1" dirty="0"/>
            </a:br>
            <a:r>
              <a:rPr lang="en-US" sz="2400" i="1" dirty="0"/>
              <a:t>other, another</a:t>
            </a:r>
            <a:endParaRPr lang="en-US" sz="2400" dirty="0"/>
          </a:p>
          <a:p>
            <a:r>
              <a:rPr lang="en-US" sz="2400" dirty="0">
                <a:hlinkClick r:id="rId10"/>
              </a:rPr>
              <a:t>Question words</a:t>
            </a:r>
            <a:r>
              <a:rPr lang="en-US" sz="2400" b="1" dirty="0"/>
              <a:t/>
            </a:r>
            <a:br>
              <a:rPr lang="en-US" sz="2400" b="1" dirty="0"/>
            </a:br>
            <a:r>
              <a:rPr lang="en-US" sz="2400" i="1" dirty="0"/>
              <a:t>Which, what, whose</a:t>
            </a:r>
            <a:endParaRPr lang="en-US" sz="2400" dirty="0"/>
          </a:p>
          <a:p>
            <a:r>
              <a:rPr lang="en-US" sz="2400" dirty="0">
                <a:hlinkClick r:id="rId11"/>
              </a:rPr>
              <a:t>Defining words</a:t>
            </a:r>
            <a:r>
              <a:rPr lang="en-US" sz="2400" b="1" dirty="0"/>
              <a:t/>
            </a:r>
            <a:br>
              <a:rPr lang="en-US" sz="2400" b="1" dirty="0"/>
            </a:br>
            <a:r>
              <a:rPr lang="en-US" sz="2400" i="1" dirty="0"/>
              <a:t>which, whose</a:t>
            </a:r>
            <a:endParaRPr lang="en-US" sz="2400" dirty="0"/>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371600"/>
          </a:xfrm>
        </p:spPr>
        <p:txBody>
          <a:bodyPr>
            <a:normAutofit fontScale="90000"/>
          </a:bodyPr>
          <a:lstStyle/>
          <a:p>
            <a:r>
              <a:rPr lang="en-US" sz="5300" b="1" dirty="0" smtClean="0"/>
              <a:t/>
            </a:r>
            <a:br>
              <a:rPr lang="en-US" sz="5300" b="1" dirty="0" smtClean="0"/>
            </a:br>
            <a:r>
              <a:rPr lang="en-US" sz="5300" b="1" dirty="0" smtClean="0"/>
              <a:t>PREPOSITIONS </a:t>
            </a:r>
            <a:r>
              <a:rPr lang="en-US" sz="5300" b="1" dirty="0"/>
              <a:t/>
            </a:r>
            <a:br>
              <a:rPr lang="en-US" sz="5300" b="1" dirty="0"/>
            </a:br>
            <a:endParaRPr lang="en-US" sz="5300" b="1" dirty="0"/>
          </a:p>
        </p:txBody>
      </p:sp>
      <p:sp>
        <p:nvSpPr>
          <p:cNvPr id="4" name="Rectangle 3"/>
          <p:cNvSpPr/>
          <p:nvPr/>
        </p:nvSpPr>
        <p:spPr>
          <a:xfrm>
            <a:off x="1219200" y="2590800"/>
            <a:ext cx="6858000" cy="2554545"/>
          </a:xfrm>
          <a:prstGeom prst="rect">
            <a:avLst/>
          </a:prstGeom>
        </p:spPr>
        <p:txBody>
          <a:bodyPr wrap="square">
            <a:spAutoFit/>
          </a:bodyPr>
          <a:lstStyle/>
          <a:p>
            <a:r>
              <a:rPr lang="en-US" sz="3200" dirty="0"/>
              <a:t>A preposition is a word that relates a noun or pronoun to another word in a sentence. </a:t>
            </a:r>
            <a:endParaRPr lang="en-US" sz="3200" dirty="0" smtClean="0"/>
          </a:p>
          <a:p>
            <a:endParaRPr lang="en-US" sz="3200" dirty="0" smtClean="0"/>
          </a:p>
          <a:p>
            <a:r>
              <a:rPr lang="en-US" sz="3200" dirty="0" smtClean="0"/>
              <a:t>	"</a:t>
            </a:r>
            <a:r>
              <a:rPr lang="en-US" sz="3200" dirty="0"/>
              <a:t>The dog sat </a:t>
            </a:r>
            <a:r>
              <a:rPr lang="en-US" sz="3200" b="1" u="sng" dirty="0"/>
              <a:t>under</a:t>
            </a:r>
            <a:r>
              <a:rPr lang="en-US" sz="3200" dirty="0"/>
              <a:t> the tree."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762000"/>
          </a:xfrm>
        </p:spPr>
        <p:txBody>
          <a:bodyPr/>
          <a:lstStyle/>
          <a:p>
            <a:r>
              <a:rPr lang="en-US" b="1" dirty="0" smtClean="0">
                <a:cs typeface="Times New Roman" pitchFamily="18" charset="0"/>
              </a:rPr>
              <a:t>Parallelism</a:t>
            </a:r>
            <a:endParaRPr lang="en-US" b="1" dirty="0">
              <a:cs typeface="Times New Roman" pitchFamily="18" charset="0"/>
            </a:endParaRPr>
          </a:p>
        </p:txBody>
      </p:sp>
      <p:sp>
        <p:nvSpPr>
          <p:cNvPr id="3" name="Content Placeholder 2"/>
          <p:cNvSpPr>
            <a:spLocks noGrp="1"/>
          </p:cNvSpPr>
          <p:nvPr>
            <p:ph idx="1"/>
          </p:nvPr>
        </p:nvSpPr>
        <p:spPr>
          <a:xfrm>
            <a:off x="533400" y="1295400"/>
            <a:ext cx="7924800" cy="5105400"/>
          </a:xfrm>
        </p:spPr>
        <p:txBody>
          <a:bodyPr>
            <a:normAutofit/>
          </a:bodyPr>
          <a:lstStyle/>
          <a:p>
            <a:pPr algn="just"/>
            <a:r>
              <a:rPr lang="en-US" sz="3000" dirty="0" smtClean="0">
                <a:latin typeface="+mj-lt"/>
                <a:cs typeface="Times New Roman" pitchFamily="18" charset="0"/>
              </a:rPr>
              <a:t>We wanted </a:t>
            </a:r>
            <a:r>
              <a:rPr lang="en-US" sz="3000" i="1" dirty="0" smtClean="0">
                <a:latin typeface="+mj-lt"/>
                <a:cs typeface="Times New Roman" pitchFamily="18" charset="0"/>
              </a:rPr>
              <a:t>to cook </a:t>
            </a:r>
            <a:r>
              <a:rPr lang="en-US" sz="3000" dirty="0" smtClean="0">
                <a:latin typeface="+mj-lt"/>
                <a:cs typeface="Times New Roman" pitchFamily="18" charset="0"/>
              </a:rPr>
              <a:t>and </a:t>
            </a:r>
            <a:r>
              <a:rPr lang="en-US" sz="3000" i="1" dirty="0" smtClean="0">
                <a:latin typeface="+mj-lt"/>
                <a:cs typeface="Times New Roman" pitchFamily="18" charset="0"/>
              </a:rPr>
              <a:t>to go swimming. </a:t>
            </a:r>
          </a:p>
          <a:p>
            <a:pPr algn="just">
              <a:buNone/>
            </a:pPr>
            <a:r>
              <a:rPr lang="en-US" sz="3000" dirty="0" smtClean="0">
                <a:latin typeface="+mj-lt"/>
                <a:cs typeface="Times New Roman" pitchFamily="18" charset="0"/>
              </a:rPr>
              <a:t>	We wanted </a:t>
            </a:r>
            <a:r>
              <a:rPr lang="en-US" sz="3000" i="1" dirty="0" smtClean="0">
                <a:latin typeface="+mj-lt"/>
                <a:cs typeface="Times New Roman" pitchFamily="18" charset="0"/>
              </a:rPr>
              <a:t>to cook </a:t>
            </a:r>
            <a:r>
              <a:rPr lang="en-US" sz="3000" dirty="0" smtClean="0">
                <a:latin typeface="+mj-lt"/>
                <a:cs typeface="Times New Roman" pitchFamily="18" charset="0"/>
              </a:rPr>
              <a:t>and </a:t>
            </a:r>
            <a:r>
              <a:rPr lang="en-US" sz="3000" i="1" dirty="0" smtClean="0">
                <a:latin typeface="+mj-lt"/>
                <a:cs typeface="Times New Roman" pitchFamily="18" charset="0"/>
              </a:rPr>
              <a:t>to swim</a:t>
            </a:r>
            <a:r>
              <a:rPr lang="en-US" sz="3000" b="1" dirty="0" smtClean="0">
                <a:latin typeface="+mj-lt"/>
                <a:cs typeface="Times New Roman" pitchFamily="18" charset="0"/>
              </a:rPr>
              <a:t>. </a:t>
            </a:r>
          </a:p>
          <a:p>
            <a:r>
              <a:rPr lang="en-US" sz="3000" dirty="0" smtClean="0">
                <a:latin typeface="+mj-lt"/>
                <a:cs typeface="Times New Roman" pitchFamily="18" charset="0"/>
              </a:rPr>
              <a:t>He is talented, intelligent and has charm. </a:t>
            </a:r>
          </a:p>
          <a:p>
            <a:pPr>
              <a:buNone/>
            </a:pPr>
            <a:r>
              <a:rPr lang="en-US" sz="3000" dirty="0" smtClean="0">
                <a:latin typeface="+mj-lt"/>
                <a:cs typeface="Times New Roman" pitchFamily="18" charset="0"/>
              </a:rPr>
              <a:t>	He is talented, intelligent and charming.</a:t>
            </a:r>
          </a:p>
          <a:p>
            <a:r>
              <a:rPr lang="en-US" sz="3000" dirty="0" smtClean="0">
                <a:latin typeface="+mj-lt"/>
                <a:cs typeface="Times New Roman" pitchFamily="18" charset="0"/>
              </a:rPr>
              <a:t>Mary likes hiking, swimming, and to ride a bicycle.</a:t>
            </a:r>
          </a:p>
          <a:p>
            <a:pPr>
              <a:buNone/>
            </a:pPr>
            <a:r>
              <a:rPr lang="en-US" sz="3000" dirty="0" smtClean="0">
                <a:latin typeface="+mj-lt"/>
                <a:cs typeface="Times New Roman" pitchFamily="18" charset="0"/>
              </a:rPr>
              <a:t>	Mary likes hiking, swimming, and riding a bicycle.</a:t>
            </a:r>
          </a:p>
          <a:p>
            <a:pPr algn="just"/>
            <a:endParaRPr lang="en-US" sz="3600" b="1" dirty="0">
              <a:solidFill>
                <a:srgbClr val="00B050"/>
              </a:solidFill>
              <a:latin typeface="+mj-lt"/>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86400"/>
          </a:xfrm>
        </p:spPr>
        <p:txBody>
          <a:bodyPr>
            <a:normAutofit/>
          </a:bodyPr>
          <a:lstStyle/>
          <a:p>
            <a:pPr algn="just">
              <a:buNone/>
            </a:pPr>
            <a:r>
              <a:rPr lang="en-US" sz="3600" b="1" dirty="0" smtClean="0">
                <a:latin typeface="Times New Roman" pitchFamily="18" charset="0"/>
                <a:cs typeface="Times New Roman" pitchFamily="18" charset="0"/>
              </a:rPr>
              <a:t>	</a:t>
            </a:r>
            <a:r>
              <a:rPr lang="en-US" sz="3600" b="1" dirty="0" smtClean="0">
                <a:latin typeface="+mj-lt"/>
                <a:cs typeface="Times New Roman" pitchFamily="18" charset="0"/>
              </a:rPr>
              <a:t>Parallel structure means </a:t>
            </a:r>
            <a:r>
              <a:rPr lang="en-US" sz="3600" dirty="0" smtClean="0">
                <a:latin typeface="+mj-lt"/>
                <a:cs typeface="Times New Roman" pitchFamily="18" charset="0"/>
              </a:rPr>
              <a:t>that two or more ideas in a sentence are expressed in similar form.  </a:t>
            </a:r>
            <a:r>
              <a:rPr lang="en-US" sz="3600" i="1" dirty="0" smtClean="0">
                <a:latin typeface="+mj-lt"/>
                <a:cs typeface="Times New Roman" pitchFamily="18" charset="0"/>
              </a:rPr>
              <a:t>And, but</a:t>
            </a:r>
            <a:r>
              <a:rPr lang="en-US" sz="3600" dirty="0" smtClean="0">
                <a:latin typeface="+mj-lt"/>
                <a:cs typeface="Times New Roman" pitchFamily="18" charset="0"/>
              </a:rPr>
              <a:t> and </a:t>
            </a:r>
            <a:r>
              <a:rPr lang="en-US" sz="3600" i="1" dirty="0" smtClean="0">
                <a:latin typeface="+mj-lt"/>
                <a:cs typeface="Times New Roman" pitchFamily="18" charset="0"/>
              </a:rPr>
              <a:t>or  </a:t>
            </a:r>
            <a:r>
              <a:rPr lang="en-US" sz="3600" dirty="0" smtClean="0">
                <a:latin typeface="+mj-lt"/>
                <a:cs typeface="Times New Roman" pitchFamily="18" charset="0"/>
              </a:rPr>
              <a:t>usually join similar terms—two or more nouns, adjectives, verbs, adverbs, phases or clauses. </a:t>
            </a:r>
          </a:p>
          <a:p>
            <a:pPr algn="just"/>
            <a:r>
              <a:rPr lang="en-US" sz="3600" dirty="0" smtClean="0">
                <a:latin typeface="+mj-lt"/>
                <a:cs typeface="Times New Roman" pitchFamily="18" charset="0"/>
              </a:rPr>
              <a:t>My ambition is </a:t>
            </a:r>
            <a:r>
              <a:rPr lang="en-US" sz="3600" b="1" dirty="0" smtClean="0">
                <a:solidFill>
                  <a:schemeClr val="accent2">
                    <a:lumMod val="75000"/>
                  </a:schemeClr>
                </a:solidFill>
                <a:latin typeface="+mj-lt"/>
                <a:cs typeface="Times New Roman" pitchFamily="18" charset="0"/>
              </a:rPr>
              <a:t>to be a doctor </a:t>
            </a:r>
            <a:r>
              <a:rPr lang="en-US" sz="3600" dirty="0" smtClean="0">
                <a:latin typeface="+mj-lt"/>
                <a:cs typeface="Times New Roman" pitchFamily="18" charset="0"/>
              </a:rPr>
              <a:t>and </a:t>
            </a:r>
            <a:r>
              <a:rPr lang="en-US" sz="3600" b="1" dirty="0" smtClean="0">
                <a:solidFill>
                  <a:schemeClr val="accent2">
                    <a:lumMod val="75000"/>
                  </a:schemeClr>
                </a:solidFill>
                <a:latin typeface="+mj-lt"/>
                <a:cs typeface="Times New Roman" pitchFamily="18" charset="0"/>
              </a:rPr>
              <a:t>to specialize in surgery. </a:t>
            </a:r>
            <a:r>
              <a:rPr lang="en-US" sz="3600" b="1" dirty="0" smtClean="0">
                <a:latin typeface="+mj-lt"/>
                <a:cs typeface="Times New Roman" pitchFamily="18" charset="0"/>
              </a:rPr>
              <a:t>(Parallel)</a:t>
            </a:r>
          </a:p>
          <a:p>
            <a:pPr algn="just"/>
            <a:endParaRPr lang="en-US" sz="4000" b="1" dirty="0">
              <a:solidFill>
                <a:srgbClr val="00B050"/>
              </a:solidFill>
              <a:latin typeface="Times New Roman" pitchFamily="18" charset="0"/>
              <a:cs typeface="Times New Roman"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lvl="0"/>
            <a:r>
              <a:rPr lang="en-US" dirty="0" smtClean="0"/>
              <a:t/>
            </a:r>
            <a:br>
              <a:rPr lang="en-US" dirty="0" smtClean="0"/>
            </a:br>
            <a:r>
              <a:rPr lang="en-US" b="1" dirty="0" smtClean="0">
                <a:cs typeface="Times New Roman" pitchFamily="18" charset="0"/>
              </a:rPr>
              <a:t>Sentence Fragments</a:t>
            </a:r>
            <a:br>
              <a:rPr lang="en-US" b="1" dirty="0" smtClean="0">
                <a:cs typeface="Times New Roman" pitchFamily="18" charset="0"/>
              </a:rPr>
            </a:br>
            <a:r>
              <a:rPr lang="en-US" dirty="0" smtClean="0"/>
              <a:t> </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lgn="just">
              <a:buNone/>
            </a:pPr>
            <a:r>
              <a:rPr lang="en-US" sz="4000" dirty="0" smtClean="0">
                <a:latin typeface="Times New Roman" pitchFamily="18" charset="0"/>
                <a:cs typeface="Times New Roman" pitchFamily="18" charset="0"/>
              </a:rPr>
              <a:t>	</a:t>
            </a:r>
            <a:r>
              <a:rPr lang="en-US" dirty="0" smtClean="0">
                <a:cs typeface="Times New Roman" pitchFamily="18" charset="0"/>
              </a:rPr>
              <a:t>Every sentence has to have a subject and a verb in order to be complete. If it doesn't, it's a </a:t>
            </a:r>
            <a:r>
              <a:rPr lang="en-US" b="1" dirty="0" smtClean="0">
                <a:cs typeface="Times New Roman" pitchFamily="18" charset="0"/>
              </a:rPr>
              <a:t>fragment</a:t>
            </a:r>
            <a:r>
              <a:rPr lang="en-US" dirty="0" smtClean="0">
                <a:cs typeface="Times New Roman" pitchFamily="18" charset="0"/>
              </a:rPr>
              <a:t>. That's easy enough if you have something like</a:t>
            </a:r>
            <a:br>
              <a:rPr lang="en-US" dirty="0" smtClean="0">
                <a:cs typeface="Times New Roman" pitchFamily="18" charset="0"/>
              </a:rPr>
            </a:br>
            <a:endParaRPr lang="en-US" dirty="0" smtClean="0">
              <a:cs typeface="Times New Roman" pitchFamily="18" charset="0"/>
            </a:endParaRPr>
          </a:p>
          <a:p>
            <a:pPr lvl="1" algn="just"/>
            <a:r>
              <a:rPr lang="en-US" sz="3600" dirty="0" smtClean="0">
                <a:cs typeface="Times New Roman" pitchFamily="18" charset="0"/>
              </a:rPr>
              <a:t>Ran into town. (</a:t>
            </a:r>
            <a:r>
              <a:rPr lang="en-US" sz="3600" i="1" dirty="0" smtClean="0">
                <a:cs typeface="Times New Roman" pitchFamily="18" charset="0"/>
              </a:rPr>
              <a:t>no subject</a:t>
            </a:r>
            <a:r>
              <a:rPr lang="en-US" sz="3600" dirty="0" smtClean="0">
                <a:cs typeface="Times New Roman" pitchFamily="18" charset="0"/>
              </a:rPr>
              <a:t>) </a:t>
            </a:r>
          </a:p>
          <a:p>
            <a:pPr lvl="1" algn="just"/>
            <a:r>
              <a:rPr lang="en-US" sz="3600" dirty="0" smtClean="0">
                <a:cs typeface="Times New Roman" pitchFamily="18" charset="0"/>
              </a:rPr>
              <a:t>The growling dog. (</a:t>
            </a:r>
            <a:r>
              <a:rPr lang="en-US" sz="3600" i="1" dirty="0" smtClean="0">
                <a:cs typeface="Times New Roman" pitchFamily="18" charset="0"/>
              </a:rPr>
              <a:t>no verb</a:t>
            </a:r>
            <a:r>
              <a:rPr lang="en-US" sz="3600" dirty="0" smtClean="0">
                <a:cs typeface="Times New Roman" pitchFamily="18" charset="0"/>
              </a:rPr>
              <a:t>) </a:t>
            </a:r>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382000" cy="5867400"/>
          </a:xfrm>
        </p:spPr>
        <p:txBody>
          <a:bodyPr>
            <a:normAutofit lnSpcReduction="10000"/>
          </a:bodyPr>
          <a:lstStyle/>
          <a:p>
            <a:r>
              <a:rPr lang="en-US" sz="3500" b="1" dirty="0" smtClean="0">
                <a:latin typeface="+mj-lt"/>
                <a:cs typeface="Times New Roman" pitchFamily="18" charset="0"/>
              </a:rPr>
              <a:t>A fragment may be missing a SUBJECT</a:t>
            </a:r>
          </a:p>
          <a:p>
            <a:pPr>
              <a:buNone/>
            </a:pPr>
            <a:r>
              <a:rPr lang="en-US" sz="3500" dirty="0" smtClean="0">
                <a:latin typeface="+mj-lt"/>
                <a:cs typeface="Times New Roman" pitchFamily="18" charset="0"/>
              </a:rPr>
              <a:t>Threw the baseball. </a:t>
            </a:r>
            <a:r>
              <a:rPr lang="en-US" sz="3500" i="1" dirty="0" smtClean="0">
                <a:latin typeface="+mj-lt"/>
                <a:cs typeface="Times New Roman" pitchFamily="18" charset="0"/>
              </a:rPr>
              <a:t>(Who threw the baseball?)</a:t>
            </a:r>
            <a:br>
              <a:rPr lang="en-US" sz="3500" i="1" dirty="0" smtClean="0">
                <a:latin typeface="+mj-lt"/>
                <a:cs typeface="Times New Roman" pitchFamily="18" charset="0"/>
              </a:rPr>
            </a:br>
            <a:endParaRPr lang="en-US" sz="3500" i="1" dirty="0" smtClean="0">
              <a:latin typeface="+mj-lt"/>
              <a:cs typeface="Times New Roman" pitchFamily="18" charset="0"/>
            </a:endParaRPr>
          </a:p>
          <a:p>
            <a:r>
              <a:rPr lang="en-US" sz="3500" b="1" dirty="0" smtClean="0">
                <a:effectLst/>
                <a:latin typeface="+mj-lt"/>
                <a:cs typeface="Times New Roman" pitchFamily="18" charset="0"/>
              </a:rPr>
              <a:t>A fragment may be missing a VERB</a:t>
            </a:r>
          </a:p>
          <a:p>
            <a:pPr>
              <a:buNone/>
            </a:pPr>
            <a:r>
              <a:rPr lang="en-US" sz="3500" dirty="0" smtClean="0">
                <a:effectLst/>
                <a:latin typeface="+mj-lt"/>
                <a:cs typeface="Times New Roman" pitchFamily="18" charset="0"/>
              </a:rPr>
              <a:t>Mark and his friends. </a:t>
            </a:r>
            <a:r>
              <a:rPr lang="en-US" sz="3500" i="1" dirty="0" smtClean="0">
                <a:effectLst/>
                <a:latin typeface="+mj-lt"/>
                <a:cs typeface="Times New Roman" pitchFamily="18" charset="0"/>
              </a:rPr>
              <a:t>(What about them?)</a:t>
            </a:r>
            <a:br>
              <a:rPr lang="en-US" sz="3500" i="1" dirty="0" smtClean="0">
                <a:effectLst/>
                <a:latin typeface="+mj-lt"/>
                <a:cs typeface="Times New Roman" pitchFamily="18" charset="0"/>
              </a:rPr>
            </a:br>
            <a:endParaRPr lang="en-US" sz="3500" i="1" dirty="0" smtClean="0">
              <a:effectLst/>
              <a:latin typeface="+mj-lt"/>
              <a:cs typeface="Times New Roman" pitchFamily="18" charset="0"/>
            </a:endParaRPr>
          </a:p>
          <a:p>
            <a:r>
              <a:rPr lang="en-US" sz="3500" b="1" dirty="0" smtClean="0">
                <a:effectLst/>
                <a:latin typeface="+mj-lt"/>
                <a:cs typeface="Times New Roman" pitchFamily="18" charset="0"/>
              </a:rPr>
              <a:t>A fragment may be missing BOTH</a:t>
            </a:r>
          </a:p>
          <a:p>
            <a:pPr>
              <a:buNone/>
            </a:pPr>
            <a:r>
              <a:rPr lang="en-US" sz="3500" dirty="0" smtClean="0">
                <a:effectLst/>
                <a:latin typeface="+mj-lt"/>
                <a:cs typeface="Times New Roman" pitchFamily="18" charset="0"/>
              </a:rPr>
              <a:t>Around the corner. </a:t>
            </a:r>
            <a:r>
              <a:rPr lang="en-US" sz="3500" i="1" dirty="0" smtClean="0">
                <a:effectLst/>
                <a:latin typeface="+mj-lt"/>
                <a:cs typeface="Times New Roman" pitchFamily="18" charset="0"/>
              </a:rPr>
              <a:t>(Who was? What happened?)</a:t>
            </a:r>
            <a:endParaRPr lang="en-US" sz="3500" dirty="0" smtClean="0">
              <a:effectLst>
                <a:outerShdw blurRad="38100" dist="38100" dir="2700000" algn="tl">
                  <a:srgbClr val="FFFFFF"/>
                </a:outerShdw>
              </a:effectLst>
              <a:latin typeface="+mj-lt"/>
              <a:cs typeface="Times New Roman" pitchFamily="18" charset="0"/>
            </a:endParaRPr>
          </a:p>
          <a:p>
            <a:endParaRPr lang="en-US" sz="3600" i="1" dirty="0" smtClean="0">
              <a:solidFill>
                <a:srgbClr val="A50021"/>
              </a:solidFill>
              <a:effectLst/>
              <a:latin typeface="Arial Rounded MT Bold" pitchFamily="34" charset="0"/>
            </a:endParaRPr>
          </a:p>
          <a:p>
            <a:pPr>
              <a:buFontTx/>
              <a:buNone/>
            </a:pPr>
            <a:endParaRPr lang="en-US" sz="36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762000"/>
            <a:ext cx="7924800" cy="5364163"/>
          </a:xfrm>
        </p:spPr>
        <p:txBody>
          <a:bodyPr>
            <a:normAutofit fontScale="92500" lnSpcReduction="10000"/>
          </a:bodyPr>
          <a:lstStyle/>
          <a:p>
            <a:pPr>
              <a:buFontTx/>
              <a:buNone/>
            </a:pPr>
            <a:r>
              <a:rPr lang="en-US" sz="4000" dirty="0" smtClean="0">
                <a:latin typeface="+mj-lt"/>
                <a:cs typeface="Times New Roman" pitchFamily="18" charset="0"/>
              </a:rPr>
              <a:t>You can correct a fragment by </a:t>
            </a:r>
            <a:r>
              <a:rPr lang="en-US" sz="4000" dirty="0" smtClean="0">
                <a:solidFill>
                  <a:schemeClr val="accent2">
                    <a:lumMod val="75000"/>
                  </a:schemeClr>
                </a:solidFill>
                <a:latin typeface="+mj-lt"/>
                <a:cs typeface="Times New Roman" pitchFamily="18" charset="0"/>
              </a:rPr>
              <a:t>adding the missing part of speech.</a:t>
            </a:r>
          </a:p>
          <a:p>
            <a:pPr>
              <a:buFontTx/>
              <a:buNone/>
            </a:pPr>
            <a:endParaRPr lang="en-US" sz="4000" dirty="0" smtClean="0">
              <a:latin typeface="+mj-lt"/>
              <a:cs typeface="Times New Roman" pitchFamily="18" charset="0"/>
            </a:endParaRPr>
          </a:p>
          <a:p>
            <a:pPr>
              <a:buFontTx/>
              <a:buNone/>
            </a:pPr>
            <a:r>
              <a:rPr lang="en-US" sz="4000" b="1" dirty="0" smtClean="0">
                <a:latin typeface="+mj-lt"/>
                <a:cs typeface="Times New Roman" pitchFamily="18" charset="0"/>
              </a:rPr>
              <a:t>Add a subject</a:t>
            </a:r>
            <a:r>
              <a:rPr lang="en-US" sz="4000" dirty="0" smtClean="0">
                <a:latin typeface="+mj-lt"/>
                <a:cs typeface="Times New Roman" pitchFamily="18" charset="0"/>
              </a:rPr>
              <a:t>: </a:t>
            </a:r>
            <a:r>
              <a:rPr lang="en-US" sz="4000" b="1" u="sng" dirty="0" smtClean="0">
                <a:solidFill>
                  <a:schemeClr val="accent2">
                    <a:lumMod val="75000"/>
                  </a:schemeClr>
                </a:solidFill>
                <a:latin typeface="+mj-lt"/>
                <a:cs typeface="Times New Roman" pitchFamily="18" charset="0"/>
              </a:rPr>
              <a:t>Rob</a:t>
            </a:r>
            <a:r>
              <a:rPr lang="en-US" sz="4000" dirty="0" smtClean="0">
                <a:latin typeface="+mj-lt"/>
                <a:cs typeface="Times New Roman" pitchFamily="18" charset="0"/>
              </a:rPr>
              <a:t> threw the baseball.</a:t>
            </a:r>
          </a:p>
          <a:p>
            <a:pPr>
              <a:buFontTx/>
              <a:buNone/>
            </a:pPr>
            <a:endParaRPr lang="en-US" sz="4000" dirty="0" smtClean="0">
              <a:latin typeface="+mj-lt"/>
              <a:cs typeface="Times New Roman" pitchFamily="18" charset="0"/>
            </a:endParaRPr>
          </a:p>
          <a:p>
            <a:pPr>
              <a:buFontTx/>
              <a:buNone/>
            </a:pPr>
            <a:r>
              <a:rPr lang="en-US" sz="4000" b="1" dirty="0" smtClean="0">
                <a:latin typeface="+mj-lt"/>
                <a:cs typeface="Times New Roman" pitchFamily="18" charset="0"/>
              </a:rPr>
              <a:t>Add a verb: </a:t>
            </a:r>
            <a:r>
              <a:rPr lang="en-US" sz="4000" dirty="0" smtClean="0">
                <a:latin typeface="+mj-lt"/>
                <a:cs typeface="Times New Roman" pitchFamily="18" charset="0"/>
              </a:rPr>
              <a:t>Mark and his friends </a:t>
            </a:r>
            <a:r>
              <a:rPr lang="en-US" sz="4000" b="1" u="sng" dirty="0" smtClean="0">
                <a:solidFill>
                  <a:schemeClr val="accent2">
                    <a:lumMod val="75000"/>
                  </a:schemeClr>
                </a:solidFill>
                <a:latin typeface="+mj-lt"/>
                <a:cs typeface="Times New Roman" pitchFamily="18" charset="0"/>
              </a:rPr>
              <a:t>laughed.</a:t>
            </a:r>
          </a:p>
          <a:p>
            <a:pPr>
              <a:buFontTx/>
              <a:buNone/>
            </a:pPr>
            <a:endParaRPr lang="en-US" sz="4000" dirty="0" smtClean="0">
              <a:latin typeface="+mj-lt"/>
              <a:cs typeface="Times New Roman" pitchFamily="18" charset="0"/>
            </a:endParaRPr>
          </a:p>
          <a:p>
            <a:pPr>
              <a:buFontTx/>
              <a:buNone/>
            </a:pPr>
            <a:r>
              <a:rPr lang="en-US" sz="4000" b="1" dirty="0" smtClean="0">
                <a:latin typeface="+mj-lt"/>
                <a:cs typeface="Times New Roman" pitchFamily="18" charset="0"/>
              </a:rPr>
              <a:t>Add both: </a:t>
            </a:r>
            <a:r>
              <a:rPr lang="en-US" sz="4000" dirty="0" smtClean="0">
                <a:latin typeface="+mj-lt"/>
                <a:cs typeface="Times New Roman" pitchFamily="18" charset="0"/>
              </a:rPr>
              <a:t>A </a:t>
            </a:r>
            <a:r>
              <a:rPr lang="en-US" sz="4000" b="1" u="sng" dirty="0" smtClean="0">
                <a:solidFill>
                  <a:schemeClr val="accent2">
                    <a:lumMod val="75000"/>
                  </a:schemeClr>
                </a:solidFill>
                <a:latin typeface="+mj-lt"/>
                <a:cs typeface="Times New Roman" pitchFamily="18" charset="0"/>
              </a:rPr>
              <a:t>dog ran </a:t>
            </a:r>
            <a:r>
              <a:rPr lang="en-US" sz="4000" dirty="0" smtClean="0">
                <a:latin typeface="+mj-lt"/>
                <a:cs typeface="Times New Roman" pitchFamily="18" charset="0"/>
              </a:rPr>
              <a:t>around the corner.</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fontScale="90000"/>
          </a:bodyPr>
          <a:lstStyle/>
          <a:p>
            <a:pPr lvl="0"/>
            <a:r>
              <a:rPr lang="en-US" dirty="0" smtClean="0"/>
              <a:t/>
            </a:r>
            <a:br>
              <a:rPr lang="en-US" dirty="0" smtClean="0"/>
            </a:br>
            <a:r>
              <a:rPr lang="en-US" b="1" dirty="0" smtClean="0">
                <a:latin typeface="+mn-lt"/>
                <a:cs typeface="Times New Roman" pitchFamily="18" charset="0"/>
              </a:rPr>
              <a:t>Run-on Sentences</a:t>
            </a:r>
            <a:br>
              <a:rPr lang="en-US" b="1" dirty="0" smtClean="0">
                <a:latin typeface="+mn-lt"/>
                <a:cs typeface="Times New Roman" pitchFamily="18" charset="0"/>
              </a:rPr>
            </a:br>
            <a:endParaRPr lang="en-US" dirty="0">
              <a:latin typeface="+mn-lt"/>
            </a:endParaRPr>
          </a:p>
        </p:txBody>
      </p:sp>
      <p:sp>
        <p:nvSpPr>
          <p:cNvPr id="3" name="Content Placeholder 2"/>
          <p:cNvSpPr>
            <a:spLocks noGrp="1"/>
          </p:cNvSpPr>
          <p:nvPr>
            <p:ph idx="1"/>
          </p:nvPr>
        </p:nvSpPr>
        <p:spPr>
          <a:xfrm>
            <a:off x="457200" y="1066800"/>
            <a:ext cx="8458200" cy="5486400"/>
          </a:xfrm>
        </p:spPr>
        <p:txBody>
          <a:bodyPr>
            <a:normAutofit/>
          </a:bodyPr>
          <a:lstStyle/>
          <a:p>
            <a:pPr lvl="0">
              <a:buNone/>
            </a:pPr>
            <a:r>
              <a:rPr lang="en-US" sz="3600" dirty="0" smtClean="0"/>
              <a:t>	</a:t>
            </a:r>
            <a:r>
              <a:rPr lang="en-US" sz="3600" dirty="0" smtClean="0">
                <a:latin typeface="+mj-lt"/>
              </a:rPr>
              <a:t>Two sentences that the writer has not separated with an end punctuation mark, or has not joined with a conjunction. </a:t>
            </a:r>
          </a:p>
          <a:p>
            <a:pPr lvl="0">
              <a:buNone/>
            </a:pPr>
            <a:r>
              <a:rPr lang="en-US" sz="3000" dirty="0" smtClean="0">
                <a:effectLst/>
                <a:latin typeface="+mj-lt"/>
                <a:cs typeface="Times New Roman" pitchFamily="18" charset="0"/>
              </a:rPr>
              <a:t>Here are three examples of run-ons:</a:t>
            </a:r>
          </a:p>
          <a:p>
            <a:pPr marL="742950" indent="-742950" algn="just">
              <a:buNone/>
            </a:pPr>
            <a:r>
              <a:rPr lang="en-US" sz="3000" i="1" dirty="0" smtClean="0">
                <a:effectLst/>
                <a:latin typeface="+mj-lt"/>
                <a:cs typeface="Times New Roman" pitchFamily="18" charset="0"/>
              </a:rPr>
              <a:t>1. Tyler delivered newspapers in the rain he got very wet.</a:t>
            </a:r>
          </a:p>
          <a:p>
            <a:pPr marL="742950" indent="-742950" algn="just">
              <a:buNone/>
            </a:pPr>
            <a:r>
              <a:rPr lang="en-US" sz="3000" i="1" dirty="0" smtClean="0">
                <a:effectLst/>
                <a:latin typeface="+mj-lt"/>
                <a:cs typeface="Times New Roman" pitchFamily="18" charset="0"/>
              </a:rPr>
              <a:t>2. Kevin and his dog went for a walk it was a beautiful day.</a:t>
            </a:r>
          </a:p>
          <a:p>
            <a:pPr marL="742950" indent="-742950" algn="just">
              <a:buNone/>
            </a:pPr>
            <a:r>
              <a:rPr lang="en-US" sz="3000" i="1" dirty="0" smtClean="0">
                <a:effectLst/>
                <a:latin typeface="+mj-lt"/>
                <a:cs typeface="Times New Roman" pitchFamily="18" charset="0"/>
              </a:rPr>
              <a:t>3. On Monday we went outside for recess it was fun.</a:t>
            </a:r>
            <a:endParaRPr lang="en-US" sz="3000" dirty="0" smtClean="0">
              <a:effectLst>
                <a:outerShdw blurRad="38100" dist="38100" dir="2700000" algn="tl">
                  <a:srgbClr val="FFFFFF"/>
                </a:outerShdw>
              </a:effectLst>
              <a:latin typeface="+mj-lt"/>
              <a:cs typeface="Times New Roman" pitchFamily="18" charset="0"/>
            </a:endParaRPr>
          </a:p>
          <a:p>
            <a:pPr algn="just">
              <a:buNone/>
            </a:pPr>
            <a:endParaRPr lang="en-US" sz="3600" i="1" dirty="0" smtClean="0">
              <a:solidFill>
                <a:srgbClr val="A50021"/>
              </a:solidFill>
              <a:effectLst/>
              <a:latin typeface="+mj-lt"/>
            </a:endParaRPr>
          </a:p>
          <a:p>
            <a:pPr algn="just">
              <a:buNone/>
            </a:pPr>
            <a:endParaRPr lang="en-US" sz="3600" i="1" dirty="0" smtClean="0">
              <a:solidFill>
                <a:srgbClr val="A50021"/>
              </a:solidFill>
              <a:effectLst/>
              <a:latin typeface="Arial Rounded MT Bold" pitchFamily="34" charset="0"/>
            </a:endParaRPr>
          </a:p>
          <a:p>
            <a:pPr algn="just">
              <a:buNone/>
            </a:pPr>
            <a:endParaRPr lang="en-US" sz="3600"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066800"/>
            <a:ext cx="8001000" cy="5059363"/>
          </a:xfrm>
        </p:spPr>
        <p:txBody>
          <a:bodyPr>
            <a:normAutofit/>
          </a:bodyPr>
          <a:lstStyle/>
          <a:p>
            <a:pPr>
              <a:spcAft>
                <a:spcPct val="50000"/>
              </a:spcAft>
              <a:buNone/>
            </a:pPr>
            <a:r>
              <a:rPr lang="en-US" sz="4000" b="1" dirty="0" smtClean="0">
                <a:effectLst/>
                <a:latin typeface="Arial Rounded MT Bold" pitchFamily="34" charset="0"/>
                <a:cs typeface="Times New Roman" pitchFamily="18" charset="0"/>
              </a:rPr>
              <a:t>	</a:t>
            </a:r>
            <a:r>
              <a:rPr lang="en-US" sz="4000" b="1" dirty="0" smtClean="0">
                <a:effectLst/>
                <a:cs typeface="Times New Roman" pitchFamily="18" charset="0"/>
              </a:rPr>
              <a:t>There are three ways to correct a run-on:</a:t>
            </a:r>
            <a:br>
              <a:rPr lang="en-US" sz="4000" b="1" dirty="0" smtClean="0">
                <a:effectLst/>
                <a:cs typeface="Times New Roman" pitchFamily="18" charset="0"/>
              </a:rPr>
            </a:br>
            <a:endParaRPr lang="en-US" sz="4000" b="1" dirty="0" smtClean="0">
              <a:effectLst/>
              <a:cs typeface="Times New Roman" pitchFamily="18" charset="0"/>
            </a:endParaRPr>
          </a:p>
          <a:p>
            <a:pPr marL="800100" lvl="1" indent="-342900">
              <a:spcAft>
                <a:spcPct val="50000"/>
              </a:spcAft>
              <a:buFontTx/>
              <a:buAutoNum type="arabicPeriod"/>
            </a:pPr>
            <a:r>
              <a:rPr lang="en-US" sz="3200" dirty="0" smtClean="0">
                <a:cs typeface="Times New Roman" pitchFamily="18" charset="0"/>
              </a:rPr>
              <a:t>Add a period and a capital letter.</a:t>
            </a:r>
          </a:p>
          <a:p>
            <a:pPr marL="800100" lvl="1" indent="-342900">
              <a:spcAft>
                <a:spcPct val="50000"/>
              </a:spcAft>
              <a:buFontTx/>
              <a:buAutoNum type="arabicPeriod"/>
            </a:pPr>
            <a:r>
              <a:rPr lang="en-US" sz="3200" dirty="0" smtClean="0">
                <a:cs typeface="Times New Roman" pitchFamily="18" charset="0"/>
              </a:rPr>
              <a:t>Add </a:t>
            </a:r>
            <a:r>
              <a:rPr lang="en-US" sz="3200" dirty="0">
                <a:cs typeface="Times New Roman" pitchFamily="18" charset="0"/>
              </a:rPr>
              <a:t>a semicolon.</a:t>
            </a:r>
          </a:p>
          <a:p>
            <a:pPr marL="800100" lvl="1" indent="-342900">
              <a:spcAft>
                <a:spcPct val="50000"/>
              </a:spcAft>
              <a:buFontTx/>
              <a:buAutoNum type="arabicPeriod"/>
            </a:pPr>
            <a:r>
              <a:rPr lang="en-US" sz="3200" dirty="0" smtClean="0">
                <a:cs typeface="Times New Roman" pitchFamily="18" charset="0"/>
              </a:rPr>
              <a:t>Add a comma and a conjunction.</a:t>
            </a:r>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960438"/>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mn-lt"/>
                <a:cs typeface="Times New Roman" pitchFamily="18" charset="0"/>
              </a:rPr>
              <a:t>Pre-writing Techniques</a:t>
            </a:r>
            <a:r>
              <a:rPr lang="en-US" dirty="0" smtClean="0">
                <a:latin typeface="+mn-lt"/>
                <a:cs typeface="Times New Roman" pitchFamily="18" charset="0"/>
              </a:rPr>
              <a:t/>
            </a:r>
            <a:br>
              <a:rPr lang="en-US" dirty="0" smtClean="0">
                <a:latin typeface="+mn-lt"/>
                <a:cs typeface="Times New Roman" pitchFamily="18" charset="0"/>
              </a:rPr>
            </a:br>
            <a:endParaRPr lang="en-US" b="1" dirty="0">
              <a:latin typeface="+mn-lt"/>
              <a:cs typeface="Times New Roman" pitchFamily="18" charset="0"/>
            </a:endParaRPr>
          </a:p>
        </p:txBody>
      </p:sp>
      <p:sp>
        <p:nvSpPr>
          <p:cNvPr id="5" name="Content Placeholder 4"/>
          <p:cNvSpPr>
            <a:spLocks noGrp="1"/>
          </p:cNvSpPr>
          <p:nvPr>
            <p:ph idx="1"/>
          </p:nvPr>
        </p:nvSpPr>
        <p:spPr>
          <a:xfrm>
            <a:off x="1219200" y="1600200"/>
            <a:ext cx="7467600" cy="4525963"/>
          </a:xfrm>
        </p:spPr>
        <p:txBody>
          <a:bodyPr>
            <a:normAutofit/>
          </a:bodyPr>
          <a:lstStyle/>
          <a:p>
            <a:pPr marL="742950" indent="-742950">
              <a:buFont typeface="+mj-lt"/>
              <a:buAutoNum type="arabicParenR"/>
            </a:pPr>
            <a:r>
              <a:rPr lang="en-US" sz="3600" dirty="0" smtClean="0">
                <a:cs typeface="Times New Roman" pitchFamily="18" charset="0"/>
              </a:rPr>
              <a:t>Free-writing</a:t>
            </a:r>
          </a:p>
          <a:p>
            <a:pPr marL="742950" indent="-742950">
              <a:buFont typeface="+mj-lt"/>
              <a:buAutoNum type="arabicParenR"/>
            </a:pPr>
            <a:r>
              <a:rPr lang="en-US" sz="3600" dirty="0" smtClean="0">
                <a:cs typeface="Times New Roman" pitchFamily="18" charset="0"/>
              </a:rPr>
              <a:t>Note keeping </a:t>
            </a:r>
          </a:p>
          <a:p>
            <a:pPr marL="742950" indent="-742950">
              <a:buFont typeface="+mj-lt"/>
              <a:buAutoNum type="arabicParenR"/>
            </a:pPr>
            <a:r>
              <a:rPr lang="en-US" sz="3600" dirty="0" smtClean="0">
                <a:cs typeface="Times New Roman" pitchFamily="18" charset="0"/>
              </a:rPr>
              <a:t>Brain storming</a:t>
            </a:r>
          </a:p>
          <a:p>
            <a:pPr marL="742950" indent="-742950">
              <a:buFont typeface="+mj-lt"/>
              <a:buAutoNum type="arabicParenR"/>
            </a:pPr>
            <a:r>
              <a:rPr lang="en-US" sz="3600" dirty="0" smtClean="0">
                <a:cs typeface="Times New Roman" pitchFamily="18" charset="0"/>
              </a:rPr>
              <a:t>Mind mapping</a:t>
            </a:r>
          </a:p>
          <a:p>
            <a:pPr marL="742950" indent="-742950">
              <a:buFont typeface="+mj-lt"/>
              <a:buAutoNum type="arabicParenR"/>
            </a:pPr>
            <a:r>
              <a:rPr lang="en-US" sz="3600" dirty="0" smtClean="0">
                <a:cs typeface="Times New Roman" pitchFamily="18" charset="0"/>
              </a:rPr>
              <a:t>Journalistic </a:t>
            </a:r>
            <a:r>
              <a:rPr lang="en-US" sz="3600" dirty="0">
                <a:cs typeface="Times New Roman" pitchFamily="18" charset="0"/>
              </a:rPr>
              <a:t>questions </a:t>
            </a:r>
            <a:r>
              <a:rPr lang="en-US" sz="3600" dirty="0" smtClean="0">
                <a:cs typeface="Times New Roman" pitchFamily="18" charset="0"/>
              </a:rPr>
              <a:t>(how +5 </a:t>
            </a:r>
            <a:r>
              <a:rPr lang="en-US" sz="3600" dirty="0">
                <a:cs typeface="Times New Roman" pitchFamily="18" charset="0"/>
              </a:rPr>
              <a:t>w’s</a:t>
            </a:r>
            <a:r>
              <a:rPr lang="en-US" sz="3600" dirty="0" smtClean="0">
                <a:cs typeface="Times New Roman" pitchFamily="18" charset="0"/>
              </a:rPr>
              <a:t>)</a:t>
            </a:r>
          </a:p>
          <a:p>
            <a:pPr marL="742950" indent="-742950">
              <a:buNone/>
            </a:pPr>
            <a:endParaRPr lang="en-US" sz="3600" b="1" dirty="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cs typeface="Times New Roman" pitchFamily="18" charset="0"/>
              </a:rPr>
              <a:t>What is Pre-writing?</a:t>
            </a:r>
            <a:endParaRPr lang="en-US" b="1" dirty="0">
              <a:latin typeface="+mn-lt"/>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b="1" dirty="0" smtClean="0">
                <a:latin typeface="Times New Roman" pitchFamily="18" charset="0"/>
                <a:cs typeface="Times New Roman" pitchFamily="18" charset="0"/>
              </a:rPr>
              <a:t>	</a:t>
            </a:r>
            <a:r>
              <a:rPr lang="en-US" b="1" dirty="0" smtClean="0">
                <a:cs typeface="Times New Roman" pitchFamily="18" charset="0"/>
              </a:rPr>
              <a:t>Pre-writing </a:t>
            </a:r>
            <a:r>
              <a:rPr lang="en-US" b="1" dirty="0">
                <a:cs typeface="Times New Roman" pitchFamily="18" charset="0"/>
              </a:rPr>
              <a:t>is the first stage of the </a:t>
            </a:r>
            <a:r>
              <a:rPr lang="en-US" b="1" dirty="0" smtClean="0">
                <a:cs typeface="Times New Roman" pitchFamily="18" charset="0"/>
              </a:rPr>
              <a:t>writing process</a:t>
            </a:r>
            <a:r>
              <a:rPr lang="en-US" b="1" dirty="0">
                <a:cs typeface="Times New Roman" pitchFamily="18" charset="0"/>
              </a:rPr>
              <a:t>, aimed to </a:t>
            </a:r>
            <a:r>
              <a:rPr lang="en-US" b="1" dirty="0" smtClean="0">
                <a:cs typeface="Times New Roman" pitchFamily="18" charset="0"/>
              </a:rPr>
              <a:t>“discover </a:t>
            </a:r>
            <a:r>
              <a:rPr lang="en-US" b="1" dirty="0">
                <a:cs typeface="Times New Roman" pitchFamily="18" charset="0"/>
              </a:rPr>
              <a:t>and explore our initial ideas about a </a:t>
            </a:r>
            <a:r>
              <a:rPr lang="en-US" b="1" dirty="0" smtClean="0">
                <a:cs typeface="Times New Roman" pitchFamily="18" charset="0"/>
              </a:rPr>
              <a:t>subject.”</a:t>
            </a:r>
          </a:p>
          <a:p>
            <a:pPr algn="just">
              <a:buNone/>
            </a:pPr>
            <a:endParaRPr lang="en-US" b="1" dirty="0" smtClean="0">
              <a:cs typeface="Times New Roman" pitchFamily="18" charset="0"/>
            </a:endParaRPr>
          </a:p>
          <a:p>
            <a:pPr algn="just">
              <a:buNone/>
            </a:pPr>
            <a:r>
              <a:rPr lang="en-US" dirty="0" smtClean="0">
                <a:cs typeface="Times New Roman" pitchFamily="18" charset="0"/>
              </a:rPr>
              <a:t>	At </a:t>
            </a:r>
            <a:r>
              <a:rPr lang="en-US" dirty="0">
                <a:cs typeface="Times New Roman" pitchFamily="18" charset="0"/>
              </a:rPr>
              <a:t>the beginning of writing, it is usual to find yourself totally blank, without ideas about what to say. </a:t>
            </a:r>
            <a:r>
              <a:rPr lang="en-US" dirty="0" smtClean="0">
                <a:cs typeface="Times New Roman" pitchFamily="18" charset="0"/>
              </a:rPr>
              <a:t>Pre-writing techniques</a:t>
            </a:r>
            <a:r>
              <a:rPr lang="en-US" dirty="0">
                <a:cs typeface="Times New Roman" pitchFamily="18" charset="0"/>
              </a:rPr>
              <a:t>, make it much easier to start a writing.</a:t>
            </a:r>
            <a:endParaRPr lang="en-US"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cs typeface="Times New Roman" pitchFamily="18" charset="0"/>
              </a:rPr>
              <a:t>1. Free-writing</a:t>
            </a:r>
            <a:endParaRPr lang="en-US" b="1" dirty="0">
              <a:latin typeface="+mn-lt"/>
              <a:cs typeface="Times New Roman" pitchFamily="18" charset="0"/>
            </a:endParaRPr>
          </a:p>
        </p:txBody>
      </p:sp>
      <p:sp>
        <p:nvSpPr>
          <p:cNvPr id="3" name="Content Placeholder 2"/>
          <p:cNvSpPr>
            <a:spLocks noGrp="1"/>
          </p:cNvSpPr>
          <p:nvPr>
            <p:ph idx="1"/>
          </p:nvPr>
        </p:nvSpPr>
        <p:spPr>
          <a:xfrm>
            <a:off x="457200" y="1447800"/>
            <a:ext cx="8229600" cy="4906963"/>
          </a:xfrm>
        </p:spPr>
        <p:txBody>
          <a:bodyPr>
            <a:noAutofit/>
          </a:bodyPr>
          <a:lstStyle/>
          <a:p>
            <a:r>
              <a:rPr lang="en-US" dirty="0" smtClean="0">
                <a:latin typeface="Times New Roman" pitchFamily="18" charset="0"/>
                <a:cs typeface="Times New Roman" pitchFamily="18" charset="0"/>
              </a:rPr>
              <a:t>“</a:t>
            </a:r>
            <a:r>
              <a:rPr lang="en-US" dirty="0" smtClean="0">
                <a:latin typeface="+mj-lt"/>
                <a:cs typeface="Times New Roman" pitchFamily="18" charset="0"/>
              </a:rPr>
              <a:t>Free Writing” is like pouring all of your thoughts onto paper.</a:t>
            </a:r>
          </a:p>
          <a:p>
            <a:r>
              <a:rPr lang="en-US" dirty="0" smtClean="0">
                <a:latin typeface="+mj-lt"/>
                <a:cs typeface="Times New Roman" pitchFamily="18" charset="0"/>
              </a:rPr>
              <a:t>Don’t take your pen off the page; keep writing for the entire time.</a:t>
            </a:r>
          </a:p>
          <a:p>
            <a:r>
              <a:rPr lang="en-US" dirty="0" smtClean="0">
                <a:latin typeface="+mj-lt"/>
                <a:cs typeface="Times New Roman" pitchFamily="18" charset="0"/>
              </a:rPr>
              <a:t>If you don’t know what to write, write “I don’t know what to write” until you do.</a:t>
            </a:r>
          </a:p>
          <a:p>
            <a:r>
              <a:rPr lang="en-US" dirty="0" smtClean="0">
                <a:latin typeface="+mj-lt"/>
                <a:cs typeface="Times New Roman" pitchFamily="18" charset="0"/>
              </a:rPr>
              <a:t>Don’t try to sort “good” and “bad” ideas.</a:t>
            </a:r>
          </a:p>
          <a:p>
            <a:r>
              <a:rPr lang="en-US" dirty="0" smtClean="0">
                <a:latin typeface="+mj-lt"/>
                <a:cs typeface="Times New Roman" pitchFamily="18" charset="0"/>
              </a:rPr>
              <a:t>Don’t worry about spelling and grammar. </a:t>
            </a:r>
            <a:endParaRPr lang="en-US"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cs typeface="Times New Roman" pitchFamily="18" charset="0"/>
              </a:rPr>
              <a:t>2. </a:t>
            </a:r>
            <a:r>
              <a:rPr lang="en-US" b="1" dirty="0" smtClean="0">
                <a:latin typeface="+mn-lt"/>
                <a:cs typeface="Times New Roman" pitchFamily="18" charset="0"/>
              </a:rPr>
              <a:t>Note keeping/ Keeping a Journal </a:t>
            </a:r>
            <a:endParaRPr lang="en-US" b="1" dirty="0">
              <a:latin typeface="+mn-lt"/>
              <a:cs typeface="Times New Roman" pitchFamily="18" charset="0"/>
            </a:endParaRPr>
          </a:p>
        </p:txBody>
      </p:sp>
      <p:sp>
        <p:nvSpPr>
          <p:cNvPr id="3" name="Content Placeholder 2"/>
          <p:cNvSpPr>
            <a:spLocks noGrp="1"/>
          </p:cNvSpPr>
          <p:nvPr>
            <p:ph idx="1"/>
          </p:nvPr>
        </p:nvSpPr>
        <p:spPr>
          <a:xfrm>
            <a:off x="685800" y="1219200"/>
            <a:ext cx="7848600" cy="4906963"/>
          </a:xfrm>
        </p:spPr>
        <p:txBody>
          <a:bodyPr>
            <a:noAutofit/>
          </a:bodyPr>
          <a:lstStyle/>
          <a:p>
            <a:pPr>
              <a:buNone/>
            </a:pPr>
            <a:r>
              <a:rPr lang="en-US" sz="4000" dirty="0" smtClean="0">
                <a:latin typeface="Times New Roman" pitchFamily="18" charset="0"/>
                <a:cs typeface="Times New Roman" pitchFamily="18" charset="0"/>
              </a:rPr>
              <a:t>	</a:t>
            </a:r>
            <a:r>
              <a:rPr lang="en-US" sz="4000" dirty="0" smtClean="0">
                <a:latin typeface="+mj-lt"/>
                <a:cs typeface="Times New Roman" pitchFamily="18" charset="0"/>
              </a:rPr>
              <a:t>Keeping a journal is an excellent way to practice your writing skills. Your journal is mostly for you. It’s a private place that you record your experiences and your inner life; it is the place where, as one writer says, “I discover  what I really think by writing it down.”</a:t>
            </a:r>
            <a:endParaRPr lang="en-US" sz="4000"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cs typeface="Times New Roman" pitchFamily="18" charset="0"/>
              </a:rPr>
              <a:t>How to keep a journal? </a:t>
            </a:r>
            <a:endParaRPr lang="en-US" b="1" dirty="0">
              <a:cs typeface="Times New Roman" pitchFamily="18" charset="0"/>
            </a:endParaRPr>
          </a:p>
        </p:txBody>
      </p:sp>
      <p:sp>
        <p:nvSpPr>
          <p:cNvPr id="3" name="Content Placeholder 2"/>
          <p:cNvSpPr>
            <a:spLocks noGrp="1"/>
          </p:cNvSpPr>
          <p:nvPr>
            <p:ph idx="1"/>
          </p:nvPr>
        </p:nvSpPr>
        <p:spPr>
          <a:xfrm>
            <a:off x="457200" y="990600"/>
            <a:ext cx="8229600" cy="5486400"/>
          </a:xfrm>
        </p:spPr>
        <p:txBody>
          <a:bodyPr>
            <a:noAutofit/>
          </a:bodyPr>
          <a:lstStyle/>
          <a:p>
            <a:r>
              <a:rPr lang="en-US" sz="3600" dirty="0" smtClean="0">
                <a:latin typeface="+mj-lt"/>
                <a:cs typeface="Times New Roman" pitchFamily="18" charset="0"/>
              </a:rPr>
              <a:t>You can keep a journal in a notebook. </a:t>
            </a:r>
          </a:p>
          <a:p>
            <a:r>
              <a:rPr lang="en-US" sz="3600" dirty="0" smtClean="0">
                <a:latin typeface="+mj-lt"/>
                <a:cs typeface="Times New Roman" pitchFamily="18" charset="0"/>
              </a:rPr>
              <a:t>Every morning or night, or several times a week, write for at least fifteen minutes in this journal. </a:t>
            </a:r>
          </a:p>
          <a:p>
            <a:r>
              <a:rPr lang="en-US" sz="3600" dirty="0" smtClean="0">
                <a:latin typeface="+mj-lt"/>
                <a:cs typeface="Times New Roman" pitchFamily="18" charset="0"/>
              </a:rPr>
              <a:t>Don’t just record the day’s events. Instead write in detail about what most angered, moved or amused you that day. </a:t>
            </a:r>
          </a:p>
          <a:p>
            <a:r>
              <a:rPr lang="en-US" sz="3600" dirty="0" smtClean="0">
                <a:latin typeface="+mj-lt"/>
                <a:cs typeface="Times New Roman" pitchFamily="18" charset="0"/>
              </a:rPr>
              <a:t>Your journal is private, so don’t worry about grammar or correctness. </a:t>
            </a:r>
            <a:endParaRPr lang="en-US" sz="3600"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cs typeface="Times New Roman" pitchFamily="18" charset="0"/>
              </a:rPr>
              <a:t>3. Brain Storming</a:t>
            </a:r>
            <a:endParaRPr lang="en-US" dirty="0"/>
          </a:p>
        </p:txBody>
      </p:sp>
      <p:sp>
        <p:nvSpPr>
          <p:cNvPr id="3" name="Content Placeholder 2"/>
          <p:cNvSpPr>
            <a:spLocks noGrp="1"/>
          </p:cNvSpPr>
          <p:nvPr>
            <p:ph idx="1"/>
          </p:nvPr>
        </p:nvSpPr>
        <p:spPr>
          <a:xfrm>
            <a:off x="457200" y="1143000"/>
            <a:ext cx="8229600" cy="5135563"/>
          </a:xfrm>
        </p:spPr>
        <p:txBody>
          <a:bodyPr>
            <a:normAutofit lnSpcReduction="10000"/>
          </a:bodyPr>
          <a:lstStyle/>
          <a:p>
            <a:pPr algn="just">
              <a:buNone/>
            </a:pPr>
            <a:r>
              <a:rPr lang="en-US" dirty="0" smtClean="0">
                <a:latin typeface="Times New Roman" pitchFamily="18" charset="0"/>
                <a:cs typeface="Times New Roman" pitchFamily="18" charset="0"/>
              </a:rPr>
              <a:t>	</a:t>
            </a:r>
            <a:r>
              <a:rPr lang="en-US" dirty="0" smtClean="0">
                <a:latin typeface="+mj-lt"/>
                <a:cs typeface="Times New Roman" pitchFamily="18" charset="0"/>
              </a:rPr>
              <a:t>Brainstorming </a:t>
            </a:r>
            <a:r>
              <a:rPr lang="en-US" dirty="0">
                <a:latin typeface="+mj-lt"/>
                <a:cs typeface="Times New Roman" pitchFamily="18" charset="0"/>
              </a:rPr>
              <a:t>is a strategy of listing all the terms related to the topic. No need to worry about whether those ideas are useful or not. You just jot down all the possibilities</a:t>
            </a:r>
            <a:r>
              <a:rPr lang="en-US" dirty="0" smtClean="0">
                <a:latin typeface="+mj-lt"/>
                <a:cs typeface="Times New Roman" pitchFamily="18" charset="0"/>
              </a:rPr>
              <a:t>. The </a:t>
            </a:r>
            <a:r>
              <a:rPr lang="en-US" dirty="0">
                <a:latin typeface="+mj-lt"/>
                <a:cs typeface="Times New Roman" pitchFamily="18" charset="0"/>
              </a:rPr>
              <a:t>more, the better. Then look back things you have listed and circle those that make a sense to the topic. </a:t>
            </a:r>
            <a:r>
              <a:rPr lang="en-US" b="1" u="sng" dirty="0" smtClean="0">
                <a:latin typeface="+mj-lt"/>
                <a:cs typeface="Times New Roman" pitchFamily="18" charset="0"/>
              </a:rPr>
              <a:t>Often</a:t>
            </a:r>
            <a:r>
              <a:rPr lang="en-US" b="1" u="sng" dirty="0">
                <a:latin typeface="+mj-lt"/>
                <a:cs typeface="Times New Roman" pitchFamily="18" charset="0"/>
              </a:rPr>
              <a:t>, brainstorming looks more like a list while </a:t>
            </a:r>
            <a:r>
              <a:rPr lang="en-US" b="1" u="sng" dirty="0" smtClean="0">
                <a:latin typeface="+mj-lt"/>
                <a:cs typeface="Times New Roman" pitchFamily="18" charset="0"/>
              </a:rPr>
              <a:t>free writing </a:t>
            </a:r>
            <a:r>
              <a:rPr lang="en-US" b="1" u="sng" dirty="0">
                <a:latin typeface="+mj-lt"/>
                <a:cs typeface="Times New Roman" pitchFamily="18" charset="0"/>
              </a:rPr>
              <a:t>may look more like a paragraph</a:t>
            </a:r>
            <a:r>
              <a:rPr lang="en-US" b="1" dirty="0">
                <a:latin typeface="+mj-lt"/>
                <a:cs typeface="Times New Roman" pitchFamily="18" charset="0"/>
              </a:rPr>
              <a:t>. </a:t>
            </a:r>
            <a:r>
              <a:rPr lang="en-US" dirty="0">
                <a:latin typeface="+mj-lt"/>
                <a:cs typeface="Times New Roman" pitchFamily="18" charset="0"/>
              </a:rPr>
              <a:t>With either strategy, your goal is to get as many ideas down on paper as you </a:t>
            </a:r>
            <a:r>
              <a:rPr lang="en-US" dirty="0" smtClean="0">
                <a:latin typeface="+mj-lt"/>
                <a:cs typeface="Times New Roman" pitchFamily="18" charset="0"/>
              </a:rPr>
              <a:t>can. </a:t>
            </a:r>
          </a:p>
          <a:p>
            <a:pPr>
              <a:buNone/>
            </a:pPr>
            <a:endParaRPr lang="en-US" dirty="0">
              <a:latin typeface="+mj-lt"/>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868362"/>
          </a:xfrm>
        </p:spPr>
        <p:txBody>
          <a:bodyPr/>
          <a:lstStyle/>
          <a:p>
            <a:r>
              <a:rPr lang="en-US" b="1" dirty="0" smtClean="0">
                <a:cs typeface="Times New Roman" pitchFamily="18" charset="0"/>
              </a:rPr>
              <a:t>4. Mind Mapping</a:t>
            </a:r>
            <a:endParaRPr lang="en-US" b="1" dirty="0">
              <a:cs typeface="Times New Roman" pitchFamily="18" charset="0"/>
            </a:endParaRPr>
          </a:p>
        </p:txBody>
      </p:sp>
      <p:sp>
        <p:nvSpPr>
          <p:cNvPr id="3" name="Content Placeholder 2"/>
          <p:cNvSpPr>
            <a:spLocks noGrp="1"/>
          </p:cNvSpPr>
          <p:nvPr>
            <p:ph idx="4294967295"/>
          </p:nvPr>
        </p:nvSpPr>
        <p:spPr>
          <a:xfrm>
            <a:off x="609600" y="1219200"/>
            <a:ext cx="8077200" cy="5181600"/>
          </a:xfrm>
        </p:spPr>
        <p:txBody>
          <a:bodyPr>
            <a:noAutofit/>
          </a:bodyPr>
          <a:lstStyle/>
          <a:p>
            <a:pPr>
              <a:lnSpc>
                <a:spcPct val="90000"/>
              </a:lnSpc>
            </a:pPr>
            <a:r>
              <a:rPr lang="en-US" sz="4000" dirty="0" smtClean="0">
                <a:latin typeface="+mj-lt"/>
                <a:cs typeface="Times New Roman" pitchFamily="18" charset="0"/>
              </a:rPr>
              <a:t>Mind mapping, Clustering, Mapping, Idea mapping or Webbing </a:t>
            </a:r>
            <a:r>
              <a:rPr lang="en-US" sz="4000" dirty="0">
                <a:latin typeface="+mj-lt"/>
                <a:cs typeface="Times New Roman" pitchFamily="18" charset="0"/>
              </a:rPr>
              <a:t>is a "visual of </a:t>
            </a:r>
            <a:r>
              <a:rPr lang="en-US" sz="4000" dirty="0" smtClean="0">
                <a:latin typeface="+mj-lt"/>
                <a:cs typeface="Times New Roman" pitchFamily="18" charset="0"/>
              </a:rPr>
              <a:t>outlining”. It is another way to organize your ideas.</a:t>
            </a:r>
          </a:p>
          <a:p>
            <a:pPr>
              <a:lnSpc>
                <a:spcPct val="90000"/>
              </a:lnSpc>
            </a:pPr>
            <a:r>
              <a:rPr lang="en-US" sz="4000" dirty="0" smtClean="0">
                <a:latin typeface="+mj-lt"/>
                <a:cs typeface="Times New Roman" pitchFamily="18" charset="0"/>
              </a:rPr>
              <a:t>Start with your topic in the center, and branch out from there with related ideas.</a:t>
            </a:r>
          </a:p>
          <a:p>
            <a:pPr>
              <a:lnSpc>
                <a:spcPct val="90000"/>
              </a:lnSpc>
            </a:pPr>
            <a:r>
              <a:rPr lang="en-US" sz="4000" dirty="0" smtClean="0">
                <a:latin typeface="+mj-lt"/>
                <a:cs typeface="Times New Roman" pitchFamily="18" charset="0"/>
              </a:rPr>
              <a:t>Use words and phrases, not complete sentences.</a:t>
            </a:r>
            <a:endParaRPr lang="en-US" sz="4000"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4000" b="1" dirty="0" smtClean="0">
                <a:cs typeface="Times New Roman" pitchFamily="18" charset="0"/>
              </a:rPr>
              <a:t>5. Journalistic Questions (How + 5 w’s)</a:t>
            </a:r>
            <a:r>
              <a:rPr lang="en-US" dirty="0" smtClean="0">
                <a:cs typeface="Times New Roman" pitchFamily="18" charset="0"/>
              </a:rPr>
              <a:t/>
            </a:r>
            <a:br>
              <a:rPr lang="en-US" dirty="0" smtClean="0">
                <a:cs typeface="Times New Roman" pitchFamily="18" charset="0"/>
              </a:rPr>
            </a:br>
            <a:endParaRPr lang="en-US" dirty="0"/>
          </a:p>
        </p:txBody>
      </p:sp>
      <p:sp>
        <p:nvSpPr>
          <p:cNvPr id="3" name="Content Placeholder 2"/>
          <p:cNvSpPr>
            <a:spLocks noGrp="1"/>
          </p:cNvSpPr>
          <p:nvPr>
            <p:ph idx="1"/>
          </p:nvPr>
        </p:nvSpPr>
        <p:spPr>
          <a:xfrm>
            <a:off x="304800" y="1143000"/>
            <a:ext cx="8839200" cy="5486400"/>
          </a:xfrm>
        </p:spPr>
        <p:txBody>
          <a:bodyPr>
            <a:normAutofit lnSpcReduction="10000"/>
          </a:bodyPr>
          <a:lstStyle/>
          <a:p>
            <a:pPr>
              <a:buNone/>
            </a:pPr>
            <a:r>
              <a:rPr lang="en-US" dirty="0" smtClean="0">
                <a:latin typeface="Times New Roman" pitchFamily="18" charset="0"/>
                <a:cs typeface="Times New Roman" pitchFamily="18" charset="0"/>
              </a:rPr>
              <a:t>	</a:t>
            </a:r>
            <a:r>
              <a:rPr lang="en-US" dirty="0" smtClean="0">
                <a:latin typeface="+mj-lt"/>
                <a:cs typeface="Times New Roman" pitchFamily="18" charset="0"/>
              </a:rPr>
              <a:t>Journalistic </a:t>
            </a:r>
            <a:r>
              <a:rPr lang="en-US" dirty="0">
                <a:latin typeface="+mj-lt"/>
                <a:cs typeface="Times New Roman" pitchFamily="18" charset="0"/>
              </a:rPr>
              <a:t>techniques refer to asking yourself six </a:t>
            </a:r>
            <a:r>
              <a:rPr lang="en-US" dirty="0" smtClean="0">
                <a:latin typeface="+mj-lt"/>
                <a:cs typeface="Times New Roman" pitchFamily="18" charset="0"/>
              </a:rPr>
              <a:t>questions,</a:t>
            </a:r>
            <a:br>
              <a:rPr lang="en-US" dirty="0" smtClean="0">
                <a:latin typeface="+mj-lt"/>
                <a:cs typeface="Times New Roman" pitchFamily="18" charset="0"/>
              </a:rPr>
            </a:br>
            <a:r>
              <a:rPr lang="en-US" dirty="0" smtClean="0">
                <a:latin typeface="+mj-lt"/>
                <a:cs typeface="Times New Roman" pitchFamily="18" charset="0"/>
              </a:rPr>
              <a:t> </a:t>
            </a:r>
            <a:r>
              <a:rPr lang="en-US" b="1" i="1" dirty="0" smtClean="0">
                <a:latin typeface="+mj-lt"/>
                <a:cs typeface="Times New Roman" pitchFamily="18" charset="0"/>
              </a:rPr>
              <a:t>How</a:t>
            </a:r>
            <a:r>
              <a:rPr lang="en-US" b="1" i="1" dirty="0">
                <a:latin typeface="+mj-lt"/>
                <a:cs typeface="Times New Roman" pitchFamily="18" charset="0"/>
              </a:rPr>
              <a:t>? What? Where? When? Which? Who? </a:t>
            </a:r>
            <a:r>
              <a:rPr lang="en-US" dirty="0" smtClean="0">
                <a:latin typeface="+mj-lt"/>
                <a:cs typeface="Times New Roman" pitchFamily="18" charset="0"/>
              </a:rPr>
              <a:t/>
            </a:r>
            <a:br>
              <a:rPr lang="en-US" dirty="0" smtClean="0">
                <a:latin typeface="+mj-lt"/>
                <a:cs typeface="Times New Roman" pitchFamily="18" charset="0"/>
              </a:rPr>
            </a:br>
            <a:r>
              <a:rPr lang="en-US" dirty="0" smtClean="0">
                <a:latin typeface="+mj-lt"/>
                <a:cs typeface="Times New Roman" pitchFamily="18" charset="0"/>
              </a:rPr>
              <a:t>With these </a:t>
            </a:r>
            <a:r>
              <a:rPr lang="en-US" dirty="0">
                <a:latin typeface="+mj-lt"/>
                <a:cs typeface="Times New Roman" pitchFamily="18" charset="0"/>
              </a:rPr>
              <a:t>questions, you can fully explore ideas about the topic you are about to write and put everything down in detail. In this process, you should not spare hard efforts on every question but make it as flexible as possible. In other words, some Ws (such as what or who) should be attached with importance, while others (such as where or who) can be ignored. This largely depends on your topic.</a:t>
            </a:r>
            <a:endParaRPr lang="en-US" dirty="0" smtClean="0">
              <a:latin typeface="+mj-lt"/>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6000" smtClean="0">
                <a:latin typeface="Monotype Corsiva" pitchFamily="66" charset="0"/>
              </a:rPr>
              <a:t>What is a paragraph?</a:t>
            </a:r>
          </a:p>
        </p:txBody>
      </p:sp>
      <p:sp>
        <p:nvSpPr>
          <p:cNvPr id="4099" name="Rectangle 3"/>
          <p:cNvSpPr>
            <a:spLocks noGrp="1" noChangeArrowheads="1"/>
          </p:cNvSpPr>
          <p:nvPr>
            <p:ph idx="1"/>
          </p:nvPr>
        </p:nvSpPr>
        <p:spPr>
          <a:xfrm>
            <a:off x="685800" y="1981200"/>
            <a:ext cx="7772400" cy="685800"/>
          </a:xfrm>
        </p:spPr>
        <p:txBody>
          <a:bodyPr/>
          <a:lstStyle/>
          <a:p>
            <a:pPr algn="ctr" eaLnBrk="1" hangingPunct="1">
              <a:lnSpc>
                <a:spcPct val="90000"/>
              </a:lnSpc>
              <a:buFontTx/>
              <a:buNone/>
            </a:pPr>
            <a:r>
              <a:rPr lang="en-US" sz="4000" smtClean="0">
                <a:latin typeface="Monotype Corsiva" pitchFamily="66" charset="0"/>
              </a:rPr>
              <a:t>A developed, but manageable thought.</a:t>
            </a:r>
          </a:p>
          <a:p>
            <a:pPr eaLnBrk="1" hangingPunct="1">
              <a:lnSpc>
                <a:spcPct val="90000"/>
              </a:lnSpc>
            </a:pPr>
            <a:endParaRPr lang="en-US" sz="4000" smtClean="0">
              <a:latin typeface="Monotype Corsiva" pitchFamily="66" charset="0"/>
            </a:endParaRPr>
          </a:p>
          <a:p>
            <a:pPr eaLnBrk="1" hangingPunct="1">
              <a:lnSpc>
                <a:spcPct val="90000"/>
              </a:lnSpc>
            </a:pPr>
            <a:endParaRPr lang="en-US" smtClean="0"/>
          </a:p>
        </p:txBody>
      </p:sp>
      <p:pic>
        <p:nvPicPr>
          <p:cNvPr id="4100" name="Picture 4" descr="C:\Documents and Settings\brenda\My Documents\My Pictures\Writing.jpg"/>
          <p:cNvPicPr>
            <a:picLocks noChangeAspect="1" noChangeArrowheads="1"/>
          </p:cNvPicPr>
          <p:nvPr/>
        </p:nvPicPr>
        <p:blipFill>
          <a:blip r:embed="rId2" cstate="print"/>
          <a:srcRect/>
          <a:stretch>
            <a:fillRect/>
          </a:stretch>
        </p:blipFill>
        <p:spPr bwMode="auto">
          <a:xfrm>
            <a:off x="2971800" y="3024188"/>
            <a:ext cx="3276600" cy="3148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2057400"/>
          </a:xfrm>
        </p:spPr>
        <p:txBody>
          <a:bodyPr/>
          <a:lstStyle/>
          <a:p>
            <a:pPr eaLnBrk="1" hangingPunct="1"/>
            <a:r>
              <a:rPr lang="en-US" sz="6000" b="1" smtClean="0">
                <a:latin typeface="Monotype Corsiva" pitchFamily="66" charset="0"/>
              </a:rPr>
              <a:t>Writing a Paragraph</a:t>
            </a:r>
            <a:br>
              <a:rPr lang="en-US" sz="6000" b="1" smtClean="0">
                <a:latin typeface="Monotype Corsiva" pitchFamily="66" charset="0"/>
              </a:rPr>
            </a:br>
            <a:r>
              <a:rPr lang="en-US" sz="6000" smtClean="0">
                <a:latin typeface="Monotype Corsiva" pitchFamily="66" charset="0"/>
              </a:rPr>
              <a:t>Hamburger Model</a:t>
            </a:r>
          </a:p>
        </p:txBody>
      </p:sp>
      <p:sp>
        <p:nvSpPr>
          <p:cNvPr id="4099" name="Rectangle 3"/>
          <p:cNvSpPr>
            <a:spLocks noGrp="1" noChangeArrowheads="1"/>
          </p:cNvSpPr>
          <p:nvPr>
            <p:ph idx="1"/>
          </p:nvPr>
        </p:nvSpPr>
        <p:spPr>
          <a:xfrm>
            <a:off x="838200" y="2819400"/>
            <a:ext cx="5334000" cy="3352800"/>
          </a:xfrm>
        </p:spPr>
        <p:txBody>
          <a:bodyPr rtlCol="0">
            <a:normAutofit/>
          </a:bodyPr>
          <a:lstStyle/>
          <a:p>
            <a:pPr algn="ctr" eaLnBrk="1" fontAlgn="auto" hangingPunct="1">
              <a:spcAft>
                <a:spcPts val="0"/>
              </a:spcAft>
              <a:buFontTx/>
              <a:buNone/>
              <a:defRPr/>
            </a:pPr>
            <a:r>
              <a:rPr lang="en-US" sz="4000" dirty="0" smtClean="0">
                <a:latin typeface="Monotype Corsiva" pitchFamily="66" charset="0"/>
              </a:rPr>
              <a:t>	</a:t>
            </a:r>
            <a:r>
              <a:rPr lang="en-US" sz="4000" i="1" dirty="0" smtClean="0">
                <a:latin typeface="+mj-lt"/>
              </a:rPr>
              <a:t>The hamburger paragraph format provides a clear structure for writing an organized paragraph</a:t>
            </a:r>
            <a:r>
              <a:rPr lang="en-US" sz="4000" dirty="0" smtClean="0">
                <a:latin typeface="Monotype Corsiva" pitchFamily="66" charset="0"/>
              </a:rPr>
              <a:t>.</a:t>
            </a:r>
            <a:r>
              <a:rPr lang="en-US" dirty="0" smtClean="0"/>
              <a:t>  </a:t>
            </a:r>
          </a:p>
          <a:p>
            <a:pPr eaLnBrk="1" fontAlgn="auto" hangingPunct="1">
              <a:spcAft>
                <a:spcPts val="0"/>
              </a:spcAft>
              <a:buFont typeface="Arial" pitchFamily="34" charset="0"/>
              <a:buChar char="•"/>
              <a:defRPr/>
            </a:pPr>
            <a:endParaRPr lang="en-US" dirty="0" smtClean="0"/>
          </a:p>
        </p:txBody>
      </p:sp>
      <p:pic>
        <p:nvPicPr>
          <p:cNvPr id="5124" name="Picture 8" descr="http://images.google.com/images?q=tbn:79DNmbcZ-BIJ:http://www.geocities.com/le_graphics/clipart/food/hamburger-1.jpg">
            <a:hlinkClick r:id="rId2"/>
          </p:cNvPr>
          <p:cNvPicPr>
            <a:picLocks noChangeAspect="1" noChangeArrowheads="1"/>
          </p:cNvPicPr>
          <p:nvPr/>
        </p:nvPicPr>
        <p:blipFill>
          <a:blip r:embed="rId3" cstate="print"/>
          <a:srcRect/>
          <a:stretch>
            <a:fillRect/>
          </a:stretch>
        </p:blipFill>
        <p:spPr bwMode="auto">
          <a:xfrm>
            <a:off x="6400800" y="2971800"/>
            <a:ext cx="19050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brenda\My Documents\My Pictures\burger.gif"/>
          <p:cNvPicPr>
            <a:picLocks noChangeAspect="1" noChangeArrowheads="1"/>
          </p:cNvPicPr>
          <p:nvPr/>
        </p:nvPicPr>
        <p:blipFill>
          <a:blip r:embed="rId2" cstate="print"/>
          <a:srcRect/>
          <a:stretch>
            <a:fillRect/>
          </a:stretch>
        </p:blipFill>
        <p:spPr bwMode="auto">
          <a:xfrm>
            <a:off x="457200" y="381000"/>
            <a:ext cx="8382000"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685800" y="381000"/>
            <a:ext cx="7772400" cy="1143000"/>
          </a:xfrm>
        </p:spPr>
        <p:txBody>
          <a:bodyPr/>
          <a:lstStyle/>
          <a:p>
            <a:pPr eaLnBrk="1" hangingPunct="1"/>
            <a:r>
              <a:rPr lang="en-US" b="1" smtClean="0"/>
              <a:t>Essentials of a Good Paragraph</a:t>
            </a:r>
          </a:p>
        </p:txBody>
      </p:sp>
      <p:sp>
        <p:nvSpPr>
          <p:cNvPr id="7171" name="Content Placeholder 4"/>
          <p:cNvSpPr>
            <a:spLocks noGrp="1"/>
          </p:cNvSpPr>
          <p:nvPr>
            <p:ph idx="1"/>
          </p:nvPr>
        </p:nvSpPr>
        <p:spPr>
          <a:xfrm>
            <a:off x="1066800" y="1981200"/>
            <a:ext cx="4495800" cy="4648200"/>
          </a:xfrm>
        </p:spPr>
        <p:txBody>
          <a:bodyPr/>
          <a:lstStyle/>
          <a:p>
            <a:pPr eaLnBrk="1" hangingPunct="1"/>
            <a:r>
              <a:rPr lang="en-US" smtClean="0"/>
              <a:t>Unity</a:t>
            </a:r>
          </a:p>
          <a:p>
            <a:pPr eaLnBrk="1" hangingPunct="1"/>
            <a:r>
              <a:rPr lang="en-US" smtClean="0"/>
              <a:t>A good topic sentence</a:t>
            </a:r>
          </a:p>
          <a:p>
            <a:pPr eaLnBrk="1" hangingPunct="1"/>
            <a:r>
              <a:rPr lang="en-US" smtClean="0"/>
              <a:t>Logical sequence of thoughts</a:t>
            </a:r>
          </a:p>
          <a:p>
            <a:pPr eaLnBrk="1" hangingPunct="1"/>
            <a:r>
              <a:rPr lang="en-US" smtClean="0"/>
              <a:t>Variety</a:t>
            </a:r>
          </a:p>
          <a:p>
            <a:pPr eaLnBrk="1" hangingPunct="1"/>
            <a:r>
              <a:rPr lang="en-US" smtClean="0"/>
              <a:t>A comprehensive final sentence</a:t>
            </a:r>
          </a:p>
          <a:p>
            <a:pPr eaLnBrk="1" hangingPunct="1"/>
            <a:endParaRPr lang="en-US" smtClean="0"/>
          </a:p>
        </p:txBody>
      </p:sp>
      <p:pic>
        <p:nvPicPr>
          <p:cNvPr id="7172" name="Picture 5" descr="http://www.itrc.ucf.edu/conferences/fetc2004/images/writing.jpg"/>
          <p:cNvPicPr>
            <a:picLocks noChangeAspect="1" noChangeArrowheads="1"/>
          </p:cNvPicPr>
          <p:nvPr/>
        </p:nvPicPr>
        <p:blipFill>
          <a:blip r:embed="rId2" cstate="print"/>
          <a:srcRect/>
          <a:stretch>
            <a:fillRect/>
          </a:stretch>
        </p:blipFill>
        <p:spPr bwMode="auto">
          <a:xfrm>
            <a:off x="6248400" y="1752600"/>
            <a:ext cx="2057400" cy="444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676400"/>
          </a:xfrm>
        </p:spPr>
        <p:txBody>
          <a:bodyPr>
            <a:normAutofit/>
          </a:bodyPr>
          <a:lstStyle/>
          <a:p>
            <a:r>
              <a:rPr lang="en-US" b="1" dirty="0" smtClean="0"/>
              <a:t>ESSAY WRITING</a:t>
            </a:r>
            <a:br>
              <a:rPr lang="en-US" b="1" dirty="0" smtClean="0"/>
            </a:br>
            <a:r>
              <a:rPr lang="en-US" b="1" dirty="0" smtClean="0"/>
              <a:t> </a:t>
            </a:r>
            <a:r>
              <a:rPr lang="en-US" b="1" dirty="0" smtClean="0">
                <a:solidFill>
                  <a:schemeClr val="tx1"/>
                </a:solidFill>
              </a:rPr>
              <a:t>Kinds and Characteristics</a:t>
            </a:r>
            <a:endParaRPr lang="en-US" b="1" dirty="0"/>
          </a:p>
        </p:txBody>
      </p:sp>
      <p:sp>
        <p:nvSpPr>
          <p:cNvPr id="3" name="Subtitle 2"/>
          <p:cNvSpPr>
            <a:spLocks noGrp="1"/>
          </p:cNvSpPr>
          <p:nvPr>
            <p:ph type="subTitle" idx="1"/>
          </p:nvPr>
        </p:nvSpPr>
        <p:spPr>
          <a:xfrm>
            <a:off x="990600" y="3200400"/>
            <a:ext cx="7239000" cy="2819400"/>
          </a:xfrm>
        </p:spPr>
        <p:txBody>
          <a:bodyPr>
            <a:normAutofit/>
          </a:bodyPr>
          <a:lstStyle/>
          <a:p>
            <a:r>
              <a:rPr lang="en-US" sz="3600" dirty="0" smtClean="0">
                <a:solidFill>
                  <a:schemeClr val="tx1"/>
                </a:solidFill>
              </a:rPr>
              <a:t>An </a:t>
            </a:r>
            <a:r>
              <a:rPr lang="en-US" sz="3600" b="1" i="1" dirty="0" smtClean="0">
                <a:solidFill>
                  <a:schemeClr val="tx1"/>
                </a:solidFill>
              </a:rPr>
              <a:t>essay</a:t>
            </a:r>
            <a:r>
              <a:rPr lang="en-US" sz="3600" dirty="0" smtClean="0">
                <a:solidFill>
                  <a:schemeClr val="tx1"/>
                </a:solidFill>
              </a:rPr>
              <a:t> is a short piece of writing that discusses, describes or analyzes one topic.</a:t>
            </a:r>
            <a:endParaRPr lang="en-US" sz="3600" dirty="0">
              <a:solidFill>
                <a:schemeClr val="tx1"/>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715962"/>
          </a:xfrm>
        </p:spPr>
        <p:txBody>
          <a:bodyPr>
            <a:normAutofit/>
          </a:bodyPr>
          <a:lstStyle/>
          <a:p>
            <a:r>
              <a:rPr lang="en-US" sz="3600" b="1" dirty="0" smtClean="0"/>
              <a:t>KINDS OF ESSAYS</a:t>
            </a:r>
            <a:endParaRPr lang="en-US" sz="3600" b="1" dirty="0"/>
          </a:p>
        </p:txBody>
      </p:sp>
      <p:sp>
        <p:nvSpPr>
          <p:cNvPr id="3" name="Content Placeholder 2"/>
          <p:cNvSpPr>
            <a:spLocks noGrp="1"/>
          </p:cNvSpPr>
          <p:nvPr>
            <p:ph idx="1"/>
          </p:nvPr>
        </p:nvSpPr>
        <p:spPr>
          <a:xfrm>
            <a:off x="1828800" y="990600"/>
            <a:ext cx="5105400" cy="5638800"/>
          </a:xfrm>
        </p:spPr>
        <p:txBody>
          <a:bodyPr>
            <a:normAutofit/>
          </a:bodyPr>
          <a:lstStyle/>
          <a:p>
            <a:pPr marL="514350" indent="-514350">
              <a:buFont typeface="+mj-lt"/>
              <a:buAutoNum type="arabicPeriod"/>
            </a:pPr>
            <a:r>
              <a:rPr lang="en-US" dirty="0" smtClean="0"/>
              <a:t>Descriptive</a:t>
            </a:r>
          </a:p>
          <a:p>
            <a:pPr marL="514350" indent="-514350">
              <a:buAutoNum type="arabicPeriod"/>
            </a:pPr>
            <a:r>
              <a:rPr lang="en-US" dirty="0" smtClean="0"/>
              <a:t>Definition</a:t>
            </a:r>
          </a:p>
          <a:p>
            <a:pPr marL="514350" indent="-514350">
              <a:buAutoNum type="arabicPeriod"/>
            </a:pPr>
            <a:r>
              <a:rPr lang="en-US" dirty="0" smtClean="0"/>
              <a:t>Compare and contrast</a:t>
            </a:r>
          </a:p>
          <a:p>
            <a:pPr marL="514350" indent="-514350">
              <a:buAutoNum type="arabicPeriod"/>
            </a:pPr>
            <a:r>
              <a:rPr lang="en-US" dirty="0" smtClean="0"/>
              <a:t>Cause and effect</a:t>
            </a:r>
          </a:p>
          <a:p>
            <a:pPr marL="514350" indent="-514350">
              <a:buAutoNum type="arabicPeriod"/>
            </a:pPr>
            <a:r>
              <a:rPr lang="en-US" dirty="0" smtClean="0"/>
              <a:t>Narrative</a:t>
            </a:r>
          </a:p>
          <a:p>
            <a:pPr marL="514350" indent="-514350">
              <a:buAutoNum type="arabicPeriod"/>
            </a:pPr>
            <a:r>
              <a:rPr lang="en-US" dirty="0" smtClean="0"/>
              <a:t>Process</a:t>
            </a:r>
          </a:p>
          <a:p>
            <a:pPr marL="514350" indent="-514350">
              <a:buAutoNum type="arabicPeriod"/>
            </a:pPr>
            <a:r>
              <a:rPr lang="en-US" dirty="0" smtClean="0"/>
              <a:t>Argumentative</a:t>
            </a:r>
          </a:p>
          <a:p>
            <a:pPr marL="514350" indent="-514350">
              <a:buAutoNum type="arabicPeriod"/>
            </a:pPr>
            <a:r>
              <a:rPr lang="en-US" dirty="0" smtClean="0"/>
              <a:t>Critical</a:t>
            </a:r>
          </a:p>
          <a:p>
            <a:pPr marL="514350" indent="-514350">
              <a:buAutoNum type="arabicPeriod"/>
            </a:pPr>
            <a:r>
              <a:rPr lang="en-US" dirty="0" smtClean="0"/>
              <a:t>Imaginative</a:t>
            </a:r>
          </a:p>
          <a:p>
            <a:pPr marL="514350" indent="-514350">
              <a:buAutoNum type="arabicPeriod"/>
            </a:pPr>
            <a:endParaRPr lang="en-US" dirty="0" smtClean="0"/>
          </a:p>
          <a:p>
            <a:pPr marL="514350" indent="-514350">
              <a:buAutoNum type="arabicPeriod"/>
            </a:pPr>
            <a:endParaRPr lang="en-US" dirty="0"/>
          </a:p>
          <a:p>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smtClean="0"/>
              <a:t>Characteristics of an Essay</a:t>
            </a:r>
            <a:endParaRPr lang="en-US" b="1" dirty="0"/>
          </a:p>
        </p:txBody>
      </p:sp>
      <p:sp>
        <p:nvSpPr>
          <p:cNvPr id="3" name="Content Placeholder 2"/>
          <p:cNvSpPr>
            <a:spLocks noGrp="1"/>
          </p:cNvSpPr>
          <p:nvPr>
            <p:ph idx="1"/>
          </p:nvPr>
        </p:nvSpPr>
        <p:spPr>
          <a:xfrm>
            <a:off x="2209800" y="1981200"/>
            <a:ext cx="4876800" cy="4144963"/>
          </a:xfrm>
        </p:spPr>
        <p:txBody>
          <a:bodyPr>
            <a:normAutofit/>
          </a:bodyPr>
          <a:lstStyle/>
          <a:p>
            <a:r>
              <a:rPr lang="en-US" sz="4000" dirty="0" smtClean="0"/>
              <a:t>Unity</a:t>
            </a:r>
          </a:p>
          <a:p>
            <a:r>
              <a:rPr lang="en-US" sz="4000" dirty="0" smtClean="0"/>
              <a:t>Order</a:t>
            </a:r>
          </a:p>
          <a:p>
            <a:r>
              <a:rPr lang="en-US" sz="4000" dirty="0" smtClean="0"/>
              <a:t>Brevity</a:t>
            </a:r>
          </a:p>
          <a:p>
            <a:r>
              <a:rPr lang="en-US" sz="4000" dirty="0" smtClean="0"/>
              <a:t>Style</a:t>
            </a:r>
          </a:p>
          <a:p>
            <a:r>
              <a:rPr lang="en-US" sz="4000" dirty="0" smtClean="0"/>
              <a:t>The Personal </a:t>
            </a:r>
            <a:r>
              <a:rPr lang="en-US" sz="4000" dirty="0"/>
              <a:t>T</a:t>
            </a:r>
            <a:r>
              <a:rPr lang="en-US" sz="4000" dirty="0" smtClean="0"/>
              <a:t>ouch</a:t>
            </a:r>
            <a:endParaRPr lang="en-US" sz="40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1470025"/>
          </a:xfrm>
        </p:spPr>
        <p:txBody>
          <a:bodyPr/>
          <a:lstStyle/>
          <a:p>
            <a:r>
              <a:rPr lang="en-US" b="1" dirty="0"/>
              <a:t>Writing a Précis</a:t>
            </a:r>
            <a:endParaRPr lang="en-US" dirty="0"/>
          </a:p>
        </p:txBody>
      </p:sp>
      <p:sp>
        <p:nvSpPr>
          <p:cNvPr id="3" name="Subtitle 2"/>
          <p:cNvSpPr>
            <a:spLocks noGrp="1"/>
          </p:cNvSpPr>
          <p:nvPr>
            <p:ph type="subTitle" idx="1"/>
          </p:nvPr>
        </p:nvSpPr>
        <p:spPr>
          <a:xfrm>
            <a:off x="685800" y="2286000"/>
            <a:ext cx="7772400" cy="3657600"/>
          </a:xfrm>
        </p:spPr>
        <p:txBody>
          <a:bodyPr>
            <a:normAutofit/>
          </a:bodyPr>
          <a:lstStyle/>
          <a:p>
            <a:r>
              <a:rPr lang="en-US" b="1" dirty="0" smtClean="0">
                <a:solidFill>
                  <a:schemeClr val="tx1"/>
                </a:solidFill>
              </a:rPr>
              <a:t>A </a:t>
            </a:r>
            <a:r>
              <a:rPr lang="en-US" b="1" dirty="0">
                <a:solidFill>
                  <a:schemeClr val="tx1"/>
                </a:solidFill>
              </a:rPr>
              <a:t>précis is a short summary.</a:t>
            </a:r>
            <a:r>
              <a:rPr lang="en-US" dirty="0">
                <a:solidFill>
                  <a:schemeClr val="tx1"/>
                </a:solidFill>
              </a:rPr>
              <a:t> </a:t>
            </a:r>
            <a:endParaRPr lang="en-US" dirty="0" smtClean="0">
              <a:solidFill>
                <a:schemeClr val="tx1"/>
              </a:solidFill>
            </a:endParaRPr>
          </a:p>
          <a:p>
            <a:r>
              <a:rPr lang="en-US" dirty="0" smtClean="0">
                <a:solidFill>
                  <a:schemeClr val="tx1"/>
                </a:solidFill>
              </a:rPr>
              <a:t>“It is a brief, original summary of the important ideas given in a long selection. Its aim is to give the general </a:t>
            </a:r>
          </a:p>
          <a:p>
            <a:r>
              <a:rPr lang="en-US" dirty="0" smtClean="0">
                <a:solidFill>
                  <a:schemeClr val="tx1"/>
                </a:solidFill>
              </a:rPr>
              <a:t>effect created by the original selection."</a:t>
            </a:r>
            <a:endParaRPr lang="en-US" dirty="0">
              <a:solidFill>
                <a:schemeClr val="tx1"/>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60438"/>
          </a:xfrm>
        </p:spPr>
        <p:txBody>
          <a:bodyPr>
            <a:normAutofit/>
          </a:bodyPr>
          <a:lstStyle/>
          <a:p>
            <a:r>
              <a:rPr lang="en-US" sz="4000" b="1" u="sng" dirty="0"/>
              <a:t>RULES OF PRÉCIS WRITING</a:t>
            </a:r>
            <a:endParaRPr lang="en-US" sz="4000" dirty="0"/>
          </a:p>
        </p:txBody>
      </p:sp>
      <p:sp>
        <p:nvSpPr>
          <p:cNvPr id="3" name="Content Placeholder 2"/>
          <p:cNvSpPr>
            <a:spLocks noGrp="1"/>
          </p:cNvSpPr>
          <p:nvPr>
            <p:ph idx="1"/>
          </p:nvPr>
        </p:nvSpPr>
        <p:spPr>
          <a:xfrm>
            <a:off x="228600" y="1447800"/>
            <a:ext cx="8458200" cy="5181600"/>
          </a:xfrm>
        </p:spPr>
        <p:txBody>
          <a:bodyPr>
            <a:normAutofit fontScale="92500" lnSpcReduction="10000"/>
          </a:bodyPr>
          <a:lstStyle/>
          <a:p>
            <a:pPr>
              <a:buNone/>
            </a:pPr>
            <a:r>
              <a:rPr lang="en-US" dirty="0" smtClean="0"/>
              <a:t>	1</a:t>
            </a:r>
            <a:r>
              <a:rPr lang="en-US" dirty="0"/>
              <a:t>) Read the given passage carefully at least three times in order to be able to grasp what the writer has </a:t>
            </a:r>
            <a:r>
              <a:rPr lang="en-US" dirty="0" smtClean="0"/>
              <a:t>said.</a:t>
            </a:r>
            <a:br>
              <a:rPr lang="en-US" dirty="0" smtClean="0"/>
            </a:br>
            <a:r>
              <a:rPr lang="en-US" dirty="0"/>
              <a:t/>
            </a:r>
            <a:br>
              <a:rPr lang="en-US" dirty="0"/>
            </a:br>
            <a:r>
              <a:rPr lang="en-US" dirty="0" smtClean="0"/>
              <a:t>2</a:t>
            </a:r>
            <a:r>
              <a:rPr lang="en-US" dirty="0"/>
              <a:t>) Underline the important points to be included in your précis. A point is important if it is intimately connected with the main </a:t>
            </a:r>
            <a:r>
              <a:rPr lang="en-US" dirty="0" smtClean="0"/>
              <a:t>subject. </a:t>
            </a:r>
            <a:r>
              <a:rPr lang="en-US" dirty="0"/>
              <a:t/>
            </a:r>
            <a:br>
              <a:rPr lang="en-US" dirty="0"/>
            </a:br>
            <a:r>
              <a:rPr lang="en-US" dirty="0"/>
              <a:t/>
            </a:r>
            <a:br>
              <a:rPr lang="en-US" dirty="0"/>
            </a:br>
            <a:r>
              <a:rPr lang="en-US" dirty="0"/>
              <a:t>3) </a:t>
            </a:r>
            <a:r>
              <a:rPr lang="en-US" b="1" dirty="0"/>
              <a:t>Use your own language in the précis</a:t>
            </a:r>
            <a:r>
              <a:rPr lang="en-US" dirty="0"/>
              <a:t>. While words and phrases from the original may be used in the précis. Whole sentences should never be lifted out of the original to be included in it.</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534400" cy="6553200"/>
          </a:xfrm>
        </p:spPr>
        <p:txBody>
          <a:bodyPr>
            <a:normAutofit fontScale="77500" lnSpcReduction="20000"/>
          </a:bodyPr>
          <a:lstStyle/>
          <a:p>
            <a:pPr>
              <a:buNone/>
            </a:pPr>
            <a:r>
              <a:rPr lang="en-US" dirty="0" smtClean="0"/>
              <a:t>	4</a:t>
            </a:r>
            <a:r>
              <a:rPr lang="en-US" dirty="0"/>
              <a:t>) The précis should be roughly one-third of the original passage. Always prepare a rough draft first and count the words. If you find that it is too long, shorten it by removing what seems unessential and by condensing, phraseology. If it turns out to be too short, read the original to see what more can be added to the précis</a:t>
            </a:r>
            <a:r>
              <a:rPr lang="en-US" dirty="0" smtClean="0"/>
              <a:t>.</a:t>
            </a:r>
            <a:br>
              <a:rPr lang="en-US" dirty="0" smtClean="0"/>
            </a:br>
            <a:r>
              <a:rPr lang="en-US" dirty="0"/>
              <a:t/>
            </a:r>
            <a:br>
              <a:rPr lang="en-US" dirty="0"/>
            </a:br>
            <a:r>
              <a:rPr lang="en-US" dirty="0"/>
              <a:t>5) Examples, illustrations, and comparisons should be left out of the précis. Figures of speech should be removed and the ideas </a:t>
            </a:r>
            <a:r>
              <a:rPr lang="en-US" dirty="0" smtClean="0"/>
              <a:t>are expressed </a:t>
            </a:r>
            <a:r>
              <a:rPr lang="en-US" dirty="0"/>
              <a:t>in clear, direct language</a:t>
            </a:r>
            <a:r>
              <a:rPr lang="en-US" dirty="0" smtClean="0"/>
              <a:t>.</a:t>
            </a:r>
          </a:p>
          <a:p>
            <a:pPr>
              <a:buNone/>
            </a:pPr>
            <a:r>
              <a:rPr lang="en-US" dirty="0" smtClean="0"/>
              <a:t>	6) Your own comments on the ideas of the précis are absolutely forbidden. </a:t>
            </a:r>
            <a:br>
              <a:rPr lang="en-US" dirty="0" smtClean="0"/>
            </a:br>
            <a:r>
              <a:rPr lang="en-US" dirty="0" smtClean="0"/>
              <a:t/>
            </a:r>
            <a:br>
              <a:rPr lang="en-US" dirty="0" smtClean="0"/>
            </a:br>
            <a:r>
              <a:rPr lang="en-US" dirty="0" smtClean="0"/>
              <a:t>7) See that your précis is a readable piece of English and that its ideas can be understood even by a person who has not gone through original. This is very important. </a:t>
            </a: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382000" cy="6172201"/>
          </a:xfrm>
        </p:spPr>
        <p:txBody>
          <a:bodyPr>
            <a:normAutofit fontScale="92500" lnSpcReduction="20000"/>
          </a:bodyPr>
          <a:lstStyle/>
          <a:p>
            <a:pPr>
              <a:buNone/>
            </a:pPr>
            <a:r>
              <a:rPr lang="en-US" dirty="0" smtClean="0"/>
              <a:t>	</a:t>
            </a:r>
          </a:p>
          <a:p>
            <a:pPr>
              <a:buNone/>
            </a:pPr>
            <a:r>
              <a:rPr lang="en-US" dirty="0" smtClean="0"/>
              <a:t>	8) Your précis should be connected whole. As such it should not be divided into paragraphs.</a:t>
            </a:r>
          </a:p>
          <a:p>
            <a:pPr>
              <a:buNone/>
            </a:pPr>
            <a:r>
              <a:rPr lang="en-US" dirty="0" smtClean="0"/>
              <a:t>	9) Don't use the direct form of speech in précis.</a:t>
            </a:r>
            <a:br>
              <a:rPr lang="en-US" dirty="0" smtClean="0"/>
            </a:br>
            <a:endParaRPr lang="en-US" dirty="0" smtClean="0"/>
          </a:p>
          <a:p>
            <a:pPr>
              <a:buNone/>
            </a:pPr>
            <a:r>
              <a:rPr lang="en-US" dirty="0" smtClean="0"/>
              <a:t>	10) Think of a suitable title for the précis if it is required. The title should not be a complete sentence. </a:t>
            </a:r>
            <a:br>
              <a:rPr lang="en-US" dirty="0" smtClean="0"/>
            </a:br>
            <a:r>
              <a:rPr lang="en-US" dirty="0" smtClean="0"/>
              <a:t/>
            </a:r>
            <a:br>
              <a:rPr lang="en-US" dirty="0" smtClean="0"/>
            </a:br>
            <a:r>
              <a:rPr lang="en-US" dirty="0" smtClean="0"/>
              <a:t>11) Indicate the number of words in your précis at the end.</a:t>
            </a:r>
          </a:p>
          <a:p>
            <a:pPr>
              <a:buNone/>
            </a:pPr>
            <a:endParaRPr lang="en-US" dirty="0" smtClean="0"/>
          </a:p>
          <a:p>
            <a:pPr>
              <a:buNone/>
            </a:pP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917575"/>
          </a:xfrm>
        </p:spPr>
        <p:txBody>
          <a:bodyPr>
            <a:normAutofit fontScale="90000"/>
          </a:bodyPr>
          <a:lstStyle/>
          <a:p>
            <a:r>
              <a:rPr lang="en-US" b="1" cap="small" dirty="0" smtClean="0"/>
              <a:t/>
            </a:r>
            <a:br>
              <a:rPr lang="en-US" b="1" cap="small" dirty="0" smtClean="0"/>
            </a:br>
            <a:r>
              <a:rPr lang="en-US" b="1" cap="small" dirty="0" smtClean="0"/>
              <a:t>Memo </a:t>
            </a:r>
            <a:r>
              <a:rPr lang="en-US" b="1" cap="small" dirty="0"/>
              <a:t>Writing</a:t>
            </a:r>
            <a:r>
              <a:rPr lang="en-US" dirty="0"/>
              <a:t/>
            </a:r>
            <a:br>
              <a:rPr lang="en-US" dirty="0"/>
            </a:br>
            <a:endParaRPr lang="en-US" dirty="0"/>
          </a:p>
        </p:txBody>
      </p:sp>
      <p:sp>
        <p:nvSpPr>
          <p:cNvPr id="3" name="Subtitle 2"/>
          <p:cNvSpPr>
            <a:spLocks noGrp="1"/>
          </p:cNvSpPr>
          <p:nvPr>
            <p:ph type="subTitle" idx="1"/>
          </p:nvPr>
        </p:nvSpPr>
        <p:spPr>
          <a:xfrm>
            <a:off x="457200" y="1600200"/>
            <a:ext cx="8077200" cy="4419600"/>
          </a:xfrm>
        </p:spPr>
        <p:txBody>
          <a:bodyPr>
            <a:normAutofit/>
          </a:bodyPr>
          <a:lstStyle/>
          <a:p>
            <a:r>
              <a:rPr lang="en-US" dirty="0" smtClean="0">
                <a:solidFill>
                  <a:schemeClr val="tx1"/>
                </a:solidFill>
              </a:rPr>
              <a:t>“A </a:t>
            </a:r>
            <a:r>
              <a:rPr lang="en-US" dirty="0">
                <a:solidFill>
                  <a:schemeClr val="tx1"/>
                </a:solidFill>
              </a:rPr>
              <a:t>memo is a short, to the point communication conveying your thoughts, reactions or opinion on something</a:t>
            </a:r>
            <a:r>
              <a:rPr lang="en-US" dirty="0" smtClean="0">
                <a:solidFill>
                  <a:schemeClr val="tx1"/>
                </a:solidFill>
              </a:rPr>
              <a:t>.” </a:t>
            </a:r>
            <a:br>
              <a:rPr lang="en-US" dirty="0" smtClean="0">
                <a:solidFill>
                  <a:schemeClr val="tx1"/>
                </a:solidFill>
              </a:rPr>
            </a:br>
            <a:r>
              <a:rPr lang="en-US" dirty="0" smtClean="0">
                <a:solidFill>
                  <a:schemeClr val="tx1"/>
                </a:solidFill>
              </a:rPr>
              <a:t>A </a:t>
            </a:r>
            <a:r>
              <a:rPr lang="en-US" dirty="0">
                <a:solidFill>
                  <a:schemeClr val="tx1"/>
                </a:solidFill>
              </a:rPr>
              <a:t>letter is not a memo, nor is a memo a letter</a:t>
            </a:r>
            <a:r>
              <a:rPr lang="en-US" dirty="0" smtClean="0">
                <a:solidFill>
                  <a:schemeClr val="tx1"/>
                </a:solidFill>
              </a:rPr>
              <a:t>.</a:t>
            </a:r>
            <a:r>
              <a:rPr lang="en-US" dirty="0">
                <a:solidFill>
                  <a:schemeClr val="tx1"/>
                </a:solidFill>
              </a:rPr>
              <a:t> A memo can call people to action or broadcast a bit of timely news. </a:t>
            </a:r>
            <a:r>
              <a:rPr lang="en-US" dirty="0" smtClean="0">
                <a:solidFill>
                  <a:schemeClr val="tx1"/>
                </a:solidFill>
              </a:rPr>
              <a:t/>
            </a:r>
            <a:br>
              <a:rPr lang="en-US" dirty="0" smtClean="0">
                <a:solidFill>
                  <a:schemeClr val="tx1"/>
                </a:solidFill>
              </a:rPr>
            </a:br>
            <a:r>
              <a:rPr lang="en-US" b="1" dirty="0" smtClean="0">
                <a:solidFill>
                  <a:schemeClr val="tx1"/>
                </a:solidFill>
              </a:rPr>
              <a:t>With </a:t>
            </a:r>
            <a:r>
              <a:rPr lang="en-US" b="1" dirty="0">
                <a:solidFill>
                  <a:schemeClr val="tx1"/>
                </a:solidFill>
              </a:rPr>
              <a:t>memo writing, shorter is better</a:t>
            </a:r>
            <a:r>
              <a:rPr lang="en-US" dirty="0" smtClean="0">
                <a:solidFill>
                  <a:schemeClr val="tx1"/>
                </a:solidFill>
              </a:rPr>
              <a:t>.</a:t>
            </a:r>
            <a:r>
              <a:rPr lang="en-US" dirty="0">
                <a:solidFill>
                  <a:schemeClr val="tx1"/>
                </a:solidFill>
              </a:rPr>
              <a:t>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92162"/>
          </a:xfrm>
        </p:spPr>
        <p:txBody>
          <a:bodyPr>
            <a:normAutofit/>
          </a:bodyPr>
          <a:lstStyle/>
          <a:p>
            <a:r>
              <a:rPr lang="en-US" sz="4000" dirty="0" smtClean="0"/>
              <a:t>Approaches to Memo Writing</a:t>
            </a:r>
            <a:endParaRPr lang="en-US" sz="4000" dirty="0"/>
          </a:p>
        </p:txBody>
      </p:sp>
      <p:sp>
        <p:nvSpPr>
          <p:cNvPr id="4" name="Content Placeholder 3"/>
          <p:cNvSpPr>
            <a:spLocks noGrp="1"/>
          </p:cNvSpPr>
          <p:nvPr>
            <p:ph idx="1"/>
          </p:nvPr>
        </p:nvSpPr>
        <p:spPr>
          <a:xfrm>
            <a:off x="304800" y="990600"/>
            <a:ext cx="8305800" cy="5638800"/>
          </a:xfrm>
        </p:spPr>
        <p:txBody>
          <a:bodyPr>
            <a:normAutofit fontScale="85000" lnSpcReduction="20000"/>
          </a:bodyPr>
          <a:lstStyle/>
          <a:p>
            <a:pPr lvl="0">
              <a:buNone/>
            </a:pPr>
            <a:r>
              <a:rPr lang="en-US" b="1" dirty="0" smtClean="0"/>
              <a:t>	Decide </a:t>
            </a:r>
            <a:r>
              <a:rPr lang="en-US" b="1" dirty="0"/>
              <a:t>if it’s to be persuasive or informative</a:t>
            </a:r>
            <a:r>
              <a:rPr lang="en-US" dirty="0"/>
              <a:t>. </a:t>
            </a:r>
            <a:r>
              <a:rPr lang="en-US" dirty="0" smtClean="0"/>
              <a:t>A </a:t>
            </a:r>
            <a:r>
              <a:rPr lang="en-US" dirty="0"/>
              <a:t>persuasive memo engages the reader’s interest before issuing a directive, where as an informative memo outlines the facts and then requests the reader’s actions.</a:t>
            </a:r>
            <a:br>
              <a:rPr lang="en-US" dirty="0"/>
            </a:br>
            <a:r>
              <a:rPr lang="en-US" dirty="0"/>
              <a:t> </a:t>
            </a:r>
          </a:p>
          <a:p>
            <a:pPr lvl="0">
              <a:buNone/>
            </a:pPr>
            <a:r>
              <a:rPr lang="en-US" b="1" dirty="0" smtClean="0"/>
              <a:t>	Clearly </a:t>
            </a:r>
            <a:r>
              <a:rPr lang="en-US" b="1" dirty="0"/>
              <a:t>state the purpose of communication in the subject line</a:t>
            </a:r>
            <a:r>
              <a:rPr lang="en-US" dirty="0"/>
              <a:t>. </a:t>
            </a:r>
            <a:r>
              <a:rPr lang="en-US" dirty="0" smtClean="0"/>
              <a:t>Make </a:t>
            </a:r>
            <a:r>
              <a:rPr lang="en-US" dirty="0"/>
              <a:t>the subject line as descriptive as possible so the reader understands the intent. A memo simply titled “Vacation Time” might appear to be good news – until the document explains that vacation time won’t be granted unless first requested in writing. Thus, a better memo title might be “New Vacation Time Request Policy".</a:t>
            </a:r>
            <a:br>
              <a:rPr lang="en-US" dirty="0"/>
            </a:br>
            <a:r>
              <a:rPr lang="en-US" dirty="0"/>
              <a:t> </a:t>
            </a:r>
          </a:p>
          <a:p>
            <a:pPr lvl="0">
              <a:buNone/>
            </a:pPr>
            <a:r>
              <a:rPr lang="en-US" b="1" dirty="0" smtClean="0"/>
              <a:t>	</a:t>
            </a: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915400" cy="5867400"/>
          </a:xfrm>
        </p:spPr>
        <p:txBody>
          <a:bodyPr>
            <a:normAutofit fontScale="85000" lnSpcReduction="10000"/>
          </a:bodyPr>
          <a:lstStyle/>
          <a:p>
            <a:pPr lvl="0">
              <a:buNone/>
            </a:pPr>
            <a:r>
              <a:rPr lang="en-US" b="1" dirty="0" smtClean="0"/>
              <a:t>	Write memos with purpose and make that purpose known in the first paragraph</a:t>
            </a:r>
            <a:r>
              <a:rPr lang="en-US" dirty="0" smtClean="0"/>
              <a:t>. Outline the purpose and the desired action in the memo’s first paragraph. Readers will become conditioned to the importance of a memo and gain that knowledge as soon as they open it.</a:t>
            </a:r>
            <a:br>
              <a:rPr lang="en-US" dirty="0" smtClean="0"/>
            </a:br>
            <a:r>
              <a:rPr lang="en-US" dirty="0" smtClean="0"/>
              <a:t> </a:t>
            </a:r>
          </a:p>
          <a:p>
            <a:pPr lvl="0">
              <a:buNone/>
            </a:pPr>
            <a:r>
              <a:rPr lang="en-US" b="1" dirty="0" smtClean="0"/>
              <a:t>	K.I.S.S. – Keep It Simple, Silly</a:t>
            </a:r>
            <a:r>
              <a:rPr lang="en-US" dirty="0" smtClean="0"/>
              <a:t>. This means that the topic details should be concise, with clear directives and contacts for follow-up. If it’s a complex topic extending into multiple pages, still keep the language as direct as possible, add headings or bullets to guide the reader and conclude with a summary paragraph of key points.</a:t>
            </a:r>
            <a:br>
              <a:rPr lang="en-US" dirty="0" smtClean="0"/>
            </a:br>
            <a:r>
              <a:rPr lang="en-US" dirty="0" smtClean="0"/>
              <a:t/>
            </a:r>
            <a:br>
              <a:rPr lang="en-US" dirty="0" smtClean="0"/>
            </a:br>
            <a:r>
              <a:rPr lang="en-US" dirty="0" smtClean="0"/>
              <a:t> </a:t>
            </a:r>
          </a:p>
          <a:p>
            <a:pPr lvl="0">
              <a:buNone/>
            </a:pPr>
            <a:r>
              <a:rPr lang="en-US" b="1"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cap="small" dirty="0" smtClean="0"/>
              <a:t/>
            </a:r>
            <a:br>
              <a:rPr lang="en-US" b="1" cap="small" dirty="0" smtClean="0"/>
            </a:br>
            <a:r>
              <a:rPr lang="en-US" b="1" cap="small" dirty="0" smtClean="0"/>
              <a:t>Parts </a:t>
            </a:r>
            <a:r>
              <a:rPr lang="en-US" b="1" cap="small" dirty="0"/>
              <a:t>of a Memo</a:t>
            </a:r>
            <a:r>
              <a:rPr lang="en-US" dirty="0"/>
              <a:t/>
            </a:r>
            <a:br>
              <a:rPr lang="en-US" dirty="0"/>
            </a:br>
            <a:endParaRPr lang="en-US" dirty="0"/>
          </a:p>
        </p:txBody>
      </p:sp>
      <p:sp>
        <p:nvSpPr>
          <p:cNvPr id="3" name="Content Placeholder 2"/>
          <p:cNvSpPr>
            <a:spLocks noGrp="1"/>
          </p:cNvSpPr>
          <p:nvPr>
            <p:ph idx="1"/>
          </p:nvPr>
        </p:nvSpPr>
        <p:spPr>
          <a:xfrm>
            <a:off x="457200" y="990600"/>
            <a:ext cx="8229600" cy="5135563"/>
          </a:xfrm>
        </p:spPr>
        <p:txBody>
          <a:bodyPr>
            <a:normAutofit lnSpcReduction="10000"/>
          </a:bodyPr>
          <a:lstStyle/>
          <a:p>
            <a:pPr>
              <a:buNone/>
            </a:pPr>
            <a:r>
              <a:rPr lang="en-US" sz="3600" b="1" cap="small" dirty="0" smtClean="0"/>
              <a:t>	Heading</a:t>
            </a:r>
            <a:endParaRPr lang="en-US" sz="3600" b="1" dirty="0"/>
          </a:p>
          <a:p>
            <a:pPr>
              <a:buNone/>
            </a:pPr>
            <a:r>
              <a:rPr lang="en-US" dirty="0"/>
              <a:t>The heading segment follows this general format:</a:t>
            </a:r>
          </a:p>
          <a:p>
            <a:pPr>
              <a:buNone/>
            </a:pPr>
            <a:r>
              <a:rPr lang="en-US" dirty="0" smtClean="0"/>
              <a:t>	TO</a:t>
            </a:r>
            <a:r>
              <a:rPr lang="en-US" dirty="0"/>
              <a:t>: (readers' names and job titles)</a:t>
            </a:r>
            <a:br>
              <a:rPr lang="en-US" dirty="0"/>
            </a:br>
            <a:r>
              <a:rPr lang="en-US" dirty="0"/>
              <a:t>CC: (any people you are copying the memo to) </a:t>
            </a:r>
            <a:br>
              <a:rPr lang="en-US" dirty="0"/>
            </a:br>
            <a:r>
              <a:rPr lang="en-US" dirty="0"/>
              <a:t>FROM: (your name and job title)</a:t>
            </a:r>
            <a:br>
              <a:rPr lang="en-US" dirty="0"/>
            </a:br>
            <a:r>
              <a:rPr lang="en-US" dirty="0"/>
              <a:t>DATE: (complete and current date)</a:t>
            </a:r>
            <a:br>
              <a:rPr lang="en-US" dirty="0"/>
            </a:br>
            <a:r>
              <a:rPr lang="en-US" dirty="0"/>
              <a:t>SUBJECT: (what the memo is about, highlighted in some way)</a:t>
            </a:r>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752600"/>
            <a:ext cx="8229600" cy="3657600"/>
          </a:xfrm>
        </p:spPr>
        <p:txBody>
          <a:bodyPr/>
          <a:lstStyle/>
          <a:p>
            <a:pPr>
              <a:buNone/>
            </a:pPr>
            <a:r>
              <a:rPr lang="en-US" sz="3600" b="1" cap="small" dirty="0" smtClean="0"/>
              <a:t>	Opening </a:t>
            </a:r>
            <a:r>
              <a:rPr lang="en-US" sz="3600" b="1" cap="small" dirty="0"/>
              <a:t>Segment</a:t>
            </a:r>
            <a:endParaRPr lang="en-US" sz="3600" dirty="0"/>
          </a:p>
          <a:p>
            <a:pPr>
              <a:buNone/>
            </a:pPr>
            <a:r>
              <a:rPr lang="en-US" dirty="0" smtClean="0"/>
              <a:t>	The </a:t>
            </a:r>
            <a:r>
              <a:rPr lang="en-US" dirty="0"/>
              <a:t>gist of a memo should occur in the opening sentences/paragraphs. It's a good idea to include some information about the context, a task statement and perhaps a purpose statement.</a:t>
            </a:r>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a:bodyPr>
          <a:lstStyle/>
          <a:p>
            <a:pPr>
              <a:buNone/>
            </a:pPr>
            <a:r>
              <a:rPr lang="en-US" sz="3600" b="1" cap="small" dirty="0" smtClean="0"/>
              <a:t>	Summary </a:t>
            </a:r>
            <a:r>
              <a:rPr lang="en-US" sz="3600" b="1" cap="small" dirty="0"/>
              <a:t>Segment</a:t>
            </a:r>
            <a:endParaRPr lang="en-US" sz="3600" dirty="0"/>
          </a:p>
          <a:p>
            <a:pPr>
              <a:buNone/>
            </a:pPr>
            <a:r>
              <a:rPr lang="en-US" dirty="0" smtClean="0"/>
              <a:t>	If </a:t>
            </a:r>
            <a:r>
              <a:rPr lang="en-US" dirty="0"/>
              <a:t>your memo is longer than a page, you may want to include a separate summary segment. This segment provides a brief statement of the key recommendations you have reached. These will help your reader understand the key points of the memo immediately. </a:t>
            </a:r>
          </a:p>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562600"/>
          </a:xfrm>
        </p:spPr>
        <p:txBody>
          <a:bodyPr>
            <a:normAutofit/>
          </a:bodyPr>
          <a:lstStyle/>
          <a:p>
            <a:pPr>
              <a:buNone/>
            </a:pPr>
            <a:r>
              <a:rPr lang="en-US" sz="3600" b="1" cap="small" dirty="0" smtClean="0"/>
              <a:t>	Discussion Segment</a:t>
            </a:r>
            <a:endParaRPr lang="en-US" sz="3600" dirty="0"/>
          </a:p>
          <a:p>
            <a:pPr>
              <a:buNone/>
            </a:pPr>
            <a:r>
              <a:rPr lang="en-US" dirty="0" smtClean="0"/>
              <a:t>	The </a:t>
            </a:r>
            <a:r>
              <a:rPr lang="en-US" dirty="0"/>
              <a:t>discussion segments are the parts in which you get to include all the details that support your ideas. Keep two things in mind</a:t>
            </a:r>
            <a:r>
              <a:rPr lang="en-US" dirty="0" smtClean="0"/>
              <a:t>:</a:t>
            </a:r>
          </a:p>
          <a:p>
            <a:pPr marL="514350" lvl="0" indent="-514350">
              <a:buFont typeface="+mj-lt"/>
              <a:buAutoNum type="arabicPeriod"/>
            </a:pPr>
            <a:r>
              <a:rPr lang="en-US" dirty="0"/>
              <a:t>Begin with the information that is most important. This may mean that you will start with key findings or recommendations.</a:t>
            </a:r>
          </a:p>
          <a:p>
            <a:pPr marL="514350" lvl="0" indent="-514350">
              <a:buFont typeface="+mj-lt"/>
              <a:buAutoNum type="arabicPeriod"/>
            </a:pPr>
            <a:r>
              <a:rPr lang="en-US" dirty="0" smtClean="0"/>
              <a:t>For </a:t>
            </a:r>
            <a:r>
              <a:rPr lang="en-US" dirty="0"/>
              <a:t>easy reading, put important points or details into lists rather than paragraphs when possible.</a:t>
            </a:r>
          </a:p>
          <a:p>
            <a:endParaRPr lang="en-US" dirty="0"/>
          </a:p>
          <a:p>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600"/>
            <a:ext cx="8229600" cy="4953000"/>
          </a:xfrm>
        </p:spPr>
        <p:txBody>
          <a:bodyPr>
            <a:normAutofit/>
          </a:bodyPr>
          <a:lstStyle/>
          <a:p>
            <a:pPr>
              <a:buNone/>
            </a:pPr>
            <a:r>
              <a:rPr lang="en-US" sz="3600" b="1" cap="small" dirty="0" smtClean="0"/>
              <a:t>	Closing </a:t>
            </a:r>
            <a:r>
              <a:rPr lang="en-US" sz="3600" b="1" cap="small" dirty="0"/>
              <a:t>Segment</a:t>
            </a:r>
            <a:endParaRPr lang="en-US" sz="3600" dirty="0"/>
          </a:p>
          <a:p>
            <a:pPr>
              <a:buNone/>
            </a:pPr>
            <a:r>
              <a:rPr lang="en-US" dirty="0" smtClean="0"/>
              <a:t>	After </a:t>
            </a:r>
            <a:r>
              <a:rPr lang="en-US" dirty="0"/>
              <a:t>the reader has read your information, you want to close with a courteous ending stating what action you want your reader to take. </a:t>
            </a:r>
            <a:r>
              <a:rPr lang="en-US" dirty="0" smtClean="0"/>
              <a:t>For </a:t>
            </a:r>
            <a:r>
              <a:rPr lang="en-US" dirty="0"/>
              <a:t>example, you might say, "I will be glad to discuss this recommendation with you during our </a:t>
            </a:r>
            <a:r>
              <a:rPr lang="en-US" dirty="0" smtClean="0"/>
              <a:t>meeting on Tuesday and </a:t>
            </a:r>
            <a:r>
              <a:rPr lang="en-US" dirty="0"/>
              <a:t>follow through on any decisions you make."</a:t>
            </a:r>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57800"/>
          </a:xfrm>
        </p:spPr>
        <p:txBody>
          <a:bodyPr>
            <a:normAutofit/>
          </a:bodyPr>
          <a:lstStyle/>
          <a:p>
            <a:pPr>
              <a:buNone/>
            </a:pPr>
            <a:r>
              <a:rPr lang="en-US" sz="3600" b="1" cap="small" dirty="0" smtClean="0"/>
              <a:t>	Necessary </a:t>
            </a:r>
            <a:r>
              <a:rPr lang="en-US" sz="3600" b="1" cap="small" dirty="0"/>
              <a:t>Attachments</a:t>
            </a:r>
            <a:endParaRPr lang="en-US" sz="3600" dirty="0"/>
          </a:p>
          <a:p>
            <a:pPr>
              <a:buNone/>
            </a:pPr>
            <a:r>
              <a:rPr lang="en-US" dirty="0" smtClean="0"/>
              <a:t>	Attach necessary lists</a:t>
            </a:r>
            <a:r>
              <a:rPr lang="en-US" dirty="0"/>
              <a:t>, graphs, tables, etc. at the end of your memo. Be sure to refer to your attachments in your memo and add a notation about what is attached below your closing, like this:</a:t>
            </a:r>
          </a:p>
          <a:p>
            <a:pPr>
              <a:buNone/>
            </a:pPr>
            <a:r>
              <a:rPr lang="en-US" dirty="0" smtClean="0"/>
              <a:t>	Attached</a:t>
            </a:r>
            <a:r>
              <a:rPr lang="en-US" dirty="0"/>
              <a:t>: Several Complaints about Product, January - June 2007</a:t>
            </a:r>
          </a:p>
          <a:p>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lstStyle/>
          <a:p>
            <a:r>
              <a:rPr lang="en-US" b="1" dirty="0" smtClean="0"/>
              <a:t>What is an Email?</a:t>
            </a:r>
            <a:endParaRPr lang="en-US" b="1" dirty="0"/>
          </a:p>
        </p:txBody>
      </p:sp>
      <p:sp>
        <p:nvSpPr>
          <p:cNvPr id="3" name="Content Placeholder 2"/>
          <p:cNvSpPr>
            <a:spLocks noGrp="1"/>
          </p:cNvSpPr>
          <p:nvPr>
            <p:ph idx="1"/>
          </p:nvPr>
        </p:nvSpPr>
        <p:spPr>
          <a:xfrm>
            <a:off x="457200" y="1295400"/>
            <a:ext cx="8305800" cy="5257800"/>
          </a:xfrm>
        </p:spPr>
        <p:txBody>
          <a:bodyPr>
            <a:normAutofit fontScale="85000" lnSpcReduction="10000"/>
          </a:bodyPr>
          <a:lstStyle/>
          <a:p>
            <a:pPr algn="ctr">
              <a:buNone/>
            </a:pPr>
            <a:r>
              <a:rPr lang="en-US" dirty="0"/>
              <a:t>	</a:t>
            </a:r>
            <a:r>
              <a:rPr lang="en-US" i="1" dirty="0" smtClean="0">
                <a:solidFill>
                  <a:schemeClr val="accent2">
                    <a:lumMod val="75000"/>
                  </a:schemeClr>
                </a:solidFill>
              </a:rPr>
              <a:t>“A system for sending and receiving messages electronically over a computer network, as between personal computers.”</a:t>
            </a:r>
          </a:p>
          <a:p>
            <a:pPr>
              <a:buNone/>
            </a:pPr>
            <a:r>
              <a:rPr lang="en-US" dirty="0" smtClean="0"/>
              <a:t>	</a:t>
            </a:r>
          </a:p>
          <a:p>
            <a:pPr>
              <a:buNone/>
            </a:pPr>
            <a:r>
              <a:rPr lang="en-US" dirty="0"/>
              <a:t>	</a:t>
            </a:r>
            <a:r>
              <a:rPr lang="en-US" dirty="0" smtClean="0"/>
              <a:t>Email is shorthand term meaning </a:t>
            </a:r>
            <a:r>
              <a:rPr lang="en-US" i="1" dirty="0" smtClean="0"/>
              <a:t>Electronic Mail</a:t>
            </a:r>
            <a:r>
              <a:rPr lang="en-US" dirty="0" smtClean="0"/>
              <a:t>. Email is much the same as a letter, only that it is exchanged in a different way. The first thing you need to send and receive emails is an email address. When you create an account with an Internet Service Provider you are usually given an email address to send from and receive emails. If this isn't the case you can create an email address / account at web sites such as yahoo, hotmail and </a:t>
            </a:r>
            <a:r>
              <a:rPr lang="en-US" dirty="0" err="1" smtClean="0"/>
              <a:t>gmail</a:t>
            </a:r>
            <a:r>
              <a:rPr lang="en-US" dirty="0" smtClean="0"/>
              <a:t>.</a:t>
            </a:r>
          </a:p>
          <a:p>
            <a:pPr>
              <a:buNone/>
            </a:pP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08038"/>
          </a:xfrm>
        </p:spPr>
        <p:txBody>
          <a:bodyPr/>
          <a:lstStyle/>
          <a:p>
            <a:r>
              <a:rPr lang="en-US" b="1" dirty="0" smtClean="0"/>
              <a:t>Anatomy of an E-Mail Message</a:t>
            </a:r>
            <a:endParaRPr lang="en-US" b="1" dirty="0"/>
          </a:p>
        </p:txBody>
      </p:sp>
      <p:pic>
        <p:nvPicPr>
          <p:cNvPr id="4" name="Content Placeholder 3" descr="email.gif"/>
          <p:cNvPicPr>
            <a:picLocks noGrp="1" noChangeAspect="1"/>
          </p:cNvPicPr>
          <p:nvPr>
            <p:ph idx="1"/>
          </p:nvPr>
        </p:nvPicPr>
        <p:blipFill>
          <a:blip r:embed="rId2" cstate="print"/>
          <a:stretch>
            <a:fillRect/>
          </a:stretch>
        </p:blipFill>
        <p:spPr>
          <a:xfrm>
            <a:off x="1295400" y="1066800"/>
            <a:ext cx="6781800" cy="55626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077200" cy="5943600"/>
          </a:xfrm>
        </p:spPr>
        <p:txBody>
          <a:bodyPr>
            <a:normAutofit fontScale="85000" lnSpcReduction="20000"/>
          </a:bodyPr>
          <a:lstStyle/>
          <a:p>
            <a:r>
              <a:rPr lang="en-US" dirty="0" smtClean="0"/>
              <a:t>The header of an email includes the From:, To:, Cc: and Subject: fields. So you enter the name and address of the recipient in the From: field, the name and address of anyone who is being copied to in the Cc: field, and the subject of the message obviously in the Subject: field.</a:t>
            </a:r>
          </a:p>
          <a:p>
            <a:pPr>
              <a:buNone/>
            </a:pPr>
            <a:endParaRPr lang="en-US" dirty="0" smtClean="0"/>
          </a:p>
          <a:p>
            <a:r>
              <a:rPr lang="en-US" dirty="0" smtClean="0"/>
              <a:t>The part below the header of the email is called the body, and contains the message itself.</a:t>
            </a:r>
          </a:p>
          <a:p>
            <a:pPr>
              <a:buNone/>
            </a:pPr>
            <a:endParaRPr lang="en-US" dirty="0" smtClean="0"/>
          </a:p>
          <a:p>
            <a:r>
              <a:rPr lang="en-US" dirty="0" smtClean="0"/>
              <a:t>Spelling the correct address is critical with an email. Like with a normal postal letter, if you get the address wrong it won't go the correct receiver. If you send an email to an address which doesn't exist the message will come back to you as a Address Unknown error routine.</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00200"/>
            <a:ext cx="7772400" cy="3886200"/>
          </a:xfrm>
        </p:spPr>
        <p:txBody>
          <a:bodyPr>
            <a:normAutofit/>
          </a:bodyPr>
          <a:lstStyle/>
          <a:p>
            <a:r>
              <a:rPr lang="en-US" b="1" dirty="0"/>
              <a:t>Resume </a:t>
            </a:r>
            <a:r>
              <a:rPr lang="en-US" b="1" dirty="0" smtClean="0"/>
              <a:t>or Curriculum </a:t>
            </a:r>
            <a:r>
              <a:rPr lang="en-US" b="1" dirty="0" err="1" smtClean="0"/>
              <a:t>Vitea</a:t>
            </a:r>
            <a:r>
              <a:rPr lang="en-US" b="1" dirty="0" smtClean="0"/>
              <a:t/>
            </a:r>
            <a:br>
              <a:rPr lang="en-US" b="1" dirty="0" smtClean="0"/>
            </a:br>
            <a:r>
              <a:rPr lang="en-US" b="1" dirty="0" smtClean="0"/>
              <a:t/>
            </a:r>
            <a:br>
              <a:rPr lang="en-US" b="1" dirty="0" smtClean="0"/>
            </a:br>
            <a:r>
              <a:rPr lang="en-US" sz="3600" dirty="0" smtClean="0">
                <a:solidFill>
                  <a:schemeClr val="tx1"/>
                </a:solidFill>
              </a:rPr>
              <a:t>A summary of your academic and work history</a:t>
            </a:r>
            <a:br>
              <a:rPr lang="en-US" sz="3600" dirty="0" smtClean="0">
                <a:solidFill>
                  <a:schemeClr val="tx1"/>
                </a:solidFill>
              </a:rPr>
            </a:b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b="1" dirty="0"/>
              <a:t>Resume sections </a:t>
            </a:r>
            <a:endParaRPr lang="en-US" dirty="0"/>
          </a:p>
        </p:txBody>
      </p:sp>
      <p:sp>
        <p:nvSpPr>
          <p:cNvPr id="3" name="Content Placeholder 2"/>
          <p:cNvSpPr>
            <a:spLocks noGrp="1"/>
          </p:cNvSpPr>
          <p:nvPr>
            <p:ph idx="1"/>
          </p:nvPr>
        </p:nvSpPr>
        <p:spPr>
          <a:xfrm>
            <a:off x="1143000" y="1447800"/>
            <a:ext cx="6553200" cy="4953000"/>
          </a:xfrm>
        </p:spPr>
        <p:txBody>
          <a:bodyPr>
            <a:normAutofit/>
          </a:bodyPr>
          <a:lstStyle/>
          <a:p>
            <a:pPr lvl="0"/>
            <a:r>
              <a:rPr lang="en-US" dirty="0"/>
              <a:t>Your </a:t>
            </a:r>
            <a:r>
              <a:rPr lang="en-US" dirty="0" smtClean="0"/>
              <a:t>name</a:t>
            </a:r>
            <a:endParaRPr lang="en-US" dirty="0"/>
          </a:p>
          <a:p>
            <a:pPr lvl="0"/>
            <a:r>
              <a:rPr lang="en-US" dirty="0"/>
              <a:t>Your </a:t>
            </a:r>
            <a:r>
              <a:rPr lang="en-US" dirty="0" smtClean="0"/>
              <a:t>address</a:t>
            </a:r>
            <a:endParaRPr lang="en-US" dirty="0"/>
          </a:p>
          <a:p>
            <a:pPr lvl="0"/>
            <a:r>
              <a:rPr lang="en-US" dirty="0"/>
              <a:t>Resume o</a:t>
            </a:r>
            <a:r>
              <a:rPr lang="en-US" dirty="0" smtClean="0"/>
              <a:t>bjective</a:t>
            </a:r>
            <a:endParaRPr lang="en-US" dirty="0"/>
          </a:p>
          <a:p>
            <a:pPr lvl="0"/>
            <a:r>
              <a:rPr lang="en-US" dirty="0"/>
              <a:t>Profile or </a:t>
            </a:r>
            <a:r>
              <a:rPr lang="en-US" dirty="0" smtClean="0"/>
              <a:t>summary </a:t>
            </a:r>
            <a:r>
              <a:rPr lang="en-US" dirty="0"/>
              <a:t>of </a:t>
            </a:r>
            <a:r>
              <a:rPr lang="en-US" dirty="0" smtClean="0"/>
              <a:t>qualifications </a:t>
            </a:r>
            <a:endParaRPr lang="en-US" dirty="0"/>
          </a:p>
          <a:p>
            <a:pPr lvl="0"/>
            <a:r>
              <a:rPr lang="en-US" dirty="0"/>
              <a:t>Employment </a:t>
            </a:r>
            <a:r>
              <a:rPr lang="en-US" dirty="0" smtClean="0"/>
              <a:t>history </a:t>
            </a:r>
            <a:endParaRPr lang="en-US" dirty="0"/>
          </a:p>
          <a:p>
            <a:pPr lvl="0"/>
            <a:r>
              <a:rPr lang="en-US" dirty="0" smtClean="0"/>
              <a:t>Education</a:t>
            </a:r>
            <a:endParaRPr lang="en-US" dirty="0"/>
          </a:p>
          <a:p>
            <a:pPr lvl="0"/>
            <a:r>
              <a:rPr lang="en-US" dirty="0"/>
              <a:t>Skills </a:t>
            </a:r>
          </a:p>
          <a:p>
            <a:pPr lvl="0"/>
            <a:r>
              <a:rPr lang="en-US" dirty="0" smtClean="0"/>
              <a:t>Activities</a:t>
            </a:r>
            <a:endParaRPr lang="en-US" dirty="0"/>
          </a:p>
          <a:p>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a:t>Basic Resume Formats</a:t>
            </a:r>
            <a:endParaRPr lang="en-US" dirty="0"/>
          </a:p>
        </p:txBody>
      </p:sp>
      <p:sp>
        <p:nvSpPr>
          <p:cNvPr id="3" name="Content Placeholder 2"/>
          <p:cNvSpPr>
            <a:spLocks noGrp="1"/>
          </p:cNvSpPr>
          <p:nvPr>
            <p:ph idx="1"/>
          </p:nvPr>
        </p:nvSpPr>
        <p:spPr>
          <a:xfrm>
            <a:off x="457200" y="1600200"/>
            <a:ext cx="8229600" cy="4754563"/>
          </a:xfrm>
        </p:spPr>
        <p:txBody>
          <a:bodyPr/>
          <a:lstStyle/>
          <a:p>
            <a:pPr marL="514350" indent="-514350">
              <a:buFont typeface="+mj-lt"/>
              <a:buAutoNum type="arabicPeriod"/>
            </a:pPr>
            <a:r>
              <a:rPr lang="en-US" b="1" dirty="0"/>
              <a:t>Chronological:</a:t>
            </a:r>
            <a:r>
              <a:rPr lang="en-US" dirty="0"/>
              <a:t> </a:t>
            </a:r>
            <a:r>
              <a:rPr lang="en-US" dirty="0" smtClean="0"/>
              <a:t/>
            </a:r>
            <a:br>
              <a:rPr lang="en-US" dirty="0" smtClean="0"/>
            </a:br>
            <a:r>
              <a:rPr lang="en-US" dirty="0" smtClean="0"/>
              <a:t>The </a:t>
            </a:r>
            <a:r>
              <a:rPr lang="en-US" dirty="0"/>
              <a:t>chronological resume format lists work experience first, beginning with your most recent (or current) job. </a:t>
            </a:r>
            <a:r>
              <a:rPr lang="en-US" dirty="0" smtClean="0"/>
              <a:t>It then continues </a:t>
            </a:r>
            <a:r>
              <a:rPr lang="en-US" dirty="0"/>
              <a:t>with your education and concludes with extra skills and interests that may contribute to your ability to perform the job.</a:t>
            </a:r>
          </a:p>
          <a:p>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a:t>Basic Resume Formats</a:t>
            </a:r>
            <a:endParaRPr lang="en-US" dirty="0"/>
          </a:p>
        </p:txBody>
      </p:sp>
      <p:sp>
        <p:nvSpPr>
          <p:cNvPr id="3" name="Content Placeholder 2"/>
          <p:cNvSpPr>
            <a:spLocks noGrp="1"/>
          </p:cNvSpPr>
          <p:nvPr>
            <p:ph idx="1"/>
          </p:nvPr>
        </p:nvSpPr>
        <p:spPr>
          <a:xfrm>
            <a:off x="457200" y="1371600"/>
            <a:ext cx="8229600" cy="5105400"/>
          </a:xfrm>
        </p:spPr>
        <p:txBody>
          <a:bodyPr>
            <a:normAutofit/>
          </a:bodyPr>
          <a:lstStyle/>
          <a:p>
            <a:pPr marL="514350" indent="-514350">
              <a:buNone/>
            </a:pPr>
            <a:r>
              <a:rPr lang="en-US" b="1" dirty="0" smtClean="0"/>
              <a:t>2. 	Skills </a:t>
            </a:r>
            <a:r>
              <a:rPr lang="en-US" b="1" dirty="0"/>
              <a:t>Format</a:t>
            </a:r>
            <a:r>
              <a:rPr lang="en-US" b="1" dirty="0" smtClean="0"/>
              <a:t>:</a:t>
            </a:r>
            <a:br>
              <a:rPr lang="en-US" b="1" dirty="0" smtClean="0"/>
            </a:br>
            <a:r>
              <a:rPr lang="en-US" dirty="0" smtClean="0"/>
              <a:t>The </a:t>
            </a:r>
            <a:r>
              <a:rPr lang="en-US" dirty="0"/>
              <a:t>skills resume begins with a list of skills that relate to the job for which you are applying. The skills resume format is exceptionally useful </a:t>
            </a:r>
            <a:r>
              <a:rPr lang="en-US" dirty="0" smtClean="0"/>
              <a:t>when: </a:t>
            </a:r>
            <a:br>
              <a:rPr lang="en-US" dirty="0" smtClean="0"/>
            </a:br>
            <a:r>
              <a:rPr lang="en-US" dirty="0" smtClean="0"/>
              <a:t>1) </a:t>
            </a:r>
            <a:r>
              <a:rPr lang="en-US" dirty="0"/>
              <a:t>you are applying for a job in a different field than your work experience, </a:t>
            </a:r>
            <a:r>
              <a:rPr lang="en-US" dirty="0" smtClean="0"/>
              <a:t/>
            </a:r>
            <a:br>
              <a:rPr lang="en-US" dirty="0" smtClean="0"/>
            </a:br>
            <a:r>
              <a:rPr lang="en-US" dirty="0" smtClean="0"/>
              <a:t>2) </a:t>
            </a:r>
            <a:r>
              <a:rPr lang="en-US" dirty="0"/>
              <a:t>you have large gaps in your work experience or </a:t>
            </a:r>
            <a:r>
              <a:rPr lang="en-US" dirty="0" smtClean="0"/>
              <a:t/>
            </a:r>
            <a:br>
              <a:rPr lang="en-US" dirty="0" smtClean="0"/>
            </a:br>
            <a:r>
              <a:rPr lang="en-US" dirty="0" smtClean="0"/>
              <a:t>3</a:t>
            </a:r>
            <a:r>
              <a:rPr lang="en-US" dirty="0"/>
              <a:t>) you have little </a:t>
            </a:r>
            <a:r>
              <a:rPr lang="en-US" dirty="0" smtClean="0"/>
              <a:t>or </a:t>
            </a:r>
            <a:r>
              <a:rPr lang="en-US" dirty="0"/>
              <a:t>no paid work experience.</a:t>
            </a:r>
          </a:p>
          <a:p>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868362"/>
          </a:xfrm>
        </p:spPr>
        <p:txBody>
          <a:bodyPr/>
          <a:lstStyle/>
          <a:p>
            <a:r>
              <a:rPr lang="en-US" b="1" dirty="0"/>
              <a:t>Basic Resume Formats</a:t>
            </a:r>
            <a:endParaRPr lang="en-US" dirty="0"/>
          </a:p>
        </p:txBody>
      </p:sp>
      <p:sp>
        <p:nvSpPr>
          <p:cNvPr id="3" name="Content Placeholder 2"/>
          <p:cNvSpPr>
            <a:spLocks noGrp="1"/>
          </p:cNvSpPr>
          <p:nvPr>
            <p:ph idx="1"/>
          </p:nvPr>
        </p:nvSpPr>
        <p:spPr>
          <a:xfrm>
            <a:off x="457200" y="2209800"/>
            <a:ext cx="8229600" cy="3581400"/>
          </a:xfrm>
        </p:spPr>
        <p:txBody>
          <a:bodyPr/>
          <a:lstStyle/>
          <a:p>
            <a:pPr marL="514350" indent="-514350">
              <a:buAutoNum type="arabicPeriod" startAt="3"/>
            </a:pPr>
            <a:r>
              <a:rPr lang="en-US" b="1" dirty="0" smtClean="0"/>
              <a:t>The </a:t>
            </a:r>
            <a:r>
              <a:rPr lang="en-US" b="1" dirty="0"/>
              <a:t>Combination or Functional Format:</a:t>
            </a:r>
            <a:r>
              <a:rPr lang="en-US" dirty="0"/>
              <a:t> </a:t>
            </a:r>
            <a:r>
              <a:rPr lang="en-US" dirty="0" smtClean="0"/>
              <a:t/>
            </a:r>
            <a:br>
              <a:rPr lang="en-US" dirty="0" smtClean="0"/>
            </a:br>
            <a:r>
              <a:rPr lang="en-US" dirty="0" smtClean="0"/>
              <a:t>This </a:t>
            </a:r>
            <a:r>
              <a:rPr lang="en-US" dirty="0"/>
              <a:t>format is useful in highlighting skills that are relevant to a particular field of work. It is best used to demonstrate improvement and achievement within a specific field of work.</a:t>
            </a:r>
          </a:p>
          <a:p>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8229600" cy="1981200"/>
          </a:xfrm>
        </p:spPr>
        <p:txBody>
          <a:bodyPr>
            <a:normAutofit/>
          </a:bodyPr>
          <a:lstStyle/>
          <a:p>
            <a:r>
              <a:rPr lang="en-US" b="1" dirty="0" smtClean="0"/>
              <a:t>Cover Letter</a:t>
            </a:r>
            <a:br>
              <a:rPr lang="en-US" b="1" dirty="0" smtClean="0"/>
            </a:br>
            <a:r>
              <a:rPr lang="en-US" sz="3200" b="1" i="1" dirty="0" smtClean="0"/>
              <a:t>Never send a resume without a cover letter!</a:t>
            </a:r>
            <a:endParaRPr lang="en-US" sz="3200" i="1" dirty="0"/>
          </a:p>
        </p:txBody>
      </p:sp>
      <p:pic>
        <p:nvPicPr>
          <p:cNvPr id="5" name="Content Placeholder 4" descr="http://www.patsyclinehta.com/images/LettersClipArt.jpg"/>
          <p:cNvPicPr>
            <a:picLocks noGrp="1"/>
          </p:cNvPicPr>
          <p:nvPr>
            <p:ph idx="1"/>
          </p:nvPr>
        </p:nvPicPr>
        <p:blipFill>
          <a:blip r:embed="rId2" cstate="print"/>
          <a:srcRect/>
          <a:stretch>
            <a:fillRect/>
          </a:stretch>
        </p:blipFill>
        <p:spPr bwMode="auto">
          <a:xfrm>
            <a:off x="2209800" y="2895600"/>
            <a:ext cx="4572000" cy="3114675"/>
          </a:xfrm>
          <a:prstGeom prst="rect">
            <a:avLst/>
          </a:prstGeom>
          <a:noFill/>
          <a:ln w="9525">
            <a:noFill/>
            <a:miter lim="800000"/>
            <a:headEnd/>
            <a:tailEnd/>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001000" cy="731838"/>
          </a:xfrm>
        </p:spPr>
        <p:txBody>
          <a:bodyPr>
            <a:normAutofit fontScale="90000"/>
          </a:bodyPr>
          <a:lstStyle/>
          <a:p>
            <a:r>
              <a:rPr lang="en-US" b="1" dirty="0" smtClean="0"/>
              <a:t>Purposes </a:t>
            </a:r>
            <a:r>
              <a:rPr lang="en-US" b="1" dirty="0"/>
              <a:t>of a Cover Letter</a:t>
            </a:r>
            <a:endParaRPr lang="en-US" dirty="0"/>
          </a:p>
        </p:txBody>
      </p:sp>
      <p:sp>
        <p:nvSpPr>
          <p:cNvPr id="3" name="Content Placeholder 2"/>
          <p:cNvSpPr>
            <a:spLocks noGrp="1"/>
          </p:cNvSpPr>
          <p:nvPr>
            <p:ph idx="1"/>
          </p:nvPr>
        </p:nvSpPr>
        <p:spPr>
          <a:xfrm>
            <a:off x="457200" y="1295400"/>
            <a:ext cx="8229600" cy="5181600"/>
          </a:xfrm>
        </p:spPr>
        <p:txBody>
          <a:bodyPr>
            <a:normAutofit/>
          </a:bodyPr>
          <a:lstStyle/>
          <a:p>
            <a:pPr>
              <a:buNone/>
            </a:pPr>
            <a:r>
              <a:rPr lang="en-US" dirty="0" smtClean="0"/>
              <a:t>• </a:t>
            </a:r>
            <a:r>
              <a:rPr lang="en-US" b="1" dirty="0" smtClean="0"/>
              <a:t>	</a:t>
            </a:r>
            <a:r>
              <a:rPr lang="en-US" dirty="0" smtClean="0"/>
              <a:t>Used when responding to specific, advertised openings or expressing interest in organization</a:t>
            </a:r>
            <a:endParaRPr lang="en-US" dirty="0"/>
          </a:p>
          <a:p>
            <a:pPr>
              <a:buNone/>
            </a:pPr>
            <a:r>
              <a:rPr lang="en-US" dirty="0"/>
              <a:t>• Explains why you are sending the resume, how you learned about </a:t>
            </a:r>
            <a:r>
              <a:rPr lang="en-US" dirty="0" smtClean="0"/>
              <a:t>company or position</a:t>
            </a:r>
            <a:endParaRPr lang="en-US" dirty="0"/>
          </a:p>
          <a:p>
            <a:pPr>
              <a:buNone/>
            </a:pPr>
            <a:r>
              <a:rPr lang="en-US" dirty="0"/>
              <a:t>• Convinces reader to look at your resume</a:t>
            </a:r>
          </a:p>
          <a:p>
            <a:pPr>
              <a:buNone/>
            </a:pPr>
            <a:r>
              <a:rPr lang="en-US" dirty="0"/>
              <a:t>• Calls attention to important attributes of your background</a:t>
            </a:r>
          </a:p>
          <a:p>
            <a:pPr>
              <a:buNone/>
            </a:pPr>
            <a:r>
              <a:rPr lang="en-US" dirty="0"/>
              <a:t>• Shows your personality, attitude, enthusiasm and communication skills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08038"/>
          </a:xfrm>
        </p:spPr>
        <p:txBody>
          <a:bodyPr>
            <a:normAutofit/>
          </a:bodyPr>
          <a:lstStyle/>
          <a:p>
            <a:r>
              <a:rPr lang="en-US" b="1" dirty="0"/>
              <a:t>Do’s &amp; Don’ts of Cover Letters</a:t>
            </a:r>
            <a:endParaRPr lang="en-US" dirty="0"/>
          </a:p>
        </p:txBody>
      </p:sp>
      <p:sp>
        <p:nvSpPr>
          <p:cNvPr id="3" name="Content Placeholder 2"/>
          <p:cNvSpPr>
            <a:spLocks noGrp="1"/>
          </p:cNvSpPr>
          <p:nvPr>
            <p:ph idx="1"/>
          </p:nvPr>
        </p:nvSpPr>
        <p:spPr>
          <a:xfrm>
            <a:off x="457200" y="1219200"/>
            <a:ext cx="8229600" cy="5257800"/>
          </a:xfrm>
        </p:spPr>
        <p:txBody>
          <a:bodyPr>
            <a:normAutofit lnSpcReduction="10000"/>
          </a:bodyPr>
          <a:lstStyle/>
          <a:p>
            <a:pPr>
              <a:buNone/>
            </a:pPr>
            <a:r>
              <a:rPr lang="en-US" dirty="0"/>
              <a:t>• Don’t repeat information found in </a:t>
            </a:r>
            <a:r>
              <a:rPr lang="en-US" dirty="0" smtClean="0"/>
              <a:t>resume</a:t>
            </a:r>
          </a:p>
          <a:p>
            <a:pPr>
              <a:buNone/>
            </a:pPr>
            <a:r>
              <a:rPr lang="en-US" dirty="0" smtClean="0"/>
              <a:t>• </a:t>
            </a:r>
            <a:r>
              <a:rPr lang="en-US" dirty="0"/>
              <a:t>Do Sum-up important qualities, areas of expertise, and motivation about field or position </a:t>
            </a:r>
            <a:r>
              <a:rPr lang="en-US" dirty="0" smtClean="0"/>
              <a:t>of interest</a:t>
            </a:r>
            <a:endParaRPr lang="en-US" dirty="0"/>
          </a:p>
          <a:p>
            <a:pPr>
              <a:buNone/>
            </a:pPr>
            <a:r>
              <a:rPr lang="en-US" dirty="0"/>
              <a:t>• Do include information about availability</a:t>
            </a:r>
          </a:p>
          <a:p>
            <a:pPr>
              <a:buNone/>
            </a:pPr>
            <a:r>
              <a:rPr lang="en-US" dirty="0"/>
              <a:t>• Do explain shortcomings or gaps in work experience in history</a:t>
            </a:r>
          </a:p>
          <a:p>
            <a:pPr>
              <a:buNone/>
            </a:pPr>
            <a:r>
              <a:rPr lang="en-US" dirty="0"/>
              <a:t>• Do try to keep the cover letter to one page; however, two pages are acceptable, especially</a:t>
            </a:r>
          </a:p>
          <a:p>
            <a:pPr>
              <a:buNone/>
            </a:pPr>
            <a:r>
              <a:rPr lang="en-US" dirty="0" smtClean="0"/>
              <a:t>	when </a:t>
            </a:r>
            <a:r>
              <a:rPr lang="en-US" dirty="0"/>
              <a:t>reflective of extensive work experience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fontScale="90000"/>
          </a:bodyPr>
          <a:lstStyle/>
          <a:p>
            <a:r>
              <a:rPr lang="en-US" b="1" dirty="0"/>
              <a:t>General Structure of the Cover Letter</a:t>
            </a:r>
            <a:endParaRPr lang="en-US" dirty="0"/>
          </a:p>
        </p:txBody>
      </p:sp>
      <p:sp>
        <p:nvSpPr>
          <p:cNvPr id="3" name="Content Placeholder 2"/>
          <p:cNvSpPr>
            <a:spLocks noGrp="1"/>
          </p:cNvSpPr>
          <p:nvPr>
            <p:ph idx="1"/>
          </p:nvPr>
        </p:nvSpPr>
        <p:spPr>
          <a:xfrm>
            <a:off x="457200" y="1371600"/>
            <a:ext cx="8458200" cy="5334000"/>
          </a:xfrm>
        </p:spPr>
        <p:txBody>
          <a:bodyPr>
            <a:normAutofit lnSpcReduction="10000"/>
          </a:bodyPr>
          <a:lstStyle/>
          <a:p>
            <a:pPr>
              <a:buNone/>
            </a:pPr>
            <a:r>
              <a:rPr lang="en-US" b="1" dirty="0" smtClean="0"/>
              <a:t>1. </a:t>
            </a:r>
            <a:r>
              <a:rPr lang="en-US" dirty="0" smtClean="0"/>
              <a:t>Opening </a:t>
            </a:r>
            <a:r>
              <a:rPr lang="en-US" dirty="0"/>
              <a:t>paragraph: State why you are writing, how you learned of the organization </a:t>
            </a:r>
            <a:r>
              <a:rPr lang="en-US" dirty="0" smtClean="0"/>
              <a:t>or position</a:t>
            </a:r>
            <a:r>
              <a:rPr lang="en-US" dirty="0"/>
              <a:t>, and basic information about yourself</a:t>
            </a:r>
          </a:p>
          <a:p>
            <a:pPr>
              <a:buNone/>
            </a:pPr>
            <a:r>
              <a:rPr lang="en-US" b="1" dirty="0"/>
              <a:t>2. Main Body paragraph: </a:t>
            </a:r>
            <a:r>
              <a:rPr lang="en-US" dirty="0"/>
              <a:t>Tell </a:t>
            </a:r>
            <a:r>
              <a:rPr lang="en-US" i="1" dirty="0"/>
              <a:t>why you are interested in employer or type of work.</a:t>
            </a:r>
          </a:p>
          <a:p>
            <a:pPr>
              <a:buNone/>
            </a:pPr>
            <a:r>
              <a:rPr lang="en-US" dirty="0" smtClean="0"/>
              <a:t>	Demonstrate </a:t>
            </a:r>
            <a:r>
              <a:rPr lang="en-US" dirty="0"/>
              <a:t>that you know enough about the employer or position and relate </a:t>
            </a:r>
            <a:r>
              <a:rPr lang="en-US" dirty="0" smtClean="0"/>
              <a:t>your background </a:t>
            </a:r>
            <a:r>
              <a:rPr lang="en-US" dirty="0"/>
              <a:t>to the employer or position. Mention </a:t>
            </a:r>
            <a:r>
              <a:rPr lang="en-US" dirty="0" smtClean="0"/>
              <a:t>specific qualifications </a:t>
            </a:r>
            <a:r>
              <a:rPr lang="en-US" dirty="0"/>
              <a:t>that make you </a:t>
            </a:r>
            <a:r>
              <a:rPr lang="en-US" dirty="0" smtClean="0"/>
              <a:t>a good </a:t>
            </a:r>
            <a:r>
              <a:rPr lang="en-US" dirty="0"/>
              <a:t>fit for the employer’s </a:t>
            </a:r>
            <a:r>
              <a:rPr lang="en-US" dirty="0" smtClean="0"/>
              <a:t>needs. Refer </a:t>
            </a:r>
            <a:r>
              <a:rPr lang="en-US" dirty="0"/>
              <a:t>to the fact that your resume is enclosed.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334000"/>
          </a:xfrm>
        </p:spPr>
        <p:txBody>
          <a:bodyPr>
            <a:normAutofit lnSpcReduction="10000"/>
          </a:bodyPr>
          <a:lstStyle/>
          <a:p>
            <a:pPr>
              <a:buNone/>
            </a:pPr>
            <a:r>
              <a:rPr lang="en-US" b="1" dirty="0" smtClean="0"/>
              <a:t>3. Closing </a:t>
            </a:r>
            <a:r>
              <a:rPr lang="en-US" b="1" dirty="0"/>
              <a:t>paragraph: Indicate you would like opportunity to interview for a position or </a:t>
            </a:r>
            <a:r>
              <a:rPr lang="en-US" b="1" dirty="0" smtClean="0"/>
              <a:t>to </a:t>
            </a:r>
            <a:r>
              <a:rPr lang="en-US" dirty="0" smtClean="0"/>
              <a:t>talk </a:t>
            </a:r>
            <a:r>
              <a:rPr lang="en-US" dirty="0"/>
              <a:t>with employer to learn more about career opportunities. State how you will follow </a:t>
            </a:r>
            <a:r>
              <a:rPr lang="en-US" dirty="0" smtClean="0"/>
              <a:t>up on </a:t>
            </a:r>
            <a:r>
              <a:rPr lang="en-US" dirty="0"/>
              <a:t>the letter, such as calling the company/employer. Offer to provide employer </a:t>
            </a:r>
            <a:r>
              <a:rPr lang="en-US" dirty="0" smtClean="0"/>
              <a:t>with additional </a:t>
            </a:r>
            <a:r>
              <a:rPr lang="en-US" dirty="0"/>
              <a:t>information such as certificates, references, etc.</a:t>
            </a:r>
          </a:p>
          <a:p>
            <a:pPr>
              <a:buNone/>
            </a:pPr>
            <a:r>
              <a:rPr lang="en-US" b="1" dirty="0"/>
              <a:t>4. Thank the employer for his or her consideration of your letter/attached resume </a:t>
            </a:r>
            <a:endParaRPr lang="en-US" b="1" dirty="0" smtClean="0"/>
          </a:p>
          <a:p>
            <a:pPr>
              <a:buNone/>
            </a:pPr>
            <a:r>
              <a:rPr lang="en-US" dirty="0" smtClean="0"/>
              <a:t>	(</a:t>
            </a:r>
            <a:r>
              <a:rPr lang="en-US" dirty="0"/>
              <a:t>could </a:t>
            </a:r>
            <a:r>
              <a:rPr lang="en-US" dirty="0" smtClean="0"/>
              <a:t>be a </a:t>
            </a:r>
            <a:r>
              <a:rPr lang="en-US" dirty="0"/>
              <a:t>brief 4th paragraph).</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533400" y="1219200"/>
            <a:ext cx="4495800" cy="4616648"/>
          </a:xfrm>
          <a:prstGeom prst="rect">
            <a:avLst/>
          </a:prstGeom>
          <a:noFill/>
          <a:ln w="9525">
            <a:noFill/>
            <a:miter lim="800000"/>
            <a:headEnd/>
            <a:tailEnd/>
          </a:ln>
        </p:spPr>
        <p:txBody>
          <a:bodyPr wrap="square">
            <a:spAutoFit/>
          </a:bodyPr>
          <a:lstStyle/>
          <a:p>
            <a:pPr>
              <a:spcBef>
                <a:spcPct val="50000"/>
              </a:spcBef>
            </a:pPr>
            <a:r>
              <a:rPr lang="en-US" dirty="0"/>
              <a:t>  </a:t>
            </a:r>
            <a:r>
              <a:rPr lang="en-US" sz="4800" b="1" dirty="0" smtClean="0"/>
              <a:t>How to Use a Dictionary?</a:t>
            </a:r>
          </a:p>
          <a:p>
            <a:pPr>
              <a:spcBef>
                <a:spcPct val="50000"/>
              </a:spcBef>
            </a:pPr>
            <a:endParaRPr lang="en-US" sz="4800" b="1" dirty="0" smtClean="0"/>
          </a:p>
          <a:p>
            <a:pPr>
              <a:spcBef>
                <a:spcPct val="50000"/>
              </a:spcBef>
            </a:pPr>
            <a:r>
              <a:rPr lang="en-US" sz="3600" dirty="0" smtClean="0"/>
              <a:t>Dictionaries </a:t>
            </a:r>
            <a:r>
              <a:rPr lang="en-US" sz="3600" dirty="0"/>
              <a:t>are books that list all the words in a language.  </a:t>
            </a:r>
          </a:p>
        </p:txBody>
      </p:sp>
      <p:pic>
        <p:nvPicPr>
          <p:cNvPr id="15364" name="Picture 4" descr="dictionary"/>
          <p:cNvPicPr>
            <a:picLocks noChangeAspect="1" noChangeArrowheads="1"/>
          </p:cNvPicPr>
          <p:nvPr/>
        </p:nvPicPr>
        <p:blipFill>
          <a:blip r:embed="rId3" cstate="print"/>
          <a:srcRect/>
          <a:stretch>
            <a:fillRect/>
          </a:stretch>
        </p:blipFill>
        <p:spPr bwMode="auto">
          <a:xfrm>
            <a:off x="5562600" y="1371600"/>
            <a:ext cx="3194050" cy="39957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 calcmode="lin" valueType="num">
                                      <p:cBhvr>
                                        <p:cTn id="7" dur="500" fill="hold"/>
                                        <p:tgtEl>
                                          <p:spTgt spid="15362">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5362">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5362">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536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15362">
                                            <p:txEl>
                                              <p:pRg st="2" end="2"/>
                                            </p:txEl>
                                          </p:spTgt>
                                        </p:tgtEl>
                                        <p:attrNameLst>
                                          <p:attrName>style.visibility</p:attrName>
                                        </p:attrNameLst>
                                      </p:cBhvr>
                                      <p:to>
                                        <p:strVal val="visible"/>
                                      </p:to>
                                    </p:set>
                                    <p:anim calcmode="lin" valueType="num">
                                      <p:cBhvr>
                                        <p:cTn id="15" dur="500" fill="hold"/>
                                        <p:tgtEl>
                                          <p:spTgt spid="15362">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15362">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15362">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15362">
                                            <p:txEl>
                                              <p:pRg st="2" end="2"/>
                                            </p:txEl>
                                          </p:spTgt>
                                        </p:tgtEl>
                                        <p:attrNameLst>
                                          <p:attrName>ppt_y</p:attrName>
                                        </p:attrNameLst>
                                      </p:cBhvr>
                                      <p:tavLst>
                                        <p:tav tm="0">
                                          <p:val>
                                            <p:strVal val="#ppt_y"/>
                                          </p:val>
                                        </p:tav>
                                        <p:tav tm="100000">
                                          <p:val>
                                            <p:strVal val="#ppt_y"/>
                                          </p:val>
                                        </p:tav>
                                      </p:tavLst>
                                    </p:anim>
                                  </p:childTnLst>
                                </p:cTn>
                              </p:par>
                              <p:par>
                                <p:cTn id="19" presetID="53" presetClass="entr" presetSubtype="0" fill="hold" nodeType="withEffect">
                                  <p:stCondLst>
                                    <p:cond delay="0"/>
                                  </p:stCondLst>
                                  <p:childTnLst>
                                    <p:set>
                                      <p:cBhvr>
                                        <p:cTn id="20" dur="1" fill="hold">
                                          <p:stCondLst>
                                            <p:cond delay="0"/>
                                          </p:stCondLst>
                                        </p:cTn>
                                        <p:tgtEl>
                                          <p:spTgt spid="15364"/>
                                        </p:tgtEl>
                                        <p:attrNameLst>
                                          <p:attrName>style.visibility</p:attrName>
                                        </p:attrNameLst>
                                      </p:cBhvr>
                                      <p:to>
                                        <p:strVal val="visible"/>
                                      </p:to>
                                    </p:set>
                                    <p:anim calcmode="lin" valueType="num">
                                      <p:cBhvr>
                                        <p:cTn id="21" dur="500" fill="hold"/>
                                        <p:tgtEl>
                                          <p:spTgt spid="15364"/>
                                        </p:tgtEl>
                                        <p:attrNameLst>
                                          <p:attrName>ppt_w</p:attrName>
                                        </p:attrNameLst>
                                      </p:cBhvr>
                                      <p:tavLst>
                                        <p:tav tm="0">
                                          <p:val>
                                            <p:fltVal val="0"/>
                                          </p:val>
                                        </p:tav>
                                        <p:tav tm="100000">
                                          <p:val>
                                            <p:strVal val="#ppt_w"/>
                                          </p:val>
                                        </p:tav>
                                      </p:tavLst>
                                    </p:anim>
                                    <p:anim calcmode="lin" valueType="num">
                                      <p:cBhvr>
                                        <p:cTn id="22" dur="500" fill="hold"/>
                                        <p:tgtEl>
                                          <p:spTgt spid="15364"/>
                                        </p:tgtEl>
                                        <p:attrNameLst>
                                          <p:attrName>ppt_h</p:attrName>
                                        </p:attrNameLst>
                                      </p:cBhvr>
                                      <p:tavLst>
                                        <p:tav tm="0">
                                          <p:val>
                                            <p:fltVal val="0"/>
                                          </p:val>
                                        </p:tav>
                                        <p:tav tm="100000">
                                          <p:val>
                                            <p:strVal val="#ppt_h"/>
                                          </p:val>
                                        </p:tav>
                                      </p:tavLst>
                                    </p:anim>
                                    <p:animEffect transition="in" filter="fade">
                                      <p:cBhvr>
                                        <p:cTn id="23"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57200" y="304800"/>
            <a:ext cx="8382000" cy="5878513"/>
          </a:xfrm>
          <a:prstGeom prst="rect">
            <a:avLst/>
          </a:prstGeom>
          <a:noFill/>
          <a:ln w="9525">
            <a:noFill/>
            <a:miter lim="800000"/>
            <a:headEnd/>
            <a:tailEnd/>
          </a:ln>
        </p:spPr>
        <p:txBody>
          <a:bodyPr>
            <a:spAutoFit/>
          </a:bodyPr>
          <a:lstStyle/>
          <a:p>
            <a:pPr>
              <a:spcBef>
                <a:spcPct val="50000"/>
              </a:spcBef>
            </a:pPr>
            <a:r>
              <a:rPr lang="en-US" b="1" dirty="0"/>
              <a:t>   </a:t>
            </a:r>
            <a:r>
              <a:rPr lang="en-US" sz="3600" b="1" dirty="0"/>
              <a:t>With a Dictionary, you can learn:  </a:t>
            </a:r>
          </a:p>
          <a:p>
            <a:pPr>
              <a:spcBef>
                <a:spcPct val="50000"/>
              </a:spcBef>
            </a:pPr>
            <a:r>
              <a:rPr lang="en-US" sz="2800" dirty="0"/>
              <a:t>-How to spell a word</a:t>
            </a:r>
          </a:p>
          <a:p>
            <a:pPr>
              <a:spcBef>
                <a:spcPct val="50000"/>
              </a:spcBef>
            </a:pPr>
            <a:r>
              <a:rPr lang="en-US" sz="2800" dirty="0"/>
              <a:t>-What a word means</a:t>
            </a:r>
          </a:p>
          <a:p>
            <a:pPr>
              <a:spcBef>
                <a:spcPct val="50000"/>
              </a:spcBef>
            </a:pPr>
            <a:r>
              <a:rPr lang="en-US" sz="2800" dirty="0"/>
              <a:t>-How to say a word</a:t>
            </a:r>
          </a:p>
          <a:p>
            <a:pPr>
              <a:spcBef>
                <a:spcPct val="50000"/>
              </a:spcBef>
            </a:pPr>
            <a:r>
              <a:rPr lang="en-US" sz="2800" dirty="0"/>
              <a:t>-What part of speech a word is</a:t>
            </a:r>
          </a:p>
          <a:p>
            <a:pPr>
              <a:spcBef>
                <a:spcPct val="50000"/>
              </a:spcBef>
            </a:pPr>
            <a:r>
              <a:rPr lang="en-US" sz="2800" dirty="0"/>
              <a:t>-How many syllables are in a word</a:t>
            </a:r>
          </a:p>
          <a:p>
            <a:pPr>
              <a:spcBef>
                <a:spcPct val="50000"/>
              </a:spcBef>
            </a:pPr>
            <a:r>
              <a:rPr lang="en-US" sz="2800" dirty="0"/>
              <a:t>-Whether or not to capitalize a word</a:t>
            </a:r>
          </a:p>
          <a:p>
            <a:pPr>
              <a:spcBef>
                <a:spcPct val="50000"/>
              </a:spcBef>
            </a:pPr>
            <a:r>
              <a:rPr lang="en-US" sz="2800" dirty="0"/>
              <a:t>-How to abbreviate a word (</a:t>
            </a:r>
            <a:r>
              <a:rPr lang="en-US" sz="2800" dirty="0" smtClean="0"/>
              <a:t>example: </a:t>
            </a:r>
            <a:r>
              <a:rPr lang="en-US" sz="2800" dirty="0"/>
              <a:t>USA)</a:t>
            </a:r>
          </a:p>
          <a:p>
            <a:pPr>
              <a:spcBef>
                <a:spcPct val="50000"/>
              </a:spcBef>
            </a:pPr>
            <a:r>
              <a:rPr lang="en-US" sz="2800" dirty="0"/>
              <a:t>-Meanings of prefixes and suffixes for a word</a:t>
            </a:r>
          </a:p>
        </p:txBody>
      </p:sp>
      <p:pic>
        <p:nvPicPr>
          <p:cNvPr id="3" name="Picture 6" descr="chp_semantics1"/>
          <p:cNvPicPr>
            <a:picLocks noChangeAspect="1" noChangeArrowheads="1"/>
          </p:cNvPicPr>
          <p:nvPr/>
        </p:nvPicPr>
        <p:blipFill>
          <a:blip r:embed="rId3" cstate="print"/>
          <a:srcRect/>
          <a:stretch>
            <a:fillRect/>
          </a:stretch>
        </p:blipFill>
        <p:spPr bwMode="auto">
          <a:xfrm>
            <a:off x="5257800" y="1143000"/>
            <a:ext cx="3278940" cy="21891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fade">
                                      <p:cBhvr>
                                        <p:cTn id="7" dur="770" decel="100000"/>
                                        <p:tgtEl>
                                          <p:spTgt spid="28674">
                                            <p:txEl>
                                              <p:pRg st="0" end="0"/>
                                            </p:txEl>
                                          </p:spTgt>
                                        </p:tgtEl>
                                      </p:cBhvr>
                                    </p:animEffect>
                                    <p:animScale>
                                      <p:cBhvr>
                                        <p:cTn id="8" dur="770" decel="100000"/>
                                        <p:tgtEl>
                                          <p:spTgt spid="28674">
                                            <p:txEl>
                                              <p:pRg st="0" end="0"/>
                                            </p:txEl>
                                          </p:spTgt>
                                        </p:tgtEl>
                                      </p:cBhvr>
                                      <p:from x="10000" y="10000"/>
                                      <p:to x="200000" y="450000"/>
                                    </p:animScale>
                                    <p:animScale>
                                      <p:cBhvr>
                                        <p:cTn id="9" dur="1230" accel="100000" fill="hold">
                                          <p:stCondLst>
                                            <p:cond delay="770"/>
                                          </p:stCondLst>
                                        </p:cTn>
                                        <p:tgtEl>
                                          <p:spTgt spid="28674">
                                            <p:txEl>
                                              <p:pRg st="0" end="0"/>
                                            </p:txEl>
                                          </p:spTgt>
                                        </p:tgtEl>
                                      </p:cBhvr>
                                      <p:from x="200000" y="450000"/>
                                      <p:to x="100000" y="100000"/>
                                    </p:animScale>
                                    <p:set>
                                      <p:cBhvr>
                                        <p:cTn id="10" dur="770" fill="hold"/>
                                        <p:tgtEl>
                                          <p:spTgt spid="28674">
                                            <p:txEl>
                                              <p:pRg st="0" end="0"/>
                                            </p:txEl>
                                          </p:spTgt>
                                        </p:tgtEl>
                                        <p:attrNameLst>
                                          <p:attrName>ppt_x</p:attrName>
                                        </p:attrNameLst>
                                      </p:cBhvr>
                                      <p:to>
                                        <p:strVal val="(0.5)"/>
                                      </p:to>
                                    </p:set>
                                    <p:anim from="(0.5)" to="(#ppt_x)" calcmode="lin" valueType="num">
                                      <p:cBhvr>
                                        <p:cTn id="11" dur="1230" accel="100000" fill="hold">
                                          <p:stCondLst>
                                            <p:cond delay="770"/>
                                          </p:stCondLst>
                                        </p:cTn>
                                        <p:tgtEl>
                                          <p:spTgt spid="28674">
                                            <p:txEl>
                                              <p:pRg st="0" end="0"/>
                                            </p:txEl>
                                          </p:spTgt>
                                        </p:tgtEl>
                                        <p:attrNameLst>
                                          <p:attrName>ppt_x</p:attrName>
                                        </p:attrNameLst>
                                      </p:cBhvr>
                                    </p:anim>
                                    <p:set>
                                      <p:cBhvr>
                                        <p:cTn id="12" dur="770" fill="hold"/>
                                        <p:tgtEl>
                                          <p:spTgt spid="28674">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28674">
                                            <p:txEl>
                                              <p:pRg st="0" end="0"/>
                                            </p:txEl>
                                          </p:spTgt>
                                        </p:tgtEl>
                                        <p:attrNameLst>
                                          <p:attrName>ppt_y</p:attrName>
                                        </p:attrNameLst>
                                      </p:cBhvr>
                                    </p:anim>
                                  </p:childTnLst>
                                </p:cTn>
                              </p:par>
                            </p:childTnLst>
                          </p:cTn>
                        </p:par>
                        <p:par>
                          <p:cTn id="14" fill="hold">
                            <p:stCondLst>
                              <p:cond delay="2000"/>
                            </p:stCondLst>
                            <p:childTnLst>
                              <p:par>
                                <p:cTn id="15" presetID="41" presetClass="entr" presetSubtype="0" fill="hold" nodeType="afterEffect">
                                  <p:stCondLst>
                                    <p:cond delay="0"/>
                                  </p:stCondLst>
                                  <p:iterate type="lt">
                                    <p:tmPct val="10000"/>
                                  </p:iterate>
                                  <p:childTnLst>
                                    <p:set>
                                      <p:cBhvr>
                                        <p:cTn id="16" dur="1" fill="hold">
                                          <p:stCondLst>
                                            <p:cond delay="0"/>
                                          </p:stCondLst>
                                        </p:cTn>
                                        <p:tgtEl>
                                          <p:spTgt spid="28674">
                                            <p:txEl>
                                              <p:pRg st="1" end="1"/>
                                            </p:txEl>
                                          </p:spTgt>
                                        </p:tgtEl>
                                        <p:attrNameLst>
                                          <p:attrName>style.visibility</p:attrName>
                                        </p:attrNameLst>
                                      </p:cBhvr>
                                      <p:to>
                                        <p:strVal val="visible"/>
                                      </p:to>
                                    </p:set>
                                    <p:anim calcmode="lin" valueType="num">
                                      <p:cBhvr>
                                        <p:cTn id="17" dur="500" fill="hold"/>
                                        <p:tgtEl>
                                          <p:spTgt spid="2867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8674">
                                            <p:txEl>
                                              <p:pRg st="1" end="1"/>
                                            </p:txEl>
                                          </p:spTgt>
                                        </p:tgtEl>
                                        <p:attrNameLst>
                                          <p:attrName>ppt_y</p:attrName>
                                        </p:attrNameLst>
                                      </p:cBhvr>
                                      <p:tavLst>
                                        <p:tav tm="0">
                                          <p:val>
                                            <p:strVal val="#ppt_y"/>
                                          </p:val>
                                        </p:tav>
                                        <p:tav tm="100000">
                                          <p:val>
                                            <p:strVal val="#ppt_y"/>
                                          </p:val>
                                        </p:tav>
                                      </p:tavLst>
                                    </p:anim>
                                    <p:anim calcmode="lin" valueType="num">
                                      <p:cBhvr>
                                        <p:cTn id="19" dur="500" fill="hold"/>
                                        <p:tgtEl>
                                          <p:spTgt spid="2867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867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8674">
                                            <p:txEl>
                                              <p:pRg st="1" end="1"/>
                                            </p:txEl>
                                          </p:spTgt>
                                        </p:tgtEl>
                                      </p:cBhvr>
                                    </p:animEffect>
                                  </p:childTnLst>
                                </p:cTn>
                              </p:par>
                            </p:childTnLst>
                          </p:cTn>
                        </p:par>
                        <p:par>
                          <p:cTn id="22" fill="hold">
                            <p:stCondLst>
                              <p:cond delay="325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28674">
                                            <p:txEl>
                                              <p:pRg st="2" end="2"/>
                                            </p:txEl>
                                          </p:spTgt>
                                        </p:tgtEl>
                                        <p:attrNameLst>
                                          <p:attrName>style.visibility</p:attrName>
                                        </p:attrNameLst>
                                      </p:cBhvr>
                                      <p:to>
                                        <p:strVal val="visible"/>
                                      </p:to>
                                    </p:set>
                                    <p:anim calcmode="lin" valueType="num">
                                      <p:cBhvr>
                                        <p:cTn id="25" dur="500" fill="hold"/>
                                        <p:tgtEl>
                                          <p:spTgt spid="28674">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8674">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28674">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8674">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8674">
                                            <p:txEl>
                                              <p:pRg st="2" end="2"/>
                                            </p:txEl>
                                          </p:spTgt>
                                        </p:tgtEl>
                                      </p:cBhvr>
                                    </p:animEffect>
                                  </p:childTnLst>
                                </p:cTn>
                              </p:par>
                            </p:childTnLst>
                          </p:cTn>
                        </p:par>
                        <p:par>
                          <p:cTn id="30" fill="hold">
                            <p:stCondLst>
                              <p:cond delay="4450"/>
                            </p:stCondLst>
                            <p:childTnLst>
                              <p:par>
                                <p:cTn id="31" presetID="41" presetClass="entr" presetSubtype="0" fill="hold" nodeType="afterEffect">
                                  <p:stCondLst>
                                    <p:cond delay="0"/>
                                  </p:stCondLst>
                                  <p:iterate type="lt">
                                    <p:tmPct val="10000"/>
                                  </p:iterate>
                                  <p:childTnLst>
                                    <p:set>
                                      <p:cBhvr>
                                        <p:cTn id="32" dur="1" fill="hold">
                                          <p:stCondLst>
                                            <p:cond delay="0"/>
                                          </p:stCondLst>
                                        </p:cTn>
                                        <p:tgtEl>
                                          <p:spTgt spid="28674">
                                            <p:txEl>
                                              <p:pRg st="3" end="3"/>
                                            </p:txEl>
                                          </p:spTgt>
                                        </p:tgtEl>
                                        <p:attrNameLst>
                                          <p:attrName>style.visibility</p:attrName>
                                        </p:attrNameLst>
                                      </p:cBhvr>
                                      <p:to>
                                        <p:strVal val="visible"/>
                                      </p:to>
                                    </p:set>
                                    <p:anim calcmode="lin" valueType="num">
                                      <p:cBhvr>
                                        <p:cTn id="33" dur="500" fill="hold"/>
                                        <p:tgtEl>
                                          <p:spTgt spid="28674">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8674">
                                            <p:txEl>
                                              <p:pRg st="3" end="3"/>
                                            </p:txEl>
                                          </p:spTgt>
                                        </p:tgtEl>
                                        <p:attrNameLst>
                                          <p:attrName>ppt_y</p:attrName>
                                        </p:attrNameLst>
                                      </p:cBhvr>
                                      <p:tavLst>
                                        <p:tav tm="0">
                                          <p:val>
                                            <p:strVal val="#ppt_y"/>
                                          </p:val>
                                        </p:tav>
                                        <p:tav tm="100000">
                                          <p:val>
                                            <p:strVal val="#ppt_y"/>
                                          </p:val>
                                        </p:tav>
                                      </p:tavLst>
                                    </p:anim>
                                    <p:anim calcmode="lin" valueType="num">
                                      <p:cBhvr>
                                        <p:cTn id="35" dur="500" fill="hold"/>
                                        <p:tgtEl>
                                          <p:spTgt spid="28674">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8674">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8674">
                                            <p:txEl>
                                              <p:pRg st="3" end="3"/>
                                            </p:txEl>
                                          </p:spTgt>
                                        </p:tgtEl>
                                      </p:cBhvr>
                                    </p:animEffect>
                                  </p:childTnLst>
                                </p:cTn>
                              </p:par>
                            </p:childTnLst>
                          </p:cTn>
                        </p:par>
                        <p:par>
                          <p:cTn id="38" fill="hold">
                            <p:stCondLst>
                              <p:cond delay="5600"/>
                            </p:stCondLst>
                            <p:childTnLst>
                              <p:par>
                                <p:cTn id="39" presetID="41" presetClass="entr" presetSubtype="0" fill="hold" nodeType="afterEffect">
                                  <p:stCondLst>
                                    <p:cond delay="0"/>
                                  </p:stCondLst>
                                  <p:iterate type="lt">
                                    <p:tmPct val="10000"/>
                                  </p:iterate>
                                  <p:childTnLst>
                                    <p:set>
                                      <p:cBhvr>
                                        <p:cTn id="40" dur="1" fill="hold">
                                          <p:stCondLst>
                                            <p:cond delay="0"/>
                                          </p:stCondLst>
                                        </p:cTn>
                                        <p:tgtEl>
                                          <p:spTgt spid="28674">
                                            <p:txEl>
                                              <p:pRg st="4" end="4"/>
                                            </p:txEl>
                                          </p:spTgt>
                                        </p:tgtEl>
                                        <p:attrNameLst>
                                          <p:attrName>style.visibility</p:attrName>
                                        </p:attrNameLst>
                                      </p:cBhvr>
                                      <p:to>
                                        <p:strVal val="visible"/>
                                      </p:to>
                                    </p:set>
                                    <p:anim calcmode="lin" valueType="num">
                                      <p:cBhvr>
                                        <p:cTn id="41" dur="500" fill="hold"/>
                                        <p:tgtEl>
                                          <p:spTgt spid="28674">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8674">
                                            <p:txEl>
                                              <p:pRg st="4" end="4"/>
                                            </p:txEl>
                                          </p:spTgt>
                                        </p:tgtEl>
                                        <p:attrNameLst>
                                          <p:attrName>ppt_y</p:attrName>
                                        </p:attrNameLst>
                                      </p:cBhvr>
                                      <p:tavLst>
                                        <p:tav tm="0">
                                          <p:val>
                                            <p:strVal val="#ppt_y"/>
                                          </p:val>
                                        </p:tav>
                                        <p:tav tm="100000">
                                          <p:val>
                                            <p:strVal val="#ppt_y"/>
                                          </p:val>
                                        </p:tav>
                                      </p:tavLst>
                                    </p:anim>
                                    <p:anim calcmode="lin" valueType="num">
                                      <p:cBhvr>
                                        <p:cTn id="43" dur="500" fill="hold"/>
                                        <p:tgtEl>
                                          <p:spTgt spid="28674">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8674">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8674">
                                            <p:txEl>
                                              <p:pRg st="4" end="4"/>
                                            </p:txEl>
                                          </p:spTgt>
                                        </p:tgtEl>
                                      </p:cBhvr>
                                    </p:animEffect>
                                  </p:childTnLst>
                                </p:cTn>
                              </p:par>
                            </p:childTnLst>
                          </p:cTn>
                        </p:par>
                        <p:par>
                          <p:cTn id="46" fill="hold">
                            <p:stCondLst>
                              <p:cond delay="7250"/>
                            </p:stCondLst>
                            <p:childTnLst>
                              <p:par>
                                <p:cTn id="47" presetID="41" presetClass="entr" presetSubtype="0" fill="hold" nodeType="afterEffect">
                                  <p:stCondLst>
                                    <p:cond delay="0"/>
                                  </p:stCondLst>
                                  <p:iterate type="lt">
                                    <p:tmPct val="10000"/>
                                  </p:iterate>
                                  <p:childTnLst>
                                    <p:set>
                                      <p:cBhvr>
                                        <p:cTn id="48" dur="1" fill="hold">
                                          <p:stCondLst>
                                            <p:cond delay="0"/>
                                          </p:stCondLst>
                                        </p:cTn>
                                        <p:tgtEl>
                                          <p:spTgt spid="28674">
                                            <p:txEl>
                                              <p:pRg st="5" end="5"/>
                                            </p:txEl>
                                          </p:spTgt>
                                        </p:tgtEl>
                                        <p:attrNameLst>
                                          <p:attrName>style.visibility</p:attrName>
                                        </p:attrNameLst>
                                      </p:cBhvr>
                                      <p:to>
                                        <p:strVal val="visible"/>
                                      </p:to>
                                    </p:set>
                                    <p:anim calcmode="lin" valueType="num">
                                      <p:cBhvr>
                                        <p:cTn id="49" dur="500" fill="hold"/>
                                        <p:tgtEl>
                                          <p:spTgt spid="28674">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8674">
                                            <p:txEl>
                                              <p:pRg st="5" end="5"/>
                                            </p:txEl>
                                          </p:spTgt>
                                        </p:tgtEl>
                                        <p:attrNameLst>
                                          <p:attrName>ppt_y</p:attrName>
                                        </p:attrNameLst>
                                      </p:cBhvr>
                                      <p:tavLst>
                                        <p:tav tm="0">
                                          <p:val>
                                            <p:strVal val="#ppt_y"/>
                                          </p:val>
                                        </p:tav>
                                        <p:tav tm="100000">
                                          <p:val>
                                            <p:strVal val="#ppt_y"/>
                                          </p:val>
                                        </p:tav>
                                      </p:tavLst>
                                    </p:anim>
                                    <p:anim calcmode="lin" valueType="num">
                                      <p:cBhvr>
                                        <p:cTn id="51" dur="500" fill="hold"/>
                                        <p:tgtEl>
                                          <p:spTgt spid="28674">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8674">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8674">
                                            <p:txEl>
                                              <p:pRg st="5" end="5"/>
                                            </p:txEl>
                                          </p:spTgt>
                                        </p:tgtEl>
                                      </p:cBhvr>
                                    </p:animEffect>
                                  </p:childTnLst>
                                </p:cTn>
                              </p:par>
                            </p:childTnLst>
                          </p:cTn>
                        </p:par>
                        <p:par>
                          <p:cTn id="54" fill="hold">
                            <p:stCondLst>
                              <p:cond delay="9050"/>
                            </p:stCondLst>
                            <p:childTnLst>
                              <p:par>
                                <p:cTn id="55" presetID="41" presetClass="entr" presetSubtype="0" fill="hold" nodeType="afterEffect">
                                  <p:stCondLst>
                                    <p:cond delay="0"/>
                                  </p:stCondLst>
                                  <p:iterate type="lt">
                                    <p:tmPct val="10000"/>
                                  </p:iterate>
                                  <p:childTnLst>
                                    <p:set>
                                      <p:cBhvr>
                                        <p:cTn id="56" dur="1" fill="hold">
                                          <p:stCondLst>
                                            <p:cond delay="0"/>
                                          </p:stCondLst>
                                        </p:cTn>
                                        <p:tgtEl>
                                          <p:spTgt spid="28674">
                                            <p:txEl>
                                              <p:pRg st="6" end="6"/>
                                            </p:txEl>
                                          </p:spTgt>
                                        </p:tgtEl>
                                        <p:attrNameLst>
                                          <p:attrName>style.visibility</p:attrName>
                                        </p:attrNameLst>
                                      </p:cBhvr>
                                      <p:to>
                                        <p:strVal val="visible"/>
                                      </p:to>
                                    </p:set>
                                    <p:anim calcmode="lin" valueType="num">
                                      <p:cBhvr>
                                        <p:cTn id="57" dur="500" fill="hold"/>
                                        <p:tgtEl>
                                          <p:spTgt spid="28674">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28674">
                                            <p:txEl>
                                              <p:pRg st="6" end="6"/>
                                            </p:txEl>
                                          </p:spTgt>
                                        </p:tgtEl>
                                        <p:attrNameLst>
                                          <p:attrName>ppt_y</p:attrName>
                                        </p:attrNameLst>
                                      </p:cBhvr>
                                      <p:tavLst>
                                        <p:tav tm="0">
                                          <p:val>
                                            <p:strVal val="#ppt_y"/>
                                          </p:val>
                                        </p:tav>
                                        <p:tav tm="100000">
                                          <p:val>
                                            <p:strVal val="#ppt_y"/>
                                          </p:val>
                                        </p:tav>
                                      </p:tavLst>
                                    </p:anim>
                                    <p:anim calcmode="lin" valueType="num">
                                      <p:cBhvr>
                                        <p:cTn id="59" dur="500" fill="hold"/>
                                        <p:tgtEl>
                                          <p:spTgt spid="28674">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28674">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28674">
                                            <p:txEl>
                                              <p:pRg st="6" end="6"/>
                                            </p:txEl>
                                          </p:spTgt>
                                        </p:tgtEl>
                                      </p:cBhvr>
                                    </p:animEffect>
                                  </p:childTnLst>
                                </p:cTn>
                              </p:par>
                            </p:childTnLst>
                          </p:cTn>
                        </p:par>
                        <p:par>
                          <p:cTn id="62" fill="hold">
                            <p:stCondLst>
                              <p:cond delay="11000"/>
                            </p:stCondLst>
                            <p:childTnLst>
                              <p:par>
                                <p:cTn id="63" presetID="41" presetClass="entr" presetSubtype="0" fill="hold" nodeType="afterEffect">
                                  <p:stCondLst>
                                    <p:cond delay="0"/>
                                  </p:stCondLst>
                                  <p:iterate type="lt">
                                    <p:tmPct val="10000"/>
                                  </p:iterate>
                                  <p:childTnLst>
                                    <p:set>
                                      <p:cBhvr>
                                        <p:cTn id="64" dur="1" fill="hold">
                                          <p:stCondLst>
                                            <p:cond delay="0"/>
                                          </p:stCondLst>
                                        </p:cTn>
                                        <p:tgtEl>
                                          <p:spTgt spid="28674">
                                            <p:txEl>
                                              <p:pRg st="7" end="7"/>
                                            </p:txEl>
                                          </p:spTgt>
                                        </p:tgtEl>
                                        <p:attrNameLst>
                                          <p:attrName>style.visibility</p:attrName>
                                        </p:attrNameLst>
                                      </p:cBhvr>
                                      <p:to>
                                        <p:strVal val="visible"/>
                                      </p:to>
                                    </p:set>
                                    <p:anim calcmode="lin" valueType="num">
                                      <p:cBhvr>
                                        <p:cTn id="65" dur="500" fill="hold"/>
                                        <p:tgtEl>
                                          <p:spTgt spid="28674">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8674">
                                            <p:txEl>
                                              <p:pRg st="7" end="7"/>
                                            </p:txEl>
                                          </p:spTgt>
                                        </p:tgtEl>
                                        <p:attrNameLst>
                                          <p:attrName>ppt_y</p:attrName>
                                        </p:attrNameLst>
                                      </p:cBhvr>
                                      <p:tavLst>
                                        <p:tav tm="0">
                                          <p:val>
                                            <p:strVal val="#ppt_y"/>
                                          </p:val>
                                        </p:tav>
                                        <p:tav tm="100000">
                                          <p:val>
                                            <p:strVal val="#ppt_y"/>
                                          </p:val>
                                        </p:tav>
                                      </p:tavLst>
                                    </p:anim>
                                    <p:anim calcmode="lin" valueType="num">
                                      <p:cBhvr>
                                        <p:cTn id="67" dur="500" fill="hold"/>
                                        <p:tgtEl>
                                          <p:spTgt spid="28674">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8674">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8674">
                                            <p:txEl>
                                              <p:pRg st="7" end="7"/>
                                            </p:txEl>
                                          </p:spTgt>
                                        </p:tgtEl>
                                      </p:cBhvr>
                                    </p:animEffect>
                                  </p:childTnLst>
                                </p:cTn>
                              </p:par>
                            </p:childTnLst>
                          </p:cTn>
                        </p:par>
                        <p:par>
                          <p:cTn id="70" fill="hold">
                            <p:stCondLst>
                              <p:cond delay="13150"/>
                            </p:stCondLst>
                            <p:childTnLst>
                              <p:par>
                                <p:cTn id="71" presetID="41" presetClass="entr" presetSubtype="0" fill="hold" nodeType="afterEffect">
                                  <p:stCondLst>
                                    <p:cond delay="0"/>
                                  </p:stCondLst>
                                  <p:iterate type="lt">
                                    <p:tmPct val="10000"/>
                                  </p:iterate>
                                  <p:childTnLst>
                                    <p:set>
                                      <p:cBhvr>
                                        <p:cTn id="72" dur="1" fill="hold">
                                          <p:stCondLst>
                                            <p:cond delay="0"/>
                                          </p:stCondLst>
                                        </p:cTn>
                                        <p:tgtEl>
                                          <p:spTgt spid="28674">
                                            <p:txEl>
                                              <p:pRg st="8" end="8"/>
                                            </p:txEl>
                                          </p:spTgt>
                                        </p:tgtEl>
                                        <p:attrNameLst>
                                          <p:attrName>style.visibility</p:attrName>
                                        </p:attrNameLst>
                                      </p:cBhvr>
                                      <p:to>
                                        <p:strVal val="visible"/>
                                      </p:to>
                                    </p:set>
                                    <p:anim calcmode="lin" valueType="num">
                                      <p:cBhvr>
                                        <p:cTn id="73" dur="500" fill="hold"/>
                                        <p:tgtEl>
                                          <p:spTgt spid="28674">
                                            <p:txEl>
                                              <p:pRg st="8" end="8"/>
                                            </p:txEl>
                                          </p:spTgt>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8674">
                                            <p:txEl>
                                              <p:pRg st="8" end="8"/>
                                            </p:txEl>
                                          </p:spTgt>
                                        </p:tgtEl>
                                        <p:attrNameLst>
                                          <p:attrName>ppt_y</p:attrName>
                                        </p:attrNameLst>
                                      </p:cBhvr>
                                      <p:tavLst>
                                        <p:tav tm="0">
                                          <p:val>
                                            <p:strVal val="#ppt_y"/>
                                          </p:val>
                                        </p:tav>
                                        <p:tav tm="100000">
                                          <p:val>
                                            <p:strVal val="#ppt_y"/>
                                          </p:val>
                                        </p:tav>
                                      </p:tavLst>
                                    </p:anim>
                                    <p:anim calcmode="lin" valueType="num">
                                      <p:cBhvr>
                                        <p:cTn id="75" dur="500" fill="hold"/>
                                        <p:tgtEl>
                                          <p:spTgt spid="28674">
                                            <p:txEl>
                                              <p:pRg st="8" end="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8674">
                                            <p:txEl>
                                              <p:pRg st="8" end="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8674">
                                            <p:txEl>
                                              <p:pRg st="8" end="8"/>
                                            </p:txEl>
                                          </p:spTgt>
                                        </p:tgtEl>
                                      </p:cBhvr>
                                    </p:animEffect>
                                  </p:childTnLst>
                                </p:cTn>
                              </p:par>
                              <p:par>
                                <p:cTn id="78" presetID="55" presetClass="entr" presetSubtype="0" fill="hold" nodeType="withEffect">
                                  <p:stCondLst>
                                    <p:cond delay="0"/>
                                  </p:stCondLst>
                                  <p:childTnLst>
                                    <p:set>
                                      <p:cBhvr>
                                        <p:cTn id="79" dur="1" fill="hold">
                                          <p:stCondLst>
                                            <p:cond delay="0"/>
                                          </p:stCondLst>
                                        </p:cTn>
                                        <p:tgtEl>
                                          <p:spTgt spid="3"/>
                                        </p:tgtEl>
                                        <p:attrNameLst>
                                          <p:attrName>style.visibility</p:attrName>
                                        </p:attrNameLst>
                                      </p:cBhvr>
                                      <p:to>
                                        <p:strVal val="visible"/>
                                      </p:to>
                                    </p:set>
                                    <p:anim calcmode="lin" valueType="num">
                                      <p:cBhvr>
                                        <p:cTn id="80" dur="1000" fill="hold"/>
                                        <p:tgtEl>
                                          <p:spTgt spid="3"/>
                                        </p:tgtEl>
                                        <p:attrNameLst>
                                          <p:attrName>ppt_w</p:attrName>
                                        </p:attrNameLst>
                                      </p:cBhvr>
                                      <p:tavLst>
                                        <p:tav tm="0">
                                          <p:val>
                                            <p:strVal val="#ppt_w*0.70"/>
                                          </p:val>
                                        </p:tav>
                                        <p:tav tm="100000">
                                          <p:val>
                                            <p:strVal val="#ppt_w"/>
                                          </p:val>
                                        </p:tav>
                                      </p:tavLst>
                                    </p:anim>
                                    <p:anim calcmode="lin" valueType="num">
                                      <p:cBhvr>
                                        <p:cTn id="81" dur="1000" fill="hold"/>
                                        <p:tgtEl>
                                          <p:spTgt spid="3"/>
                                        </p:tgtEl>
                                        <p:attrNameLst>
                                          <p:attrName>ppt_h</p:attrName>
                                        </p:attrNameLst>
                                      </p:cBhvr>
                                      <p:tavLst>
                                        <p:tav tm="0">
                                          <p:val>
                                            <p:strVal val="#ppt_h"/>
                                          </p:val>
                                        </p:tav>
                                        <p:tav tm="100000">
                                          <p:val>
                                            <p:strVal val="#ppt_h"/>
                                          </p:val>
                                        </p:tav>
                                      </p:tavLst>
                                    </p:anim>
                                    <p:animEffect transition="in" filter="fade">
                                      <p:cBhvr>
                                        <p:cTn id="8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pPr eaLnBrk="1" hangingPunct="1"/>
            <a:r>
              <a:rPr lang="en-US" sz="4000" b="1" dirty="0" smtClean="0">
                <a:solidFill>
                  <a:schemeClr val="tx1"/>
                </a:solidFill>
                <a:latin typeface="Stencil Std"/>
              </a:rPr>
              <a:t>VOCABULARY</a:t>
            </a:r>
          </a:p>
        </p:txBody>
      </p:sp>
      <p:sp>
        <p:nvSpPr>
          <p:cNvPr id="29699" name="Rectangle 3"/>
          <p:cNvSpPr>
            <a:spLocks noGrp="1" noChangeArrowheads="1"/>
          </p:cNvSpPr>
          <p:nvPr>
            <p:ph idx="1"/>
          </p:nvPr>
        </p:nvSpPr>
        <p:spPr>
          <a:xfrm>
            <a:off x="685800" y="1371600"/>
            <a:ext cx="7772400" cy="5029200"/>
          </a:xfrm>
        </p:spPr>
        <p:txBody>
          <a:bodyPr/>
          <a:lstStyle/>
          <a:p>
            <a:pPr eaLnBrk="1" hangingPunct="1"/>
            <a:r>
              <a:rPr lang="en-US" u="sng" smtClean="0"/>
              <a:t>Headword</a:t>
            </a:r>
            <a:r>
              <a:rPr lang="en-US" smtClean="0"/>
              <a:t>- the word you are looking up. It is always in </a:t>
            </a:r>
            <a:r>
              <a:rPr lang="en-US" b="1" smtClean="0"/>
              <a:t>bold</a:t>
            </a:r>
            <a:r>
              <a:rPr lang="en-US" smtClean="0"/>
              <a:t> type.</a:t>
            </a:r>
            <a:endParaRPr lang="en-US" u="sng" smtClean="0"/>
          </a:p>
          <a:p>
            <a:pPr eaLnBrk="1" hangingPunct="1"/>
            <a:r>
              <a:rPr lang="en-US" u="sng" smtClean="0"/>
              <a:t>Entry</a:t>
            </a:r>
            <a:r>
              <a:rPr lang="en-US" smtClean="0"/>
              <a:t>- the information on the word you are looking up. </a:t>
            </a:r>
          </a:p>
          <a:p>
            <a:pPr eaLnBrk="1" hangingPunct="1"/>
            <a:r>
              <a:rPr lang="en-US" u="sng" smtClean="0"/>
              <a:t>Pronunciation</a:t>
            </a:r>
            <a:r>
              <a:rPr lang="en-US" smtClean="0"/>
              <a:t>- tells you how to say the word. Found in (parentheses).</a:t>
            </a:r>
          </a:p>
          <a:p>
            <a:pPr eaLnBrk="1" hangingPunct="1"/>
            <a:r>
              <a:rPr lang="en-US" u="sng" smtClean="0"/>
              <a:t>Part of speech</a:t>
            </a:r>
            <a:r>
              <a:rPr lang="en-US" smtClean="0"/>
              <a:t>- tells you how the word is used in a sentence (</a:t>
            </a:r>
            <a:r>
              <a:rPr lang="en-US" i="1" smtClean="0"/>
              <a:t>n=noun, v=verb, adj=adjective, adv=adverb).</a:t>
            </a:r>
            <a:endParaRPr lang="en-US" u="sng"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fade">
                                      <p:cBhvr>
                                        <p:cTn id="7" dur="2000"/>
                                        <p:tgtEl>
                                          <p:spTgt spid="29698"/>
                                        </p:tgtEl>
                                      </p:cBhvr>
                                    </p:animEffect>
                                  </p:childTnLst>
                                </p:cTn>
                              </p:par>
                            </p:childTnLst>
                          </p:cTn>
                        </p:par>
                        <p:par>
                          <p:cTn id="8" fill="hold">
                            <p:stCondLst>
                              <p:cond delay="2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9699">
                                            <p:txEl>
                                              <p:pRg st="0" end="0"/>
                                            </p:txEl>
                                          </p:spTgt>
                                        </p:tgtEl>
                                        <p:attrNameLst>
                                          <p:attrName>style.visibility</p:attrName>
                                        </p:attrNameLst>
                                      </p:cBhvr>
                                      <p:to>
                                        <p:strVal val="visible"/>
                                      </p:to>
                                    </p:set>
                                    <p:anim calcmode="discrete" valueType="clr">
                                      <p:cBhvr override="childStyle">
                                        <p:cTn id="11" dur="80"/>
                                        <p:tgtEl>
                                          <p:spTgt spid="2969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9699">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29699">
                                            <p:txEl>
                                              <p:pRg st="0" end="0"/>
                                            </p:txEl>
                                          </p:spTgt>
                                        </p:tgtEl>
                                        <p:attrNameLst>
                                          <p:attrName>fill.type</p:attrName>
                                        </p:attrNameLst>
                                      </p:cBhvr>
                                      <p:to>
                                        <p:strVal val="solid"/>
                                      </p:to>
                                    </p:set>
                                  </p:childTnLst>
                                </p:cTn>
                              </p:par>
                            </p:childTnLst>
                          </p:cTn>
                        </p:par>
                        <p:par>
                          <p:cTn id="14" fill="hold">
                            <p:stCondLst>
                              <p:cond delay="416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9699">
                                            <p:txEl>
                                              <p:pRg st="1" end="1"/>
                                            </p:txEl>
                                          </p:spTgt>
                                        </p:tgtEl>
                                        <p:attrNameLst>
                                          <p:attrName>style.visibility</p:attrName>
                                        </p:attrNameLst>
                                      </p:cBhvr>
                                      <p:to>
                                        <p:strVal val="visible"/>
                                      </p:to>
                                    </p:set>
                                    <p:anim calcmode="discrete" valueType="clr">
                                      <p:cBhvr override="childStyle">
                                        <p:cTn id="17" dur="80"/>
                                        <p:tgtEl>
                                          <p:spTgt spid="2969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9699">
                                            <p:txEl>
                                              <p:pRg st="1" end="1"/>
                                            </p:txEl>
                                          </p:spTgt>
                                        </p:tgtEl>
                                        <p:attrNameLst>
                                          <p:attrName>fillcolor</p:attrName>
                                        </p:attrNameLst>
                                      </p:cBhvr>
                                      <p:tavLst>
                                        <p:tav tm="0">
                                          <p:val>
                                            <p:clrVal>
                                              <a:schemeClr val="accent2"/>
                                            </p:clrVal>
                                          </p:val>
                                        </p:tav>
                                        <p:tav tm="50000">
                                          <p:val>
                                            <p:clrVal>
                                              <a:schemeClr val="hlink"/>
                                            </p:clrVal>
                                          </p:val>
                                        </p:tav>
                                      </p:tavLst>
                                    </p:anim>
                                    <p:set>
                                      <p:cBhvr>
                                        <p:cTn id="19" dur="80"/>
                                        <p:tgtEl>
                                          <p:spTgt spid="29699">
                                            <p:txEl>
                                              <p:pRg st="1" end="1"/>
                                            </p:txEl>
                                          </p:spTgt>
                                        </p:tgtEl>
                                        <p:attrNameLst>
                                          <p:attrName>fill.type</p:attrName>
                                        </p:attrNameLst>
                                      </p:cBhvr>
                                      <p:to>
                                        <p:strVal val="solid"/>
                                      </p:to>
                                    </p:set>
                                  </p:childTnLst>
                                </p:cTn>
                              </p:par>
                            </p:childTnLst>
                          </p:cTn>
                        </p:par>
                        <p:par>
                          <p:cTn id="20" fill="hold">
                            <p:stCondLst>
                              <p:cond delay="60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9699">
                                            <p:txEl>
                                              <p:pRg st="2" end="2"/>
                                            </p:txEl>
                                          </p:spTgt>
                                        </p:tgtEl>
                                        <p:attrNameLst>
                                          <p:attrName>style.visibility</p:attrName>
                                        </p:attrNameLst>
                                      </p:cBhvr>
                                      <p:to>
                                        <p:strVal val="visible"/>
                                      </p:to>
                                    </p:set>
                                    <p:anim calcmode="discrete" valueType="clr">
                                      <p:cBhvr override="childStyle">
                                        <p:cTn id="23" dur="80"/>
                                        <p:tgtEl>
                                          <p:spTgt spid="29699">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9699">
                                            <p:txEl>
                                              <p:pRg st="2" end="2"/>
                                            </p:txEl>
                                          </p:spTgt>
                                        </p:tgtEl>
                                        <p:attrNameLst>
                                          <p:attrName>fillcolor</p:attrName>
                                        </p:attrNameLst>
                                      </p:cBhvr>
                                      <p:tavLst>
                                        <p:tav tm="0">
                                          <p:val>
                                            <p:clrVal>
                                              <a:schemeClr val="accent2"/>
                                            </p:clrVal>
                                          </p:val>
                                        </p:tav>
                                        <p:tav tm="50000">
                                          <p:val>
                                            <p:clrVal>
                                              <a:schemeClr val="hlink"/>
                                            </p:clrVal>
                                          </p:val>
                                        </p:tav>
                                      </p:tavLst>
                                    </p:anim>
                                    <p:set>
                                      <p:cBhvr>
                                        <p:cTn id="25" dur="80"/>
                                        <p:tgtEl>
                                          <p:spTgt spid="29699">
                                            <p:txEl>
                                              <p:pRg st="2" end="2"/>
                                            </p:txEl>
                                          </p:spTgt>
                                        </p:tgtEl>
                                        <p:attrNameLst>
                                          <p:attrName>fill.type</p:attrName>
                                        </p:attrNameLst>
                                      </p:cBhvr>
                                      <p:to>
                                        <p:strVal val="solid"/>
                                      </p:to>
                                    </p:set>
                                  </p:childTnLst>
                                </p:cTn>
                              </p:par>
                            </p:childTnLst>
                          </p:cTn>
                        </p:par>
                        <p:par>
                          <p:cTn id="26" fill="hold">
                            <p:stCondLst>
                              <p:cond delay="84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29699">
                                            <p:txEl>
                                              <p:pRg st="3" end="3"/>
                                            </p:txEl>
                                          </p:spTgt>
                                        </p:tgtEl>
                                        <p:attrNameLst>
                                          <p:attrName>style.visibility</p:attrName>
                                        </p:attrNameLst>
                                      </p:cBhvr>
                                      <p:to>
                                        <p:strVal val="visible"/>
                                      </p:to>
                                    </p:set>
                                    <p:anim calcmode="discrete" valueType="clr">
                                      <p:cBhvr override="childStyle">
                                        <p:cTn id="29" dur="80"/>
                                        <p:tgtEl>
                                          <p:spTgt spid="29699">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9699">
                                            <p:txEl>
                                              <p:pRg st="3" end="3"/>
                                            </p:txEl>
                                          </p:spTgt>
                                        </p:tgtEl>
                                        <p:attrNameLst>
                                          <p:attrName>fillcolor</p:attrName>
                                        </p:attrNameLst>
                                      </p:cBhvr>
                                      <p:tavLst>
                                        <p:tav tm="0">
                                          <p:val>
                                            <p:clrVal>
                                              <a:schemeClr val="accent2"/>
                                            </p:clrVal>
                                          </p:val>
                                        </p:tav>
                                        <p:tav tm="50000">
                                          <p:val>
                                            <p:clrVal>
                                              <a:schemeClr val="hlink"/>
                                            </p:clrVal>
                                          </p:val>
                                        </p:tav>
                                      </p:tavLst>
                                    </p:anim>
                                    <p:set>
                                      <p:cBhvr>
                                        <p:cTn id="31" dur="80"/>
                                        <p:tgtEl>
                                          <p:spTgt spid="29699">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eaLnBrk="1" hangingPunct="1"/>
            <a:r>
              <a:rPr lang="en-US" sz="4000" b="1" dirty="0" smtClean="0">
                <a:solidFill>
                  <a:schemeClr val="tx1"/>
                </a:solidFill>
                <a:latin typeface="Stencil Std"/>
              </a:rPr>
              <a:t>VOCABULARY</a:t>
            </a:r>
          </a:p>
        </p:txBody>
      </p:sp>
      <p:sp>
        <p:nvSpPr>
          <p:cNvPr id="30723" name="Rectangle 3"/>
          <p:cNvSpPr>
            <a:spLocks noGrp="1" noChangeArrowheads="1"/>
          </p:cNvSpPr>
          <p:nvPr>
            <p:ph idx="1"/>
          </p:nvPr>
        </p:nvSpPr>
        <p:spPr/>
        <p:txBody>
          <a:bodyPr/>
          <a:lstStyle/>
          <a:p>
            <a:pPr eaLnBrk="1" hangingPunct="1"/>
            <a:r>
              <a:rPr lang="en-US" u="sng" dirty="0" smtClean="0"/>
              <a:t>Definition</a:t>
            </a:r>
            <a:r>
              <a:rPr lang="en-US" dirty="0" smtClean="0"/>
              <a:t>- all possible meanings for the word. Many words have more than one meaning.</a:t>
            </a:r>
          </a:p>
          <a:p>
            <a:pPr eaLnBrk="1" hangingPunct="1"/>
            <a:r>
              <a:rPr lang="en-US" u="sng" dirty="0" smtClean="0"/>
              <a:t>Examples</a:t>
            </a:r>
            <a:r>
              <a:rPr lang="en-US" dirty="0" smtClean="0"/>
              <a:t>- Shows you how the word is used in a sentence. Usually found in </a:t>
            </a:r>
            <a:r>
              <a:rPr lang="en-US" i="1" dirty="0" smtClean="0"/>
              <a:t>italics</a:t>
            </a:r>
            <a:r>
              <a:rPr lang="en-US" dirty="0" smtClean="0"/>
              <a:t>.</a:t>
            </a:r>
          </a:p>
          <a:p>
            <a:pPr eaLnBrk="1" hangingPunct="1"/>
            <a:r>
              <a:rPr lang="en-US" u="sng" dirty="0" smtClean="0"/>
              <a:t>Etymology</a:t>
            </a:r>
            <a:r>
              <a:rPr lang="en-US" dirty="0" smtClean="0"/>
              <a:t>- this tells you the history of the word, and what language it came from.</a:t>
            </a:r>
            <a:endParaRPr lang="en-US" u="sng"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2000"/>
                                        <p:tgtEl>
                                          <p:spTgt spid="30722"/>
                                        </p:tgtEl>
                                      </p:cBhvr>
                                    </p:animEffect>
                                  </p:childTnLst>
                                </p:cTn>
                              </p:par>
                            </p:childTnLst>
                          </p:cTn>
                        </p:par>
                        <p:par>
                          <p:cTn id="8" fill="hold">
                            <p:stCondLst>
                              <p:cond delay="2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0723">
                                            <p:txEl>
                                              <p:pRg st="0" end="0"/>
                                            </p:txEl>
                                          </p:spTgt>
                                        </p:tgtEl>
                                        <p:attrNameLst>
                                          <p:attrName>style.visibility</p:attrName>
                                        </p:attrNameLst>
                                      </p:cBhvr>
                                      <p:to>
                                        <p:strVal val="visible"/>
                                      </p:to>
                                    </p:set>
                                    <p:anim calcmode="discrete" valueType="clr">
                                      <p:cBhvr override="childStyle">
                                        <p:cTn id="11" dur="80"/>
                                        <p:tgtEl>
                                          <p:spTgt spid="3072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0723">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30723">
                                            <p:txEl>
                                              <p:pRg st="0" end="0"/>
                                            </p:txEl>
                                          </p:spTgt>
                                        </p:tgtEl>
                                        <p:attrNameLst>
                                          <p:attrName>fill.type</p:attrName>
                                        </p:attrNameLst>
                                      </p:cBhvr>
                                      <p:to>
                                        <p:strVal val="solid"/>
                                      </p:to>
                                    </p:set>
                                  </p:childTnLst>
                                </p:cTn>
                              </p:par>
                            </p:childTnLst>
                          </p:cTn>
                        </p:par>
                        <p:par>
                          <p:cTn id="14" fill="hold">
                            <p:stCondLst>
                              <p:cond delay="496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30723">
                                            <p:txEl>
                                              <p:pRg st="1" end="1"/>
                                            </p:txEl>
                                          </p:spTgt>
                                        </p:tgtEl>
                                        <p:attrNameLst>
                                          <p:attrName>style.visibility</p:attrName>
                                        </p:attrNameLst>
                                      </p:cBhvr>
                                      <p:to>
                                        <p:strVal val="visible"/>
                                      </p:to>
                                    </p:set>
                                    <p:anim calcmode="discrete" valueType="clr">
                                      <p:cBhvr override="childStyle">
                                        <p:cTn id="17" dur="80"/>
                                        <p:tgtEl>
                                          <p:spTgt spid="3072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0723">
                                            <p:txEl>
                                              <p:pRg st="1" end="1"/>
                                            </p:txEl>
                                          </p:spTgt>
                                        </p:tgtEl>
                                        <p:attrNameLst>
                                          <p:attrName>fillcolor</p:attrName>
                                        </p:attrNameLst>
                                      </p:cBhvr>
                                      <p:tavLst>
                                        <p:tav tm="0">
                                          <p:val>
                                            <p:clrVal>
                                              <a:schemeClr val="accent2"/>
                                            </p:clrVal>
                                          </p:val>
                                        </p:tav>
                                        <p:tav tm="50000">
                                          <p:val>
                                            <p:clrVal>
                                              <a:schemeClr val="hlink"/>
                                            </p:clrVal>
                                          </p:val>
                                        </p:tav>
                                      </p:tavLst>
                                    </p:anim>
                                    <p:set>
                                      <p:cBhvr>
                                        <p:cTn id="19" dur="80"/>
                                        <p:tgtEl>
                                          <p:spTgt spid="30723">
                                            <p:txEl>
                                              <p:pRg st="1" end="1"/>
                                            </p:txEl>
                                          </p:spTgt>
                                        </p:tgtEl>
                                        <p:attrNameLst>
                                          <p:attrName>fill.type</p:attrName>
                                        </p:attrNameLst>
                                      </p:cBhvr>
                                      <p:to>
                                        <p:strVal val="solid"/>
                                      </p:to>
                                    </p:set>
                                  </p:childTnLst>
                                </p:cTn>
                              </p:par>
                            </p:childTnLst>
                          </p:cTn>
                        </p:par>
                        <p:par>
                          <p:cTn id="20" fill="hold">
                            <p:stCondLst>
                              <p:cond delay="768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30723">
                                            <p:txEl>
                                              <p:pRg st="2" end="2"/>
                                            </p:txEl>
                                          </p:spTgt>
                                        </p:tgtEl>
                                        <p:attrNameLst>
                                          <p:attrName>style.visibility</p:attrName>
                                        </p:attrNameLst>
                                      </p:cBhvr>
                                      <p:to>
                                        <p:strVal val="visible"/>
                                      </p:to>
                                    </p:set>
                                    <p:anim calcmode="discrete" valueType="clr">
                                      <p:cBhvr override="childStyle">
                                        <p:cTn id="23" dur="80"/>
                                        <p:tgtEl>
                                          <p:spTgt spid="3072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30723">
                                            <p:txEl>
                                              <p:pRg st="2" end="2"/>
                                            </p:txEl>
                                          </p:spTgt>
                                        </p:tgtEl>
                                        <p:attrNameLst>
                                          <p:attrName>fillcolor</p:attrName>
                                        </p:attrNameLst>
                                      </p:cBhvr>
                                      <p:tavLst>
                                        <p:tav tm="0">
                                          <p:val>
                                            <p:clrVal>
                                              <a:schemeClr val="accent2"/>
                                            </p:clrVal>
                                          </p:val>
                                        </p:tav>
                                        <p:tav tm="50000">
                                          <p:val>
                                            <p:clrVal>
                                              <a:schemeClr val="hlink"/>
                                            </p:clrVal>
                                          </p:val>
                                        </p:tav>
                                      </p:tavLst>
                                    </p:anim>
                                    <p:set>
                                      <p:cBhvr>
                                        <p:cTn id="25" dur="80"/>
                                        <p:tgtEl>
                                          <p:spTgt spid="3072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533400" y="609600"/>
            <a:ext cx="8839200" cy="646331"/>
          </a:xfrm>
          <a:prstGeom prst="rect">
            <a:avLst/>
          </a:prstGeom>
          <a:noFill/>
          <a:ln w="9525">
            <a:noFill/>
            <a:miter lim="800000"/>
            <a:headEnd/>
            <a:tailEnd/>
          </a:ln>
        </p:spPr>
        <p:txBody>
          <a:bodyPr wrap="square">
            <a:spAutoFit/>
          </a:bodyPr>
          <a:lstStyle/>
          <a:p>
            <a:pPr>
              <a:spcBef>
                <a:spcPct val="50000"/>
              </a:spcBef>
            </a:pPr>
            <a:r>
              <a:rPr lang="en-US" sz="3600" b="1" dirty="0">
                <a:latin typeface="Calibri" pitchFamily="34" charset="0"/>
                <a:cs typeface="Calibri" pitchFamily="34" charset="0"/>
              </a:rPr>
              <a:t>This is a definition for flag:</a:t>
            </a:r>
          </a:p>
        </p:txBody>
      </p:sp>
      <p:sp>
        <p:nvSpPr>
          <p:cNvPr id="5123" name="Text Box 3"/>
          <p:cNvSpPr txBox="1">
            <a:spLocks noChangeArrowheads="1"/>
          </p:cNvSpPr>
          <p:nvPr/>
        </p:nvSpPr>
        <p:spPr bwMode="auto">
          <a:xfrm>
            <a:off x="381000" y="1600200"/>
            <a:ext cx="8458200" cy="3385542"/>
          </a:xfrm>
          <a:prstGeom prst="rect">
            <a:avLst/>
          </a:prstGeom>
          <a:noFill/>
          <a:ln w="9525">
            <a:noFill/>
            <a:miter lim="800000"/>
            <a:headEnd/>
            <a:tailEnd/>
          </a:ln>
        </p:spPr>
        <p:txBody>
          <a:bodyPr>
            <a:spAutoFit/>
          </a:bodyPr>
          <a:lstStyle/>
          <a:p>
            <a:pPr marL="457200" indent="-457200">
              <a:spcBef>
                <a:spcPct val="50000"/>
              </a:spcBef>
            </a:pPr>
            <a:r>
              <a:rPr lang="en-US" sz="5400" dirty="0">
                <a:latin typeface="Calibri" pitchFamily="34" charset="0"/>
                <a:cs typeface="Calibri" pitchFamily="34" charset="0"/>
              </a:rPr>
              <a:t>flag</a:t>
            </a:r>
            <a:r>
              <a:rPr lang="en-US" dirty="0">
                <a:latin typeface="Calibri" pitchFamily="34" charset="0"/>
                <a:cs typeface="Calibri" pitchFamily="34" charset="0"/>
              </a:rPr>
              <a:t> </a:t>
            </a:r>
            <a:r>
              <a:rPr lang="en-US" sz="2400" dirty="0" smtClean="0">
                <a:latin typeface="Calibri" pitchFamily="34" charset="0"/>
                <a:cs typeface="Calibri" pitchFamily="34" charset="0"/>
              </a:rPr>
              <a:t>/</a:t>
            </a:r>
            <a:r>
              <a:rPr lang="en-US" sz="2400" dirty="0" err="1" smtClean="0">
                <a:latin typeface="Calibri" pitchFamily="34" charset="0"/>
                <a:cs typeface="Calibri" pitchFamily="34" charset="0"/>
              </a:rPr>
              <a:t>flæg</a:t>
            </a:r>
            <a:r>
              <a:rPr lang="en-US" sz="2400" dirty="0">
                <a:latin typeface="Calibri" pitchFamily="34" charset="0"/>
                <a:cs typeface="Calibri" pitchFamily="34" charset="0"/>
              </a:rPr>
              <a:t>/</a:t>
            </a:r>
          </a:p>
          <a:p>
            <a:pPr marL="457200" indent="-457200">
              <a:spcBef>
                <a:spcPct val="50000"/>
              </a:spcBef>
              <a:buFontTx/>
              <a:buAutoNum type="arabicPeriod"/>
            </a:pPr>
            <a:r>
              <a:rPr lang="en-US" sz="3200" i="1" dirty="0">
                <a:latin typeface="Calibri" pitchFamily="34" charset="0"/>
                <a:cs typeface="Calibri" pitchFamily="34" charset="0"/>
              </a:rPr>
              <a:t> noun</a:t>
            </a:r>
            <a:r>
              <a:rPr lang="en-US" sz="3200" dirty="0">
                <a:latin typeface="Calibri" pitchFamily="34" charset="0"/>
                <a:cs typeface="Calibri" pitchFamily="34" charset="0"/>
              </a:rPr>
              <a:t> A piece of cloth with a pattern or symbol of a country, an organization, etc.</a:t>
            </a:r>
          </a:p>
          <a:p>
            <a:pPr marL="457200" indent="-457200">
              <a:spcBef>
                <a:spcPct val="50000"/>
              </a:spcBef>
              <a:buFontTx/>
              <a:buAutoNum type="arabicPeriod"/>
            </a:pPr>
            <a:r>
              <a:rPr lang="en-US" sz="3200" dirty="0">
                <a:latin typeface="Calibri" pitchFamily="34" charset="0"/>
                <a:cs typeface="Calibri" pitchFamily="34" charset="0"/>
              </a:rPr>
              <a:t> </a:t>
            </a:r>
            <a:r>
              <a:rPr lang="en-US" sz="3200" b="1" dirty="0">
                <a:latin typeface="Calibri" pitchFamily="34" charset="0"/>
                <a:cs typeface="Calibri" pitchFamily="34" charset="0"/>
              </a:rPr>
              <a:t>verb</a:t>
            </a:r>
            <a:r>
              <a:rPr lang="en-US" sz="3200" dirty="0">
                <a:latin typeface="Calibri" pitchFamily="34" charset="0"/>
                <a:cs typeface="Calibri" pitchFamily="34" charset="0"/>
              </a:rPr>
              <a:t> To stop, or to signal.  </a:t>
            </a:r>
            <a:r>
              <a:rPr lang="en-US" sz="3200" i="1" dirty="0">
                <a:latin typeface="Calibri" pitchFamily="34" charset="0"/>
                <a:cs typeface="Calibri" pitchFamily="34" charset="0"/>
              </a:rPr>
              <a:t>We flagged down the police officer.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smtClean="0">
                <a:latin typeface="Cooper Std Black"/>
              </a:rPr>
              <a:t>What is a Thesaurus?</a:t>
            </a:r>
          </a:p>
        </p:txBody>
      </p:sp>
      <p:sp>
        <p:nvSpPr>
          <p:cNvPr id="3" name="Content Placeholder 2"/>
          <p:cNvSpPr>
            <a:spLocks noGrp="1"/>
          </p:cNvSpPr>
          <p:nvPr>
            <p:ph idx="1"/>
          </p:nvPr>
        </p:nvSpPr>
        <p:spPr/>
        <p:txBody>
          <a:bodyPr/>
          <a:lstStyle/>
          <a:p>
            <a:pPr eaLnBrk="1" hangingPunct="1">
              <a:buFontTx/>
              <a:buNone/>
            </a:pPr>
            <a:r>
              <a:rPr lang="en-US" dirty="0" smtClean="0">
                <a:latin typeface="Cooper Black"/>
              </a:rPr>
              <a:t>	</a:t>
            </a:r>
            <a:r>
              <a:rPr lang="en-US" dirty="0" smtClean="0"/>
              <a:t>A thesaurus is a book that can help you find words with the same or similar meanings.</a:t>
            </a:r>
          </a:p>
          <a:p>
            <a:pPr eaLnBrk="1" hangingPunct="1">
              <a:buFontTx/>
              <a:buNone/>
            </a:pPr>
            <a:r>
              <a:rPr lang="en-US" dirty="0" smtClean="0"/>
              <a:t>					</a:t>
            </a:r>
          </a:p>
          <a:p>
            <a:pPr eaLnBrk="1" hangingPunct="1">
              <a:buFontTx/>
              <a:buNone/>
            </a:pPr>
            <a:r>
              <a:rPr lang="en-US" dirty="0" smtClean="0"/>
              <a:t>					(No, a thesaurus is NOT a 				kind of dinosaur)</a:t>
            </a:r>
          </a:p>
        </p:txBody>
      </p:sp>
      <p:pic>
        <p:nvPicPr>
          <p:cNvPr id="33797" name="Picture 5"/>
          <p:cNvPicPr>
            <a:picLocks noChangeAspect="1" noChangeArrowheads="1"/>
          </p:cNvPicPr>
          <p:nvPr/>
        </p:nvPicPr>
        <p:blipFill>
          <a:blip r:embed="rId3" cstate="print"/>
          <a:srcRect/>
          <a:stretch>
            <a:fillRect/>
          </a:stretch>
        </p:blipFill>
        <p:spPr bwMode="auto">
          <a:xfrm>
            <a:off x="1066800" y="3124200"/>
            <a:ext cx="2514600" cy="2781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0" fill="hold"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3">
                                            <p:txEl>
                                              <p:pRg st="0" end="0"/>
                                            </p:txEl>
                                          </p:spTgt>
                                        </p:tgtEl>
                                      </p:cBhvr>
                                    </p:animEffect>
                                  </p:childTnLst>
                                </p:cTn>
                              </p:par>
                            </p:childTnLst>
                          </p:cTn>
                        </p:par>
                        <p:par>
                          <p:cTn id="19" fill="hold">
                            <p:stCondLst>
                              <p:cond delay="1500"/>
                            </p:stCondLst>
                            <p:childTnLst>
                              <p:par>
                                <p:cTn id="20" presetID="48" presetClass="entr" presetSubtype="0" accel="50000" fill="hold"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3"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25" dur="1000"/>
                                        <p:tgtEl>
                                          <p:spTgt spid="3">
                                            <p:txEl>
                                              <p:pRg st="2" end="2"/>
                                            </p:txEl>
                                          </p:spTgt>
                                        </p:tgtEl>
                                      </p:cBhvr>
                                    </p:animEffect>
                                  </p:childTnLst>
                                </p:cTn>
                              </p:par>
                              <p:par>
                                <p:cTn id="26" presetID="23" presetClass="entr" presetSubtype="16" fill="hold" nodeType="withEffect">
                                  <p:stCondLst>
                                    <p:cond delay="0"/>
                                  </p:stCondLst>
                                  <p:childTnLst>
                                    <p:set>
                                      <p:cBhvr>
                                        <p:cTn id="27" dur="1" fill="hold">
                                          <p:stCondLst>
                                            <p:cond delay="0"/>
                                          </p:stCondLst>
                                        </p:cTn>
                                        <p:tgtEl>
                                          <p:spTgt spid="33797"/>
                                        </p:tgtEl>
                                        <p:attrNameLst>
                                          <p:attrName>style.visibility</p:attrName>
                                        </p:attrNameLst>
                                      </p:cBhvr>
                                      <p:to>
                                        <p:strVal val="visible"/>
                                      </p:to>
                                    </p:set>
                                    <p:anim calcmode="lin" valueType="num">
                                      <p:cBhvr>
                                        <p:cTn id="28" dur="500" fill="hold"/>
                                        <p:tgtEl>
                                          <p:spTgt spid="33797"/>
                                        </p:tgtEl>
                                        <p:attrNameLst>
                                          <p:attrName>ppt_w</p:attrName>
                                        </p:attrNameLst>
                                      </p:cBhvr>
                                      <p:tavLst>
                                        <p:tav tm="0">
                                          <p:val>
                                            <p:fltVal val="0"/>
                                          </p:val>
                                        </p:tav>
                                        <p:tav tm="100000">
                                          <p:val>
                                            <p:strVal val="#ppt_w"/>
                                          </p:val>
                                        </p:tav>
                                      </p:tavLst>
                                    </p:anim>
                                    <p:anim calcmode="lin" valueType="num">
                                      <p:cBhvr>
                                        <p:cTn id="29" dur="500" fill="hold"/>
                                        <p:tgtEl>
                                          <p:spTgt spid="337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3" cstate="print"/>
          <a:srcRect/>
          <a:stretch>
            <a:fillRect/>
          </a:stretch>
        </p:blipFill>
        <p:spPr bwMode="auto">
          <a:xfrm>
            <a:off x="3852863" y="3962400"/>
            <a:ext cx="5014912" cy="2895600"/>
          </a:xfrm>
          <a:prstGeom prst="rect">
            <a:avLst/>
          </a:prstGeom>
          <a:noFill/>
          <a:ln w="9525">
            <a:noFill/>
            <a:miter lim="800000"/>
            <a:headEnd/>
            <a:tailEnd/>
          </a:ln>
        </p:spPr>
      </p:pic>
      <p:sp>
        <p:nvSpPr>
          <p:cNvPr id="2" name="Title 1"/>
          <p:cNvSpPr>
            <a:spLocks noGrp="1"/>
          </p:cNvSpPr>
          <p:nvPr>
            <p:ph type="title"/>
          </p:nvPr>
        </p:nvSpPr>
        <p:spPr>
          <a:xfrm>
            <a:off x="609600" y="228600"/>
            <a:ext cx="7772400" cy="1143000"/>
          </a:xfrm>
        </p:spPr>
        <p:txBody>
          <a:bodyPr/>
          <a:lstStyle/>
          <a:p>
            <a:pPr eaLnBrk="1" hangingPunct="1"/>
            <a:r>
              <a:rPr lang="en-US" smtClean="0">
                <a:latin typeface="Cooper Std Black"/>
              </a:rPr>
              <a:t>Why use a Thesaurus?</a:t>
            </a:r>
          </a:p>
        </p:txBody>
      </p:sp>
      <p:sp>
        <p:nvSpPr>
          <p:cNvPr id="3" name="Content Placeholder 2"/>
          <p:cNvSpPr>
            <a:spLocks noGrp="1"/>
          </p:cNvSpPr>
          <p:nvPr>
            <p:ph idx="1"/>
          </p:nvPr>
        </p:nvSpPr>
        <p:spPr>
          <a:xfrm>
            <a:off x="609600" y="1143000"/>
            <a:ext cx="7924800" cy="4953000"/>
          </a:xfrm>
        </p:spPr>
        <p:txBody>
          <a:bodyPr>
            <a:normAutofit/>
          </a:bodyPr>
          <a:lstStyle/>
          <a:p>
            <a:pPr eaLnBrk="1" hangingPunct="1"/>
            <a:r>
              <a:rPr lang="en-US" sz="2800" dirty="0" smtClean="0"/>
              <a:t>To avoid using the same word over and over</a:t>
            </a:r>
          </a:p>
          <a:p>
            <a:pPr eaLnBrk="1" hangingPunct="1"/>
            <a:r>
              <a:rPr lang="en-US" sz="2800" dirty="0" smtClean="0"/>
              <a:t>To find a word that has the same or similar meaning</a:t>
            </a:r>
          </a:p>
          <a:p>
            <a:pPr eaLnBrk="1" hangingPunct="1"/>
            <a:r>
              <a:rPr lang="en-US" sz="2800" dirty="0" smtClean="0"/>
              <a:t>To find the opposite of a word</a:t>
            </a:r>
          </a:p>
          <a:p>
            <a:pPr eaLnBrk="1" hangingPunct="1"/>
            <a:r>
              <a:rPr lang="en-US" sz="2800" dirty="0" smtClean="0"/>
              <a:t>To learn new words</a:t>
            </a:r>
          </a:p>
          <a:p>
            <a:pPr eaLnBrk="1" hangingPunct="1"/>
            <a:r>
              <a:rPr lang="en-US" sz="2800" dirty="0" smtClean="0"/>
              <a:t>To make your writing more interesting or exciting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par>
                          <p:cTn id="14" fill="hold">
                            <p:stCondLst>
                              <p:cond delay="2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3">
                                            <p:txEl>
                                              <p:pRg st="0" end="0"/>
                                            </p:txEl>
                                          </p:spTgt>
                                        </p:tgtEl>
                                        <p:attrNameLst>
                                          <p:attrName>fill.type</p:attrName>
                                        </p:attrNameLst>
                                      </p:cBhvr>
                                      <p:to>
                                        <p:strVal val="solid"/>
                                      </p:to>
                                    </p:set>
                                  </p:childTnLst>
                                </p:cTn>
                              </p:par>
                            </p:childTnLst>
                          </p:cTn>
                        </p:par>
                        <p:par>
                          <p:cTn id="20" fill="hold">
                            <p:stCondLst>
                              <p:cond delay="34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3"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5" dur="80"/>
                                        <p:tgtEl>
                                          <p:spTgt spid="3">
                                            <p:txEl>
                                              <p:pRg st="1" end="1"/>
                                            </p:txEl>
                                          </p:spTgt>
                                        </p:tgtEl>
                                        <p:attrNameLst>
                                          <p:attrName>fill.type</p:attrName>
                                        </p:attrNameLst>
                                      </p:cBhvr>
                                      <p:to>
                                        <p:strVal val="solid"/>
                                      </p:to>
                                    </p:set>
                                  </p:childTnLst>
                                </p:cTn>
                              </p:par>
                            </p:childTnLst>
                          </p:cTn>
                        </p:par>
                        <p:par>
                          <p:cTn id="26" fill="hold">
                            <p:stCondLst>
                              <p:cond delay="508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9"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31" dur="80"/>
                                        <p:tgtEl>
                                          <p:spTgt spid="3">
                                            <p:txEl>
                                              <p:pRg st="2" end="2"/>
                                            </p:txEl>
                                          </p:spTgt>
                                        </p:tgtEl>
                                        <p:attrNameLst>
                                          <p:attrName>fill.type</p:attrName>
                                        </p:attrNameLst>
                                      </p:cBhvr>
                                      <p:to>
                                        <p:strVal val="solid"/>
                                      </p:to>
                                    </p:set>
                                  </p:childTnLst>
                                </p:cTn>
                              </p:par>
                            </p:childTnLst>
                          </p:cTn>
                        </p:par>
                        <p:par>
                          <p:cTn id="32" fill="hold">
                            <p:stCondLst>
                              <p:cond delay="608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35"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37" dur="80"/>
                                        <p:tgtEl>
                                          <p:spTgt spid="3">
                                            <p:txEl>
                                              <p:pRg st="3" end="3"/>
                                            </p:txEl>
                                          </p:spTgt>
                                        </p:tgtEl>
                                        <p:attrNameLst>
                                          <p:attrName>fill.type</p:attrName>
                                        </p:attrNameLst>
                                      </p:cBhvr>
                                      <p:to>
                                        <p:strVal val="solid"/>
                                      </p:to>
                                    </p:set>
                                  </p:childTnLst>
                                </p:cTn>
                              </p:par>
                            </p:childTnLst>
                          </p:cTn>
                        </p:par>
                        <p:par>
                          <p:cTn id="38" fill="hold">
                            <p:stCondLst>
                              <p:cond delay="672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41"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43" dur="80"/>
                                        <p:tgtEl>
                                          <p:spTgt spid="3">
                                            <p:txEl>
                                              <p:pRg st="4" end="4"/>
                                            </p:txEl>
                                          </p:spTgt>
                                        </p:tgtEl>
                                        <p:attrNameLst>
                                          <p:attrName>fill.type</p:attrName>
                                        </p:attrNameLst>
                                      </p:cBhvr>
                                      <p:to>
                                        <p:strVal val="solid"/>
                                      </p:to>
                                    </p:set>
                                  </p:childTnLst>
                                </p:cTn>
                              </p:par>
                              <p:par>
                                <p:cTn id="44" presetID="23" presetClass="entr" presetSubtype="16" fill="hold" nodeType="withEffect">
                                  <p:stCondLst>
                                    <p:cond delay="0"/>
                                  </p:stCondLst>
                                  <p:childTnLst>
                                    <p:set>
                                      <p:cBhvr>
                                        <p:cTn id="45" dur="1" fill="hold">
                                          <p:stCondLst>
                                            <p:cond delay="0"/>
                                          </p:stCondLst>
                                        </p:cTn>
                                        <p:tgtEl>
                                          <p:spTgt spid="34818"/>
                                        </p:tgtEl>
                                        <p:attrNameLst>
                                          <p:attrName>style.visibility</p:attrName>
                                        </p:attrNameLst>
                                      </p:cBhvr>
                                      <p:to>
                                        <p:strVal val="visible"/>
                                      </p:to>
                                    </p:set>
                                    <p:anim calcmode="lin" valueType="num">
                                      <p:cBhvr>
                                        <p:cTn id="46" dur="500" fill="hold"/>
                                        <p:tgtEl>
                                          <p:spTgt spid="34818"/>
                                        </p:tgtEl>
                                        <p:attrNameLst>
                                          <p:attrName>ppt_w</p:attrName>
                                        </p:attrNameLst>
                                      </p:cBhvr>
                                      <p:tavLst>
                                        <p:tav tm="0">
                                          <p:val>
                                            <p:fltVal val="0"/>
                                          </p:val>
                                        </p:tav>
                                        <p:tav tm="100000">
                                          <p:val>
                                            <p:strVal val="#ppt_w"/>
                                          </p:val>
                                        </p:tav>
                                      </p:tavLst>
                                    </p:anim>
                                    <p:anim calcmode="lin" valueType="num">
                                      <p:cBhvr>
                                        <p:cTn id="47" dur="500" fill="hold"/>
                                        <p:tgtEl>
                                          <p:spTgt spid="348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534400" cy="1143000"/>
          </a:xfrm>
        </p:spPr>
        <p:txBody>
          <a:bodyPr/>
          <a:lstStyle/>
          <a:p>
            <a:pPr eaLnBrk="1" hangingPunct="1"/>
            <a:r>
              <a:rPr lang="en-US" dirty="0" smtClean="0">
                <a:solidFill>
                  <a:schemeClr val="tx1"/>
                </a:solidFill>
                <a:latin typeface="Cooper Std Black"/>
              </a:rPr>
              <a:t>How </a:t>
            </a:r>
            <a:r>
              <a:rPr lang="en-US" dirty="0" smtClean="0">
                <a:solidFill>
                  <a:schemeClr val="tx1"/>
                </a:solidFill>
                <a:effectLst/>
                <a:latin typeface="Cooper Std Black"/>
              </a:rPr>
              <a:t>do</a:t>
            </a:r>
            <a:r>
              <a:rPr lang="en-US" dirty="0" smtClean="0">
                <a:solidFill>
                  <a:schemeClr val="tx1"/>
                </a:solidFill>
                <a:latin typeface="Cooper Std Black"/>
              </a:rPr>
              <a:t> I use a Thesaurus?</a:t>
            </a:r>
          </a:p>
        </p:txBody>
      </p:sp>
      <p:sp>
        <p:nvSpPr>
          <p:cNvPr id="3" name="Content Placeholder 2"/>
          <p:cNvSpPr>
            <a:spLocks noGrp="1"/>
          </p:cNvSpPr>
          <p:nvPr>
            <p:ph idx="1"/>
          </p:nvPr>
        </p:nvSpPr>
        <p:spPr>
          <a:xfrm>
            <a:off x="609600" y="1447800"/>
            <a:ext cx="7924800" cy="5257800"/>
          </a:xfrm>
        </p:spPr>
        <p:txBody>
          <a:bodyPr/>
          <a:lstStyle/>
          <a:p>
            <a:pPr eaLnBrk="1" hangingPunct="1">
              <a:buFontTx/>
              <a:buNone/>
            </a:pPr>
            <a:r>
              <a:rPr lang="en-US" sz="2800" b="1" dirty="0" smtClean="0"/>
              <a:t>A thesaurus is arranged very much like a dictionary.</a:t>
            </a:r>
          </a:p>
          <a:p>
            <a:pPr eaLnBrk="1" hangingPunct="1"/>
            <a:r>
              <a:rPr lang="en-US" sz="2800" dirty="0" smtClean="0"/>
              <a:t>Alphabetical order</a:t>
            </a:r>
          </a:p>
          <a:p>
            <a:pPr eaLnBrk="1" hangingPunct="1"/>
            <a:r>
              <a:rPr lang="en-US" sz="2800" dirty="0" smtClean="0"/>
              <a:t>Guide words</a:t>
            </a:r>
          </a:p>
          <a:p>
            <a:pPr eaLnBrk="1" hangingPunct="1"/>
            <a:r>
              <a:rPr lang="en-US" sz="2800" dirty="0" smtClean="0"/>
              <a:t>Entries</a:t>
            </a:r>
          </a:p>
          <a:p>
            <a:pPr eaLnBrk="1" hangingPunct="1">
              <a:buFontTx/>
              <a:buNone/>
            </a:pPr>
            <a:r>
              <a:rPr lang="en-US" sz="2800" b="1" dirty="0" smtClean="0"/>
              <a:t>A thesaurus entry usually has:</a:t>
            </a:r>
          </a:p>
          <a:p>
            <a:pPr eaLnBrk="1" hangingPunct="1"/>
            <a:r>
              <a:rPr lang="en-US" sz="2800" dirty="0" smtClean="0"/>
              <a:t>Headword in </a:t>
            </a:r>
            <a:r>
              <a:rPr lang="en-US" sz="2800" b="1" dirty="0" smtClean="0"/>
              <a:t>BOLD</a:t>
            </a:r>
            <a:endParaRPr lang="en-US" sz="2800" dirty="0" smtClean="0"/>
          </a:p>
          <a:p>
            <a:pPr eaLnBrk="1" hangingPunct="1"/>
            <a:r>
              <a:rPr lang="en-US" sz="2800" dirty="0" smtClean="0"/>
              <a:t>Part of speech</a:t>
            </a:r>
          </a:p>
          <a:p>
            <a:pPr eaLnBrk="1" hangingPunct="1"/>
            <a:r>
              <a:rPr lang="en-US" sz="2800" dirty="0" smtClean="0"/>
              <a:t>Synonyms (words with same or similar meaning)</a:t>
            </a:r>
          </a:p>
          <a:p>
            <a:pPr eaLnBrk="1" hangingPunct="1"/>
            <a:r>
              <a:rPr lang="en-US" sz="2800" dirty="0" smtClean="0"/>
              <a:t>Antonyms (words with opposite meanings)</a:t>
            </a:r>
          </a:p>
          <a:p>
            <a:pPr eaLnBrk="1" hangingPunct="1">
              <a:buFontTx/>
              <a:buNone/>
            </a:pPr>
            <a:endParaRPr lang="en-US" sz="2400" dirty="0" smtClean="0">
              <a:latin typeface="Cooper Black"/>
            </a:endParaRPr>
          </a:p>
        </p:txBody>
      </p:sp>
      <p:pic>
        <p:nvPicPr>
          <p:cNvPr id="35843" name="Picture 3"/>
          <p:cNvPicPr>
            <a:picLocks noChangeAspect="1" noChangeArrowheads="1"/>
          </p:cNvPicPr>
          <p:nvPr/>
        </p:nvPicPr>
        <p:blipFill>
          <a:blip r:embed="rId3" cstate="print"/>
          <a:srcRect/>
          <a:stretch>
            <a:fillRect/>
          </a:stretch>
        </p:blipFill>
        <p:spPr bwMode="auto">
          <a:xfrm>
            <a:off x="5410200" y="2133600"/>
            <a:ext cx="3429000" cy="2667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40" presetClass="entr" presetSubtype="0" fill="hold" nodeType="after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35843"/>
                                        </p:tgtEl>
                                        <p:attrNameLst>
                                          <p:attrName>style.visibility</p:attrName>
                                        </p:attrNameLst>
                                      </p:cBhvr>
                                      <p:to>
                                        <p:strVal val="visible"/>
                                      </p:to>
                                    </p:set>
                                    <p:animEffect transition="in" filter="fade">
                                      <p:cBhvr>
                                        <p:cTn id="18" dur="1000"/>
                                        <p:tgtEl>
                                          <p:spTgt spid="35843"/>
                                        </p:tgtEl>
                                      </p:cBhvr>
                                    </p:animEffect>
                                    <p:anim calcmode="lin" valueType="num">
                                      <p:cBhvr>
                                        <p:cTn id="19" dur="1000" fill="hold"/>
                                        <p:tgtEl>
                                          <p:spTgt spid="35843"/>
                                        </p:tgtEl>
                                        <p:attrNameLst>
                                          <p:attrName>ppt_x</p:attrName>
                                        </p:attrNameLst>
                                      </p:cBhvr>
                                      <p:tavLst>
                                        <p:tav tm="0">
                                          <p:val>
                                            <p:strVal val="#ppt_x"/>
                                          </p:val>
                                        </p:tav>
                                        <p:tav tm="100000">
                                          <p:val>
                                            <p:strVal val="#ppt_x"/>
                                          </p:val>
                                        </p:tav>
                                      </p:tavLst>
                                    </p:anim>
                                    <p:anim calcmode="lin" valueType="num">
                                      <p:cBhvr>
                                        <p:cTn id="20" dur="900" decel="100000" fill="hold"/>
                                        <p:tgtEl>
                                          <p:spTgt spid="35843"/>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5843"/>
                                        </p:tgtEl>
                                        <p:attrNameLst>
                                          <p:attrName>ppt_y</p:attrName>
                                        </p:attrNameLst>
                                      </p:cBhvr>
                                      <p:tavLst>
                                        <p:tav tm="0">
                                          <p:val>
                                            <p:strVal val="#ppt_y-.03"/>
                                          </p:val>
                                        </p:tav>
                                        <p:tav tm="100000">
                                          <p:val>
                                            <p:strVal val="#ppt_y"/>
                                          </p:val>
                                        </p:tav>
                                      </p:tavLst>
                                    </p:anim>
                                  </p:childTnLst>
                                </p:cTn>
                              </p:par>
                            </p:childTnLst>
                          </p:cTn>
                        </p:par>
                        <p:par>
                          <p:cTn id="22" fill="hold">
                            <p:stCondLst>
                              <p:cond delay="6300"/>
                            </p:stCondLst>
                            <p:childTnLst>
                              <p:par>
                                <p:cTn id="23" presetID="52" presetClass="entr" presetSubtype="0" fill="hold" nodeType="after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Scale>
                                      <p:cBhvr>
                                        <p:cTn id="25"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
                                            <p:txEl>
                                              <p:pRg st="1" end="1"/>
                                            </p:txEl>
                                          </p:spTgt>
                                        </p:tgtEl>
                                        <p:attrNameLst>
                                          <p:attrName>ppt_x</p:attrName>
                                          <p:attrName>ppt_y</p:attrName>
                                        </p:attrNameLst>
                                      </p:cBhvr>
                                    </p:animMotion>
                                    <p:animEffect transition="in" filter="fade">
                                      <p:cBhvr>
                                        <p:cTn id="27" dur="1000"/>
                                        <p:tgtEl>
                                          <p:spTgt spid="3">
                                            <p:txEl>
                                              <p:pRg st="1" end="1"/>
                                            </p:txEl>
                                          </p:spTgt>
                                        </p:tgtEl>
                                      </p:cBhvr>
                                    </p:animEffect>
                                  </p:childTnLst>
                                </p:cTn>
                              </p:par>
                            </p:childTnLst>
                          </p:cTn>
                        </p:par>
                        <p:par>
                          <p:cTn id="28" fill="hold">
                            <p:stCondLst>
                              <p:cond delay="7300"/>
                            </p:stCondLst>
                            <p:childTnLst>
                              <p:par>
                                <p:cTn id="29" presetID="52" presetClass="entr" presetSubtype="0" fill="hold"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Scale>
                                      <p:cBhvr>
                                        <p:cTn id="3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
                                            <p:txEl>
                                              <p:pRg st="2" end="2"/>
                                            </p:txEl>
                                          </p:spTgt>
                                        </p:tgtEl>
                                        <p:attrNameLst>
                                          <p:attrName>ppt_x</p:attrName>
                                          <p:attrName>ppt_y</p:attrName>
                                        </p:attrNameLst>
                                      </p:cBhvr>
                                    </p:animMotion>
                                    <p:animEffect transition="in" filter="fade">
                                      <p:cBhvr>
                                        <p:cTn id="33" dur="1000"/>
                                        <p:tgtEl>
                                          <p:spTgt spid="3">
                                            <p:txEl>
                                              <p:pRg st="2" end="2"/>
                                            </p:txEl>
                                          </p:spTgt>
                                        </p:tgtEl>
                                      </p:cBhvr>
                                    </p:animEffect>
                                  </p:childTnLst>
                                </p:cTn>
                              </p:par>
                            </p:childTnLst>
                          </p:cTn>
                        </p:par>
                        <p:par>
                          <p:cTn id="34" fill="hold">
                            <p:stCondLst>
                              <p:cond delay="8300"/>
                            </p:stCondLst>
                            <p:childTnLst>
                              <p:par>
                                <p:cTn id="35" presetID="52" presetClass="entr" presetSubtype="0" fill="hold"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Scale>
                                      <p:cBhvr>
                                        <p:cTn id="37"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
                                            <p:txEl>
                                              <p:pRg st="3" end="3"/>
                                            </p:txEl>
                                          </p:spTgt>
                                        </p:tgtEl>
                                        <p:attrNameLst>
                                          <p:attrName>ppt_x</p:attrName>
                                          <p:attrName>ppt_y</p:attrName>
                                        </p:attrNameLst>
                                      </p:cBhvr>
                                    </p:animMotion>
                                    <p:animEffect transition="in" filter="fade">
                                      <p:cBhvr>
                                        <p:cTn id="39" dur="1000"/>
                                        <p:tgtEl>
                                          <p:spTgt spid="3">
                                            <p:txEl>
                                              <p:pRg st="3" end="3"/>
                                            </p:txEl>
                                          </p:spTgt>
                                        </p:tgtEl>
                                      </p:cBhvr>
                                    </p:animEffect>
                                  </p:childTnLst>
                                </p:cTn>
                              </p:par>
                            </p:childTnLst>
                          </p:cTn>
                        </p:par>
                        <p:par>
                          <p:cTn id="40" fill="hold">
                            <p:stCondLst>
                              <p:cond delay="9300"/>
                            </p:stCondLst>
                            <p:childTnLst>
                              <p:par>
                                <p:cTn id="41" presetID="40" presetClass="entr" presetSubtype="0" fill="hold" nodeType="afterEffect">
                                  <p:stCondLst>
                                    <p:cond delay="0"/>
                                  </p:stCondLst>
                                  <p:iterate type="lt">
                                    <p:tmPct val="10000"/>
                                  </p:iterate>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46" fill="hold">
                            <p:stCondLst>
                              <p:cond delay="12800"/>
                            </p:stCondLst>
                            <p:childTnLst>
                              <p:par>
                                <p:cTn id="47" presetID="52" presetClass="entr" presetSubtype="0" fill="hold" nodeType="after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Scale>
                                      <p:cBhvr>
                                        <p:cTn id="49"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
                                            <p:txEl>
                                              <p:pRg st="5" end="5"/>
                                            </p:txEl>
                                          </p:spTgt>
                                        </p:tgtEl>
                                        <p:attrNameLst>
                                          <p:attrName>ppt_x</p:attrName>
                                          <p:attrName>ppt_y</p:attrName>
                                        </p:attrNameLst>
                                      </p:cBhvr>
                                    </p:animMotion>
                                    <p:animEffect transition="in" filter="fade">
                                      <p:cBhvr>
                                        <p:cTn id="51" dur="1000"/>
                                        <p:tgtEl>
                                          <p:spTgt spid="3">
                                            <p:txEl>
                                              <p:pRg st="5" end="5"/>
                                            </p:txEl>
                                          </p:spTgt>
                                        </p:tgtEl>
                                      </p:cBhvr>
                                    </p:animEffect>
                                  </p:childTnLst>
                                </p:cTn>
                              </p:par>
                            </p:childTnLst>
                          </p:cTn>
                        </p:par>
                        <p:par>
                          <p:cTn id="52" fill="hold">
                            <p:stCondLst>
                              <p:cond delay="13800"/>
                            </p:stCondLst>
                            <p:childTnLst>
                              <p:par>
                                <p:cTn id="53" presetID="52" presetClass="entr" presetSubtype="0" fill="hold" nodeType="after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Scale>
                                      <p:cBhvr>
                                        <p:cTn id="55" dur="1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3">
                                            <p:txEl>
                                              <p:pRg st="6" end="6"/>
                                            </p:txEl>
                                          </p:spTgt>
                                        </p:tgtEl>
                                        <p:attrNameLst>
                                          <p:attrName>ppt_x</p:attrName>
                                          <p:attrName>ppt_y</p:attrName>
                                        </p:attrNameLst>
                                      </p:cBhvr>
                                    </p:animMotion>
                                    <p:animEffect transition="in" filter="fade">
                                      <p:cBhvr>
                                        <p:cTn id="57" dur="1000"/>
                                        <p:tgtEl>
                                          <p:spTgt spid="3">
                                            <p:txEl>
                                              <p:pRg st="6" end="6"/>
                                            </p:txEl>
                                          </p:spTgt>
                                        </p:tgtEl>
                                      </p:cBhvr>
                                    </p:animEffect>
                                  </p:childTnLst>
                                </p:cTn>
                              </p:par>
                            </p:childTnLst>
                          </p:cTn>
                        </p:par>
                        <p:par>
                          <p:cTn id="58" fill="hold">
                            <p:stCondLst>
                              <p:cond delay="14800"/>
                            </p:stCondLst>
                            <p:childTnLst>
                              <p:par>
                                <p:cTn id="59" presetID="52" presetClass="entr" presetSubtype="0" fill="hold" nodeType="after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Scale>
                                      <p:cBhvr>
                                        <p:cTn id="61" dur="1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3">
                                            <p:txEl>
                                              <p:pRg st="7" end="7"/>
                                            </p:txEl>
                                          </p:spTgt>
                                        </p:tgtEl>
                                        <p:attrNameLst>
                                          <p:attrName>ppt_x</p:attrName>
                                          <p:attrName>ppt_y</p:attrName>
                                        </p:attrNameLst>
                                      </p:cBhvr>
                                    </p:animMotion>
                                    <p:animEffect transition="in" filter="fade">
                                      <p:cBhvr>
                                        <p:cTn id="63" dur="1000"/>
                                        <p:tgtEl>
                                          <p:spTgt spid="3">
                                            <p:txEl>
                                              <p:pRg st="7" end="7"/>
                                            </p:txEl>
                                          </p:spTgt>
                                        </p:tgtEl>
                                      </p:cBhvr>
                                    </p:animEffect>
                                  </p:childTnLst>
                                </p:cTn>
                              </p:par>
                            </p:childTnLst>
                          </p:cTn>
                        </p:par>
                        <p:par>
                          <p:cTn id="64" fill="hold">
                            <p:stCondLst>
                              <p:cond delay="15800"/>
                            </p:stCondLst>
                            <p:childTnLst>
                              <p:par>
                                <p:cTn id="65" presetID="52" presetClass="entr" presetSubtype="0" fill="hold" nodeType="after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Scale>
                                      <p:cBhvr>
                                        <p:cTn id="67" dur="1000" decel="50000" fill="hold">
                                          <p:stCondLst>
                                            <p:cond delay="0"/>
                                          </p:stCondLst>
                                        </p:cTn>
                                        <p:tgtEl>
                                          <p:spTgt spid="3">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3">
                                            <p:txEl>
                                              <p:pRg st="8" end="8"/>
                                            </p:txEl>
                                          </p:spTgt>
                                        </p:tgtEl>
                                        <p:attrNameLst>
                                          <p:attrName>ppt_x</p:attrName>
                                          <p:attrName>ppt_y</p:attrName>
                                        </p:attrNameLst>
                                      </p:cBhvr>
                                    </p:animMotion>
                                    <p:animEffect transition="in" filter="fade">
                                      <p:cBhvr>
                                        <p:cTn id="6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514600"/>
            <a:ext cx="7772400" cy="1470025"/>
          </a:xfrm>
        </p:spPr>
        <p:txBody>
          <a:bodyPr/>
          <a:lstStyle/>
          <a:p>
            <a:pPr eaLnBrk="1" hangingPunct="1"/>
            <a:r>
              <a:rPr lang="en-US" altLang="zh-CN" b="1" dirty="0" smtClean="0">
                <a:solidFill>
                  <a:schemeClr val="tx1"/>
                </a:solidFill>
                <a:ea typeface="宋体" charset="-122"/>
              </a:rPr>
              <a:t>Effective Presentations Skills</a:t>
            </a:r>
          </a:p>
        </p:txBody>
      </p:sp>
      <p:sp>
        <p:nvSpPr>
          <p:cNvPr id="3075" name="Rectangle 3"/>
          <p:cNvSpPr>
            <a:spLocks noGrp="1" noChangeArrowheads="1"/>
          </p:cNvSpPr>
          <p:nvPr>
            <p:ph type="subTitle" idx="1"/>
          </p:nvPr>
        </p:nvSpPr>
        <p:spPr/>
        <p:txBody>
          <a:bodyPr/>
          <a:lstStyle/>
          <a:p>
            <a:pPr eaLnBrk="1" hangingPunct="1"/>
            <a:endParaRPr lang="en-US" altLang="zh-CN" smtClean="0">
              <a:ea typeface="宋体" charset="-122"/>
            </a:endParaRPr>
          </a:p>
          <a:p>
            <a:pPr eaLnBrk="1" hangingPunct="1"/>
            <a:endParaRPr lang="en-US" altLang="zh-CN" smtClean="0">
              <a:ea typeface="宋体" charset="-122"/>
            </a:endParaRPr>
          </a:p>
        </p:txBody>
      </p:sp>
      <p:pic>
        <p:nvPicPr>
          <p:cNvPr id="3076" name="Picture 4" descr="j0285277"/>
          <p:cNvPicPr>
            <a:picLocks noChangeAspect="1" noChangeArrowheads="1" noCrop="1"/>
          </p:cNvPicPr>
          <p:nvPr/>
        </p:nvPicPr>
        <p:blipFill>
          <a:blip r:embed="rId2" cstate="print"/>
          <a:srcRect/>
          <a:stretch>
            <a:fillRect/>
          </a:stretch>
        </p:blipFill>
        <p:spPr bwMode="auto">
          <a:xfrm>
            <a:off x="3810000" y="1143000"/>
            <a:ext cx="1600200" cy="1254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457200"/>
            <a:ext cx="8229600" cy="1143000"/>
          </a:xfrm>
        </p:spPr>
        <p:txBody>
          <a:bodyPr/>
          <a:lstStyle/>
          <a:p>
            <a:pPr eaLnBrk="1" hangingPunct="1"/>
            <a:r>
              <a:rPr lang="en-US" altLang="zh-CN" b="1" dirty="0" smtClean="0">
                <a:ea typeface="宋体" charset="-122"/>
              </a:rPr>
              <a:t>Definitions </a:t>
            </a:r>
          </a:p>
        </p:txBody>
      </p:sp>
      <p:sp>
        <p:nvSpPr>
          <p:cNvPr id="17411" name="Rectangle 3"/>
          <p:cNvSpPr>
            <a:spLocks noGrp="1" noChangeArrowheads="1"/>
          </p:cNvSpPr>
          <p:nvPr>
            <p:ph idx="1"/>
          </p:nvPr>
        </p:nvSpPr>
        <p:spPr>
          <a:xfrm>
            <a:off x="762000" y="2017713"/>
            <a:ext cx="8193088" cy="4114800"/>
          </a:xfrm>
        </p:spPr>
        <p:txBody>
          <a:bodyPr/>
          <a:lstStyle/>
          <a:p>
            <a:pPr eaLnBrk="1" hangingPunct="1">
              <a:lnSpc>
                <a:spcPct val="90000"/>
              </a:lnSpc>
              <a:buFont typeface="Wingdings" pitchFamily="2" charset="2"/>
              <a:buNone/>
            </a:pPr>
            <a:r>
              <a:rPr lang="en-US" altLang="zh-CN" u="sng" smtClean="0">
                <a:ea typeface="宋体" charset="-122"/>
              </a:rPr>
              <a:t>Presentation</a:t>
            </a:r>
          </a:p>
          <a:p>
            <a:pPr eaLnBrk="1" hangingPunct="1">
              <a:lnSpc>
                <a:spcPct val="90000"/>
              </a:lnSpc>
            </a:pPr>
            <a:r>
              <a:rPr lang="en-US" altLang="zh-CN" smtClean="0">
                <a:ea typeface="宋体" charset="-122"/>
              </a:rPr>
              <a:t>“Something set forth to an audience for the attention of the mind “</a:t>
            </a:r>
          </a:p>
          <a:p>
            <a:pPr eaLnBrk="1" hangingPunct="1">
              <a:lnSpc>
                <a:spcPct val="90000"/>
              </a:lnSpc>
            </a:pPr>
            <a:endParaRPr lang="en-US" altLang="zh-CN" smtClean="0">
              <a:ea typeface="宋体" charset="-122"/>
            </a:endParaRPr>
          </a:p>
          <a:p>
            <a:pPr eaLnBrk="1" hangingPunct="1">
              <a:lnSpc>
                <a:spcPct val="90000"/>
              </a:lnSpc>
              <a:buFont typeface="Wingdings" pitchFamily="2" charset="2"/>
              <a:buNone/>
            </a:pPr>
            <a:r>
              <a:rPr lang="en-US" altLang="zh-CN" u="sng" smtClean="0">
                <a:ea typeface="宋体" charset="-122"/>
              </a:rPr>
              <a:t>Effective</a:t>
            </a:r>
          </a:p>
          <a:p>
            <a:pPr eaLnBrk="1" hangingPunct="1">
              <a:lnSpc>
                <a:spcPct val="90000"/>
              </a:lnSpc>
            </a:pPr>
            <a:r>
              <a:rPr lang="en-US" altLang="zh-CN" smtClean="0">
                <a:ea typeface="宋体" charset="-122"/>
              </a:rPr>
              <a:t>“…producing a desired result”</a:t>
            </a:r>
          </a:p>
          <a:p>
            <a:pPr eaLnBrk="1" hangingPunct="1">
              <a:lnSpc>
                <a:spcPct val="90000"/>
              </a:lnSpc>
            </a:pPr>
            <a:endParaRPr lang="en-US" altLang="zh-CN" smtClean="0">
              <a:ea typeface="宋体" charset="-122"/>
            </a:endParaRPr>
          </a:p>
          <a:p>
            <a:pPr eaLnBrk="1" hangingPunct="1">
              <a:lnSpc>
                <a:spcPct val="90000"/>
              </a:lnSpc>
              <a:buFont typeface="Wingdings" pitchFamily="2" charset="2"/>
              <a:buNone/>
            </a:pPr>
            <a:endParaRPr lang="en-US" altLang="zh-CN" sz="2800" smtClean="0">
              <a:ea typeface="宋体" charset="-122"/>
            </a:endParaRPr>
          </a:p>
          <a:p>
            <a:pPr eaLnBrk="1" hangingPunct="1">
              <a:lnSpc>
                <a:spcPct val="90000"/>
              </a:lnSpc>
            </a:pPr>
            <a:endParaRPr lang="en-US" altLang="zh-CN" sz="2800" smtClean="0">
              <a:ea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4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685800"/>
            <a:ext cx="8229600" cy="1143000"/>
          </a:xfrm>
        </p:spPr>
        <p:txBody>
          <a:bodyPr/>
          <a:lstStyle/>
          <a:p>
            <a:pPr eaLnBrk="1" hangingPunct="1"/>
            <a:r>
              <a:rPr lang="en-US" altLang="zh-CN" b="1" dirty="0" smtClean="0">
                <a:ea typeface="宋体" charset="-122"/>
              </a:rPr>
              <a:t>Effective Presentations</a:t>
            </a:r>
          </a:p>
        </p:txBody>
      </p:sp>
      <p:sp>
        <p:nvSpPr>
          <p:cNvPr id="33795" name="Rectangle 3"/>
          <p:cNvSpPr>
            <a:spLocks noGrp="1" noChangeArrowheads="1"/>
          </p:cNvSpPr>
          <p:nvPr>
            <p:ph idx="1"/>
          </p:nvPr>
        </p:nvSpPr>
        <p:spPr>
          <a:xfrm>
            <a:off x="990600" y="2133600"/>
            <a:ext cx="7772400" cy="4114800"/>
          </a:xfrm>
        </p:spPr>
        <p:txBody>
          <a:bodyPr/>
          <a:lstStyle/>
          <a:p>
            <a:pPr eaLnBrk="1" hangingPunct="1"/>
            <a:r>
              <a:rPr lang="en-US" altLang="zh-CN" smtClean="0">
                <a:ea typeface="宋体" charset="-122"/>
              </a:rPr>
              <a:t>Control Anxiety – Don’t Fight It</a:t>
            </a:r>
          </a:p>
          <a:p>
            <a:pPr eaLnBrk="1" hangingPunct="1"/>
            <a:r>
              <a:rPr lang="en-US" altLang="zh-CN" smtClean="0">
                <a:ea typeface="宋体" charset="-122"/>
              </a:rPr>
              <a:t>Audience Centered</a:t>
            </a:r>
          </a:p>
          <a:p>
            <a:pPr eaLnBrk="1" hangingPunct="1"/>
            <a:r>
              <a:rPr lang="en-US" altLang="zh-CN" smtClean="0">
                <a:ea typeface="宋体" charset="-122"/>
              </a:rPr>
              <a:t>Accomplishes Objective</a:t>
            </a:r>
          </a:p>
          <a:p>
            <a:pPr eaLnBrk="1" hangingPunct="1"/>
            <a:r>
              <a:rPr lang="en-US" altLang="zh-CN" smtClean="0">
                <a:ea typeface="宋体" charset="-122"/>
              </a:rPr>
              <a:t>Fun For Audience</a:t>
            </a:r>
          </a:p>
          <a:p>
            <a:pPr eaLnBrk="1" hangingPunct="1"/>
            <a:r>
              <a:rPr lang="en-US" altLang="zh-CN" smtClean="0">
                <a:ea typeface="宋体" charset="-122"/>
              </a:rPr>
              <a:t>Fun For You</a:t>
            </a:r>
          </a:p>
          <a:p>
            <a:pPr eaLnBrk="1" hangingPunct="1"/>
            <a:r>
              <a:rPr lang="en-US" altLang="zh-CN" smtClean="0">
                <a:ea typeface="宋体" charset="-122"/>
              </a:rPr>
              <a:t>Conducted Within Time Frame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37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37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37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37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37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609600"/>
            <a:ext cx="8229600" cy="1143000"/>
          </a:xfrm>
        </p:spPr>
        <p:txBody>
          <a:bodyPr/>
          <a:lstStyle/>
          <a:p>
            <a:pPr eaLnBrk="1" hangingPunct="1"/>
            <a:r>
              <a:rPr lang="en-US" altLang="zh-CN" b="1" dirty="0" smtClean="0">
                <a:ea typeface="宋体" charset="-122"/>
              </a:rPr>
              <a:t>Why Give A Presentation?</a:t>
            </a:r>
          </a:p>
        </p:txBody>
      </p:sp>
      <p:sp>
        <p:nvSpPr>
          <p:cNvPr id="24579" name="Rectangle 3"/>
          <p:cNvSpPr>
            <a:spLocks noGrp="1" noChangeArrowheads="1"/>
          </p:cNvSpPr>
          <p:nvPr>
            <p:ph idx="1"/>
          </p:nvPr>
        </p:nvSpPr>
        <p:spPr>
          <a:xfrm>
            <a:off x="1676400" y="2438400"/>
            <a:ext cx="7162800" cy="4114800"/>
          </a:xfrm>
        </p:spPr>
        <p:txBody>
          <a:bodyPr/>
          <a:lstStyle/>
          <a:p>
            <a:pPr marL="609600" indent="-609600" eaLnBrk="1" hangingPunct="1">
              <a:buFont typeface="Wingdings" pitchFamily="2" charset="2"/>
              <a:buNone/>
            </a:pPr>
            <a:r>
              <a:rPr lang="en-US" altLang="zh-CN" dirty="0" smtClean="0">
                <a:ea typeface="宋体" charset="-122"/>
              </a:rPr>
              <a:t>Three Main Purposes</a:t>
            </a:r>
          </a:p>
          <a:p>
            <a:pPr marL="609600" indent="-609600" eaLnBrk="1" hangingPunct="1">
              <a:buSzPct val="95000"/>
              <a:buFont typeface="Wingdings" pitchFamily="2" charset="2"/>
              <a:buAutoNum type="arabicPeriod"/>
            </a:pPr>
            <a:r>
              <a:rPr lang="en-US" altLang="zh-CN" dirty="0" smtClean="0">
                <a:ea typeface="宋体" charset="-122"/>
              </a:rPr>
              <a:t>Inform</a:t>
            </a:r>
          </a:p>
          <a:p>
            <a:pPr marL="609600" indent="-609600" eaLnBrk="1" hangingPunct="1">
              <a:buSzPct val="95000"/>
              <a:buFont typeface="Wingdings" pitchFamily="2" charset="2"/>
              <a:buAutoNum type="arabicPeriod"/>
            </a:pPr>
            <a:r>
              <a:rPr lang="en-US" altLang="zh-CN" dirty="0" smtClean="0">
                <a:ea typeface="宋体" charset="-122"/>
              </a:rPr>
              <a:t>Persuade</a:t>
            </a:r>
          </a:p>
          <a:p>
            <a:pPr marL="609600" indent="-609600" eaLnBrk="1" hangingPunct="1">
              <a:buSzPct val="95000"/>
              <a:buFont typeface="Wingdings" pitchFamily="2" charset="2"/>
              <a:buAutoNum type="arabicPeriod"/>
            </a:pPr>
            <a:r>
              <a:rPr lang="en-US" altLang="zh-CN" dirty="0" smtClean="0">
                <a:ea typeface="宋体" charset="-122"/>
              </a:rPr>
              <a:t>Educate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ssolve">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ssolve">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dissolve">
                                      <p:cBhvr>
                                        <p:cTn id="2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3400" y="533400"/>
            <a:ext cx="8229600" cy="1143000"/>
          </a:xfrm>
        </p:spPr>
        <p:txBody>
          <a:bodyPr/>
          <a:lstStyle/>
          <a:p>
            <a:pPr eaLnBrk="1" hangingPunct="1"/>
            <a:r>
              <a:rPr lang="en-US" altLang="zh-CN" b="1" dirty="0" smtClean="0">
                <a:ea typeface="宋体" charset="-122"/>
              </a:rPr>
              <a:t>Planning </a:t>
            </a:r>
            <a:r>
              <a:rPr lang="en-US" altLang="zh-CN" b="1" dirty="0" smtClean="0">
                <a:ea typeface="宋体" charset="-122"/>
              </a:rPr>
              <a:t>A </a:t>
            </a:r>
            <a:r>
              <a:rPr lang="en-US" altLang="zh-CN" b="1" dirty="0" smtClean="0">
                <a:ea typeface="宋体" charset="-122"/>
              </a:rPr>
              <a:t>Presentation</a:t>
            </a:r>
          </a:p>
        </p:txBody>
      </p:sp>
      <p:sp>
        <p:nvSpPr>
          <p:cNvPr id="25603" name="Rectangle 3"/>
          <p:cNvSpPr>
            <a:spLocks noGrp="1" noChangeArrowheads="1"/>
          </p:cNvSpPr>
          <p:nvPr>
            <p:ph idx="1"/>
          </p:nvPr>
        </p:nvSpPr>
        <p:spPr>
          <a:xfrm>
            <a:off x="914400" y="1981200"/>
            <a:ext cx="7772400" cy="4114800"/>
          </a:xfrm>
        </p:spPr>
        <p:txBody>
          <a:bodyPr/>
          <a:lstStyle/>
          <a:p>
            <a:pPr marL="609600" indent="-609600" eaLnBrk="1" hangingPunct="1">
              <a:lnSpc>
                <a:spcPct val="90000"/>
              </a:lnSpc>
              <a:buSzPct val="90000"/>
              <a:buFont typeface="Wingdings" pitchFamily="2" charset="2"/>
              <a:buAutoNum type="arabicPeriod"/>
            </a:pPr>
            <a:r>
              <a:rPr lang="en-US" altLang="zh-CN" dirty="0" smtClean="0">
                <a:ea typeface="宋体" charset="-122"/>
              </a:rPr>
              <a:t>Determine Purpose</a:t>
            </a:r>
          </a:p>
          <a:p>
            <a:pPr marL="609600" indent="-609600" eaLnBrk="1" hangingPunct="1">
              <a:lnSpc>
                <a:spcPct val="90000"/>
              </a:lnSpc>
              <a:buSzPct val="90000"/>
              <a:buFont typeface="Wingdings" pitchFamily="2" charset="2"/>
              <a:buAutoNum type="arabicPeriod"/>
            </a:pPr>
            <a:r>
              <a:rPr lang="en-US" altLang="zh-CN" dirty="0" smtClean="0">
                <a:ea typeface="宋体" charset="-122"/>
              </a:rPr>
              <a:t>Assess Your Audience</a:t>
            </a:r>
          </a:p>
          <a:p>
            <a:pPr marL="990600" lvl="1" indent="-533400" eaLnBrk="1" hangingPunct="1">
              <a:lnSpc>
                <a:spcPct val="90000"/>
              </a:lnSpc>
            </a:pPr>
            <a:r>
              <a:rPr lang="en-US" altLang="zh-CN" dirty="0" smtClean="0">
                <a:ea typeface="宋体" charset="-122"/>
              </a:rPr>
              <a:t>“Success depends on your ability to reach your audience.”</a:t>
            </a:r>
          </a:p>
          <a:p>
            <a:pPr marL="990600" lvl="1" indent="-533400" eaLnBrk="1" hangingPunct="1">
              <a:lnSpc>
                <a:spcPct val="90000"/>
              </a:lnSpc>
            </a:pPr>
            <a:r>
              <a:rPr lang="en-US" altLang="zh-CN" dirty="0" smtClean="0">
                <a:ea typeface="宋体" charset="-122"/>
              </a:rPr>
              <a:t>Size</a:t>
            </a:r>
          </a:p>
          <a:p>
            <a:pPr marL="990600" lvl="1" indent="-533400" eaLnBrk="1" hangingPunct="1">
              <a:lnSpc>
                <a:spcPct val="90000"/>
              </a:lnSpc>
            </a:pPr>
            <a:r>
              <a:rPr lang="en-US" altLang="zh-CN" dirty="0" smtClean="0">
                <a:ea typeface="宋体" charset="-122"/>
              </a:rPr>
              <a:t>Demographics</a:t>
            </a:r>
          </a:p>
          <a:p>
            <a:pPr marL="990600" lvl="1" indent="-533400" eaLnBrk="1" hangingPunct="1">
              <a:lnSpc>
                <a:spcPct val="90000"/>
              </a:lnSpc>
            </a:pPr>
            <a:r>
              <a:rPr lang="en-US" altLang="zh-CN" dirty="0" smtClean="0">
                <a:ea typeface="宋体" charset="-122"/>
              </a:rPr>
              <a:t>Knowledge Level</a:t>
            </a:r>
          </a:p>
          <a:p>
            <a:pPr marL="990600" lvl="1" indent="-533400" eaLnBrk="1" hangingPunct="1">
              <a:lnSpc>
                <a:spcPct val="90000"/>
              </a:lnSpc>
            </a:pPr>
            <a:r>
              <a:rPr lang="en-US" altLang="zh-CN" dirty="0" smtClean="0">
                <a:ea typeface="宋体" charset="-122"/>
              </a:rPr>
              <a:t>Motivation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barn(outVertical)">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barn(outVertical)">
                                      <p:cBhvr>
                                        <p:cTn id="12" dur="500"/>
                                        <p:tgtEl>
                                          <p:spTgt spid="25603">
                                            <p:txEl>
                                              <p:pRg st="1" end="1"/>
                                            </p:txEl>
                                          </p:spTgt>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animEffect transition="in" filter="barn(outVertical)">
                                      <p:cBhvr>
                                        <p:cTn id="15" dur="500"/>
                                        <p:tgtEl>
                                          <p:spTgt spid="25603">
                                            <p:txEl>
                                              <p:pRg st="2" end="2"/>
                                            </p:txEl>
                                          </p:spTgt>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5603">
                                            <p:txEl>
                                              <p:pRg st="3" end="3"/>
                                            </p:txEl>
                                          </p:spTgt>
                                        </p:tgtEl>
                                        <p:attrNameLst>
                                          <p:attrName>style.visibility</p:attrName>
                                        </p:attrNameLst>
                                      </p:cBhvr>
                                      <p:to>
                                        <p:strVal val="visible"/>
                                      </p:to>
                                    </p:set>
                                    <p:animEffect transition="in" filter="barn(outVertical)">
                                      <p:cBhvr>
                                        <p:cTn id="18" dur="500"/>
                                        <p:tgtEl>
                                          <p:spTgt spid="25603">
                                            <p:txEl>
                                              <p:pRg st="3" end="3"/>
                                            </p:txEl>
                                          </p:spTgt>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25603">
                                            <p:txEl>
                                              <p:pRg st="4" end="4"/>
                                            </p:txEl>
                                          </p:spTgt>
                                        </p:tgtEl>
                                        <p:attrNameLst>
                                          <p:attrName>style.visibility</p:attrName>
                                        </p:attrNameLst>
                                      </p:cBhvr>
                                      <p:to>
                                        <p:strVal val="visible"/>
                                      </p:to>
                                    </p:set>
                                    <p:animEffect transition="in" filter="barn(outVertical)">
                                      <p:cBhvr>
                                        <p:cTn id="21" dur="500"/>
                                        <p:tgtEl>
                                          <p:spTgt spid="25603">
                                            <p:txEl>
                                              <p:pRg st="4" end="4"/>
                                            </p:txEl>
                                          </p:spTgt>
                                        </p:tgtEl>
                                      </p:cBhvr>
                                    </p:animEffect>
                                  </p:childTnLst>
                                </p:cTn>
                              </p:par>
                              <p:par>
                                <p:cTn id="22" presetID="16" presetClass="entr" presetSubtype="37" fill="hold" grpId="0" nodeType="withEffect">
                                  <p:stCondLst>
                                    <p:cond delay="0"/>
                                  </p:stCondLst>
                                  <p:childTnLst>
                                    <p:set>
                                      <p:cBhvr>
                                        <p:cTn id="23" dur="1" fill="hold">
                                          <p:stCondLst>
                                            <p:cond delay="0"/>
                                          </p:stCondLst>
                                        </p:cTn>
                                        <p:tgtEl>
                                          <p:spTgt spid="25603">
                                            <p:txEl>
                                              <p:pRg st="5" end="5"/>
                                            </p:txEl>
                                          </p:spTgt>
                                        </p:tgtEl>
                                        <p:attrNameLst>
                                          <p:attrName>style.visibility</p:attrName>
                                        </p:attrNameLst>
                                      </p:cBhvr>
                                      <p:to>
                                        <p:strVal val="visible"/>
                                      </p:to>
                                    </p:set>
                                    <p:animEffect transition="in" filter="barn(outVertical)">
                                      <p:cBhvr>
                                        <p:cTn id="24" dur="500"/>
                                        <p:tgtEl>
                                          <p:spTgt spid="25603">
                                            <p:txEl>
                                              <p:pRg st="5" end="5"/>
                                            </p:txEl>
                                          </p:spTgt>
                                        </p:tgtEl>
                                      </p:cBhvr>
                                    </p:animEffect>
                                  </p:childTnLst>
                                </p:cTn>
                              </p:par>
                              <p:par>
                                <p:cTn id="25" presetID="16" presetClass="entr" presetSubtype="37" fill="hold" grpId="0" nodeType="withEffect">
                                  <p:stCondLst>
                                    <p:cond delay="0"/>
                                  </p:stCondLst>
                                  <p:childTnLst>
                                    <p:set>
                                      <p:cBhvr>
                                        <p:cTn id="26" dur="1" fill="hold">
                                          <p:stCondLst>
                                            <p:cond delay="0"/>
                                          </p:stCondLst>
                                        </p:cTn>
                                        <p:tgtEl>
                                          <p:spTgt spid="25603">
                                            <p:txEl>
                                              <p:pRg st="6" end="6"/>
                                            </p:txEl>
                                          </p:spTgt>
                                        </p:tgtEl>
                                        <p:attrNameLst>
                                          <p:attrName>style.visibility</p:attrName>
                                        </p:attrNameLst>
                                      </p:cBhvr>
                                      <p:to>
                                        <p:strVal val="visible"/>
                                      </p:to>
                                    </p:set>
                                    <p:animEffect transition="in" filter="barn(outVertical)">
                                      <p:cBhvr>
                                        <p:cTn id="27" dur="500"/>
                                        <p:tgtEl>
                                          <p:spTgt spid="25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14400" y="609600"/>
            <a:ext cx="7793037" cy="1143000"/>
          </a:xfrm>
        </p:spPr>
        <p:txBody>
          <a:bodyPr/>
          <a:lstStyle/>
          <a:p>
            <a:pPr eaLnBrk="1" hangingPunct="1"/>
            <a:r>
              <a:rPr lang="en-US" altLang="zh-CN" b="1" dirty="0" smtClean="0">
                <a:ea typeface="宋体" charset="-122"/>
              </a:rPr>
              <a:t>Planning A Presentation</a:t>
            </a:r>
          </a:p>
        </p:txBody>
      </p:sp>
      <p:sp>
        <p:nvSpPr>
          <p:cNvPr id="26627" name="Rectangle 3"/>
          <p:cNvSpPr>
            <a:spLocks noGrp="1" noChangeArrowheads="1"/>
          </p:cNvSpPr>
          <p:nvPr>
            <p:ph type="body" sz="half" idx="1"/>
          </p:nvPr>
        </p:nvSpPr>
        <p:spPr>
          <a:xfrm>
            <a:off x="1143000" y="2093913"/>
            <a:ext cx="7391400" cy="4764087"/>
          </a:xfrm>
        </p:spPr>
        <p:txBody>
          <a:bodyPr/>
          <a:lstStyle/>
          <a:p>
            <a:pPr marL="609600" indent="-609600" eaLnBrk="1" hangingPunct="1">
              <a:buSzPct val="90000"/>
              <a:buFont typeface="Wingdings" pitchFamily="2" charset="2"/>
              <a:buAutoNum type="arabicPeriod" startAt="3"/>
            </a:pPr>
            <a:r>
              <a:rPr lang="en-US" altLang="zh-CN" dirty="0" smtClean="0">
                <a:ea typeface="宋体" charset="-122"/>
              </a:rPr>
              <a:t>Plan Space</a:t>
            </a:r>
          </a:p>
          <a:p>
            <a:pPr marL="990600" lvl="1" indent="-533400" eaLnBrk="1" hangingPunct="1"/>
            <a:r>
              <a:rPr lang="en-US" altLang="zh-CN" dirty="0" smtClean="0">
                <a:ea typeface="宋体" charset="-122"/>
              </a:rPr>
              <a:t>Number of Seats</a:t>
            </a:r>
          </a:p>
          <a:p>
            <a:pPr marL="990600" lvl="1" indent="-533400" eaLnBrk="1" hangingPunct="1"/>
            <a:r>
              <a:rPr lang="en-US" altLang="zh-CN" dirty="0" smtClean="0">
                <a:ea typeface="宋体" charset="-122"/>
              </a:rPr>
              <a:t>Seating Arrangement</a:t>
            </a:r>
          </a:p>
          <a:p>
            <a:pPr marL="990600" lvl="1" indent="-533400" eaLnBrk="1" hangingPunct="1"/>
            <a:r>
              <a:rPr lang="en-US" altLang="zh-CN" dirty="0" smtClean="0">
                <a:ea typeface="宋体" charset="-122"/>
              </a:rPr>
              <a:t>Audio/Visual Equipment</a:t>
            </a:r>
          </a:p>
          <a:p>
            <a:pPr marL="990600" lvl="1" indent="-533400" eaLnBrk="1" hangingPunct="1"/>
            <a:r>
              <a:rPr lang="en-US" altLang="zh-CN" dirty="0" smtClean="0">
                <a:ea typeface="宋体" charset="-122"/>
              </a:rPr>
              <a:t>Distracters</a:t>
            </a:r>
          </a:p>
          <a:p>
            <a:pPr marL="609600" indent="-609600" eaLnBrk="1" hangingPunct="1">
              <a:buSzPct val="90000"/>
              <a:buFont typeface="Wingdings" pitchFamily="2" charset="2"/>
              <a:buAutoNum type="arabicPeriod" startAt="4"/>
            </a:pPr>
            <a:r>
              <a:rPr lang="en-US" altLang="zh-CN" dirty="0" smtClean="0">
                <a:ea typeface="宋体" charset="-122"/>
              </a:rPr>
              <a:t>What Day and Time?</a:t>
            </a:r>
          </a:p>
          <a:p>
            <a:pPr marL="990600" lvl="1" indent="-533400" eaLnBrk="1" hangingPunct="1"/>
            <a:r>
              <a:rPr lang="en-US" altLang="zh-CN" dirty="0" smtClean="0">
                <a:ea typeface="宋体" charset="-122"/>
              </a:rPr>
              <a:t>Any Day!</a:t>
            </a:r>
          </a:p>
          <a:p>
            <a:pPr marL="990600" lvl="1" indent="-533400" eaLnBrk="1" hangingPunct="1"/>
            <a:r>
              <a:rPr lang="en-US" altLang="zh-CN" dirty="0" smtClean="0">
                <a:ea typeface="宋体" charset="-122"/>
              </a:rPr>
              <a:t>Morning</a:t>
            </a:r>
          </a:p>
          <a:p>
            <a:pPr marL="609600" indent="-609600" eaLnBrk="1" hangingPunct="1"/>
            <a:endParaRPr lang="en-US" altLang="zh-CN" sz="2800" dirty="0" smtClean="0">
              <a:ea typeface="宋体"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arn(outVertical)">
                                      <p:cBhvr>
                                        <p:cTn id="7" dur="500"/>
                                        <p:tgtEl>
                                          <p:spTgt spid="26627">
                                            <p:txEl>
                                              <p:pRg st="0" end="0"/>
                                            </p:txEl>
                                          </p:spTgt>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6627">
                                            <p:txEl>
                                              <p:pRg st="1" end="1"/>
                                            </p:txEl>
                                          </p:spTgt>
                                        </p:tgtEl>
                                        <p:attrNameLst>
                                          <p:attrName>style.visibility</p:attrName>
                                        </p:attrNameLst>
                                      </p:cBhvr>
                                      <p:to>
                                        <p:strVal val="visible"/>
                                      </p:to>
                                    </p:set>
                                    <p:animEffect transition="in" filter="barn(outVertical)">
                                      <p:cBhvr>
                                        <p:cTn id="10" dur="500"/>
                                        <p:tgtEl>
                                          <p:spTgt spid="26627">
                                            <p:txEl>
                                              <p:pRg st="1" end="1"/>
                                            </p:txEl>
                                          </p:spTgt>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26627">
                                            <p:txEl>
                                              <p:pRg st="2" end="2"/>
                                            </p:txEl>
                                          </p:spTgt>
                                        </p:tgtEl>
                                        <p:attrNameLst>
                                          <p:attrName>style.visibility</p:attrName>
                                        </p:attrNameLst>
                                      </p:cBhvr>
                                      <p:to>
                                        <p:strVal val="visible"/>
                                      </p:to>
                                    </p:set>
                                    <p:animEffect transition="in" filter="barn(outVertical)">
                                      <p:cBhvr>
                                        <p:cTn id="13" dur="500"/>
                                        <p:tgtEl>
                                          <p:spTgt spid="26627">
                                            <p:txEl>
                                              <p:pRg st="2" end="2"/>
                                            </p:txEl>
                                          </p:spTgt>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26627">
                                            <p:txEl>
                                              <p:pRg st="3" end="3"/>
                                            </p:txEl>
                                          </p:spTgt>
                                        </p:tgtEl>
                                        <p:attrNameLst>
                                          <p:attrName>style.visibility</p:attrName>
                                        </p:attrNameLst>
                                      </p:cBhvr>
                                      <p:to>
                                        <p:strVal val="visible"/>
                                      </p:to>
                                    </p:set>
                                    <p:animEffect transition="in" filter="barn(outVertical)">
                                      <p:cBhvr>
                                        <p:cTn id="16" dur="500"/>
                                        <p:tgtEl>
                                          <p:spTgt spid="26627">
                                            <p:txEl>
                                              <p:pRg st="3" end="3"/>
                                            </p:txEl>
                                          </p:spTgt>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26627">
                                            <p:txEl>
                                              <p:pRg st="4" end="4"/>
                                            </p:txEl>
                                          </p:spTgt>
                                        </p:tgtEl>
                                        <p:attrNameLst>
                                          <p:attrName>style.visibility</p:attrName>
                                        </p:attrNameLst>
                                      </p:cBhvr>
                                      <p:to>
                                        <p:strVal val="visible"/>
                                      </p:to>
                                    </p:set>
                                    <p:animEffect transition="in" filter="barn(outVertical)">
                                      <p:cBhvr>
                                        <p:cTn id="19" dur="500"/>
                                        <p:tgtEl>
                                          <p:spTgt spid="2662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26627">
                                            <p:txEl>
                                              <p:pRg st="5" end="5"/>
                                            </p:txEl>
                                          </p:spTgt>
                                        </p:tgtEl>
                                        <p:attrNameLst>
                                          <p:attrName>style.visibility</p:attrName>
                                        </p:attrNameLst>
                                      </p:cBhvr>
                                      <p:to>
                                        <p:strVal val="visible"/>
                                      </p:to>
                                    </p:set>
                                    <p:animEffect transition="in" filter="barn(outVertical)">
                                      <p:cBhvr>
                                        <p:cTn id="24" dur="500"/>
                                        <p:tgtEl>
                                          <p:spTgt spid="26627">
                                            <p:txEl>
                                              <p:pRg st="5" end="5"/>
                                            </p:txEl>
                                          </p:spTgt>
                                        </p:tgtEl>
                                      </p:cBhvr>
                                    </p:animEffect>
                                  </p:childTnLst>
                                </p:cTn>
                              </p:par>
                              <p:par>
                                <p:cTn id="25" presetID="16" presetClass="entr" presetSubtype="37" fill="hold" grpId="0" nodeType="withEffect">
                                  <p:stCondLst>
                                    <p:cond delay="0"/>
                                  </p:stCondLst>
                                  <p:childTnLst>
                                    <p:set>
                                      <p:cBhvr>
                                        <p:cTn id="26" dur="1" fill="hold">
                                          <p:stCondLst>
                                            <p:cond delay="0"/>
                                          </p:stCondLst>
                                        </p:cTn>
                                        <p:tgtEl>
                                          <p:spTgt spid="26627">
                                            <p:txEl>
                                              <p:pRg st="6" end="6"/>
                                            </p:txEl>
                                          </p:spTgt>
                                        </p:tgtEl>
                                        <p:attrNameLst>
                                          <p:attrName>style.visibility</p:attrName>
                                        </p:attrNameLst>
                                      </p:cBhvr>
                                      <p:to>
                                        <p:strVal val="visible"/>
                                      </p:to>
                                    </p:set>
                                    <p:animEffect transition="in" filter="barn(outVertical)">
                                      <p:cBhvr>
                                        <p:cTn id="27" dur="500"/>
                                        <p:tgtEl>
                                          <p:spTgt spid="26627">
                                            <p:txEl>
                                              <p:pRg st="6" end="6"/>
                                            </p:txEl>
                                          </p:spTgt>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26627">
                                            <p:txEl>
                                              <p:pRg st="7" end="7"/>
                                            </p:txEl>
                                          </p:spTgt>
                                        </p:tgtEl>
                                        <p:attrNameLst>
                                          <p:attrName>style.visibility</p:attrName>
                                        </p:attrNameLst>
                                      </p:cBhvr>
                                      <p:to>
                                        <p:strVal val="visible"/>
                                      </p:to>
                                    </p:set>
                                    <p:animEffect transition="in" filter="barn(outVertical)">
                                      <p:cBhvr>
                                        <p:cTn id="30" dur="500"/>
                                        <p:tgtEl>
                                          <p:spTgt spid="266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685800"/>
            <a:ext cx="8229600" cy="1143000"/>
          </a:xfrm>
        </p:spPr>
        <p:txBody>
          <a:bodyPr/>
          <a:lstStyle/>
          <a:p>
            <a:pPr eaLnBrk="1" hangingPunct="1"/>
            <a:r>
              <a:rPr lang="en-US" altLang="zh-CN" b="1" dirty="0" smtClean="0">
                <a:ea typeface="宋体" charset="-122"/>
              </a:rPr>
              <a:t>More Planning </a:t>
            </a:r>
          </a:p>
        </p:txBody>
      </p:sp>
      <p:sp>
        <p:nvSpPr>
          <p:cNvPr id="32771" name="Rectangle 3"/>
          <p:cNvSpPr>
            <a:spLocks noGrp="1" noChangeArrowheads="1"/>
          </p:cNvSpPr>
          <p:nvPr>
            <p:ph idx="1"/>
          </p:nvPr>
        </p:nvSpPr>
        <p:spPr>
          <a:xfrm>
            <a:off x="1143000" y="2017713"/>
            <a:ext cx="7812088" cy="4114800"/>
          </a:xfrm>
        </p:spPr>
        <p:txBody>
          <a:bodyPr/>
          <a:lstStyle/>
          <a:p>
            <a:pPr marL="609600" indent="-609600" eaLnBrk="1" hangingPunct="1">
              <a:buSzPct val="90000"/>
              <a:buFont typeface="Wingdings" pitchFamily="2" charset="2"/>
              <a:buAutoNum type="arabicPeriod" startAt="5"/>
            </a:pPr>
            <a:r>
              <a:rPr lang="en-US" altLang="zh-CN" dirty="0" smtClean="0">
                <a:ea typeface="宋体" charset="-122"/>
              </a:rPr>
              <a:t>Organization</a:t>
            </a:r>
          </a:p>
          <a:p>
            <a:pPr marL="990600" lvl="1" indent="-533400" eaLnBrk="1" hangingPunct="1"/>
            <a:r>
              <a:rPr lang="en-US" altLang="zh-CN" dirty="0" smtClean="0">
                <a:ea typeface="宋体" charset="-122"/>
              </a:rPr>
              <a:t>Determine Main Points (2-5)</a:t>
            </a:r>
          </a:p>
          <a:p>
            <a:pPr marL="990600" lvl="1" indent="-533400" eaLnBrk="1" hangingPunct="1"/>
            <a:r>
              <a:rPr lang="en-US" altLang="zh-CN" dirty="0" smtClean="0">
                <a:ea typeface="宋体" charset="-122"/>
              </a:rPr>
              <a:t>Evidence</a:t>
            </a:r>
          </a:p>
          <a:p>
            <a:pPr marL="990600" lvl="1" indent="-533400" eaLnBrk="1" hangingPunct="1"/>
            <a:r>
              <a:rPr lang="en-US" altLang="zh-CN" dirty="0" smtClean="0">
                <a:ea typeface="宋体" charset="-122"/>
              </a:rPr>
              <a:t>Transitions</a:t>
            </a:r>
          </a:p>
          <a:p>
            <a:pPr marL="990600" lvl="1" indent="-533400" eaLnBrk="1" hangingPunct="1"/>
            <a:r>
              <a:rPr lang="en-US" altLang="zh-CN" dirty="0" smtClean="0">
                <a:ea typeface="宋体" charset="-122"/>
              </a:rPr>
              <a:t>Prepare Outline</a:t>
            </a:r>
          </a:p>
          <a:p>
            <a:pPr marL="609600" indent="-609600" eaLnBrk="1" hangingPunct="1">
              <a:buFont typeface="Wingdings" pitchFamily="2" charset="2"/>
              <a:buNone/>
            </a:pPr>
            <a:endParaRPr lang="en-US" altLang="zh-CN" dirty="0" smtClean="0">
              <a:ea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arn(outVertical)">
                                      <p:cBhvr>
                                        <p:cTn id="7" dur="500"/>
                                        <p:tgtEl>
                                          <p:spTgt spid="32771">
                                            <p:txEl>
                                              <p:pRg st="0" end="0"/>
                                            </p:txEl>
                                          </p:spTgt>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barn(outVertical)">
                                      <p:cBhvr>
                                        <p:cTn id="10" dur="500"/>
                                        <p:tgtEl>
                                          <p:spTgt spid="32771">
                                            <p:txEl>
                                              <p:pRg st="1" end="1"/>
                                            </p:txEl>
                                          </p:spTgt>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Effect transition="in" filter="barn(outVertical)">
                                      <p:cBhvr>
                                        <p:cTn id="13" dur="500"/>
                                        <p:tgtEl>
                                          <p:spTgt spid="32771">
                                            <p:txEl>
                                              <p:pRg st="2" end="2"/>
                                            </p:txEl>
                                          </p:spTgt>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32771">
                                            <p:txEl>
                                              <p:pRg st="3" end="3"/>
                                            </p:txEl>
                                          </p:spTgt>
                                        </p:tgtEl>
                                        <p:attrNameLst>
                                          <p:attrName>style.visibility</p:attrName>
                                        </p:attrNameLst>
                                      </p:cBhvr>
                                      <p:to>
                                        <p:strVal val="visible"/>
                                      </p:to>
                                    </p:set>
                                    <p:animEffect transition="in" filter="barn(outVertical)">
                                      <p:cBhvr>
                                        <p:cTn id="16" dur="500"/>
                                        <p:tgtEl>
                                          <p:spTgt spid="32771">
                                            <p:txEl>
                                              <p:pRg st="3" end="3"/>
                                            </p:txEl>
                                          </p:spTgt>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32771">
                                            <p:txEl>
                                              <p:pRg st="4" end="4"/>
                                            </p:txEl>
                                          </p:spTgt>
                                        </p:tgtEl>
                                        <p:attrNameLst>
                                          <p:attrName>style.visibility</p:attrName>
                                        </p:attrNameLst>
                                      </p:cBhvr>
                                      <p:to>
                                        <p:strVal val="visible"/>
                                      </p:to>
                                    </p:set>
                                    <p:animEffect transition="in" filter="barn(outVertical)">
                                      <p:cBhvr>
                                        <p:cTn id="19" dur="5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457200" y="685800"/>
            <a:ext cx="8229600" cy="1143000"/>
          </a:xfrm>
        </p:spPr>
        <p:txBody>
          <a:bodyPr/>
          <a:lstStyle/>
          <a:p>
            <a:pPr eaLnBrk="1" hangingPunct="1"/>
            <a:r>
              <a:rPr lang="en-US" altLang="zh-CN" b="1" dirty="0" smtClean="0">
                <a:ea typeface="宋体" charset="-122"/>
              </a:rPr>
              <a:t>Organizing Your Presentation</a:t>
            </a:r>
          </a:p>
        </p:txBody>
      </p:sp>
      <p:sp>
        <p:nvSpPr>
          <p:cNvPr id="15363" name="Rectangle 1027"/>
          <p:cNvSpPr>
            <a:spLocks noGrp="1" noChangeArrowheads="1"/>
          </p:cNvSpPr>
          <p:nvPr>
            <p:ph idx="1"/>
          </p:nvPr>
        </p:nvSpPr>
        <p:spPr>
          <a:xfrm>
            <a:off x="1295400" y="2286000"/>
            <a:ext cx="6400800" cy="4114800"/>
          </a:xfrm>
        </p:spPr>
        <p:txBody>
          <a:bodyPr/>
          <a:lstStyle/>
          <a:p>
            <a:pPr eaLnBrk="1" hangingPunct="1">
              <a:buFont typeface="Wingdings" pitchFamily="2" charset="2"/>
              <a:buNone/>
            </a:pPr>
            <a:r>
              <a:rPr lang="en-US" altLang="zh-CN" u="sng" dirty="0" smtClean="0">
                <a:ea typeface="宋体" charset="-122"/>
              </a:rPr>
              <a:t>Organizational Patterns</a:t>
            </a:r>
          </a:p>
          <a:p>
            <a:pPr eaLnBrk="1" hangingPunct="1"/>
            <a:r>
              <a:rPr lang="en-US" altLang="zh-CN" dirty="0" smtClean="0">
                <a:ea typeface="宋体" charset="-122"/>
              </a:rPr>
              <a:t>Topical</a:t>
            </a:r>
          </a:p>
          <a:p>
            <a:pPr eaLnBrk="1" hangingPunct="1"/>
            <a:r>
              <a:rPr lang="en-US" altLang="zh-CN" dirty="0" smtClean="0">
                <a:ea typeface="宋体" charset="-122"/>
              </a:rPr>
              <a:t>Chronological </a:t>
            </a:r>
          </a:p>
          <a:p>
            <a:pPr eaLnBrk="1" hangingPunct="1"/>
            <a:r>
              <a:rPr lang="en-US" altLang="zh-CN" dirty="0" smtClean="0">
                <a:ea typeface="宋体" charset="-122"/>
              </a:rPr>
              <a:t>Problem/Solution</a:t>
            </a:r>
          </a:p>
          <a:p>
            <a:pPr eaLnBrk="1" hangingPunct="1"/>
            <a:r>
              <a:rPr lang="en-US" altLang="zh-CN" dirty="0" smtClean="0">
                <a:ea typeface="宋体" charset="-122"/>
              </a:rPr>
              <a:t>Cause/Effect</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609600"/>
            <a:ext cx="8229600" cy="1143000"/>
          </a:xfrm>
        </p:spPr>
        <p:txBody>
          <a:bodyPr/>
          <a:lstStyle/>
          <a:p>
            <a:pPr eaLnBrk="1" hangingPunct="1"/>
            <a:r>
              <a:rPr lang="en-US" altLang="zh-CN" b="1" dirty="0" smtClean="0">
                <a:ea typeface="宋体" charset="-122"/>
              </a:rPr>
              <a:t>Presentation Outline</a:t>
            </a:r>
          </a:p>
        </p:txBody>
      </p:sp>
      <p:sp>
        <p:nvSpPr>
          <p:cNvPr id="12291" name="Rectangle 3"/>
          <p:cNvSpPr>
            <a:spLocks noGrp="1" noChangeArrowheads="1"/>
          </p:cNvSpPr>
          <p:nvPr>
            <p:ph idx="1"/>
          </p:nvPr>
        </p:nvSpPr>
        <p:spPr>
          <a:xfrm>
            <a:off x="1676400" y="2286000"/>
            <a:ext cx="7010400" cy="4114800"/>
          </a:xfrm>
        </p:spPr>
        <p:txBody>
          <a:bodyPr/>
          <a:lstStyle/>
          <a:p>
            <a:pPr eaLnBrk="1" hangingPunct="1">
              <a:buClr>
                <a:schemeClr val="tx1"/>
              </a:buClr>
            </a:pPr>
            <a:r>
              <a:rPr lang="en-US" altLang="zh-CN" dirty="0" smtClean="0">
                <a:ea typeface="宋体" charset="-122"/>
              </a:rPr>
              <a:t>Keyword Reminders</a:t>
            </a:r>
          </a:p>
          <a:p>
            <a:pPr eaLnBrk="1" hangingPunct="1">
              <a:buClr>
                <a:schemeClr val="tx1"/>
              </a:buClr>
            </a:pPr>
            <a:r>
              <a:rPr lang="en-US" altLang="zh-CN" dirty="0" smtClean="0">
                <a:ea typeface="宋体" charset="-122"/>
              </a:rPr>
              <a:t>Conversational Flow</a:t>
            </a:r>
          </a:p>
          <a:p>
            <a:pPr eaLnBrk="1" hangingPunct="1">
              <a:buClr>
                <a:schemeClr val="tx1"/>
              </a:buClr>
            </a:pPr>
            <a:r>
              <a:rPr lang="en-US" altLang="zh-CN" dirty="0" smtClean="0">
                <a:ea typeface="宋体" charset="-122"/>
              </a:rPr>
              <a:t>Flexibility </a:t>
            </a:r>
          </a:p>
          <a:p>
            <a:pPr eaLnBrk="1" hangingPunct="1">
              <a:buClr>
                <a:schemeClr val="tx1"/>
              </a:buClr>
            </a:pPr>
            <a:r>
              <a:rPr lang="en-US" altLang="zh-CN" dirty="0" smtClean="0">
                <a:ea typeface="宋体" charset="-122"/>
              </a:rPr>
              <a:t>More Responsive to Audience</a:t>
            </a:r>
          </a:p>
          <a:p>
            <a:pPr eaLnBrk="1" hangingPunct="1">
              <a:buClr>
                <a:schemeClr val="tx1"/>
              </a:buClr>
              <a:buFont typeface="Wingdings" pitchFamily="2" charset="2"/>
              <a:buNone/>
            </a:pPr>
            <a:endParaRPr lang="en-US" altLang="zh-CN" dirty="0" smtClean="0">
              <a:ea typeface="宋体" charset="-122"/>
            </a:endParaRPr>
          </a:p>
          <a:p>
            <a:pPr eaLnBrk="1" hangingPunct="1">
              <a:buClr>
                <a:schemeClr val="tx1"/>
              </a:buClr>
              <a:buFont typeface="Wingdings" pitchFamily="2" charset="2"/>
              <a:buNone/>
            </a:pPr>
            <a:endParaRPr lang="en-US" altLang="zh-CN" dirty="0" smtClean="0">
              <a:ea typeface="宋体" charset="-122"/>
            </a:endParaRPr>
          </a:p>
          <a:p>
            <a:pPr eaLnBrk="1" hangingPunct="1">
              <a:buClr>
                <a:schemeClr val="tx1"/>
              </a:buClr>
            </a:pPr>
            <a:endParaRPr lang="en-US" altLang="zh-CN" dirty="0" smtClean="0">
              <a:ea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b="1" dirty="0" smtClean="0"/>
              <a:t>Recap</a:t>
            </a:r>
            <a:endParaRPr lang="en-US" b="1" dirty="0"/>
          </a:p>
        </p:txBody>
      </p:sp>
      <p:sp>
        <p:nvSpPr>
          <p:cNvPr id="3" name="Content Placeholder 2"/>
          <p:cNvSpPr>
            <a:spLocks noGrp="1"/>
          </p:cNvSpPr>
          <p:nvPr>
            <p:ph idx="1"/>
          </p:nvPr>
        </p:nvSpPr>
        <p:spPr>
          <a:xfrm>
            <a:off x="1752600" y="1981200"/>
            <a:ext cx="6019800" cy="3916363"/>
          </a:xfrm>
        </p:spPr>
        <p:txBody>
          <a:bodyPr/>
          <a:lstStyle/>
          <a:p>
            <a:pPr>
              <a:buNone/>
            </a:pPr>
            <a:r>
              <a:rPr lang="en-US" b="1" dirty="0" smtClean="0"/>
              <a:t>Objectives:</a:t>
            </a:r>
          </a:p>
          <a:p>
            <a:r>
              <a:rPr lang="en-US" dirty="0" smtClean="0"/>
              <a:t>Review of the Course Contents</a:t>
            </a:r>
          </a:p>
          <a:p>
            <a:pPr lvl="1">
              <a:buFont typeface="Wingdings" pitchFamily="2" charset="2"/>
              <a:buChar char="Ø"/>
            </a:pPr>
            <a:r>
              <a:rPr lang="en-US" dirty="0" smtClean="0"/>
              <a:t>Grammar</a:t>
            </a:r>
          </a:p>
          <a:p>
            <a:pPr lvl="1">
              <a:buFont typeface="Wingdings" pitchFamily="2" charset="2"/>
              <a:buChar char="Ø"/>
            </a:pPr>
            <a:r>
              <a:rPr lang="en-US" dirty="0" smtClean="0"/>
              <a:t>Writing (Composition)</a:t>
            </a:r>
          </a:p>
          <a:p>
            <a:pPr lvl="1">
              <a:buFont typeface="Wingdings" pitchFamily="2" charset="2"/>
              <a:buChar char="Ø"/>
            </a:pPr>
            <a:r>
              <a:rPr lang="en-US" dirty="0" smtClean="0"/>
              <a:t>Message Composition</a:t>
            </a:r>
          </a:p>
          <a:p>
            <a:pPr lvl="1">
              <a:buFont typeface="Wingdings" pitchFamily="2" charset="2"/>
              <a:buChar char="Ø"/>
            </a:pPr>
            <a:r>
              <a:rPr lang="en-US" dirty="0" smtClean="0"/>
              <a:t>Presentation Skills</a:t>
            </a:r>
          </a:p>
          <a:p>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References</a:t>
            </a:r>
            <a:endParaRPr lang="en-US" b="1" dirty="0"/>
          </a:p>
        </p:txBody>
      </p:sp>
      <p:sp>
        <p:nvSpPr>
          <p:cNvPr id="3" name="Content Placeholder 2"/>
          <p:cNvSpPr>
            <a:spLocks noGrp="1"/>
          </p:cNvSpPr>
          <p:nvPr>
            <p:ph idx="1"/>
          </p:nvPr>
        </p:nvSpPr>
        <p:spPr>
          <a:xfrm>
            <a:off x="457200" y="1066800"/>
            <a:ext cx="8534400" cy="5638799"/>
          </a:xfrm>
        </p:spPr>
        <p:txBody>
          <a:bodyPr>
            <a:normAutofit fontScale="77500" lnSpcReduction="20000"/>
          </a:bodyPr>
          <a:lstStyle/>
          <a:p>
            <a:r>
              <a:rPr lang="en-US" dirty="0" smtClean="0">
                <a:hlinkClick r:id="rId2"/>
              </a:rPr>
              <a:t>http://</a:t>
            </a:r>
            <a:r>
              <a:rPr lang="en-US" dirty="0" smtClean="0">
                <a:hlinkClick r:id="rId2"/>
              </a:rPr>
              <a:t>www.rong-chang.com/grammar/punctuation.html</a:t>
            </a:r>
            <a:endParaRPr lang="en-US" dirty="0" smtClean="0"/>
          </a:p>
          <a:p>
            <a:r>
              <a:rPr lang="en-US" dirty="0" smtClean="0">
                <a:hlinkClick r:id="rId3"/>
              </a:rPr>
              <a:t>http://www.uottawa.ca/academic/arts/writcent/hypergrammar/usetense.html</a:t>
            </a:r>
            <a:endParaRPr lang="en-US" dirty="0" smtClean="0"/>
          </a:p>
          <a:p>
            <a:r>
              <a:rPr lang="en-US" dirty="0" smtClean="0">
                <a:hlinkClick r:id="rId4"/>
              </a:rPr>
              <a:t>http://www.englishpage.com/verbpage/verbtenseintro.html</a:t>
            </a:r>
            <a:endParaRPr lang="en-US" dirty="0" smtClean="0"/>
          </a:p>
          <a:p>
            <a:r>
              <a:rPr lang="en-US" u="sng" dirty="0" smtClean="0">
                <a:hlinkClick r:id="rId5"/>
              </a:rPr>
              <a:t>http://www.grammarbook.com/grammar/subjectVerbAgree.asp</a:t>
            </a:r>
          </a:p>
          <a:p>
            <a:r>
              <a:rPr lang="en-US" dirty="0" smtClean="0">
                <a:hlinkClick r:id="rId6"/>
              </a:rPr>
              <a:t>http://www.ego4u.com/en/cram-up/grammar/word-order</a:t>
            </a:r>
            <a:endParaRPr lang="en-US" dirty="0" smtClean="0"/>
          </a:p>
          <a:p>
            <a:r>
              <a:rPr lang="en-US" dirty="0" smtClean="0">
                <a:hlinkClick r:id="rId7"/>
              </a:rPr>
              <a:t>http://www.learnenglish.de/grammar/determinertext.htm</a:t>
            </a:r>
          </a:p>
          <a:p>
            <a:r>
              <a:rPr lang="en-US" dirty="0" smtClean="0">
                <a:solidFill>
                  <a:srgbClr val="002060"/>
                </a:solidFill>
                <a:hlinkClick r:id="rId8"/>
              </a:rPr>
              <a:t>http://</a:t>
            </a:r>
            <a:r>
              <a:rPr lang="en-US" dirty="0" smtClean="0">
                <a:solidFill>
                  <a:srgbClr val="002060"/>
                </a:solidFill>
                <a:hlinkClick r:id="rId8"/>
              </a:rPr>
              <a:t>chompchomp.com/structure01/structure01.20.b.htm</a:t>
            </a:r>
            <a:endParaRPr lang="en-US" dirty="0" smtClean="0">
              <a:solidFill>
                <a:srgbClr val="002060"/>
              </a:solidFill>
            </a:endParaRPr>
          </a:p>
          <a:p>
            <a:r>
              <a:rPr lang="en-US" dirty="0" smtClean="0">
                <a:hlinkClick r:id="rId9"/>
              </a:rPr>
              <a:t>http://</a:t>
            </a:r>
            <a:r>
              <a:rPr lang="en-US" dirty="0" smtClean="0">
                <a:hlinkClick r:id="rId9"/>
              </a:rPr>
              <a:t>faculty.ncwc.edu/lakirby/English%20090/prewriting_strategies.htm</a:t>
            </a:r>
            <a:endParaRPr lang="en-US" dirty="0" smtClean="0"/>
          </a:p>
          <a:p>
            <a:r>
              <a:rPr lang="en-US" dirty="0" smtClean="0">
                <a:latin typeface="+mj-lt"/>
                <a:cs typeface="Times New Roman" pitchFamily="18" charset="0"/>
                <a:hlinkClick r:id="rId10"/>
              </a:rPr>
              <a:t>http://</a:t>
            </a:r>
            <a:r>
              <a:rPr lang="en-US" dirty="0" smtClean="0">
                <a:latin typeface="+mj-lt"/>
                <a:cs typeface="Times New Roman" pitchFamily="18" charset="0"/>
                <a:hlinkClick r:id="rId10"/>
              </a:rPr>
              <a:t>xiamenwriting.wikispaces.com/Pre-writing+Techniques</a:t>
            </a:r>
            <a:endParaRPr lang="en-US" dirty="0" smtClean="0">
              <a:latin typeface="+mj-lt"/>
              <a:cs typeface="Times New Roman" pitchFamily="18" charset="0"/>
            </a:endParaRPr>
          </a:p>
          <a:p>
            <a:r>
              <a:rPr lang="en-US" dirty="0" smtClean="0">
                <a:hlinkClick r:id="rId11"/>
              </a:rPr>
              <a:t>http://www.victoria.ac.nz/llc/academic-writing/</a:t>
            </a:r>
            <a:endParaRPr lang="en-US" dirty="0" smtClean="0"/>
          </a:p>
          <a:p>
            <a:r>
              <a:rPr lang="en-US" dirty="0" smtClean="0">
                <a:hlinkClick r:id="rId12"/>
              </a:rPr>
              <a:t>http://www4.caes.hku.hk/acadgrammar/essay/section1/EssayTys.htm</a:t>
            </a:r>
            <a:endParaRPr lang="en-US" dirty="0" smtClean="0"/>
          </a:p>
          <a:p>
            <a:endParaRPr lang="en-US" dirty="0" smtClean="0">
              <a:latin typeface="+mj-lt"/>
              <a:cs typeface="Times New Roman" pitchFamily="18" charset="0"/>
            </a:endParaRPr>
          </a:p>
          <a:p>
            <a:endParaRPr lang="en-US" dirty="0" smtClean="0"/>
          </a:p>
          <a:p>
            <a:endParaRPr lang="en-US" dirty="0" smtClean="0">
              <a:solidFill>
                <a:srgbClr val="002060"/>
              </a:solidFill>
            </a:endParaRP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TotalTime>
  <Words>2941</Words>
  <Application>Microsoft Office PowerPoint</Application>
  <PresentationFormat>On-screen Show (4:3)</PresentationFormat>
  <Paragraphs>746</Paragraphs>
  <Slides>129</Slides>
  <Notes>61</Notes>
  <HiddenSlides>0</HiddenSlides>
  <MMClips>0</MMClips>
  <ScaleCrop>false</ScaleCrop>
  <HeadingPairs>
    <vt:vector size="4" baseType="variant">
      <vt:variant>
        <vt:lpstr>Theme</vt:lpstr>
      </vt:variant>
      <vt:variant>
        <vt:i4>1</vt:i4>
      </vt:variant>
      <vt:variant>
        <vt:lpstr>Slide Titles</vt:lpstr>
      </vt:variant>
      <vt:variant>
        <vt:i4>129</vt:i4>
      </vt:variant>
    </vt:vector>
  </HeadingPairs>
  <TitlesOfParts>
    <vt:vector size="130" baseType="lpstr">
      <vt:lpstr>Office Theme</vt:lpstr>
      <vt:lpstr>English Comprehension and Composition – Lecture 32</vt:lpstr>
      <vt:lpstr>Slide 2</vt:lpstr>
      <vt:lpstr>Slide 3</vt:lpstr>
      <vt:lpstr>Slide 4</vt:lpstr>
      <vt:lpstr>Slide 5</vt:lpstr>
      <vt:lpstr>READING SKILLS</vt:lpstr>
      <vt:lpstr>Skimming</vt:lpstr>
      <vt:lpstr>Scanning</vt:lpstr>
      <vt:lpstr> Vocabulary in Context </vt:lpstr>
      <vt:lpstr>Slide 10</vt:lpstr>
      <vt:lpstr>Slide 11</vt:lpstr>
      <vt:lpstr>Slide 12</vt:lpstr>
      <vt:lpstr>Slide 13</vt:lpstr>
      <vt:lpstr>PREVIEWING </vt:lpstr>
      <vt:lpstr>What is my purpose for reading? Are you asked to summarize a particular piece of writing? Are you looking for the thesis statement or main idea? Or are you being asked to respond to a piece? If so, you may want to be conscious of what you already know about the topic and how you arrived at that opinion. </vt:lpstr>
      <vt:lpstr>What can the title tell me about the text? Before you read, look at the title of the text. What clues does it give you about the piece of writing? Good writers usually try to make their titles work to help readers grasp meaning of the text from the reader's first glance at it. </vt:lpstr>
      <vt:lpstr>Who is the author? If you have heard the author's name before, what comes to your mind in terms of their reputation and/or stance on the issue you are reading about? Has the author written other things of which you are aware? How does the piece in front of you fit into to the author's body of work?  </vt:lpstr>
      <vt:lpstr>How is the text structured?  Sometimes the structure of a piece can give you important clues to its meaning. Be sure to read all section headings carefully. Also, reading the opening sentences of paragraphs should give you a good idea of the main ideas contained in the piece.   Source: http://writing.colostate.edu/guides/reading/critread/pop5a.cfm </vt:lpstr>
      <vt:lpstr>READING FOR MAIN IDEA </vt:lpstr>
      <vt:lpstr>Slide 20</vt:lpstr>
      <vt:lpstr> Reading Tips </vt:lpstr>
      <vt:lpstr>Slide 22</vt:lpstr>
      <vt:lpstr>SENTENCE</vt:lpstr>
      <vt:lpstr> PARTS OF A SENTENCE </vt:lpstr>
      <vt:lpstr>Slide 25</vt:lpstr>
      <vt:lpstr>          English has four main sentence types:          </vt:lpstr>
      <vt:lpstr>Slide 27</vt:lpstr>
      <vt:lpstr>Sentence Types</vt:lpstr>
      <vt:lpstr>Simple</vt:lpstr>
      <vt:lpstr>Compound</vt:lpstr>
      <vt:lpstr>Complex</vt:lpstr>
      <vt:lpstr>Compound-complex</vt:lpstr>
      <vt:lpstr> MODIFIERS </vt:lpstr>
      <vt:lpstr>Dangling Modifiers</vt:lpstr>
      <vt:lpstr> Misplaced Modifiers </vt:lpstr>
      <vt:lpstr>  PUNCTUATION MARKS  </vt:lpstr>
      <vt:lpstr>Slide 37</vt:lpstr>
      <vt:lpstr>Slide 38</vt:lpstr>
      <vt:lpstr>Verb Tense</vt:lpstr>
      <vt:lpstr>Slide 40</vt:lpstr>
      <vt:lpstr>The Function of Verb Tenses</vt:lpstr>
      <vt:lpstr> The Present Progressive  </vt:lpstr>
      <vt:lpstr> The Present Perfect Progressive Tense  </vt:lpstr>
      <vt:lpstr> The Simple Past Tense  </vt:lpstr>
      <vt:lpstr> The Past Progressive Tense  </vt:lpstr>
      <vt:lpstr> The Past Perfect Tense  </vt:lpstr>
      <vt:lpstr> The Past Perfect Progressive Tense  </vt:lpstr>
      <vt:lpstr> The Simple Future Tense  </vt:lpstr>
      <vt:lpstr> The Future Progressive Tense  </vt:lpstr>
      <vt:lpstr>The Future Perfect Tense  </vt:lpstr>
      <vt:lpstr> The Future Perfect Progressive Tense  </vt:lpstr>
      <vt:lpstr>Word Order in English</vt:lpstr>
      <vt:lpstr>Word Order in Affirmative Sentences </vt:lpstr>
      <vt:lpstr>Word Order in Affirmative Sentences </vt:lpstr>
      <vt:lpstr> Word Order in Past Perfect Simple Negative Sentences </vt:lpstr>
      <vt:lpstr> Word Order in Subordinate Clauses </vt:lpstr>
      <vt:lpstr>Position of Time Expressions and Adverbs of Frequency</vt:lpstr>
      <vt:lpstr> Word Order in Questions </vt:lpstr>
      <vt:lpstr> DETERMINERS </vt:lpstr>
      <vt:lpstr>Function</vt:lpstr>
      <vt:lpstr>Classes of Determiners</vt:lpstr>
      <vt:lpstr> PREPOSITIONS  </vt:lpstr>
      <vt:lpstr>Parallelism</vt:lpstr>
      <vt:lpstr>Slide 64</vt:lpstr>
      <vt:lpstr> Sentence Fragments  </vt:lpstr>
      <vt:lpstr>Slide 66</vt:lpstr>
      <vt:lpstr>Slide 67</vt:lpstr>
      <vt:lpstr> Run-on Sentences </vt:lpstr>
      <vt:lpstr>Slide 69</vt:lpstr>
      <vt:lpstr> Pre-writing Techniques </vt:lpstr>
      <vt:lpstr>What is Pre-writing?</vt:lpstr>
      <vt:lpstr>1. Free-writing</vt:lpstr>
      <vt:lpstr>2. Note keeping/ Keeping a Journal </vt:lpstr>
      <vt:lpstr>How to keep a journal? </vt:lpstr>
      <vt:lpstr>3. Brain Storming</vt:lpstr>
      <vt:lpstr>4. Mind Mapping</vt:lpstr>
      <vt:lpstr> 5. Journalistic Questions (How + 5 w’s) </vt:lpstr>
      <vt:lpstr>What is a paragraph?</vt:lpstr>
      <vt:lpstr>Writing a Paragraph Hamburger Model</vt:lpstr>
      <vt:lpstr>Slide 80</vt:lpstr>
      <vt:lpstr>Essentials of a Good Paragraph</vt:lpstr>
      <vt:lpstr>ESSAY WRITING  Kinds and Characteristics</vt:lpstr>
      <vt:lpstr>KINDS OF ESSAYS</vt:lpstr>
      <vt:lpstr>Characteristics of an Essay</vt:lpstr>
      <vt:lpstr>Writing a Précis</vt:lpstr>
      <vt:lpstr>RULES OF PRÉCIS WRITING</vt:lpstr>
      <vt:lpstr>Slide 87</vt:lpstr>
      <vt:lpstr>Slide 88</vt:lpstr>
      <vt:lpstr> Memo Writing </vt:lpstr>
      <vt:lpstr>Approaches to Memo Writing</vt:lpstr>
      <vt:lpstr>Slide 91</vt:lpstr>
      <vt:lpstr> Parts of a Memo </vt:lpstr>
      <vt:lpstr>Slide 93</vt:lpstr>
      <vt:lpstr>Slide 94</vt:lpstr>
      <vt:lpstr>Slide 95</vt:lpstr>
      <vt:lpstr>Slide 96</vt:lpstr>
      <vt:lpstr>Slide 97</vt:lpstr>
      <vt:lpstr>What is an Email?</vt:lpstr>
      <vt:lpstr>Anatomy of an E-Mail Message</vt:lpstr>
      <vt:lpstr>Slide 100</vt:lpstr>
      <vt:lpstr>Resume or Curriculum Vitea  A summary of your academic and work history  </vt:lpstr>
      <vt:lpstr>Resume sections </vt:lpstr>
      <vt:lpstr>Basic Resume Formats</vt:lpstr>
      <vt:lpstr>Basic Resume Formats</vt:lpstr>
      <vt:lpstr>Basic Resume Formats</vt:lpstr>
      <vt:lpstr>Cover Letter Never send a resume without a cover letter!</vt:lpstr>
      <vt:lpstr>Purposes of a Cover Letter</vt:lpstr>
      <vt:lpstr>Do’s &amp; Don’ts of Cover Letters</vt:lpstr>
      <vt:lpstr>General Structure of the Cover Letter</vt:lpstr>
      <vt:lpstr>Slide 110</vt:lpstr>
      <vt:lpstr>Slide 111</vt:lpstr>
      <vt:lpstr>Slide 112</vt:lpstr>
      <vt:lpstr>VOCABULARY</vt:lpstr>
      <vt:lpstr>VOCABULARY</vt:lpstr>
      <vt:lpstr>Slide 115</vt:lpstr>
      <vt:lpstr>What is a Thesaurus?</vt:lpstr>
      <vt:lpstr>Why use a Thesaurus?</vt:lpstr>
      <vt:lpstr>How do I use a Thesaurus?</vt:lpstr>
      <vt:lpstr>Effective Presentations Skills</vt:lpstr>
      <vt:lpstr>Definitions </vt:lpstr>
      <vt:lpstr>Effective Presentations</vt:lpstr>
      <vt:lpstr>Why Give A Presentation?</vt:lpstr>
      <vt:lpstr>Planning A Presentation</vt:lpstr>
      <vt:lpstr>Planning A Presentation</vt:lpstr>
      <vt:lpstr>More Planning </vt:lpstr>
      <vt:lpstr>Organizing Your Presentation</vt:lpstr>
      <vt:lpstr>Presentation Outline</vt:lpstr>
      <vt:lpstr>Recap</vt:lpstr>
      <vt:lpstr>References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dc:creator>
  <cp:lastModifiedBy>Dell 5110</cp:lastModifiedBy>
  <cp:revision>40</cp:revision>
  <dcterms:created xsi:type="dcterms:W3CDTF">2011-09-06T15:21:04Z</dcterms:created>
  <dcterms:modified xsi:type="dcterms:W3CDTF">2012-08-07T17:32:25Z</dcterms:modified>
</cp:coreProperties>
</file>