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8" r:id="rId1"/>
  </p:sldMasterIdLst>
  <p:notesMasterIdLst>
    <p:notesMasterId r:id="rId21"/>
  </p:notesMasterIdLst>
  <p:sldIdLst>
    <p:sldId id="308" r:id="rId2"/>
    <p:sldId id="260" r:id="rId3"/>
    <p:sldId id="261" r:id="rId4"/>
    <p:sldId id="262" r:id="rId5"/>
    <p:sldId id="263" r:id="rId6"/>
    <p:sldId id="264" r:id="rId7"/>
    <p:sldId id="265" r:id="rId8"/>
    <p:sldId id="266" r:id="rId9"/>
    <p:sldId id="309" r:id="rId10"/>
    <p:sldId id="267" r:id="rId11"/>
    <p:sldId id="268" r:id="rId12"/>
    <p:sldId id="270" r:id="rId13"/>
    <p:sldId id="271" r:id="rId14"/>
    <p:sldId id="272" r:id="rId15"/>
    <p:sldId id="273" r:id="rId16"/>
    <p:sldId id="274" r:id="rId17"/>
    <p:sldId id="276" r:id="rId18"/>
    <p:sldId id="277" r:id="rId19"/>
    <p:sldId id="278"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7E2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sorterViewPr>
    <p:cViewPr>
      <p:scale>
        <a:sx n="74" d="100"/>
        <a:sy n="74"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F44BFD-5119-4085-90E7-1E4C20C51832}" type="doc">
      <dgm:prSet loTypeId="urn:microsoft.com/office/officeart/2005/8/layout/hProcess9" loCatId="process" qsTypeId="urn:microsoft.com/office/officeart/2005/8/quickstyle/simple3" qsCatId="simple" csTypeId="urn:microsoft.com/office/officeart/2005/8/colors/accent1_2" csCatId="accent1" phldr="1"/>
      <dgm:spPr/>
    </dgm:pt>
    <dgm:pt modelId="{5597EA56-EFDE-4E4E-B2C5-FC4E507DA268}">
      <dgm:prSet phldrT="[Text]"/>
      <dgm:spPr/>
      <dgm:t>
        <a:bodyPr/>
        <a:lstStyle/>
        <a:p>
          <a:r>
            <a:rPr lang="en-US" b="1" dirty="0" smtClean="0"/>
            <a:t>Creation</a:t>
          </a:r>
          <a:endParaRPr lang="en-US" b="1" dirty="0"/>
        </a:p>
      </dgm:t>
    </dgm:pt>
    <dgm:pt modelId="{20F0A8FE-81B4-46B3-8FE9-D4FE30ADA966}" type="parTrans" cxnId="{D78EF7ED-8FC0-4536-8F86-6E2352CC2F70}">
      <dgm:prSet/>
      <dgm:spPr/>
      <dgm:t>
        <a:bodyPr/>
        <a:lstStyle/>
        <a:p>
          <a:endParaRPr lang="en-US"/>
        </a:p>
      </dgm:t>
    </dgm:pt>
    <dgm:pt modelId="{F34DE8C2-C711-475D-9318-1BC9722AE039}" type="sibTrans" cxnId="{D78EF7ED-8FC0-4536-8F86-6E2352CC2F70}">
      <dgm:prSet/>
      <dgm:spPr/>
      <dgm:t>
        <a:bodyPr/>
        <a:lstStyle/>
        <a:p>
          <a:endParaRPr lang="en-US"/>
        </a:p>
      </dgm:t>
    </dgm:pt>
    <dgm:pt modelId="{B6F4F46A-1946-482C-9C6A-7CD1DE007451}">
      <dgm:prSet phldrT="[Text]"/>
      <dgm:spPr/>
      <dgm:t>
        <a:bodyPr/>
        <a:lstStyle/>
        <a:p>
          <a:r>
            <a:rPr lang="en-US" b="1" dirty="0" smtClean="0"/>
            <a:t>Preparation</a:t>
          </a:r>
          <a:endParaRPr lang="en-US" b="1" dirty="0"/>
        </a:p>
      </dgm:t>
    </dgm:pt>
    <dgm:pt modelId="{21FF3EDC-C4CD-4FAA-B31F-4F1DB5E1D4BB}" type="parTrans" cxnId="{4BE2209F-FC12-46BB-8FAC-ACE4470BCBDC}">
      <dgm:prSet/>
      <dgm:spPr/>
      <dgm:t>
        <a:bodyPr/>
        <a:lstStyle/>
        <a:p>
          <a:endParaRPr lang="en-US"/>
        </a:p>
      </dgm:t>
    </dgm:pt>
    <dgm:pt modelId="{FB19FA8A-6DC8-44CA-9E87-92E70E54DF62}" type="sibTrans" cxnId="{4BE2209F-FC12-46BB-8FAC-ACE4470BCBDC}">
      <dgm:prSet/>
      <dgm:spPr/>
      <dgm:t>
        <a:bodyPr/>
        <a:lstStyle/>
        <a:p>
          <a:endParaRPr lang="en-US"/>
        </a:p>
      </dgm:t>
    </dgm:pt>
    <dgm:pt modelId="{989C4179-0BE3-4151-9B57-6D67174C5F44}">
      <dgm:prSet phldrT="[Text]"/>
      <dgm:spPr/>
      <dgm:t>
        <a:bodyPr/>
        <a:lstStyle/>
        <a:p>
          <a:r>
            <a:rPr lang="en-US" b="1" dirty="0" smtClean="0"/>
            <a:t>Presentation</a:t>
          </a:r>
          <a:endParaRPr lang="en-US" b="1" dirty="0"/>
        </a:p>
      </dgm:t>
    </dgm:pt>
    <dgm:pt modelId="{FB247DB3-55BC-45C9-B64F-917A7A15AB8F}" type="parTrans" cxnId="{8A3EEB19-0520-4C39-BBAA-33A7414A24DA}">
      <dgm:prSet/>
      <dgm:spPr/>
      <dgm:t>
        <a:bodyPr/>
        <a:lstStyle/>
        <a:p>
          <a:endParaRPr lang="en-US"/>
        </a:p>
      </dgm:t>
    </dgm:pt>
    <dgm:pt modelId="{C9139FE8-0F96-4835-878E-FFCB7F827E62}" type="sibTrans" cxnId="{8A3EEB19-0520-4C39-BBAA-33A7414A24DA}">
      <dgm:prSet/>
      <dgm:spPr/>
      <dgm:t>
        <a:bodyPr/>
        <a:lstStyle/>
        <a:p>
          <a:endParaRPr lang="en-US"/>
        </a:p>
      </dgm:t>
    </dgm:pt>
    <dgm:pt modelId="{1C7CC286-4C5C-4FA4-BE17-3826C480ACC3}" type="pres">
      <dgm:prSet presAssocID="{14F44BFD-5119-4085-90E7-1E4C20C51832}" presName="CompostProcess" presStyleCnt="0">
        <dgm:presLayoutVars>
          <dgm:dir/>
          <dgm:resizeHandles val="exact"/>
        </dgm:presLayoutVars>
      </dgm:prSet>
      <dgm:spPr/>
    </dgm:pt>
    <dgm:pt modelId="{066AC546-2E76-4856-9C37-AE663C2B947A}" type="pres">
      <dgm:prSet presAssocID="{14F44BFD-5119-4085-90E7-1E4C20C51832}" presName="arrow" presStyleLbl="bgShp" presStyleIdx="0" presStyleCnt="1"/>
      <dgm:spPr/>
    </dgm:pt>
    <dgm:pt modelId="{69260D38-1233-4863-BE43-CF11F8E29172}" type="pres">
      <dgm:prSet presAssocID="{14F44BFD-5119-4085-90E7-1E4C20C51832}" presName="linearProcess" presStyleCnt="0"/>
      <dgm:spPr/>
    </dgm:pt>
    <dgm:pt modelId="{D87D6006-AC32-499C-B499-C72394161DB8}" type="pres">
      <dgm:prSet presAssocID="{5597EA56-EFDE-4E4E-B2C5-FC4E507DA268}" presName="textNode" presStyleLbl="node1" presStyleIdx="0" presStyleCnt="3">
        <dgm:presLayoutVars>
          <dgm:bulletEnabled val="1"/>
        </dgm:presLayoutVars>
      </dgm:prSet>
      <dgm:spPr/>
      <dgm:t>
        <a:bodyPr/>
        <a:lstStyle/>
        <a:p>
          <a:endParaRPr lang="en-US"/>
        </a:p>
      </dgm:t>
    </dgm:pt>
    <dgm:pt modelId="{8B5631E5-E75B-4E75-9356-48E5239BA760}" type="pres">
      <dgm:prSet presAssocID="{F34DE8C2-C711-475D-9318-1BC9722AE039}" presName="sibTrans" presStyleCnt="0"/>
      <dgm:spPr/>
    </dgm:pt>
    <dgm:pt modelId="{4D3A8C1C-BF9E-4BCC-8EBE-71D4827F151A}" type="pres">
      <dgm:prSet presAssocID="{B6F4F46A-1946-482C-9C6A-7CD1DE007451}" presName="textNode" presStyleLbl="node1" presStyleIdx="1" presStyleCnt="3">
        <dgm:presLayoutVars>
          <dgm:bulletEnabled val="1"/>
        </dgm:presLayoutVars>
      </dgm:prSet>
      <dgm:spPr/>
      <dgm:t>
        <a:bodyPr/>
        <a:lstStyle/>
        <a:p>
          <a:endParaRPr lang="en-US"/>
        </a:p>
      </dgm:t>
    </dgm:pt>
    <dgm:pt modelId="{EDFA4162-4365-448C-B1A2-3319F1C8FD7E}" type="pres">
      <dgm:prSet presAssocID="{FB19FA8A-6DC8-44CA-9E87-92E70E54DF62}" presName="sibTrans" presStyleCnt="0"/>
      <dgm:spPr/>
    </dgm:pt>
    <dgm:pt modelId="{2B0D791A-BD6A-4203-BE37-42EF8963B0B1}" type="pres">
      <dgm:prSet presAssocID="{989C4179-0BE3-4151-9B57-6D67174C5F44}" presName="textNode" presStyleLbl="node1" presStyleIdx="2" presStyleCnt="3">
        <dgm:presLayoutVars>
          <dgm:bulletEnabled val="1"/>
        </dgm:presLayoutVars>
      </dgm:prSet>
      <dgm:spPr/>
      <dgm:t>
        <a:bodyPr/>
        <a:lstStyle/>
        <a:p>
          <a:endParaRPr lang="en-US"/>
        </a:p>
      </dgm:t>
    </dgm:pt>
  </dgm:ptLst>
  <dgm:cxnLst>
    <dgm:cxn modelId="{8A3EEB19-0520-4C39-BBAA-33A7414A24DA}" srcId="{14F44BFD-5119-4085-90E7-1E4C20C51832}" destId="{989C4179-0BE3-4151-9B57-6D67174C5F44}" srcOrd="2" destOrd="0" parTransId="{FB247DB3-55BC-45C9-B64F-917A7A15AB8F}" sibTransId="{C9139FE8-0F96-4835-878E-FFCB7F827E62}"/>
    <dgm:cxn modelId="{B54F15CF-D11E-450F-A3AA-DE75B12A8FED}" type="presOf" srcId="{5597EA56-EFDE-4E4E-B2C5-FC4E507DA268}" destId="{D87D6006-AC32-499C-B499-C72394161DB8}" srcOrd="0" destOrd="0" presId="urn:microsoft.com/office/officeart/2005/8/layout/hProcess9"/>
    <dgm:cxn modelId="{86EEAF1B-EF40-48DE-8C77-46FBB056EBAA}" type="presOf" srcId="{B6F4F46A-1946-482C-9C6A-7CD1DE007451}" destId="{4D3A8C1C-BF9E-4BCC-8EBE-71D4827F151A}" srcOrd="0" destOrd="0" presId="urn:microsoft.com/office/officeart/2005/8/layout/hProcess9"/>
    <dgm:cxn modelId="{6EFDAA1B-A87B-4D40-8163-DC3755C563DE}" type="presOf" srcId="{989C4179-0BE3-4151-9B57-6D67174C5F44}" destId="{2B0D791A-BD6A-4203-BE37-42EF8963B0B1}" srcOrd="0" destOrd="0" presId="urn:microsoft.com/office/officeart/2005/8/layout/hProcess9"/>
    <dgm:cxn modelId="{D78EF7ED-8FC0-4536-8F86-6E2352CC2F70}" srcId="{14F44BFD-5119-4085-90E7-1E4C20C51832}" destId="{5597EA56-EFDE-4E4E-B2C5-FC4E507DA268}" srcOrd="0" destOrd="0" parTransId="{20F0A8FE-81B4-46B3-8FE9-D4FE30ADA966}" sibTransId="{F34DE8C2-C711-475D-9318-1BC9722AE039}"/>
    <dgm:cxn modelId="{4BE2209F-FC12-46BB-8FAC-ACE4470BCBDC}" srcId="{14F44BFD-5119-4085-90E7-1E4C20C51832}" destId="{B6F4F46A-1946-482C-9C6A-7CD1DE007451}" srcOrd="1" destOrd="0" parTransId="{21FF3EDC-C4CD-4FAA-B31F-4F1DB5E1D4BB}" sibTransId="{FB19FA8A-6DC8-44CA-9E87-92E70E54DF62}"/>
    <dgm:cxn modelId="{4BF6A921-0153-459A-9731-A9BA8B3CF88C}" type="presOf" srcId="{14F44BFD-5119-4085-90E7-1E4C20C51832}" destId="{1C7CC286-4C5C-4FA4-BE17-3826C480ACC3}" srcOrd="0" destOrd="0" presId="urn:microsoft.com/office/officeart/2005/8/layout/hProcess9"/>
    <dgm:cxn modelId="{12FB53BE-FD1E-4465-A469-1DBCFDFFB69B}" type="presParOf" srcId="{1C7CC286-4C5C-4FA4-BE17-3826C480ACC3}" destId="{066AC546-2E76-4856-9C37-AE663C2B947A}" srcOrd="0" destOrd="0" presId="urn:microsoft.com/office/officeart/2005/8/layout/hProcess9"/>
    <dgm:cxn modelId="{8A8C1B15-8C6A-4D56-9743-4DE7EEA32255}" type="presParOf" srcId="{1C7CC286-4C5C-4FA4-BE17-3826C480ACC3}" destId="{69260D38-1233-4863-BE43-CF11F8E29172}" srcOrd="1" destOrd="0" presId="urn:microsoft.com/office/officeart/2005/8/layout/hProcess9"/>
    <dgm:cxn modelId="{6A69A37A-ECF6-4BD5-9DC7-C352EF6B3451}" type="presParOf" srcId="{69260D38-1233-4863-BE43-CF11F8E29172}" destId="{D87D6006-AC32-499C-B499-C72394161DB8}" srcOrd="0" destOrd="0" presId="urn:microsoft.com/office/officeart/2005/8/layout/hProcess9"/>
    <dgm:cxn modelId="{43029E7E-F888-4B1C-9404-0A829CDB02AF}" type="presParOf" srcId="{69260D38-1233-4863-BE43-CF11F8E29172}" destId="{8B5631E5-E75B-4E75-9356-48E5239BA760}" srcOrd="1" destOrd="0" presId="urn:microsoft.com/office/officeart/2005/8/layout/hProcess9"/>
    <dgm:cxn modelId="{926C063E-8730-456E-B7E8-04A5AB50B3D6}" type="presParOf" srcId="{69260D38-1233-4863-BE43-CF11F8E29172}" destId="{4D3A8C1C-BF9E-4BCC-8EBE-71D4827F151A}" srcOrd="2" destOrd="0" presId="urn:microsoft.com/office/officeart/2005/8/layout/hProcess9"/>
    <dgm:cxn modelId="{8DBF3EDB-1B54-45C6-AC59-431670C20B75}" type="presParOf" srcId="{69260D38-1233-4863-BE43-CF11F8E29172}" destId="{EDFA4162-4365-448C-B1A2-3319F1C8FD7E}" srcOrd="3" destOrd="0" presId="urn:microsoft.com/office/officeart/2005/8/layout/hProcess9"/>
    <dgm:cxn modelId="{CDF8EC75-DE5A-4750-AE67-6923CFE37ACB}" type="presParOf" srcId="{69260D38-1233-4863-BE43-CF11F8E29172}" destId="{2B0D791A-BD6A-4203-BE37-42EF8963B0B1}"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66AC546-2E76-4856-9C37-AE663C2B947A}">
      <dsp:nvSpPr>
        <dsp:cNvPr id="0" name=""/>
        <dsp:cNvSpPr/>
      </dsp:nvSpPr>
      <dsp:spPr>
        <a:xfrm>
          <a:off x="508298" y="0"/>
          <a:ext cx="5760719" cy="3851429"/>
        </a:xfrm>
        <a:prstGeom prst="rightArrow">
          <a:avLst/>
        </a:prstGeom>
        <a:solidFill>
          <a:schemeClr val="accent1">
            <a:tint val="4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dsp:style>
    </dsp:sp>
    <dsp:sp modelId="{D87D6006-AC32-499C-B499-C72394161DB8}">
      <dsp:nvSpPr>
        <dsp:cNvPr id="0" name=""/>
        <dsp:cNvSpPr/>
      </dsp:nvSpPr>
      <dsp:spPr>
        <a:xfrm>
          <a:off x="800" y="1155428"/>
          <a:ext cx="2160397" cy="154057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t>Creation</a:t>
          </a:r>
          <a:endParaRPr lang="en-US" sz="2600" b="1" kern="1200" dirty="0"/>
        </a:p>
      </dsp:txBody>
      <dsp:txXfrm>
        <a:off x="800" y="1155428"/>
        <a:ext cx="2160397" cy="1540571"/>
      </dsp:txXfrm>
    </dsp:sp>
    <dsp:sp modelId="{4D3A8C1C-BF9E-4BCC-8EBE-71D4827F151A}">
      <dsp:nvSpPr>
        <dsp:cNvPr id="0" name=""/>
        <dsp:cNvSpPr/>
      </dsp:nvSpPr>
      <dsp:spPr>
        <a:xfrm>
          <a:off x="2308459" y="1155428"/>
          <a:ext cx="2160397" cy="154057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t>Preparation</a:t>
          </a:r>
          <a:endParaRPr lang="en-US" sz="2600" b="1" kern="1200" dirty="0"/>
        </a:p>
      </dsp:txBody>
      <dsp:txXfrm>
        <a:off x="2308459" y="1155428"/>
        <a:ext cx="2160397" cy="1540571"/>
      </dsp:txXfrm>
    </dsp:sp>
    <dsp:sp modelId="{2B0D791A-BD6A-4203-BE37-42EF8963B0B1}">
      <dsp:nvSpPr>
        <dsp:cNvPr id="0" name=""/>
        <dsp:cNvSpPr/>
      </dsp:nvSpPr>
      <dsp:spPr>
        <a:xfrm>
          <a:off x="4616118" y="1155428"/>
          <a:ext cx="2160397" cy="1540571"/>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b="1" kern="1200" dirty="0" smtClean="0"/>
            <a:t>Presentation</a:t>
          </a:r>
          <a:endParaRPr lang="en-US" sz="2600" b="1" kern="1200" dirty="0"/>
        </a:p>
      </dsp:txBody>
      <dsp:txXfrm>
        <a:off x="4616118" y="1155428"/>
        <a:ext cx="2160397" cy="1540571"/>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DBDB6E-8A17-4940-B351-21E5D3F8B123}" type="datetimeFigureOut">
              <a:rPr lang="en-US" smtClean="0"/>
              <a:pPr/>
              <a:t>8/5/2012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EC8007-37B2-42B0-8496-C1441D24D50E}" type="slidenum">
              <a:rPr lang="en-US" smtClean="0"/>
              <a:pPr/>
              <a:t>‹#›</a:t>
            </a:fld>
            <a:endParaRPr lang="en-US"/>
          </a:p>
        </p:txBody>
      </p:sp>
    </p:spTree>
    <p:extLst>
      <p:ext uri="{BB962C8B-B14F-4D97-AF65-F5344CB8AC3E}">
        <p14:creationId xmlns:p14="http://schemas.microsoft.com/office/powerpoint/2010/main" xmlns="" val="1679553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86C7E-B403-48FE-BEFC-770DF10BC65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86C7E-B403-48FE-BEFC-770DF10BC65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86C7E-B403-48FE-BEFC-770DF10BC65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86C7E-B403-48FE-BEFC-770DF10BC65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186C7E-B403-48FE-BEFC-770DF10BC65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186C7E-B403-48FE-BEFC-770DF10BC65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186C7E-B403-48FE-BEFC-770DF10BC65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86C7E-B403-48FE-BEFC-770DF10BC65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186C7E-B403-48FE-BEFC-770DF10BC65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86C7E-B403-48FE-BEFC-770DF10BC65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186C7E-B403-48FE-BEFC-770DF10BC65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186C7E-B403-48FE-BEFC-770DF10BC65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ctrTitle"/>
          </p:nvPr>
        </p:nvSpPr>
        <p:spPr>
          <a:xfrm>
            <a:off x="1371600" y="1447800"/>
            <a:ext cx="6666155" cy="3048000"/>
          </a:xfrm>
        </p:spPr>
        <p:txBody>
          <a:bodyPr>
            <a:normAutofit/>
          </a:bodyPr>
          <a:lstStyle/>
          <a:p>
            <a:r>
              <a:rPr lang="en-US" b="1" dirty="0" smtClean="0"/>
              <a:t>Presentation Skills</a:t>
            </a:r>
            <a:br>
              <a:rPr lang="en-US" b="1" dirty="0" smtClean="0"/>
            </a:br>
            <a:r>
              <a:rPr lang="en-US" b="1" dirty="0" smtClean="0"/>
              <a:t/>
            </a:r>
            <a:br>
              <a:rPr lang="en-US" b="1" dirty="0" smtClean="0"/>
            </a:br>
            <a:r>
              <a:rPr lang="en-US" b="1" dirty="0" smtClean="0"/>
              <a:t>The </a:t>
            </a:r>
            <a:r>
              <a:rPr lang="en-US" b="1" dirty="0" smtClean="0"/>
              <a:t>‘Three</a:t>
            </a:r>
            <a:r>
              <a:rPr lang="en-US" b="1" dirty="0"/>
              <a:t>’ </a:t>
            </a:r>
            <a:r>
              <a:rPr lang="en-US" b="1" dirty="0" smtClean="0"/>
              <a:t>Stage Process</a:t>
            </a:r>
            <a:endParaRPr lang="en-US" altLang="zh-CN" b="1" dirty="0" smtClean="0">
              <a:ea typeface="宋体" charset="-122"/>
            </a:endParaRPr>
          </a:p>
        </p:txBody>
      </p:sp>
    </p:spTree>
    <p:extLst>
      <p:ext uri="{BB962C8B-B14F-4D97-AF65-F5344CB8AC3E}">
        <p14:creationId xmlns:p14="http://schemas.microsoft.com/office/powerpoint/2010/main" xmlns="" val="2911609646"/>
      </p:ext>
    </p:extLst>
  </p:cSld>
  <p:clrMapOvr>
    <a:masterClrMapping/>
  </p:clrMapOvr>
  <p:transition spd="med">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Autofit/>
          </a:bodyPr>
          <a:lstStyle/>
          <a:p>
            <a:r>
              <a:rPr lang="en-US" dirty="0" smtClean="0"/>
              <a:t/>
            </a:r>
            <a:br>
              <a:rPr lang="en-US" dirty="0" smtClean="0"/>
            </a:br>
            <a:r>
              <a:rPr lang="en-US" dirty="0" smtClean="0"/>
              <a:t>The </a:t>
            </a:r>
            <a:r>
              <a:rPr lang="en-US" dirty="0" smtClean="0"/>
              <a:t>‘Three’ Stage </a:t>
            </a:r>
            <a:r>
              <a:rPr lang="en-US" dirty="0"/>
              <a:t>P</a:t>
            </a:r>
            <a:r>
              <a:rPr lang="en-US" dirty="0" smtClean="0"/>
              <a:t>rocess</a:t>
            </a:r>
            <a:br>
              <a:rPr lang="en-US" dirty="0" smtClean="0"/>
            </a:b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2450646352"/>
              </p:ext>
            </p:extLst>
          </p:nvPr>
        </p:nvGraphicFramePr>
        <p:xfrm>
          <a:off x="1043492" y="1981200"/>
          <a:ext cx="6777317" cy="38514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51186C7E-B403-48FE-BEFC-770DF10BC653}" type="slidenum">
              <a:rPr lang="en-US" smtClean="0"/>
              <a:pPr/>
              <a:t>2</a:t>
            </a:fld>
            <a:endParaRPr lang="en-US"/>
          </a:p>
        </p:txBody>
      </p:sp>
    </p:spTree>
    <p:extLst>
      <p:ext uri="{BB962C8B-B14F-4D97-AF65-F5344CB8AC3E}">
        <p14:creationId xmlns:p14="http://schemas.microsoft.com/office/powerpoint/2010/main" xmlns="" val="1169944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Stage </a:t>
            </a:r>
            <a:r>
              <a:rPr lang="en-US" b="1" dirty="0" smtClean="0"/>
              <a:t>1: Creation</a:t>
            </a:r>
            <a:br>
              <a:rPr lang="en-US" b="1" dirty="0" smtClean="0"/>
            </a:br>
            <a:endParaRPr lang="en-US" b="1" dirty="0"/>
          </a:p>
        </p:txBody>
      </p:sp>
      <p:sp>
        <p:nvSpPr>
          <p:cNvPr id="3" name="Content Placeholder 2"/>
          <p:cNvSpPr>
            <a:spLocks noGrp="1"/>
          </p:cNvSpPr>
          <p:nvPr>
            <p:ph idx="1"/>
          </p:nvPr>
        </p:nvSpPr>
        <p:spPr>
          <a:xfrm>
            <a:off x="1043492" y="1828800"/>
            <a:ext cx="7643308" cy="4003829"/>
          </a:xfrm>
        </p:spPr>
        <p:txBody>
          <a:bodyPr>
            <a:normAutofit fontScale="92500" lnSpcReduction="10000"/>
          </a:bodyPr>
          <a:lstStyle/>
          <a:p>
            <a:pPr>
              <a:lnSpc>
                <a:spcPct val="150000"/>
              </a:lnSpc>
              <a:buNone/>
            </a:pPr>
            <a:r>
              <a:rPr lang="en-US" dirty="0" smtClean="0"/>
              <a:t>	Tends </a:t>
            </a:r>
            <a:r>
              <a:rPr lang="en-US" dirty="0" smtClean="0"/>
              <a:t>to be overlooked by many but is crucial</a:t>
            </a:r>
          </a:p>
          <a:p>
            <a:pPr marL="822960" lvl="1" indent="-457200">
              <a:lnSpc>
                <a:spcPct val="150000"/>
              </a:lnSpc>
              <a:buFont typeface="+mj-lt"/>
              <a:buAutoNum type="arabicPeriod"/>
            </a:pPr>
            <a:r>
              <a:rPr lang="en-US" dirty="0" smtClean="0"/>
              <a:t>Selecting a topic</a:t>
            </a:r>
          </a:p>
          <a:p>
            <a:pPr marL="822960" lvl="1" indent="-457200">
              <a:lnSpc>
                <a:spcPct val="150000"/>
              </a:lnSpc>
              <a:buFont typeface="+mj-lt"/>
              <a:buAutoNum type="arabicPeriod"/>
            </a:pPr>
            <a:r>
              <a:rPr lang="en-US" dirty="0" smtClean="0"/>
              <a:t>Setting Clear </a:t>
            </a:r>
            <a:r>
              <a:rPr lang="en-US" dirty="0"/>
              <a:t>O</a:t>
            </a:r>
            <a:r>
              <a:rPr lang="en-US" dirty="0" smtClean="0"/>
              <a:t>bjectives &amp; Specific </a:t>
            </a:r>
            <a:r>
              <a:rPr lang="en-US" dirty="0"/>
              <a:t>G</a:t>
            </a:r>
            <a:r>
              <a:rPr lang="en-US" dirty="0" smtClean="0"/>
              <a:t>oals</a:t>
            </a:r>
          </a:p>
          <a:p>
            <a:pPr marL="822960" lvl="1" indent="-457200">
              <a:lnSpc>
                <a:spcPct val="150000"/>
              </a:lnSpc>
              <a:buFont typeface="+mj-lt"/>
              <a:buAutoNum type="arabicPeriod"/>
            </a:pPr>
            <a:r>
              <a:rPr lang="en-US" dirty="0" smtClean="0"/>
              <a:t>Conducting Research</a:t>
            </a:r>
          </a:p>
          <a:p>
            <a:pPr marL="822960" lvl="1" indent="-457200">
              <a:lnSpc>
                <a:spcPct val="150000"/>
              </a:lnSpc>
              <a:buFont typeface="+mj-lt"/>
              <a:buAutoNum type="arabicPeriod"/>
            </a:pPr>
            <a:r>
              <a:rPr lang="en-US" dirty="0" smtClean="0"/>
              <a:t>Audience Analysis</a:t>
            </a:r>
          </a:p>
          <a:p>
            <a:pPr marL="822960" lvl="1" indent="-457200">
              <a:lnSpc>
                <a:spcPct val="150000"/>
              </a:lnSpc>
              <a:buFont typeface="+mj-lt"/>
              <a:buAutoNum type="arabicPeriod"/>
            </a:pPr>
            <a:r>
              <a:rPr lang="en-US" dirty="0" smtClean="0"/>
              <a:t>Creating an Outline</a:t>
            </a:r>
          </a:p>
          <a:p>
            <a:pPr marL="6858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3</a:t>
            </a:fld>
            <a:endParaRPr lang="en-US"/>
          </a:p>
        </p:txBody>
      </p:sp>
    </p:spTree>
    <p:extLst>
      <p:ext uri="{BB962C8B-B14F-4D97-AF65-F5344CB8AC3E}">
        <p14:creationId xmlns:p14="http://schemas.microsoft.com/office/powerpoint/2010/main" xmlns="" val="672933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Stage </a:t>
            </a:r>
            <a:r>
              <a:rPr lang="en-US" b="1" dirty="0" smtClean="0"/>
              <a:t>1: Creation</a:t>
            </a:r>
            <a:br>
              <a:rPr lang="en-US" b="1" dirty="0" smtClean="0"/>
            </a:br>
            <a:endParaRPr lang="en-US" b="1" dirty="0"/>
          </a:p>
        </p:txBody>
      </p:sp>
      <p:sp>
        <p:nvSpPr>
          <p:cNvPr id="3" name="Content Placeholder 2"/>
          <p:cNvSpPr>
            <a:spLocks noGrp="1"/>
          </p:cNvSpPr>
          <p:nvPr>
            <p:ph idx="1"/>
          </p:nvPr>
        </p:nvSpPr>
        <p:spPr>
          <a:xfrm>
            <a:off x="1043492" y="1905000"/>
            <a:ext cx="6777317" cy="3927629"/>
          </a:xfrm>
        </p:spPr>
        <p:txBody>
          <a:bodyPr>
            <a:normAutofit lnSpcReduction="10000"/>
          </a:bodyPr>
          <a:lstStyle/>
          <a:p>
            <a:pPr marL="525780" indent="-457200">
              <a:lnSpc>
                <a:spcPct val="150000"/>
              </a:lnSpc>
              <a:buFont typeface="+mj-lt"/>
              <a:buAutoNum type="arabicPeriod" startAt="6"/>
            </a:pPr>
            <a:r>
              <a:rPr lang="en-US" dirty="0" smtClean="0"/>
              <a:t>Using Microsoft PowerPoint</a:t>
            </a:r>
          </a:p>
          <a:p>
            <a:pPr marL="525780" indent="-457200">
              <a:lnSpc>
                <a:spcPct val="150000"/>
              </a:lnSpc>
              <a:buFont typeface="+mj-lt"/>
              <a:buAutoNum type="arabicPeriod" startAt="6"/>
            </a:pPr>
            <a:r>
              <a:rPr lang="en-US" dirty="0" smtClean="0"/>
              <a:t>Inserting Content</a:t>
            </a:r>
          </a:p>
          <a:p>
            <a:pPr marL="525780" indent="-457200">
              <a:lnSpc>
                <a:spcPct val="150000"/>
              </a:lnSpc>
              <a:buFont typeface="+mj-lt"/>
              <a:buAutoNum type="arabicPeriod" startAt="6"/>
            </a:pPr>
            <a:r>
              <a:rPr lang="en-US" dirty="0" smtClean="0"/>
              <a:t>Using Appropriate media</a:t>
            </a:r>
          </a:p>
          <a:p>
            <a:pPr marL="525780" indent="-457200">
              <a:lnSpc>
                <a:spcPct val="150000"/>
              </a:lnSpc>
              <a:buFont typeface="+mj-lt"/>
              <a:buAutoNum type="arabicPeriod" startAt="6"/>
            </a:pPr>
            <a:r>
              <a:rPr lang="en-US" dirty="0" smtClean="0"/>
              <a:t>Prepare Additional Material</a:t>
            </a:r>
          </a:p>
          <a:p>
            <a:pPr marL="525780" indent="-457200">
              <a:lnSpc>
                <a:spcPct val="150000"/>
              </a:lnSpc>
              <a:buFont typeface="+mj-lt"/>
              <a:buAutoNum type="arabicPeriod" startAt="6"/>
            </a:pPr>
            <a:r>
              <a:rPr lang="en-US" dirty="0" smtClean="0"/>
              <a:t>Confirmation Process</a:t>
            </a:r>
          </a:p>
          <a:p>
            <a:pPr marL="525780" indent="-457200">
              <a:lnSpc>
                <a:spcPct val="150000"/>
              </a:lnSpc>
              <a:buFont typeface="+mj-lt"/>
              <a:buAutoNum type="arabicPeriod" startAt="6"/>
            </a:pP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4</a:t>
            </a:fld>
            <a:endParaRPr lang="en-US"/>
          </a:p>
        </p:txBody>
      </p:sp>
    </p:spTree>
    <p:extLst>
      <p:ext uri="{BB962C8B-B14F-4D97-AF65-F5344CB8AC3E}">
        <p14:creationId xmlns:p14="http://schemas.microsoft.com/office/powerpoint/2010/main" xmlns="" val="17926011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fontScale="90000"/>
          </a:bodyPr>
          <a:lstStyle/>
          <a:p>
            <a:r>
              <a:rPr lang="en-US" dirty="0" smtClean="0"/>
              <a:t/>
            </a:r>
            <a:br>
              <a:rPr lang="en-US" dirty="0" smtClean="0"/>
            </a:br>
            <a:r>
              <a:rPr lang="en-US" b="1" dirty="0" smtClean="0"/>
              <a:t>Stage </a:t>
            </a:r>
            <a:r>
              <a:rPr lang="en-US" b="1" dirty="0" smtClean="0"/>
              <a:t>2: Preparation</a:t>
            </a:r>
            <a:br>
              <a:rPr lang="en-US" b="1" dirty="0" smtClean="0"/>
            </a:br>
            <a:endParaRPr lang="en-US" b="1" dirty="0"/>
          </a:p>
        </p:txBody>
      </p:sp>
      <p:sp>
        <p:nvSpPr>
          <p:cNvPr id="3" name="Content Placeholder 2"/>
          <p:cNvSpPr>
            <a:spLocks noGrp="1"/>
          </p:cNvSpPr>
          <p:nvPr>
            <p:ph idx="1"/>
          </p:nvPr>
        </p:nvSpPr>
        <p:spPr>
          <a:xfrm>
            <a:off x="1043492" y="2057400"/>
            <a:ext cx="6777317" cy="3775229"/>
          </a:xfrm>
        </p:spPr>
        <p:txBody>
          <a:bodyPr/>
          <a:lstStyle/>
          <a:p>
            <a:pPr>
              <a:lnSpc>
                <a:spcPct val="150000"/>
              </a:lnSpc>
            </a:pPr>
            <a:r>
              <a:rPr lang="en-US" dirty="0" smtClean="0"/>
              <a:t>Rehearsals</a:t>
            </a:r>
          </a:p>
          <a:p>
            <a:pPr>
              <a:lnSpc>
                <a:spcPct val="150000"/>
              </a:lnSpc>
            </a:pPr>
            <a:r>
              <a:rPr lang="en-US" dirty="0" smtClean="0"/>
              <a:t>Sleep</a:t>
            </a:r>
          </a:p>
          <a:p>
            <a:pPr>
              <a:lnSpc>
                <a:spcPct val="150000"/>
              </a:lnSpc>
            </a:pPr>
            <a:r>
              <a:rPr lang="en-US" dirty="0" smtClean="0"/>
              <a:t>Dress for the Occasion</a:t>
            </a:r>
          </a:p>
          <a:p>
            <a:pPr>
              <a:lnSpc>
                <a:spcPct val="150000"/>
              </a:lnSpc>
            </a:pPr>
            <a:r>
              <a:rPr lang="en-US" dirty="0" smtClean="0"/>
              <a:t>Arrive early</a:t>
            </a:r>
          </a:p>
        </p:txBody>
      </p:sp>
      <p:sp>
        <p:nvSpPr>
          <p:cNvPr id="4" name="Slide Number Placeholder 3"/>
          <p:cNvSpPr>
            <a:spLocks noGrp="1"/>
          </p:cNvSpPr>
          <p:nvPr>
            <p:ph type="sldNum" sz="quarter" idx="12"/>
          </p:nvPr>
        </p:nvSpPr>
        <p:spPr/>
        <p:txBody>
          <a:bodyPr/>
          <a:lstStyle/>
          <a:p>
            <a:fld id="{51186C7E-B403-48FE-BEFC-770DF10BC653}" type="slidenum">
              <a:rPr lang="en-US" smtClean="0"/>
              <a:pPr/>
              <a:t>5</a:t>
            </a:fld>
            <a:endParaRPr lang="en-US"/>
          </a:p>
        </p:txBody>
      </p:sp>
    </p:spTree>
    <p:extLst>
      <p:ext uri="{BB962C8B-B14F-4D97-AF65-F5344CB8AC3E}">
        <p14:creationId xmlns:p14="http://schemas.microsoft.com/office/powerpoint/2010/main" xmlns="" val="35548334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Stage </a:t>
            </a:r>
            <a:r>
              <a:rPr lang="en-US" b="1" dirty="0" smtClean="0"/>
              <a:t>3: Presenting Effectively</a:t>
            </a:r>
            <a:br>
              <a:rPr lang="en-US" b="1" dirty="0" smtClean="0"/>
            </a:br>
            <a:endParaRPr lang="en-US" b="1" dirty="0"/>
          </a:p>
        </p:txBody>
      </p:sp>
      <p:sp>
        <p:nvSpPr>
          <p:cNvPr id="3" name="Content Placeholder 2"/>
          <p:cNvSpPr>
            <a:spLocks noGrp="1"/>
          </p:cNvSpPr>
          <p:nvPr>
            <p:ph idx="1"/>
          </p:nvPr>
        </p:nvSpPr>
        <p:spPr>
          <a:xfrm>
            <a:off x="1043492" y="1828800"/>
            <a:ext cx="6777317" cy="4003829"/>
          </a:xfrm>
        </p:spPr>
        <p:txBody>
          <a:bodyPr>
            <a:normAutofit fontScale="92500" lnSpcReduction="10000"/>
          </a:bodyPr>
          <a:lstStyle/>
          <a:p>
            <a:pPr>
              <a:lnSpc>
                <a:spcPct val="150000"/>
              </a:lnSpc>
              <a:buFont typeface="Wingdings" pitchFamily="2" charset="2"/>
              <a:buChar char="Ø"/>
            </a:pPr>
            <a:r>
              <a:rPr lang="en-US" dirty="0" smtClean="0"/>
              <a:t>At the beginning of the Presentation:</a:t>
            </a:r>
          </a:p>
          <a:p>
            <a:pPr marL="822960" lvl="1" indent="-457200">
              <a:lnSpc>
                <a:spcPct val="150000"/>
              </a:lnSpc>
            </a:pPr>
            <a:r>
              <a:rPr lang="en-US" dirty="0" smtClean="0"/>
              <a:t>Introduce self, title, background (if necessary)</a:t>
            </a:r>
          </a:p>
          <a:p>
            <a:pPr marL="822960" lvl="1" indent="-457200">
              <a:lnSpc>
                <a:spcPct val="150000"/>
              </a:lnSpc>
            </a:pPr>
            <a:r>
              <a:rPr lang="en-US" dirty="0" smtClean="0"/>
              <a:t>Setting the theme: Involve the Audience</a:t>
            </a:r>
          </a:p>
          <a:p>
            <a:pPr marL="822960" lvl="1" indent="-457200">
              <a:lnSpc>
                <a:spcPct val="150000"/>
              </a:lnSpc>
            </a:pPr>
            <a:r>
              <a:rPr lang="en-US" dirty="0" smtClean="0"/>
              <a:t>Explain ground rules</a:t>
            </a:r>
          </a:p>
          <a:p>
            <a:pPr marL="822960" lvl="1" indent="-457200">
              <a:lnSpc>
                <a:spcPct val="150000"/>
              </a:lnSpc>
            </a:pPr>
            <a:r>
              <a:rPr lang="en-US" dirty="0" smtClean="0"/>
              <a:t>Specify Agenda/Outline</a:t>
            </a:r>
          </a:p>
          <a:p>
            <a:pPr marL="822960" lvl="1" indent="-457200">
              <a:lnSpc>
                <a:spcPct val="150000"/>
              </a:lnSpc>
              <a:buFont typeface="+mj-lt"/>
              <a:buAutoNum type="arabicPeriod"/>
            </a:pPr>
            <a:endParaRPr lang="en-US" dirty="0" smtClean="0"/>
          </a:p>
          <a:p>
            <a:pPr marL="822960" lvl="1" indent="-457200">
              <a:lnSpc>
                <a:spcPct val="150000"/>
              </a:lnSpc>
              <a:buFont typeface="+mj-lt"/>
              <a:buAutoNum type="arabicPeriod"/>
            </a:pPr>
            <a:endParaRPr lang="en-US" dirty="0" smtClean="0"/>
          </a:p>
          <a:p>
            <a:pPr marL="68580" indent="0">
              <a:buNone/>
            </a:pP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6</a:t>
            </a:fld>
            <a:endParaRPr lang="en-US"/>
          </a:p>
        </p:txBody>
      </p:sp>
    </p:spTree>
    <p:extLst>
      <p:ext uri="{BB962C8B-B14F-4D97-AF65-F5344CB8AC3E}">
        <p14:creationId xmlns:p14="http://schemas.microsoft.com/office/powerpoint/2010/main" xmlns="" val="30491132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066800" y="990600"/>
            <a:ext cx="7024744" cy="1143000"/>
          </a:xfrm>
        </p:spPr>
        <p:txBody>
          <a:bodyPr>
            <a:normAutofit fontScale="90000"/>
          </a:bodyPr>
          <a:lstStyle/>
          <a:p>
            <a:r>
              <a:rPr lang="en-US" dirty="0" smtClean="0"/>
              <a:t>Stage 3: Presenting Effectively</a:t>
            </a:r>
            <a:br>
              <a:rPr lang="en-US" dirty="0" smtClean="0"/>
            </a:br>
            <a:endParaRPr lang="en-US" dirty="0"/>
          </a:p>
        </p:txBody>
      </p:sp>
      <p:sp>
        <p:nvSpPr>
          <p:cNvPr id="3" name="Content Placeholder 2"/>
          <p:cNvSpPr>
            <a:spLocks noGrp="1"/>
          </p:cNvSpPr>
          <p:nvPr>
            <p:ph idx="1"/>
          </p:nvPr>
        </p:nvSpPr>
        <p:spPr>
          <a:xfrm>
            <a:off x="1043492" y="1905000"/>
            <a:ext cx="6777317" cy="4267200"/>
          </a:xfrm>
        </p:spPr>
        <p:txBody>
          <a:bodyPr/>
          <a:lstStyle/>
          <a:p>
            <a:pPr marL="822960" lvl="1" indent="-457200">
              <a:lnSpc>
                <a:spcPct val="150000"/>
              </a:lnSpc>
            </a:pPr>
            <a:r>
              <a:rPr lang="en-US" dirty="0" smtClean="0"/>
              <a:t>Use the PowerPoint slides as Guide Involve the Audience</a:t>
            </a:r>
          </a:p>
          <a:p>
            <a:pPr marL="822960" lvl="1" indent="-457200">
              <a:lnSpc>
                <a:spcPct val="150000"/>
              </a:lnSpc>
            </a:pPr>
            <a:r>
              <a:rPr lang="en-US" dirty="0" smtClean="0"/>
              <a:t>Start presentation on time</a:t>
            </a:r>
          </a:p>
          <a:p>
            <a:pPr marL="822960" lvl="1" indent="-457200">
              <a:lnSpc>
                <a:spcPct val="150000"/>
              </a:lnSpc>
            </a:pPr>
            <a:r>
              <a:rPr lang="en-US" dirty="0" smtClean="0"/>
              <a:t>Have confidence</a:t>
            </a:r>
          </a:p>
          <a:p>
            <a:pPr marL="822960" lvl="1" indent="-457200">
              <a:lnSpc>
                <a:spcPct val="150000"/>
              </a:lnSpc>
            </a:pPr>
            <a:r>
              <a:rPr lang="en-US" dirty="0" smtClean="0"/>
              <a:t>Develop eye Contact</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7</a:t>
            </a:fld>
            <a:endParaRPr lang="en-US"/>
          </a:p>
        </p:txBody>
      </p:sp>
    </p:spTree>
    <p:extLst>
      <p:ext uri="{BB962C8B-B14F-4D97-AF65-F5344CB8AC3E}">
        <p14:creationId xmlns:p14="http://schemas.microsoft.com/office/powerpoint/2010/main" xmlns="" val="30844135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325562"/>
          </a:xfrm>
        </p:spPr>
        <p:txBody>
          <a:bodyPr>
            <a:normAutofit fontScale="90000"/>
          </a:bodyPr>
          <a:lstStyle/>
          <a:p>
            <a:r>
              <a:rPr lang="en-US" dirty="0" smtClean="0"/>
              <a:t/>
            </a:r>
            <a:br>
              <a:rPr lang="en-US" dirty="0" smtClean="0"/>
            </a:br>
            <a:r>
              <a:rPr lang="en-US" b="1" dirty="0" smtClean="0"/>
              <a:t>Stage </a:t>
            </a:r>
            <a:r>
              <a:rPr lang="en-US" b="1" dirty="0" smtClean="0"/>
              <a:t>3: Presenting Effectively</a:t>
            </a:r>
            <a:r>
              <a:rPr lang="en-US" dirty="0" smtClean="0"/>
              <a:t/>
            </a:r>
            <a:br>
              <a:rPr lang="en-US" dirty="0" smtClean="0"/>
            </a:br>
            <a:endParaRPr lang="en-US" dirty="0"/>
          </a:p>
        </p:txBody>
      </p:sp>
      <p:sp>
        <p:nvSpPr>
          <p:cNvPr id="3" name="Content Placeholder 2"/>
          <p:cNvSpPr>
            <a:spLocks noGrp="1"/>
          </p:cNvSpPr>
          <p:nvPr>
            <p:ph idx="1"/>
          </p:nvPr>
        </p:nvSpPr>
        <p:spPr>
          <a:xfrm>
            <a:off x="1371600" y="1905000"/>
            <a:ext cx="6449209" cy="3927629"/>
          </a:xfrm>
        </p:spPr>
        <p:txBody>
          <a:bodyPr>
            <a:normAutofit lnSpcReduction="10000"/>
          </a:bodyPr>
          <a:lstStyle/>
          <a:p>
            <a:pPr marL="525780" indent="-457200">
              <a:lnSpc>
                <a:spcPct val="150000"/>
              </a:lnSpc>
            </a:pPr>
            <a:r>
              <a:rPr lang="en-US" dirty="0" smtClean="0"/>
              <a:t>Body Movements: Gestures</a:t>
            </a:r>
          </a:p>
          <a:p>
            <a:pPr marL="525780" indent="-457200">
              <a:lnSpc>
                <a:spcPct val="150000"/>
              </a:lnSpc>
            </a:pPr>
            <a:r>
              <a:rPr lang="en-US" dirty="0" smtClean="0"/>
              <a:t>Voice: Effective Pitch</a:t>
            </a:r>
          </a:p>
          <a:p>
            <a:pPr marL="525780" indent="-457200">
              <a:lnSpc>
                <a:spcPct val="150000"/>
              </a:lnSpc>
            </a:pPr>
            <a:r>
              <a:rPr lang="en-US" dirty="0" smtClean="0"/>
              <a:t> Poise: Standing/ Sitting</a:t>
            </a:r>
          </a:p>
          <a:p>
            <a:pPr marL="525780" indent="-457200">
              <a:lnSpc>
                <a:spcPct val="150000"/>
              </a:lnSpc>
            </a:pPr>
            <a:r>
              <a:rPr lang="en-US" dirty="0" smtClean="0"/>
              <a:t>Handling Questions</a:t>
            </a:r>
          </a:p>
          <a:p>
            <a:pPr marL="525780" indent="-457200">
              <a:lnSpc>
                <a:spcPct val="150000"/>
              </a:lnSpc>
            </a:pPr>
            <a:r>
              <a:rPr lang="en-US" dirty="0" smtClean="0"/>
              <a:t>Reminders</a:t>
            </a:r>
          </a:p>
          <a:p>
            <a:pPr marL="68580" indent="0">
              <a:buNone/>
            </a:pP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8</a:t>
            </a:fld>
            <a:endParaRPr lang="en-US"/>
          </a:p>
        </p:txBody>
      </p:sp>
    </p:spTree>
    <p:extLst>
      <p:ext uri="{BB962C8B-B14F-4D97-AF65-F5344CB8AC3E}">
        <p14:creationId xmlns:p14="http://schemas.microsoft.com/office/powerpoint/2010/main" xmlns="" val="39895997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609600"/>
            <a:ext cx="8229600" cy="808038"/>
          </a:xfrm>
        </p:spPr>
        <p:txBody>
          <a:bodyPr>
            <a:normAutofit/>
          </a:bodyPr>
          <a:lstStyle/>
          <a:p>
            <a:r>
              <a:rPr lang="en-US" b="1" dirty="0" smtClean="0"/>
              <a:t>Presentation Skills</a:t>
            </a:r>
            <a:endParaRPr lang="en-US" altLang="zh-CN" b="1" dirty="0" smtClean="0">
              <a:ea typeface="宋体" charset="-122"/>
            </a:endParaRPr>
          </a:p>
        </p:txBody>
      </p:sp>
      <p:sp>
        <p:nvSpPr>
          <p:cNvPr id="4" name="Subtitle 3"/>
          <p:cNvSpPr>
            <a:spLocks noGrp="1"/>
          </p:cNvSpPr>
          <p:nvPr>
            <p:ph sz="half" idx="1"/>
          </p:nvPr>
        </p:nvSpPr>
        <p:spPr>
          <a:xfrm>
            <a:off x="2667000" y="1752600"/>
            <a:ext cx="4038600" cy="762000"/>
          </a:xfrm>
        </p:spPr>
        <p:txBody>
          <a:bodyPr/>
          <a:lstStyle/>
          <a:p>
            <a:pPr>
              <a:buNone/>
            </a:pPr>
            <a:r>
              <a:rPr lang="en-US" altLang="zh-CN" dirty="0" smtClean="0">
                <a:solidFill>
                  <a:schemeClr val="tx1"/>
                </a:solidFill>
                <a:ea typeface="宋体" charset="-122"/>
              </a:rPr>
              <a:t>	Som</a:t>
            </a:r>
            <a:r>
              <a:rPr lang="en-US" altLang="zh-CN" dirty="0" smtClean="0">
                <a:solidFill>
                  <a:schemeClr val="tx1"/>
                </a:solidFill>
                <a:ea typeface="宋体" charset="-122"/>
              </a:rPr>
              <a:t>e </a:t>
            </a:r>
            <a:r>
              <a:rPr lang="en-US" altLang="zh-CN" dirty="0" smtClean="0">
                <a:solidFill>
                  <a:schemeClr val="tx1"/>
                </a:solidFill>
                <a:ea typeface="宋体" charset="-122"/>
              </a:rPr>
              <a:t>Do’s &amp; Don’ts</a:t>
            </a:r>
            <a:endParaRPr lang="en-US" dirty="0">
              <a:solidFill>
                <a:schemeClr val="tx1"/>
              </a:solidFill>
            </a:endParaRPr>
          </a:p>
        </p:txBody>
      </p:sp>
      <p:pic>
        <p:nvPicPr>
          <p:cNvPr id="6" name="Content Placeholder 5" descr="present.jpg"/>
          <p:cNvPicPr>
            <a:picLocks noGrp="1" noChangeAspect="1"/>
          </p:cNvPicPr>
          <p:nvPr>
            <p:ph sz="half" idx="2"/>
          </p:nvPr>
        </p:nvPicPr>
        <p:blipFill>
          <a:blip r:embed="rId2" cstate="print"/>
          <a:stretch>
            <a:fillRect/>
          </a:stretch>
        </p:blipFill>
        <p:spPr>
          <a:xfrm>
            <a:off x="2286000" y="2895600"/>
            <a:ext cx="4572000" cy="3042920"/>
          </a:xfrm>
        </p:spPr>
      </p:pic>
    </p:spTree>
    <p:extLst>
      <p:ext uri="{BB962C8B-B14F-4D97-AF65-F5344CB8AC3E}">
        <p14:creationId xmlns:p14="http://schemas.microsoft.com/office/powerpoint/2010/main" xmlns="" val="2298725628"/>
      </p:ext>
    </p:extLst>
  </p:cSld>
  <p:clrMapOvr>
    <a:masterClrMapping/>
  </p:clrMapOvr>
  <p:transition spd="med">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Some </a:t>
            </a:r>
            <a:r>
              <a:rPr lang="en-US" b="1" dirty="0" smtClean="0"/>
              <a:t>Tips: Do’s &amp; Don’ts</a:t>
            </a:r>
            <a:br>
              <a:rPr lang="en-US" b="1" dirty="0" smtClean="0"/>
            </a:br>
            <a:endParaRPr lang="en-US" b="1" dirty="0"/>
          </a:p>
        </p:txBody>
      </p:sp>
      <p:sp>
        <p:nvSpPr>
          <p:cNvPr id="3" name="Content Placeholder 2"/>
          <p:cNvSpPr>
            <a:spLocks noGrp="1"/>
          </p:cNvSpPr>
          <p:nvPr>
            <p:ph idx="1"/>
          </p:nvPr>
        </p:nvSpPr>
        <p:spPr>
          <a:xfrm>
            <a:off x="1043492" y="1905000"/>
            <a:ext cx="6777317" cy="3927629"/>
          </a:xfrm>
        </p:spPr>
        <p:txBody>
          <a:bodyPr>
            <a:normAutofit fontScale="85000" lnSpcReduction="10000"/>
          </a:bodyPr>
          <a:lstStyle/>
          <a:p>
            <a:pPr>
              <a:lnSpc>
                <a:spcPct val="150000"/>
              </a:lnSpc>
            </a:pPr>
            <a:r>
              <a:rPr lang="en-US" dirty="0" smtClean="0"/>
              <a:t>Keep Slides Clean &amp; Simple </a:t>
            </a:r>
          </a:p>
          <a:p>
            <a:pPr lvl="2">
              <a:lnSpc>
                <a:spcPct val="150000"/>
              </a:lnSpc>
              <a:buFont typeface="Wingdings" pitchFamily="2" charset="2"/>
              <a:buChar char="Ø"/>
            </a:pPr>
            <a:r>
              <a:rPr lang="en-US" dirty="0" smtClean="0"/>
              <a:t>Keeping 1/3</a:t>
            </a:r>
            <a:r>
              <a:rPr lang="en-US" baseline="30000" dirty="0" smtClean="0"/>
              <a:t>rd</a:t>
            </a:r>
            <a:r>
              <a:rPr lang="en-US" dirty="0" smtClean="0"/>
              <a:t> of a slide clear is a good idea</a:t>
            </a:r>
          </a:p>
          <a:p>
            <a:pPr>
              <a:lnSpc>
                <a:spcPct val="150000"/>
              </a:lnSpc>
            </a:pPr>
            <a:r>
              <a:rPr lang="en-US" dirty="0" smtClean="0"/>
              <a:t>Add Effective Content</a:t>
            </a:r>
          </a:p>
          <a:p>
            <a:pPr>
              <a:lnSpc>
                <a:spcPct val="150000"/>
              </a:lnSpc>
            </a:pPr>
            <a:r>
              <a:rPr lang="en-US" dirty="0" smtClean="0"/>
              <a:t>Format appropriately</a:t>
            </a:r>
          </a:p>
          <a:p>
            <a:pPr>
              <a:lnSpc>
                <a:spcPct val="150000"/>
              </a:lnSpc>
            </a:pPr>
            <a:r>
              <a:rPr lang="en-US" dirty="0" smtClean="0"/>
              <a:t>Add Consistent Title &amp; Text placements</a:t>
            </a:r>
          </a:p>
          <a:p>
            <a:pPr>
              <a:lnSpc>
                <a:spcPct val="150000"/>
              </a:lnSpc>
            </a:pPr>
            <a:r>
              <a:rPr lang="en-US" dirty="0" err="1" smtClean="0"/>
              <a:t>Lable</a:t>
            </a:r>
            <a:r>
              <a:rPr lang="en-US" dirty="0" smtClean="0"/>
              <a:t> Charts &amp; Tables</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10</a:t>
            </a:fld>
            <a:endParaRPr lang="en-US"/>
          </a:p>
        </p:txBody>
      </p:sp>
    </p:spTree>
    <p:extLst>
      <p:ext uri="{BB962C8B-B14F-4D97-AF65-F5344CB8AC3E}">
        <p14:creationId xmlns:p14="http://schemas.microsoft.com/office/powerpoint/2010/main" xmlns="" val="21808745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200" dirty="0" smtClean="0"/>
              <a:t/>
            </a:r>
            <a:br>
              <a:rPr lang="en-US" sz="4200" dirty="0" smtClean="0"/>
            </a:br>
            <a:r>
              <a:rPr lang="en-US" sz="4200" b="1" dirty="0" smtClean="0"/>
              <a:t>Too </a:t>
            </a:r>
            <a:r>
              <a:rPr lang="en-US" sz="4200" b="1" dirty="0" smtClean="0"/>
              <a:t>much Text</a:t>
            </a:r>
            <a:r>
              <a:rPr lang="en-US" b="1" dirty="0" smtClean="0"/>
              <a:t/>
            </a:r>
            <a:br>
              <a:rPr lang="en-US" b="1" dirty="0" smtClean="0"/>
            </a:br>
            <a:endParaRPr lang="en-US" b="1" dirty="0"/>
          </a:p>
        </p:txBody>
      </p:sp>
      <p:sp>
        <p:nvSpPr>
          <p:cNvPr id="3" name="Content Placeholder 2"/>
          <p:cNvSpPr>
            <a:spLocks noGrp="1"/>
          </p:cNvSpPr>
          <p:nvPr>
            <p:ph idx="1"/>
          </p:nvPr>
        </p:nvSpPr>
        <p:spPr>
          <a:xfrm>
            <a:off x="1043492" y="1752600"/>
            <a:ext cx="6777317" cy="4080029"/>
          </a:xfrm>
        </p:spPr>
        <p:txBody>
          <a:bodyPr>
            <a:normAutofit fontScale="85000" lnSpcReduction="10000"/>
          </a:bodyPr>
          <a:lstStyle/>
          <a:p>
            <a:pPr algn="just"/>
            <a:r>
              <a:rPr lang="en-US" dirty="0" smtClean="0"/>
              <a:t>This page contains too many words for a presentation slide. It is not written in point form, making it difficult both for your audience to read and for you to present each point. In short, your audience will spend too much time trying to read this paragraph instead of listening to you. Eventually it will make your slide wordy and boring. You will lose your audience’s attention before you even reach the end of your………………………</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11</a:t>
            </a:fld>
            <a:endParaRPr lang="en-US"/>
          </a:p>
        </p:txBody>
      </p:sp>
    </p:spTree>
    <p:extLst>
      <p:ext uri="{BB962C8B-B14F-4D97-AF65-F5344CB8AC3E}">
        <p14:creationId xmlns:p14="http://schemas.microsoft.com/office/powerpoint/2010/main" xmlns="" val="41824117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Text </a:t>
            </a:r>
            <a:r>
              <a:rPr lang="en-US" b="1" dirty="0" smtClean="0"/>
              <a:t>Tips</a:t>
            </a:r>
            <a:br>
              <a:rPr lang="en-US" b="1" dirty="0" smtClean="0"/>
            </a:br>
            <a:endParaRPr lang="en-US" b="1" dirty="0"/>
          </a:p>
        </p:txBody>
      </p:sp>
      <p:sp>
        <p:nvSpPr>
          <p:cNvPr id="3" name="Content Placeholder 2"/>
          <p:cNvSpPr>
            <a:spLocks noGrp="1"/>
          </p:cNvSpPr>
          <p:nvPr>
            <p:ph idx="1"/>
          </p:nvPr>
        </p:nvSpPr>
        <p:spPr>
          <a:xfrm>
            <a:off x="1043492" y="1600200"/>
            <a:ext cx="6777317" cy="4232429"/>
          </a:xfrm>
        </p:spPr>
        <p:txBody>
          <a:bodyPr/>
          <a:lstStyle/>
          <a:p>
            <a:pPr>
              <a:lnSpc>
                <a:spcPct val="150000"/>
              </a:lnSpc>
            </a:pPr>
            <a:r>
              <a:rPr lang="en-US" dirty="0" smtClean="0"/>
              <a:t>Text slides should be brief:</a:t>
            </a:r>
          </a:p>
          <a:p>
            <a:pPr marL="822960" lvl="1" indent="-457200">
              <a:lnSpc>
                <a:spcPct val="150000"/>
              </a:lnSpc>
              <a:buFont typeface="+mj-lt"/>
              <a:buAutoNum type="arabicPeriod"/>
            </a:pPr>
            <a:r>
              <a:rPr lang="en-US" dirty="0" smtClean="0"/>
              <a:t>No more than eight words per line</a:t>
            </a:r>
          </a:p>
          <a:p>
            <a:pPr marL="822960" lvl="1" indent="-457200">
              <a:lnSpc>
                <a:spcPct val="150000"/>
              </a:lnSpc>
              <a:buFont typeface="+mj-lt"/>
              <a:buAutoNum type="arabicPeriod"/>
            </a:pPr>
            <a:r>
              <a:rPr lang="en-US" dirty="0" smtClean="0"/>
              <a:t>No more than eight lines per slide</a:t>
            </a:r>
          </a:p>
          <a:p>
            <a:pPr marL="822960" lvl="1" indent="-457200">
              <a:lnSpc>
                <a:spcPct val="150000"/>
              </a:lnSpc>
              <a:buFont typeface="+mj-lt"/>
              <a:buAutoNum type="arabicPeriod"/>
            </a:pPr>
            <a:r>
              <a:rPr lang="en-US" dirty="0" smtClean="0"/>
              <a:t>Fewer words will force an explanation rather than reading slide word for word</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12</a:t>
            </a:fld>
            <a:endParaRPr lang="en-US"/>
          </a:p>
        </p:txBody>
      </p:sp>
    </p:spTree>
    <p:extLst>
      <p:ext uri="{BB962C8B-B14F-4D97-AF65-F5344CB8AC3E}">
        <p14:creationId xmlns:p14="http://schemas.microsoft.com/office/powerpoint/2010/main" xmlns="" val="24478442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Spelling </a:t>
            </a:r>
            <a:r>
              <a:rPr lang="en-US" b="1" dirty="0" smtClean="0"/>
              <a:t>&amp; Grammar</a:t>
            </a:r>
            <a:r>
              <a:rPr lang="en-US" dirty="0" smtClean="0"/>
              <a:t/>
            </a:r>
            <a:br>
              <a:rPr lang="en-US" dirty="0" smtClean="0"/>
            </a:br>
            <a:endParaRPr lang="en-US" dirty="0"/>
          </a:p>
        </p:txBody>
      </p:sp>
      <p:sp>
        <p:nvSpPr>
          <p:cNvPr id="3" name="Content Placeholder 2"/>
          <p:cNvSpPr>
            <a:spLocks noGrp="1"/>
          </p:cNvSpPr>
          <p:nvPr>
            <p:ph idx="1"/>
          </p:nvPr>
        </p:nvSpPr>
        <p:spPr>
          <a:xfrm>
            <a:off x="1043492" y="1828800"/>
            <a:ext cx="7186108" cy="4572000"/>
          </a:xfrm>
        </p:spPr>
        <p:txBody>
          <a:bodyPr>
            <a:normAutofit fontScale="92500" lnSpcReduction="20000"/>
          </a:bodyPr>
          <a:lstStyle/>
          <a:p>
            <a:pPr>
              <a:lnSpc>
                <a:spcPct val="150000"/>
              </a:lnSpc>
            </a:pPr>
            <a:r>
              <a:rPr lang="en-US" dirty="0" smtClean="0"/>
              <a:t>Avoid Spelling and Grammar mistakes</a:t>
            </a:r>
          </a:p>
          <a:p>
            <a:pPr lvl="1">
              <a:lnSpc>
                <a:spcPct val="150000"/>
              </a:lnSpc>
            </a:pPr>
            <a:r>
              <a:rPr lang="en-US" dirty="0" smtClean="0"/>
              <a:t>Proof-read your slides carefully for:</a:t>
            </a:r>
          </a:p>
          <a:p>
            <a:pPr marL="1307592" lvl="3" indent="-457200">
              <a:lnSpc>
                <a:spcPct val="150000"/>
              </a:lnSpc>
              <a:buFont typeface="+mj-lt"/>
              <a:buAutoNum type="arabicPeriod"/>
            </a:pPr>
            <a:r>
              <a:rPr lang="en-US" dirty="0" smtClean="0"/>
              <a:t>Smelling mistakes</a:t>
            </a:r>
          </a:p>
          <a:p>
            <a:pPr marL="1307592" lvl="3" indent="-457200">
              <a:lnSpc>
                <a:spcPct val="150000"/>
              </a:lnSpc>
              <a:buFont typeface="+mj-lt"/>
              <a:buAutoNum type="arabicPeriod"/>
            </a:pPr>
            <a:r>
              <a:rPr lang="en-US" dirty="0" smtClean="0"/>
              <a:t>The use of repeated words</a:t>
            </a:r>
          </a:p>
          <a:p>
            <a:pPr marL="1307592" lvl="3" indent="-457200">
              <a:lnSpc>
                <a:spcPct val="150000"/>
              </a:lnSpc>
              <a:buFont typeface="+mj-lt"/>
              <a:buAutoNum type="arabicPeriod"/>
            </a:pPr>
            <a:r>
              <a:rPr lang="en-US" dirty="0" smtClean="0"/>
              <a:t>Grammatical errors you might have made</a:t>
            </a:r>
          </a:p>
          <a:p>
            <a:pPr>
              <a:lnSpc>
                <a:spcPct val="150000"/>
              </a:lnSpc>
            </a:pPr>
            <a:r>
              <a:rPr lang="en-US" dirty="0" smtClean="0"/>
              <a:t>Do try to have someone else check your presentation, as English is not your first Language!</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13</a:t>
            </a:fld>
            <a:endParaRPr lang="en-US"/>
          </a:p>
        </p:txBody>
      </p:sp>
    </p:spTree>
    <p:extLst>
      <p:ext uri="{BB962C8B-B14F-4D97-AF65-F5344CB8AC3E}">
        <p14:creationId xmlns:p14="http://schemas.microsoft.com/office/powerpoint/2010/main" xmlns="" val="27973652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Font </a:t>
            </a:r>
            <a:r>
              <a:rPr lang="en-US" b="1" dirty="0" smtClean="0"/>
              <a:t>Analysis</a:t>
            </a:r>
            <a:br>
              <a:rPr lang="en-US" b="1" dirty="0" smtClean="0"/>
            </a:br>
            <a:endParaRPr lang="en-US" b="1" dirty="0"/>
          </a:p>
        </p:txBody>
      </p:sp>
      <p:sp>
        <p:nvSpPr>
          <p:cNvPr id="3" name="Content Placeholder 2"/>
          <p:cNvSpPr>
            <a:spLocks noGrp="1"/>
          </p:cNvSpPr>
          <p:nvPr>
            <p:ph idx="1"/>
          </p:nvPr>
        </p:nvSpPr>
        <p:spPr>
          <a:xfrm>
            <a:off x="1043492" y="1600200"/>
            <a:ext cx="6777317" cy="4232429"/>
          </a:xfrm>
        </p:spPr>
        <p:txBody>
          <a:bodyPr>
            <a:normAutofit fontScale="77500" lnSpcReduction="20000"/>
          </a:bodyPr>
          <a:lstStyle/>
          <a:p>
            <a:pPr>
              <a:lnSpc>
                <a:spcPct val="150000"/>
              </a:lnSpc>
            </a:pPr>
            <a:r>
              <a:rPr lang="en-US" dirty="0" smtClean="0"/>
              <a:t>Font and Transition</a:t>
            </a:r>
          </a:p>
          <a:p>
            <a:pPr>
              <a:lnSpc>
                <a:spcPct val="150000"/>
              </a:lnSpc>
            </a:pPr>
            <a:r>
              <a:rPr lang="en-US" sz="900" dirty="0" smtClean="0"/>
              <a:t>If you use small font your audience wont be able to read from the slide</a:t>
            </a:r>
          </a:p>
          <a:p>
            <a:pPr>
              <a:lnSpc>
                <a:spcPct val="150000"/>
              </a:lnSpc>
            </a:pPr>
            <a:r>
              <a:rPr lang="en-US" b="1" dirty="0" smtClean="0"/>
              <a:t>CAPITALIZE ONLY WHEN NECESSARY. IT IS DIFFICULT TO READ.</a:t>
            </a:r>
          </a:p>
          <a:p>
            <a:pPr>
              <a:lnSpc>
                <a:spcPct val="150000"/>
              </a:lnSpc>
            </a:pPr>
            <a:r>
              <a:rPr lang="en-US" dirty="0" smtClean="0"/>
              <a:t>Don’t use </a:t>
            </a:r>
            <a:r>
              <a:rPr lang="en-US" sz="3000" dirty="0" smtClean="0">
                <a:latin typeface="French Script MT" pitchFamily="66" charset="0"/>
              </a:rPr>
              <a:t>complicated/ distracting </a:t>
            </a:r>
            <a:r>
              <a:rPr lang="en-US" dirty="0" smtClean="0"/>
              <a:t>transitions.</a:t>
            </a:r>
          </a:p>
          <a:p>
            <a:pPr>
              <a:lnSpc>
                <a:spcPct val="150000"/>
              </a:lnSpc>
            </a:pPr>
            <a:r>
              <a:rPr lang="en-US" b="1" dirty="0" smtClean="0">
                <a:latin typeface="Impact" pitchFamily="34" charset="0"/>
              </a:rPr>
              <a:t>Don’t use a complicated font</a:t>
            </a:r>
            <a:r>
              <a:rPr lang="en-US" dirty="0" smtClean="0"/>
              <a:t>. Stick to sans serif fonts (without twiddles) like Arial, veranda and Tahoma.</a:t>
            </a:r>
          </a:p>
          <a:p>
            <a:pPr marL="68580" indent="0">
              <a:buNone/>
            </a:pPr>
            <a:endParaRPr lang="en-US" dirty="0" smtClean="0"/>
          </a:p>
        </p:txBody>
      </p:sp>
      <p:sp>
        <p:nvSpPr>
          <p:cNvPr id="4" name="Slide Number Placeholder 3"/>
          <p:cNvSpPr>
            <a:spLocks noGrp="1"/>
          </p:cNvSpPr>
          <p:nvPr>
            <p:ph type="sldNum" sz="quarter" idx="12"/>
          </p:nvPr>
        </p:nvSpPr>
        <p:spPr/>
        <p:txBody>
          <a:bodyPr/>
          <a:lstStyle/>
          <a:p>
            <a:fld id="{51186C7E-B403-48FE-BEFC-770DF10BC653}" type="slidenum">
              <a:rPr lang="en-US" smtClean="0"/>
              <a:pPr/>
              <a:t>14</a:t>
            </a:fld>
            <a:endParaRPr lang="en-US"/>
          </a:p>
        </p:txBody>
      </p:sp>
    </p:spTree>
    <p:extLst>
      <p:ext uri="{BB962C8B-B14F-4D97-AF65-F5344CB8AC3E}">
        <p14:creationId xmlns:p14="http://schemas.microsoft.com/office/powerpoint/2010/main" xmlns="" val="16821919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08038"/>
          </a:xfrm>
        </p:spPr>
        <p:txBody>
          <a:bodyPr>
            <a:normAutofit fontScale="90000"/>
          </a:bodyPr>
          <a:lstStyle/>
          <a:p>
            <a:r>
              <a:rPr lang="en-US" dirty="0" smtClean="0"/>
              <a:t/>
            </a:r>
            <a:br>
              <a:rPr lang="en-US" dirty="0" smtClean="0"/>
            </a:br>
            <a:r>
              <a:rPr lang="en-US" b="1" dirty="0" smtClean="0"/>
              <a:t>Text </a:t>
            </a:r>
            <a:r>
              <a:rPr lang="en-US" b="1" dirty="0" smtClean="0"/>
              <a:t>Tips</a:t>
            </a:r>
            <a:br>
              <a:rPr lang="en-US" b="1" dirty="0" smtClean="0"/>
            </a:br>
            <a:endParaRPr lang="en-US" b="1" dirty="0"/>
          </a:p>
        </p:txBody>
      </p:sp>
      <p:sp>
        <p:nvSpPr>
          <p:cNvPr id="3" name="Content Placeholder 2"/>
          <p:cNvSpPr>
            <a:spLocks noGrp="1"/>
          </p:cNvSpPr>
          <p:nvPr>
            <p:ph idx="1"/>
          </p:nvPr>
        </p:nvSpPr>
        <p:spPr>
          <a:xfrm>
            <a:off x="1066800" y="1295400"/>
            <a:ext cx="6777317" cy="3962400"/>
          </a:xfrm>
        </p:spPr>
        <p:txBody>
          <a:bodyPr>
            <a:normAutofit fontScale="92500" lnSpcReduction="10000"/>
          </a:bodyPr>
          <a:lstStyle/>
          <a:p>
            <a:pPr>
              <a:lnSpc>
                <a:spcPct val="150000"/>
              </a:lnSpc>
            </a:pPr>
            <a:r>
              <a:rPr lang="en-US" dirty="0" smtClean="0"/>
              <a:t>Titles should be 36-40 point</a:t>
            </a:r>
          </a:p>
          <a:p>
            <a:pPr marL="68580" indent="0" algn="ctr">
              <a:lnSpc>
                <a:spcPct val="150000"/>
              </a:lnSpc>
              <a:buNone/>
            </a:pPr>
            <a:r>
              <a:rPr lang="en-US" sz="4000" dirty="0" smtClean="0"/>
              <a:t>Title (40 points)</a:t>
            </a:r>
          </a:p>
          <a:p>
            <a:pPr>
              <a:lnSpc>
                <a:spcPct val="150000"/>
              </a:lnSpc>
            </a:pPr>
            <a:r>
              <a:rPr lang="en-US" dirty="0" smtClean="0"/>
              <a:t>Body text should be at least 24 points</a:t>
            </a:r>
          </a:p>
          <a:p>
            <a:pPr marL="68580" indent="0" algn="ctr">
              <a:lnSpc>
                <a:spcPct val="150000"/>
              </a:lnSpc>
              <a:buNone/>
            </a:pPr>
            <a:r>
              <a:rPr lang="en-US" dirty="0" smtClean="0"/>
              <a:t>Body Text (24 points)</a:t>
            </a:r>
          </a:p>
          <a:p>
            <a:pPr>
              <a:lnSpc>
                <a:spcPct val="150000"/>
              </a:lnSpc>
            </a:pPr>
            <a:r>
              <a:rPr lang="en-US" dirty="0" smtClean="0"/>
              <a:t>Use sans serif font such as Arial</a:t>
            </a:r>
          </a:p>
          <a:p>
            <a:pPr marL="68580" indent="0">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15</a:t>
            </a:fld>
            <a:endParaRPr lang="en-US"/>
          </a:p>
        </p:txBody>
      </p:sp>
      <p:sp>
        <p:nvSpPr>
          <p:cNvPr id="6" name="TextBox 5"/>
          <p:cNvSpPr txBox="1"/>
          <p:nvPr/>
        </p:nvSpPr>
        <p:spPr>
          <a:xfrm>
            <a:off x="1752600" y="5153891"/>
            <a:ext cx="2438400" cy="1200329"/>
          </a:xfrm>
          <a:prstGeom prst="rect">
            <a:avLst/>
          </a:prstGeom>
          <a:noFill/>
          <a:ln>
            <a:solidFill>
              <a:schemeClr val="bg2">
                <a:lumMod val="75000"/>
              </a:schemeClr>
            </a:solidFill>
          </a:ln>
        </p:spPr>
        <p:txBody>
          <a:bodyPr wrap="square" rtlCol="0">
            <a:spAutoFit/>
          </a:bodyPr>
          <a:lstStyle/>
          <a:p>
            <a:pPr marL="68580" indent="0" algn="ctr">
              <a:lnSpc>
                <a:spcPct val="150000"/>
              </a:lnSpc>
              <a:buNone/>
            </a:pPr>
            <a:r>
              <a:rPr lang="en-US" dirty="0" smtClean="0">
                <a:latin typeface="Serif font"/>
              </a:rPr>
              <a:t>She sells seashells</a:t>
            </a:r>
          </a:p>
          <a:p>
            <a:pPr marL="68580" indent="0" algn="ctr">
              <a:lnSpc>
                <a:spcPct val="150000"/>
              </a:lnSpc>
              <a:buNone/>
            </a:pPr>
            <a:r>
              <a:rPr lang="en-US" dirty="0" smtClean="0">
                <a:latin typeface="Serif font"/>
              </a:rPr>
              <a:t>Serif font</a:t>
            </a:r>
          </a:p>
          <a:p>
            <a:endParaRPr lang="en-US" dirty="0"/>
          </a:p>
        </p:txBody>
      </p:sp>
      <p:sp>
        <p:nvSpPr>
          <p:cNvPr id="7" name="TextBox 6"/>
          <p:cNvSpPr txBox="1"/>
          <p:nvPr/>
        </p:nvSpPr>
        <p:spPr>
          <a:xfrm>
            <a:off x="4800600" y="5140036"/>
            <a:ext cx="2413161" cy="1200329"/>
          </a:xfrm>
          <a:prstGeom prst="rect">
            <a:avLst/>
          </a:prstGeom>
          <a:noFill/>
          <a:ln>
            <a:solidFill>
              <a:schemeClr val="bg2">
                <a:lumMod val="75000"/>
              </a:schemeClr>
            </a:solidFill>
          </a:ln>
        </p:spPr>
        <p:txBody>
          <a:bodyPr wrap="none" rtlCol="0">
            <a:spAutoFit/>
          </a:bodyPr>
          <a:lstStyle/>
          <a:p>
            <a:pPr marL="68580" indent="0" algn="ctr">
              <a:lnSpc>
                <a:spcPct val="150000"/>
              </a:lnSpc>
              <a:buNone/>
            </a:pPr>
            <a:r>
              <a:rPr lang="en-US" dirty="0" smtClean="0">
                <a:latin typeface="MS Reference Sans Serif" pitchFamily="34" charset="0"/>
              </a:rPr>
              <a:t>She sells seashells</a:t>
            </a:r>
          </a:p>
          <a:p>
            <a:pPr marL="68580" indent="0" algn="ctr">
              <a:lnSpc>
                <a:spcPct val="150000"/>
              </a:lnSpc>
              <a:buNone/>
            </a:pPr>
            <a:r>
              <a:rPr lang="en-US" dirty="0" smtClean="0">
                <a:latin typeface="MS Reference Sans Serif" pitchFamily="34" charset="0"/>
              </a:rPr>
              <a:t>Sans Serif font</a:t>
            </a:r>
          </a:p>
          <a:p>
            <a:endParaRPr lang="en-US" dirty="0"/>
          </a:p>
        </p:txBody>
      </p:sp>
    </p:spTree>
    <p:extLst>
      <p:ext uri="{BB962C8B-B14F-4D97-AF65-F5344CB8AC3E}">
        <p14:creationId xmlns:p14="http://schemas.microsoft.com/office/powerpoint/2010/main" xmlns="" val="1258102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Excessive </a:t>
            </a:r>
            <a:r>
              <a:rPr lang="en-US" b="1" dirty="0" smtClean="0"/>
              <a:t>Bullet Points</a:t>
            </a:r>
            <a:br>
              <a:rPr lang="en-US" b="1" dirty="0" smtClean="0"/>
            </a:br>
            <a:endParaRPr lang="en-US" b="1" dirty="0"/>
          </a:p>
        </p:txBody>
      </p:sp>
      <p:sp>
        <p:nvSpPr>
          <p:cNvPr id="3" name="Content Placeholder 2"/>
          <p:cNvSpPr>
            <a:spLocks noGrp="1"/>
          </p:cNvSpPr>
          <p:nvPr>
            <p:ph idx="1"/>
          </p:nvPr>
        </p:nvSpPr>
        <p:spPr>
          <a:xfrm>
            <a:off x="990600" y="1828800"/>
            <a:ext cx="2209799" cy="4052320"/>
          </a:xfrm>
        </p:spPr>
        <p:txBody>
          <a:bodyPr>
            <a:normAutofit fontScale="85000" lnSpcReduction="20000"/>
          </a:bodyPr>
          <a:lstStyle/>
          <a:p>
            <a:r>
              <a:rPr lang="en-US" dirty="0" smtClean="0"/>
              <a:t>Avoid </a:t>
            </a:r>
          </a:p>
          <a:p>
            <a:r>
              <a:rPr lang="en-US" dirty="0" smtClean="0"/>
              <a:t>Excessive </a:t>
            </a:r>
          </a:p>
          <a:p>
            <a:r>
              <a:rPr lang="en-US" dirty="0" smtClean="0"/>
              <a:t>Bullet </a:t>
            </a:r>
          </a:p>
          <a:p>
            <a:r>
              <a:rPr lang="en-US" dirty="0" smtClean="0"/>
              <a:t>Pointing</a:t>
            </a:r>
          </a:p>
          <a:p>
            <a:r>
              <a:rPr lang="en-US" dirty="0" smtClean="0"/>
              <a:t>Only</a:t>
            </a:r>
          </a:p>
          <a:p>
            <a:r>
              <a:rPr lang="en-US" dirty="0" smtClean="0"/>
              <a:t>Bullets</a:t>
            </a:r>
          </a:p>
          <a:p>
            <a:r>
              <a:rPr lang="en-US" dirty="0" smtClean="0"/>
              <a:t>Points</a:t>
            </a:r>
          </a:p>
          <a:p>
            <a:r>
              <a:rPr lang="en-US" dirty="0" smtClean="0"/>
              <a:t>Key</a:t>
            </a:r>
          </a:p>
          <a:p>
            <a:r>
              <a:rPr lang="en-US" dirty="0" smtClean="0"/>
              <a:t>Points</a:t>
            </a:r>
          </a:p>
        </p:txBody>
      </p:sp>
      <p:sp>
        <p:nvSpPr>
          <p:cNvPr id="4" name="Slide Number Placeholder 3"/>
          <p:cNvSpPr>
            <a:spLocks noGrp="1"/>
          </p:cNvSpPr>
          <p:nvPr>
            <p:ph type="sldNum" sz="quarter" idx="12"/>
          </p:nvPr>
        </p:nvSpPr>
        <p:spPr/>
        <p:txBody>
          <a:bodyPr/>
          <a:lstStyle/>
          <a:p>
            <a:fld id="{51186C7E-B403-48FE-BEFC-770DF10BC653}" type="slidenum">
              <a:rPr lang="en-US" smtClean="0"/>
              <a:pPr/>
              <a:t>16</a:t>
            </a:fld>
            <a:endParaRPr lang="en-US"/>
          </a:p>
        </p:txBody>
      </p:sp>
      <p:sp>
        <p:nvSpPr>
          <p:cNvPr id="5" name="Content Placeholder 2"/>
          <p:cNvSpPr txBox="1">
            <a:spLocks/>
          </p:cNvSpPr>
          <p:nvPr/>
        </p:nvSpPr>
        <p:spPr>
          <a:xfrm>
            <a:off x="3200400" y="1877291"/>
            <a:ext cx="2500744" cy="4003829"/>
          </a:xfrm>
          <a:prstGeom prst="rect">
            <a:avLst/>
          </a:prstGeom>
        </p:spPr>
        <p:txBody>
          <a:bodyPr vert="horz" lIns="91440" tIns="45720" rIns="91440" bIns="4572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dirty="0" smtClean="0"/>
              <a:t>Too many</a:t>
            </a:r>
          </a:p>
          <a:p>
            <a:r>
              <a:rPr lang="en-US" dirty="0" smtClean="0"/>
              <a:t>Bullet Points</a:t>
            </a:r>
          </a:p>
          <a:p>
            <a:r>
              <a:rPr lang="en-US" dirty="0" smtClean="0"/>
              <a:t>And</a:t>
            </a:r>
          </a:p>
          <a:p>
            <a:r>
              <a:rPr lang="en-US" dirty="0" smtClean="0"/>
              <a:t>Your Key</a:t>
            </a:r>
          </a:p>
          <a:p>
            <a:r>
              <a:rPr lang="en-US" dirty="0" smtClean="0"/>
              <a:t>Messages</a:t>
            </a:r>
          </a:p>
          <a:p>
            <a:r>
              <a:rPr lang="en-US" dirty="0" smtClean="0"/>
              <a:t>Will</a:t>
            </a:r>
          </a:p>
          <a:p>
            <a:r>
              <a:rPr lang="en-US" dirty="0" smtClean="0"/>
              <a:t>Not</a:t>
            </a:r>
          </a:p>
          <a:p>
            <a:r>
              <a:rPr lang="en-US" dirty="0" smtClean="0"/>
              <a:t>Stand out</a:t>
            </a:r>
          </a:p>
          <a:p>
            <a:r>
              <a:rPr lang="en-US" dirty="0" smtClean="0"/>
              <a:t>In fact the</a:t>
            </a:r>
          </a:p>
        </p:txBody>
      </p:sp>
      <p:sp>
        <p:nvSpPr>
          <p:cNvPr id="6" name="Content Placeholder 2"/>
          <p:cNvSpPr txBox="1">
            <a:spLocks/>
          </p:cNvSpPr>
          <p:nvPr/>
        </p:nvSpPr>
        <p:spPr>
          <a:xfrm>
            <a:off x="5867400" y="1877291"/>
            <a:ext cx="2209800" cy="3976120"/>
          </a:xfrm>
          <a:prstGeom prst="rect">
            <a:avLst/>
          </a:prstGeom>
        </p:spPr>
        <p:txBody>
          <a:bodyPr vert="horz" lIns="91440" tIns="45720" rIns="91440" bIns="45720" rtlCol="0">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dirty="0" smtClean="0"/>
              <a:t>Term</a:t>
            </a:r>
          </a:p>
          <a:p>
            <a:r>
              <a:rPr lang="en-US" dirty="0" smtClean="0"/>
              <a:t>Bullet Point</a:t>
            </a:r>
          </a:p>
          <a:p>
            <a:r>
              <a:rPr lang="en-US" dirty="0" smtClean="0"/>
              <a:t>Comes</a:t>
            </a:r>
          </a:p>
          <a:p>
            <a:r>
              <a:rPr lang="en-US" dirty="0" smtClean="0"/>
              <a:t>From</a:t>
            </a:r>
          </a:p>
          <a:p>
            <a:r>
              <a:rPr lang="en-US" dirty="0" smtClean="0"/>
              <a:t>People</a:t>
            </a:r>
          </a:p>
          <a:p>
            <a:r>
              <a:rPr lang="en-US" dirty="0" smtClean="0"/>
              <a:t>Firing</a:t>
            </a:r>
          </a:p>
          <a:p>
            <a:r>
              <a:rPr lang="en-US" dirty="0" smtClean="0"/>
              <a:t>Guns At</a:t>
            </a:r>
          </a:p>
          <a:p>
            <a:r>
              <a:rPr lang="en-US" dirty="0" smtClean="0"/>
              <a:t>Annoying</a:t>
            </a:r>
          </a:p>
          <a:p>
            <a:r>
              <a:rPr lang="en-US" dirty="0" smtClean="0"/>
              <a:t>Presenters</a:t>
            </a:r>
            <a:endParaRPr lang="en-US" dirty="0"/>
          </a:p>
        </p:txBody>
      </p:sp>
    </p:spTree>
    <p:extLst>
      <p:ext uri="{BB962C8B-B14F-4D97-AF65-F5344CB8AC3E}">
        <p14:creationId xmlns:p14="http://schemas.microsoft.com/office/powerpoint/2010/main" xmlns="" val="20176793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Background </a:t>
            </a:r>
            <a:r>
              <a:rPr lang="en-US" b="1" dirty="0" smtClean="0"/>
              <a:t>and Colors</a:t>
            </a:r>
            <a:br>
              <a:rPr lang="en-US" b="1" dirty="0" smtClean="0"/>
            </a:br>
            <a:endParaRPr lang="en-US" b="1" dirty="0"/>
          </a:p>
        </p:txBody>
      </p:sp>
      <p:sp>
        <p:nvSpPr>
          <p:cNvPr id="3" name="Content Placeholder 2"/>
          <p:cNvSpPr>
            <a:spLocks noGrp="1"/>
          </p:cNvSpPr>
          <p:nvPr>
            <p:ph idx="1"/>
          </p:nvPr>
        </p:nvSpPr>
        <p:spPr>
          <a:xfrm>
            <a:off x="1043492" y="1905001"/>
            <a:ext cx="6777317" cy="1066800"/>
          </a:xfrm>
        </p:spPr>
        <p:txBody>
          <a:bodyPr>
            <a:normAutofit fontScale="85000" lnSpcReduction="10000"/>
          </a:bodyPr>
          <a:lstStyle/>
          <a:p>
            <a:r>
              <a:rPr lang="en-US" dirty="0" smtClean="0"/>
              <a:t>Which of the following is most readable?</a:t>
            </a:r>
          </a:p>
          <a:p>
            <a:r>
              <a:rPr lang="en-US" dirty="0" smtClean="0"/>
              <a:t>Why?</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17</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xmlns="" val="922591042"/>
              </p:ext>
            </p:extLst>
          </p:nvPr>
        </p:nvGraphicFramePr>
        <p:xfrm>
          <a:off x="1295400" y="2971800"/>
          <a:ext cx="6324600" cy="2667000"/>
        </p:xfrm>
        <a:graphic>
          <a:graphicData uri="http://schemas.openxmlformats.org/drawingml/2006/table">
            <a:tbl>
              <a:tblPr firstRow="1" bandRow="1">
                <a:tableStyleId>{5C22544A-7EE6-4342-B048-85BDC9FD1C3A}</a:tableStyleId>
              </a:tblPr>
              <a:tblGrid>
                <a:gridCol w="6324600"/>
              </a:tblGrid>
              <a:tr h="666750">
                <a:tc>
                  <a:txBody>
                    <a:bodyPr/>
                    <a:lstStyle/>
                    <a:p>
                      <a:pPr algn="ctr">
                        <a:lnSpc>
                          <a:spcPct val="150000"/>
                        </a:lnSpc>
                      </a:pPr>
                      <a:r>
                        <a:rPr lang="en-US" sz="2400" dirty="0" smtClean="0"/>
                        <a:t>Dark Background</a:t>
                      </a:r>
                      <a:r>
                        <a:rPr lang="en-US" sz="2400" baseline="0" dirty="0" smtClean="0"/>
                        <a:t> with light text</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r>
              <a:tr h="666750">
                <a:tc>
                  <a:txBody>
                    <a:bodyPr/>
                    <a:lstStyle/>
                    <a:p>
                      <a:pPr algn="ctr">
                        <a:lnSpc>
                          <a:spcPct val="150000"/>
                        </a:lnSpc>
                      </a:pPr>
                      <a:r>
                        <a:rPr lang="en-US" sz="2400" b="1" dirty="0" smtClean="0">
                          <a:solidFill>
                            <a:schemeClr val="bg1">
                              <a:lumMod val="95000"/>
                            </a:schemeClr>
                          </a:solidFill>
                        </a:rPr>
                        <a:t>Light</a:t>
                      </a:r>
                      <a:r>
                        <a:rPr lang="en-US" sz="2400" b="1" baseline="0" dirty="0" smtClean="0">
                          <a:solidFill>
                            <a:schemeClr val="bg1">
                              <a:lumMod val="95000"/>
                            </a:schemeClr>
                          </a:solidFill>
                        </a:rPr>
                        <a:t> Background with light text</a:t>
                      </a:r>
                      <a:endParaRPr lang="en-US" sz="2400" b="1" dirty="0">
                        <a:solidFill>
                          <a:schemeClr val="bg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66750">
                <a:tc>
                  <a:txBody>
                    <a:bodyPr/>
                    <a:lstStyle/>
                    <a:p>
                      <a:pPr algn="ctr">
                        <a:lnSpc>
                          <a:spcPct val="150000"/>
                        </a:lnSpc>
                      </a:pPr>
                      <a:r>
                        <a:rPr lang="en-US" sz="2400" b="1" dirty="0" smtClean="0">
                          <a:solidFill>
                            <a:schemeClr val="accent1">
                              <a:lumMod val="75000"/>
                            </a:schemeClr>
                          </a:solidFill>
                        </a:rPr>
                        <a:t>Dark Background</a:t>
                      </a:r>
                      <a:r>
                        <a:rPr lang="en-US" sz="2400" b="1" baseline="0" dirty="0" smtClean="0">
                          <a:solidFill>
                            <a:schemeClr val="accent1">
                              <a:lumMod val="75000"/>
                            </a:schemeClr>
                          </a:solidFill>
                        </a:rPr>
                        <a:t> with Dark text</a:t>
                      </a:r>
                      <a:endParaRPr lang="en-US" sz="2400" b="1" dirty="0">
                        <a:solidFill>
                          <a:schemeClr val="accent1">
                            <a:lumMod val="7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r>
              <a:tr h="666750">
                <a:tc>
                  <a:txBody>
                    <a:bodyPr/>
                    <a:lstStyle/>
                    <a:p>
                      <a:pPr algn="ctr">
                        <a:lnSpc>
                          <a:spcPct val="150000"/>
                        </a:lnSpc>
                      </a:pPr>
                      <a:r>
                        <a:rPr lang="en-US" sz="2400" b="1" dirty="0" smtClean="0">
                          <a:solidFill>
                            <a:schemeClr val="tx1">
                              <a:lumMod val="85000"/>
                              <a:lumOff val="15000"/>
                            </a:schemeClr>
                          </a:solidFill>
                        </a:rPr>
                        <a:t>Light Background with dark text</a:t>
                      </a:r>
                      <a:endParaRPr lang="en-US" sz="2400" b="1" dirty="0">
                        <a:solidFill>
                          <a:schemeClr val="tx1">
                            <a:lumMod val="85000"/>
                            <a:lumOff val="1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xmlns="" val="1314133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024744" cy="914400"/>
          </a:xfrm>
        </p:spPr>
        <p:txBody>
          <a:bodyPr>
            <a:normAutofit fontScale="90000"/>
          </a:bodyPr>
          <a:lstStyle/>
          <a:p>
            <a:r>
              <a:rPr lang="en-US" dirty="0" smtClean="0"/>
              <a:t/>
            </a:r>
            <a:br>
              <a:rPr lang="en-US" dirty="0" smtClean="0"/>
            </a:br>
            <a:r>
              <a:rPr lang="en-US" b="1" dirty="0" smtClean="0"/>
              <a:t>References</a:t>
            </a:r>
            <a:r>
              <a:rPr lang="en-US" b="1" dirty="0" smtClean="0"/>
              <a:t/>
            </a:r>
            <a:br>
              <a:rPr lang="en-US" b="1" dirty="0" smtClean="0"/>
            </a:br>
            <a:endParaRPr lang="en-US" b="1" dirty="0"/>
          </a:p>
        </p:txBody>
      </p:sp>
      <p:sp>
        <p:nvSpPr>
          <p:cNvPr id="3" name="Content Placeholder 2"/>
          <p:cNvSpPr>
            <a:spLocks noGrp="1"/>
          </p:cNvSpPr>
          <p:nvPr>
            <p:ph idx="1"/>
          </p:nvPr>
        </p:nvSpPr>
        <p:spPr>
          <a:xfrm>
            <a:off x="304800" y="1295400"/>
            <a:ext cx="8382000" cy="5334000"/>
          </a:xfrm>
        </p:spPr>
        <p:txBody>
          <a:bodyPr>
            <a:normAutofit fontScale="40000" lnSpcReduction="20000"/>
          </a:bodyPr>
          <a:lstStyle/>
          <a:p>
            <a:pPr marL="68580" indent="0" algn="ctr">
              <a:lnSpc>
                <a:spcPct val="120000"/>
              </a:lnSpc>
              <a:buNone/>
            </a:pPr>
            <a:r>
              <a:rPr lang="en-US" sz="9000" dirty="0">
                <a:latin typeface="+mj-lt"/>
                <a:ea typeface="+mj-ea"/>
                <a:cs typeface="+mj-cs"/>
              </a:rPr>
              <a:t>Reference in the same way </a:t>
            </a:r>
            <a:r>
              <a:rPr lang="en-US" sz="9000" dirty="0" smtClean="0">
                <a:latin typeface="+mj-lt"/>
                <a:ea typeface="+mj-ea"/>
                <a:cs typeface="+mj-cs"/>
              </a:rPr>
              <a:t>as you </a:t>
            </a:r>
            <a:r>
              <a:rPr lang="en-US" sz="9000" dirty="0">
                <a:latin typeface="+mj-lt"/>
                <a:ea typeface="+mj-ea"/>
                <a:cs typeface="+mj-cs"/>
              </a:rPr>
              <a:t>would in a written assignment</a:t>
            </a:r>
          </a:p>
          <a:p>
            <a:pPr algn="just">
              <a:lnSpc>
                <a:spcPct val="120000"/>
              </a:lnSpc>
            </a:pPr>
            <a:r>
              <a:rPr lang="en-US" sz="4900" b="1" u="sng" dirty="0" smtClean="0"/>
              <a:t>Citation</a:t>
            </a:r>
            <a:r>
              <a:rPr lang="en-US" sz="4900" dirty="0" smtClean="0"/>
              <a:t>: freeloading means individuals, believing that their contributions will not be valued. Contribute less effort to achieving goals when working in a group than if they were working alone. (Kerr, 1983)</a:t>
            </a:r>
          </a:p>
          <a:p>
            <a:pPr algn="just">
              <a:lnSpc>
                <a:spcPct val="120000"/>
              </a:lnSpc>
            </a:pPr>
            <a:r>
              <a:rPr lang="en-US" sz="4900" b="1" u="sng" dirty="0" smtClean="0"/>
              <a:t>Direct Quoting</a:t>
            </a:r>
            <a:r>
              <a:rPr lang="en-US" sz="4900" dirty="0" smtClean="0"/>
              <a:t>: “Most effective speakers are flexible, able to adapt the manner of their speaking to the particular context” (Stott, Young &amp; Bryan, 2001:3)</a:t>
            </a:r>
          </a:p>
          <a:p>
            <a:pPr algn="just">
              <a:lnSpc>
                <a:spcPct val="120000"/>
              </a:lnSpc>
            </a:pPr>
            <a:r>
              <a:rPr lang="en-US" sz="4900" b="1" u="sng" dirty="0" smtClean="0"/>
              <a:t>Diagrams and Images</a:t>
            </a:r>
            <a:r>
              <a:rPr lang="en-US" sz="4900" dirty="0" smtClean="0"/>
              <a:t>:</a:t>
            </a:r>
          </a:p>
          <a:p>
            <a:pPr marL="640080" lvl="2" indent="0" algn="just">
              <a:lnSpc>
                <a:spcPct val="120000"/>
              </a:lnSpc>
              <a:buNone/>
            </a:pPr>
            <a:r>
              <a:rPr lang="en-US" sz="4900" dirty="0" smtClean="0"/>
              <a:t>Adair’s (1987)</a:t>
            </a:r>
          </a:p>
          <a:p>
            <a:pPr marL="640080" lvl="2" indent="0" algn="just">
              <a:lnSpc>
                <a:spcPct val="120000"/>
              </a:lnSpc>
              <a:buNone/>
            </a:pPr>
            <a:r>
              <a:rPr lang="en-US" sz="4900" dirty="0" smtClean="0"/>
              <a:t>Interlocking</a:t>
            </a:r>
          </a:p>
          <a:p>
            <a:pPr marL="640080" lvl="2" indent="0" algn="just">
              <a:lnSpc>
                <a:spcPct val="120000"/>
              </a:lnSpc>
              <a:buNone/>
            </a:pPr>
            <a:r>
              <a:rPr lang="en-US" sz="4900" dirty="0" smtClean="0"/>
              <a:t>Needs of a Team</a:t>
            </a:r>
          </a:p>
          <a:p>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18</a:t>
            </a:fld>
            <a:endParaRPr lang="en-US"/>
          </a:p>
        </p:txBody>
      </p:sp>
      <p:sp>
        <p:nvSpPr>
          <p:cNvPr id="6" name="Oval 5"/>
          <p:cNvSpPr/>
          <p:nvPr/>
        </p:nvSpPr>
        <p:spPr>
          <a:xfrm>
            <a:off x="6324600" y="4648200"/>
            <a:ext cx="1447800" cy="1219200"/>
          </a:xfrm>
          <a:prstGeom prst="ellipse">
            <a:avLst/>
          </a:prstGeom>
          <a:solidFill>
            <a:schemeClr val="bg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n w="12700">
                  <a:solidFill>
                    <a:schemeClr val="tx2">
                      <a:satMod val="155000"/>
                    </a:schemeClr>
                  </a:solidFill>
                  <a:prstDash val="solid"/>
                </a:ln>
                <a:solidFill>
                  <a:schemeClr val="bg2">
                    <a:tint val="85000"/>
                    <a:satMod val="155000"/>
                  </a:schemeClr>
                </a:solidFill>
                <a:latin typeface="+mj-lt"/>
              </a:rPr>
              <a:t>Building the Task</a:t>
            </a:r>
            <a:endParaRPr lang="en-US" sz="1200" dirty="0">
              <a:ln w="12700">
                <a:solidFill>
                  <a:schemeClr val="tx2">
                    <a:satMod val="155000"/>
                  </a:schemeClr>
                </a:solidFill>
                <a:prstDash val="solid"/>
              </a:ln>
              <a:solidFill>
                <a:schemeClr val="bg2">
                  <a:tint val="85000"/>
                  <a:satMod val="155000"/>
                </a:schemeClr>
              </a:solidFill>
              <a:latin typeface="+mj-lt"/>
            </a:endParaRPr>
          </a:p>
        </p:txBody>
      </p:sp>
      <p:sp>
        <p:nvSpPr>
          <p:cNvPr id="8" name="Oval 7"/>
          <p:cNvSpPr/>
          <p:nvPr/>
        </p:nvSpPr>
        <p:spPr>
          <a:xfrm>
            <a:off x="4800600" y="4572000"/>
            <a:ext cx="1562100" cy="1302328"/>
          </a:xfrm>
          <a:prstGeom prst="ellipse">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ln w="12700">
                  <a:solidFill>
                    <a:schemeClr val="tx2">
                      <a:satMod val="155000"/>
                    </a:schemeClr>
                  </a:solidFill>
                  <a:prstDash val="solid"/>
                </a:ln>
                <a:solidFill>
                  <a:schemeClr val="bg2">
                    <a:tint val="85000"/>
                    <a:satMod val="155000"/>
                  </a:schemeClr>
                </a:solidFill>
                <a:latin typeface="+mj-lt"/>
              </a:rPr>
              <a:t>Developing </a:t>
            </a:r>
            <a:r>
              <a:rPr lang="en-US" sz="1200" dirty="0">
                <a:ln w="12700">
                  <a:solidFill>
                    <a:schemeClr val="tx2">
                      <a:satMod val="155000"/>
                    </a:schemeClr>
                  </a:solidFill>
                  <a:prstDash val="solid"/>
                </a:ln>
                <a:solidFill>
                  <a:schemeClr val="bg2">
                    <a:tint val="85000"/>
                    <a:satMod val="155000"/>
                  </a:schemeClr>
                </a:solidFill>
                <a:latin typeface="+mj-lt"/>
              </a:rPr>
              <a:t>the Individual</a:t>
            </a:r>
          </a:p>
        </p:txBody>
      </p:sp>
      <p:sp>
        <p:nvSpPr>
          <p:cNvPr id="9" name="Oval 8"/>
          <p:cNvSpPr/>
          <p:nvPr/>
        </p:nvSpPr>
        <p:spPr>
          <a:xfrm>
            <a:off x="3276600" y="4572000"/>
            <a:ext cx="1524000" cy="1295400"/>
          </a:xfrm>
          <a:prstGeom prst="ellipse">
            <a:avLst/>
          </a:prstGeom>
          <a:solidFill>
            <a:srgbClr val="A7E2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n w="12700">
                  <a:solidFill>
                    <a:schemeClr val="tx2">
                      <a:satMod val="155000"/>
                    </a:schemeClr>
                  </a:solidFill>
                  <a:prstDash val="solid"/>
                </a:ln>
                <a:solidFill>
                  <a:schemeClr val="bg2">
                    <a:tint val="85000"/>
                    <a:satMod val="155000"/>
                  </a:schemeClr>
                </a:solidFill>
                <a:latin typeface="+mj-lt"/>
              </a:rPr>
              <a:t>Building and Maintaining the Team</a:t>
            </a:r>
          </a:p>
        </p:txBody>
      </p:sp>
    </p:spTree>
    <p:extLst>
      <p:ext uri="{BB962C8B-B14F-4D97-AF65-F5344CB8AC3E}">
        <p14:creationId xmlns:p14="http://schemas.microsoft.com/office/powerpoint/2010/main" xmlns="" val="18720610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b="1" dirty="0" smtClean="0"/>
              <a:t>Conclusion</a:t>
            </a:r>
            <a:r>
              <a:rPr lang="en-US" b="1" dirty="0" smtClean="0"/>
              <a:t/>
            </a:r>
            <a:br>
              <a:rPr lang="en-US" b="1" dirty="0" smtClean="0"/>
            </a:br>
            <a:endParaRPr lang="en-US" b="1" dirty="0"/>
          </a:p>
        </p:txBody>
      </p:sp>
      <p:sp>
        <p:nvSpPr>
          <p:cNvPr id="3" name="Content Placeholder 2"/>
          <p:cNvSpPr>
            <a:spLocks noGrp="1"/>
          </p:cNvSpPr>
          <p:nvPr>
            <p:ph idx="1"/>
          </p:nvPr>
        </p:nvSpPr>
        <p:spPr>
          <a:xfrm>
            <a:off x="1043492" y="1600200"/>
            <a:ext cx="6777317" cy="4232429"/>
          </a:xfrm>
        </p:spPr>
        <p:txBody>
          <a:bodyPr>
            <a:normAutofit fontScale="85000" lnSpcReduction="10000"/>
          </a:bodyPr>
          <a:lstStyle/>
          <a:p>
            <a:r>
              <a:rPr lang="en-US" dirty="0" smtClean="0"/>
              <a:t>Follow the three stage process</a:t>
            </a:r>
          </a:p>
          <a:p>
            <a:r>
              <a:rPr lang="en-US" dirty="0" smtClean="0"/>
              <a:t>Be clear about the purpose of your presentation</a:t>
            </a:r>
          </a:p>
          <a:p>
            <a:r>
              <a:rPr lang="en-US" dirty="0" smtClean="0"/>
              <a:t>Rehearse well, maintain eye contact, be comfortable</a:t>
            </a:r>
          </a:p>
          <a:p>
            <a:r>
              <a:rPr lang="en-US" dirty="0" smtClean="0"/>
              <a:t>Follow the PowerPoint creation tips &amp; tricks</a:t>
            </a:r>
          </a:p>
          <a:p>
            <a:r>
              <a:rPr lang="en-US" dirty="0" smtClean="0"/>
              <a:t>Provide appropriate amount of information in time allocated</a:t>
            </a:r>
          </a:p>
          <a:p>
            <a:r>
              <a:rPr lang="en-US" dirty="0" smtClean="0"/>
              <a:t>Answer the questions confidently at the end of presentation</a:t>
            </a:r>
            <a:endParaRPr lang="en-US" dirty="0"/>
          </a:p>
        </p:txBody>
      </p:sp>
      <p:sp>
        <p:nvSpPr>
          <p:cNvPr id="4" name="Slide Number Placeholder 3"/>
          <p:cNvSpPr>
            <a:spLocks noGrp="1"/>
          </p:cNvSpPr>
          <p:nvPr>
            <p:ph type="sldNum" sz="quarter" idx="12"/>
          </p:nvPr>
        </p:nvSpPr>
        <p:spPr/>
        <p:txBody>
          <a:bodyPr/>
          <a:lstStyle/>
          <a:p>
            <a:fld id="{51186C7E-B403-48FE-BEFC-770DF10BC653}" type="slidenum">
              <a:rPr lang="en-US" smtClean="0"/>
              <a:pPr/>
              <a:t>19</a:t>
            </a:fld>
            <a:endParaRPr lang="en-US"/>
          </a:p>
        </p:txBody>
      </p:sp>
    </p:spTree>
    <p:extLst>
      <p:ext uri="{BB962C8B-B14F-4D97-AF65-F5344CB8AC3E}">
        <p14:creationId xmlns:p14="http://schemas.microsoft.com/office/powerpoint/2010/main" xmlns="" val="224665130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257</TotalTime>
  <Words>618</Words>
  <Application>Microsoft Office PowerPoint</Application>
  <PresentationFormat>On-screen Show (4:3)</PresentationFormat>
  <Paragraphs>150</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Presentation Skills  The ‘Three’ Stage Process</vt:lpstr>
      <vt:lpstr> The ‘Three’ Stage Process </vt:lpstr>
      <vt:lpstr> Stage 1: Creation </vt:lpstr>
      <vt:lpstr> Stage 1: Creation </vt:lpstr>
      <vt:lpstr> Stage 2: Preparation </vt:lpstr>
      <vt:lpstr> Stage 3: Presenting Effectively </vt:lpstr>
      <vt:lpstr>Stage 3: Presenting Effectively </vt:lpstr>
      <vt:lpstr> Stage 3: Presenting Effectively </vt:lpstr>
      <vt:lpstr>Presentation Skills</vt:lpstr>
      <vt:lpstr> Some Tips: Do’s &amp; Don’ts </vt:lpstr>
      <vt:lpstr> Too much Text </vt:lpstr>
      <vt:lpstr> Text Tips </vt:lpstr>
      <vt:lpstr> Spelling &amp; Grammar </vt:lpstr>
      <vt:lpstr> Font Analysis </vt:lpstr>
      <vt:lpstr> Text Tips </vt:lpstr>
      <vt:lpstr> Excessive Bullet Points </vt:lpstr>
      <vt:lpstr> Background and Colors </vt:lpstr>
      <vt:lpstr> References </vt:lpstr>
      <vt:lpstr> 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Skills</dc:title>
  <dc:creator>Anila</dc:creator>
  <cp:lastModifiedBy>Dell 5110</cp:lastModifiedBy>
  <cp:revision>39</cp:revision>
  <dcterms:created xsi:type="dcterms:W3CDTF">2011-11-19T12:37:11Z</dcterms:created>
  <dcterms:modified xsi:type="dcterms:W3CDTF">2012-08-05T12:16:22Z</dcterms:modified>
</cp:coreProperties>
</file>