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40"/>
  </p:notesMasterIdLst>
  <p:sldIdLst>
    <p:sldId id="290" r:id="rId5"/>
    <p:sldId id="278" r:id="rId6"/>
    <p:sldId id="268" r:id="rId7"/>
    <p:sldId id="279" r:id="rId8"/>
    <p:sldId id="267" r:id="rId9"/>
    <p:sldId id="274" r:id="rId10"/>
    <p:sldId id="269" r:id="rId11"/>
    <p:sldId id="270" r:id="rId12"/>
    <p:sldId id="271" r:id="rId13"/>
    <p:sldId id="272" r:id="rId14"/>
    <p:sldId id="275" r:id="rId15"/>
    <p:sldId id="276" r:id="rId16"/>
    <p:sldId id="277" r:id="rId17"/>
    <p:sldId id="273" r:id="rId18"/>
    <p:sldId id="256" r:id="rId19"/>
    <p:sldId id="257" r:id="rId20"/>
    <p:sldId id="258" r:id="rId21"/>
    <p:sldId id="280" r:id="rId22"/>
    <p:sldId id="281" r:id="rId23"/>
    <p:sldId id="259" r:id="rId24"/>
    <p:sldId id="260" r:id="rId25"/>
    <p:sldId id="261" r:id="rId26"/>
    <p:sldId id="262" r:id="rId27"/>
    <p:sldId id="263" r:id="rId28"/>
    <p:sldId id="282" r:id="rId29"/>
    <p:sldId id="264" r:id="rId30"/>
    <p:sldId id="286" r:id="rId31"/>
    <p:sldId id="287" r:id="rId32"/>
    <p:sldId id="288" r:id="rId33"/>
    <p:sldId id="289" r:id="rId34"/>
    <p:sldId id="291" r:id="rId35"/>
    <p:sldId id="292" r:id="rId36"/>
    <p:sldId id="293" r:id="rId37"/>
    <p:sldId id="295" r:id="rId38"/>
    <p:sldId id="294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Cooper Black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Cooper Black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Cooper Black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Cooper Black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Cooper Black"/>
        <a:ea typeface="+mn-ea"/>
        <a:cs typeface="Arial" pitchFamily="34" charset="0"/>
      </a:defRPr>
    </a:lvl5pPr>
    <a:lvl6pPr marL="2286000" algn="l" defTabSz="914400" rtl="0" eaLnBrk="1" latinLnBrk="0" hangingPunct="1">
      <a:defRPr sz="4000" kern="1200">
        <a:solidFill>
          <a:schemeClr val="tx1"/>
        </a:solidFill>
        <a:latin typeface="Cooper Black"/>
        <a:ea typeface="+mn-ea"/>
        <a:cs typeface="Arial" pitchFamily="34" charset="0"/>
      </a:defRPr>
    </a:lvl6pPr>
    <a:lvl7pPr marL="2743200" algn="l" defTabSz="914400" rtl="0" eaLnBrk="1" latinLnBrk="0" hangingPunct="1">
      <a:defRPr sz="4000" kern="1200">
        <a:solidFill>
          <a:schemeClr val="tx1"/>
        </a:solidFill>
        <a:latin typeface="Cooper Black"/>
        <a:ea typeface="+mn-ea"/>
        <a:cs typeface="Arial" pitchFamily="34" charset="0"/>
      </a:defRPr>
    </a:lvl7pPr>
    <a:lvl8pPr marL="3200400" algn="l" defTabSz="914400" rtl="0" eaLnBrk="1" latinLnBrk="0" hangingPunct="1">
      <a:defRPr sz="4000" kern="1200">
        <a:solidFill>
          <a:schemeClr val="tx1"/>
        </a:solidFill>
        <a:latin typeface="Cooper Black"/>
        <a:ea typeface="+mn-ea"/>
        <a:cs typeface="Arial" pitchFamily="34" charset="0"/>
      </a:defRPr>
    </a:lvl8pPr>
    <a:lvl9pPr marL="3657600" algn="l" defTabSz="914400" rtl="0" eaLnBrk="1" latinLnBrk="0" hangingPunct="1">
      <a:defRPr sz="4000" kern="1200">
        <a:solidFill>
          <a:schemeClr val="tx1"/>
        </a:solidFill>
        <a:latin typeface="Cooper Black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A5002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54CF77-7ED4-4313-8516-86ED40EFF8D5}" type="datetimeFigureOut">
              <a:rPr lang="en-US" smtClean="0"/>
              <a:pPr/>
              <a:t>8/5/2012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34EF90-AEC9-4813-99C1-4561FD6CBB4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D045EC-B4F5-4B70-9D43-458F6DD2DE2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4EF90-AEC9-4813-99C1-4561FD6CBB4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4EF90-AEC9-4813-99C1-4561FD6CBB4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4EF90-AEC9-4813-99C1-4561FD6CBB4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4EF90-AEC9-4813-99C1-4561FD6CBB4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4EF90-AEC9-4813-99C1-4561FD6CBB4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4EF90-AEC9-4813-99C1-4561FD6CBB4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4EF90-AEC9-4813-99C1-4561FD6CBB4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4EF90-AEC9-4813-99C1-4561FD6CBB4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4EF90-AEC9-4813-99C1-4561FD6CBB4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4EF90-AEC9-4813-99C1-4561FD6CBB4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4EF90-AEC9-4813-99C1-4561FD6CBB4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4EF90-AEC9-4813-99C1-4561FD6CBB4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4EF90-AEC9-4813-99C1-4561FD6CBB4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4EF90-AEC9-4813-99C1-4561FD6CBB4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4EF90-AEC9-4813-99C1-4561FD6CBB4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4EF90-AEC9-4813-99C1-4561FD6CBB4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4EF90-AEC9-4813-99C1-4561FD6CBB4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4EF90-AEC9-4813-99C1-4561FD6CBB4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4EF90-AEC9-4813-99C1-4561FD6CBB4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4EF90-AEC9-4813-99C1-4561FD6CBB4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4EF90-AEC9-4813-99C1-4561FD6CBB4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4EF90-AEC9-4813-99C1-4561FD6CBB4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4EF90-AEC9-4813-99C1-4561FD6CBB4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4EF90-AEC9-4813-99C1-4561FD6CBB4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4EF90-AEC9-4813-99C1-4561FD6CBB4B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4EF90-AEC9-4813-99C1-4561FD6CBB4B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4EF90-AEC9-4813-99C1-4561FD6CBB4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4EF90-AEC9-4813-99C1-4561FD6CBB4B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4EF90-AEC9-4813-99C1-4561FD6CBB4B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D045EC-B4F5-4B70-9D43-458F6DD2DE21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D045EC-B4F5-4B70-9D43-458F6DD2DE21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4EF90-AEC9-4813-99C1-4561FD6CBB4B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6BB556-5CCF-40C4-B27E-289096EF560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E0631F-6E40-46F4-A1C7-069C1ABE082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FC36EE-1996-4F76-A82C-D5962326B97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2DCFBC-AFC6-4234-89AB-59C2E565678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0ADDFB-4B4A-44B7-85EF-F4F7B6CE3D9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DEC7C2-BAA0-4A4D-B6DF-0BB35235B6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2BE61E-19CD-437A-B3AE-407D32F5120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BC1B97-A37A-4E04-8939-6B65C1FB6E2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CA49E4-D193-4551-8293-4688087474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4CDC3E-6654-4BEA-95D4-ED85C157E77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EFB663-07CD-4278-A9A4-607374F94D4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F42DFD4-F576-45D3-9257-376E50EAE24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pull dir="r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perteacherworksheets.com/synonyms-antonyms/syn-ant-mixed_WDWWQ.pdf" TargetMode="External"/><Relationship Id="rId2" Type="http://schemas.openxmlformats.org/officeDocument/2006/relationships/hyperlink" Target="http://www.learnenglishfeelgood.com/vocabulary/mobile-phone-vocabulary1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bogglesworldesl.com/synonym_worksheets.htm" TargetMode="External"/><Relationship Id="rId4" Type="http://schemas.openxmlformats.org/officeDocument/2006/relationships/hyperlink" Target="http://www.studenthandouts.com/English/10-Printable-Verbal-Reasoning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  <a:effectLst/>
                <a:cs typeface="Times New Roman" pitchFamily="18" charset="0"/>
              </a:rPr>
              <a:t>English Comprehension and Composition – Lecture 30</a:t>
            </a:r>
            <a:endParaRPr lang="en-US" b="1" dirty="0">
              <a:solidFill>
                <a:schemeClr val="tx1"/>
              </a:solidFill>
              <a:effectLst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14400" y="2057400"/>
            <a:ext cx="7391400" cy="441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b="1" dirty="0" smtClean="0">
                <a:cs typeface="Times New Roman" pitchFamily="18" charset="0"/>
              </a:rPr>
              <a:t>Objectives:</a:t>
            </a:r>
          </a:p>
          <a:p>
            <a:pPr>
              <a:buNone/>
            </a:pPr>
            <a:r>
              <a:rPr lang="en-US" sz="3600" b="1" dirty="0" smtClean="0">
                <a:cs typeface="Times New Roman" pitchFamily="18" charset="0"/>
              </a:rPr>
              <a:t>Word Skills:</a:t>
            </a:r>
            <a:endParaRPr lang="en-US" sz="3600" dirty="0">
              <a:cs typeface="Times New Roman" pitchFamily="18" charset="0"/>
            </a:endParaRPr>
          </a:p>
          <a:p>
            <a:pPr lvl="1"/>
            <a:r>
              <a:rPr lang="en-US" dirty="0" smtClean="0">
                <a:cs typeface="Times New Roman" pitchFamily="18" charset="0"/>
              </a:rPr>
              <a:t>Dictionary skills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Effective use of thesaurus 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Vocabulary building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Synonyms	</a:t>
            </a:r>
            <a:r>
              <a:rPr lang="en-US" smtClean="0">
                <a:cs typeface="Times New Roman" pitchFamily="18" charset="0"/>
              </a:rPr>
              <a:t>	        Practice </a:t>
            </a:r>
            <a:r>
              <a:rPr lang="en-US" dirty="0" smtClean="0">
                <a:cs typeface="Times New Roman" pitchFamily="18" charset="0"/>
              </a:rPr>
              <a:t>Exercises</a:t>
            </a:r>
          </a:p>
          <a:p>
            <a:pPr lvl="1"/>
            <a:r>
              <a:rPr lang="en-US" dirty="0" smtClean="0">
                <a:cs typeface="Times New Roman" pitchFamily="18" charset="0"/>
              </a:rPr>
              <a:t>Antonyms</a:t>
            </a:r>
          </a:p>
          <a:p>
            <a:pPr lvl="1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ight Brace 5"/>
          <p:cNvSpPr/>
          <p:nvPr/>
        </p:nvSpPr>
        <p:spPr>
          <a:xfrm>
            <a:off x="4800600" y="4419600"/>
            <a:ext cx="228600" cy="1676400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WordArt 4"/>
          <p:cNvSpPr>
            <a:spLocks noChangeArrowheads="1" noChangeShapeType="1" noTextEdit="1"/>
          </p:cNvSpPr>
          <p:nvPr/>
        </p:nvSpPr>
        <p:spPr bwMode="auto">
          <a:xfrm rot="5400000">
            <a:off x="-2024063" y="3014663"/>
            <a:ext cx="6400802" cy="1285875"/>
          </a:xfrm>
          <a:prstGeom prst="rect">
            <a:avLst/>
          </a:prstGeom>
        </p:spPr>
        <p:txBody>
          <a:bodyPr vert="wordArtVert"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 fontAlgn="auto"/>
            <a:r>
              <a:rPr lang="en-US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Get to know your</a:t>
            </a:r>
          </a:p>
        </p:txBody>
      </p:sp>
      <p:sp>
        <p:nvSpPr>
          <p:cNvPr id="26629" name="WordArt 5"/>
          <p:cNvSpPr>
            <a:spLocks noChangeArrowheads="1" noChangeShapeType="1" noTextEdit="1"/>
          </p:cNvSpPr>
          <p:nvPr/>
        </p:nvSpPr>
        <p:spPr bwMode="auto">
          <a:xfrm>
            <a:off x="2286000" y="457200"/>
            <a:ext cx="6324600" cy="14319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DICTIONARY</a:t>
            </a:r>
          </a:p>
        </p:txBody>
      </p:sp>
      <p:pic>
        <p:nvPicPr>
          <p:cNvPr id="26631" name="Picture 7" descr="diction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2057400"/>
            <a:ext cx="295275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4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840"/>
                            </p:stCondLst>
                            <p:childTnLst>
                              <p:par>
                                <p:cTn id="17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70" decel="1000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770" decel="100000"/>
                                        <p:tgtEl>
                                          <p:spTgt spid="2663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2" dur="77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382000" cy="228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   </a:t>
            </a:r>
            <a:r>
              <a:rPr lang="en-US" sz="4800">
                <a:solidFill>
                  <a:srgbClr val="A50021"/>
                </a:solidFill>
              </a:rPr>
              <a:t>Dictionaries</a:t>
            </a:r>
            <a:r>
              <a:rPr lang="en-US" sz="4800"/>
              <a:t> are books that list all the words in a language.  </a:t>
            </a:r>
          </a:p>
        </p:txBody>
      </p:sp>
      <p:pic>
        <p:nvPicPr>
          <p:cNvPr id="15364" name="Picture 4" descr="diction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2514600"/>
            <a:ext cx="3194050" cy="399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457200" y="304800"/>
            <a:ext cx="8382000" cy="587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   </a:t>
            </a:r>
            <a:r>
              <a:rPr lang="en-US" sz="3600">
                <a:solidFill>
                  <a:srgbClr val="A50021"/>
                </a:solidFill>
              </a:rPr>
              <a:t>With a Dictionary, you can learn:</a:t>
            </a:r>
            <a:r>
              <a:rPr lang="en-US" sz="3600"/>
              <a:t>  </a:t>
            </a:r>
          </a:p>
          <a:p>
            <a:pPr>
              <a:spcBef>
                <a:spcPct val="50000"/>
              </a:spcBef>
            </a:pPr>
            <a:r>
              <a:rPr lang="en-US" sz="2800"/>
              <a:t>-How to spell a word</a:t>
            </a:r>
          </a:p>
          <a:p>
            <a:pPr>
              <a:spcBef>
                <a:spcPct val="50000"/>
              </a:spcBef>
            </a:pPr>
            <a:r>
              <a:rPr lang="en-US" sz="2800"/>
              <a:t>-What a word means</a:t>
            </a:r>
          </a:p>
          <a:p>
            <a:pPr>
              <a:spcBef>
                <a:spcPct val="50000"/>
              </a:spcBef>
            </a:pPr>
            <a:r>
              <a:rPr lang="en-US" sz="2800"/>
              <a:t>-How to say a word</a:t>
            </a:r>
          </a:p>
          <a:p>
            <a:pPr>
              <a:spcBef>
                <a:spcPct val="50000"/>
              </a:spcBef>
            </a:pPr>
            <a:r>
              <a:rPr lang="en-US" sz="2800"/>
              <a:t>-What part of speech a word is</a:t>
            </a:r>
          </a:p>
          <a:p>
            <a:pPr>
              <a:spcBef>
                <a:spcPct val="50000"/>
              </a:spcBef>
            </a:pPr>
            <a:r>
              <a:rPr lang="en-US" sz="2800"/>
              <a:t>-How many syllables are in a word</a:t>
            </a:r>
          </a:p>
          <a:p>
            <a:pPr>
              <a:spcBef>
                <a:spcPct val="50000"/>
              </a:spcBef>
            </a:pPr>
            <a:r>
              <a:rPr lang="en-US" sz="2800"/>
              <a:t>-Whether or not to capitalize a word</a:t>
            </a:r>
          </a:p>
          <a:p>
            <a:pPr>
              <a:spcBef>
                <a:spcPct val="50000"/>
              </a:spcBef>
            </a:pPr>
            <a:r>
              <a:rPr lang="en-US" sz="2800"/>
              <a:t>-How to abbreviate a word (ex= USA)</a:t>
            </a:r>
          </a:p>
          <a:p>
            <a:pPr>
              <a:spcBef>
                <a:spcPct val="50000"/>
              </a:spcBef>
            </a:pPr>
            <a:r>
              <a:rPr lang="en-US" sz="2800"/>
              <a:t>-Meanings of prefixes and suffixes for a word</a:t>
            </a: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28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250"/>
                            </p:stCondLst>
                            <p:childTnLst>
                              <p:par>
                                <p:cTn id="2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28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450"/>
                            </p:stCondLst>
                            <p:childTnLst>
                              <p:par>
                                <p:cTn id="3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28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600"/>
                            </p:stCondLst>
                            <p:childTnLst>
                              <p:par>
                                <p:cTn id="39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28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250"/>
                            </p:stCondLst>
                            <p:childTnLst>
                              <p:par>
                                <p:cTn id="47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28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50"/>
                            </p:stCondLst>
                            <p:childTnLst>
                              <p:par>
                                <p:cTn id="5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6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6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6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6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286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1000"/>
                            </p:stCondLst>
                            <p:childTnLst>
                              <p:par>
                                <p:cTn id="6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86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86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6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6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 tmFilter="0,0; .5, 1; 1, 1"/>
                                        <p:tgtEl>
                                          <p:spTgt spid="286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900"/>
                            </p:stCondLst>
                            <p:childTnLst>
                              <p:par>
                                <p:cTn id="7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86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86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86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86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286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457200" y="381000"/>
            <a:ext cx="83820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5400"/>
              <a:t>How is a Dictionary Organized?</a:t>
            </a:r>
          </a:p>
        </p:txBody>
      </p:sp>
      <p:pic>
        <p:nvPicPr>
          <p:cNvPr id="14339" name="Picture 3" descr="bookcov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3352800"/>
            <a:ext cx="28956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433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381000" y="381000"/>
            <a:ext cx="3810000" cy="551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/>
              <a:t>To make dictionaries easier to use, the words are organized in </a:t>
            </a:r>
            <a:r>
              <a:rPr lang="en-US" sz="4400">
                <a:solidFill>
                  <a:srgbClr val="A50021"/>
                </a:solidFill>
              </a:rPr>
              <a:t>alphabetical order</a:t>
            </a:r>
            <a:r>
              <a:rPr lang="en-US" sz="4400"/>
              <a:t>.</a:t>
            </a:r>
            <a:r>
              <a:rPr lang="en-US" sz="4800"/>
              <a:t>   </a:t>
            </a:r>
          </a:p>
        </p:txBody>
      </p:sp>
      <p:pic>
        <p:nvPicPr>
          <p:cNvPr id="21508" name="Picture 4" descr="ganter_ab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279525"/>
            <a:ext cx="4229100" cy="394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381000" y="457200"/>
            <a:ext cx="4343400" cy="612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/>
              <a:t>   Since there are so many words in a dictionary, </a:t>
            </a:r>
            <a:r>
              <a:rPr lang="en-US" sz="4400">
                <a:solidFill>
                  <a:srgbClr val="A50021"/>
                </a:solidFill>
              </a:rPr>
              <a:t>guide words</a:t>
            </a:r>
            <a:r>
              <a:rPr lang="en-US" sz="4400"/>
              <a:t> are used to help you locate a word quickly.</a:t>
            </a:r>
          </a:p>
        </p:txBody>
      </p:sp>
      <p:sp>
        <p:nvSpPr>
          <p:cNvPr id="18434" name="Text Box 3"/>
          <p:cNvSpPr txBox="1">
            <a:spLocks noChangeArrowheads="1"/>
          </p:cNvSpPr>
          <p:nvPr/>
        </p:nvSpPr>
        <p:spPr bwMode="auto">
          <a:xfrm>
            <a:off x="533400" y="4814888"/>
            <a:ext cx="80010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sz="4800"/>
          </a:p>
        </p:txBody>
      </p:sp>
      <p:pic>
        <p:nvPicPr>
          <p:cNvPr id="16389" name="Picture 5" descr="Oxford%20Diction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762000"/>
            <a:ext cx="295751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4419600" y="1066800"/>
            <a:ext cx="47244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>
                <a:solidFill>
                  <a:srgbClr val="A50021"/>
                </a:solidFill>
              </a:rPr>
              <a:t>Guide words</a:t>
            </a:r>
            <a:r>
              <a:rPr lang="en-US" sz="3600" dirty="0"/>
              <a:t> are found at the top of each page.  They tell you the </a:t>
            </a:r>
            <a:r>
              <a:rPr lang="en-US" sz="3600" dirty="0">
                <a:solidFill>
                  <a:srgbClr val="A50021"/>
                </a:solidFill>
              </a:rPr>
              <a:t>first </a:t>
            </a:r>
            <a:r>
              <a:rPr lang="en-US" sz="3600" dirty="0"/>
              <a:t>and </a:t>
            </a:r>
            <a:r>
              <a:rPr lang="en-US" sz="3600" dirty="0">
                <a:solidFill>
                  <a:srgbClr val="A50021"/>
                </a:solidFill>
              </a:rPr>
              <a:t>last </a:t>
            </a:r>
            <a:r>
              <a:rPr lang="en-US" sz="3600" dirty="0"/>
              <a:t>word that is found on that page.</a:t>
            </a:r>
          </a:p>
        </p:txBody>
      </p:sp>
      <p:pic>
        <p:nvPicPr>
          <p:cNvPr id="17412" name="Picture 4" descr="cobuild-review-page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28600"/>
            <a:ext cx="4062413" cy="631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6" presetClass="entr" presetSubtype="0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304800" y="228600"/>
            <a:ext cx="83820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/>
              <a:t>How do </a:t>
            </a:r>
            <a:r>
              <a:rPr lang="en-US" sz="4800">
                <a:solidFill>
                  <a:srgbClr val="A50021"/>
                </a:solidFill>
              </a:rPr>
              <a:t>guide words</a:t>
            </a:r>
            <a:r>
              <a:rPr lang="en-US" sz="4800"/>
              <a:t> help you find a word quickly?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304800" y="1905000"/>
            <a:ext cx="4876800" cy="476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3600"/>
              <a:t>Look at the guide words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3600"/>
              <a:t>Use what you know about alphabetizing to decide if your word falls between the two guide words</a:t>
            </a:r>
          </a:p>
        </p:txBody>
      </p:sp>
      <p:pic>
        <p:nvPicPr>
          <p:cNvPr id="18437" name="Picture 5" descr="magnifying-glas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981200"/>
            <a:ext cx="3981450" cy="300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35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85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35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228600" y="381000"/>
            <a:ext cx="87630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/>
              <a:t>Let’s see what that means-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838200" y="1295400"/>
            <a:ext cx="777240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/>
              <a:t>Let’s pretend we are looking up the word, </a:t>
            </a:r>
            <a:r>
              <a:rPr lang="en-US" sz="4800">
                <a:solidFill>
                  <a:srgbClr val="A50021"/>
                </a:solidFill>
              </a:rPr>
              <a:t>science</a:t>
            </a:r>
            <a:r>
              <a:rPr lang="en-US" sz="4800"/>
              <a:t>.  First we would turn to the </a:t>
            </a:r>
            <a:r>
              <a:rPr lang="en-US" sz="4800">
                <a:solidFill>
                  <a:srgbClr val="A50021"/>
                </a:solidFill>
              </a:rPr>
              <a:t>S</a:t>
            </a:r>
            <a:r>
              <a:rPr lang="en-US" sz="4800"/>
              <a:t> section.</a:t>
            </a:r>
            <a:r>
              <a:rPr lang="en-US" sz="4400"/>
              <a:t>  </a:t>
            </a:r>
          </a:p>
        </p:txBody>
      </p:sp>
      <p:pic>
        <p:nvPicPr>
          <p:cNvPr id="19461" name="Picture 5" descr="image_min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4267200"/>
            <a:ext cx="388620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2"/>
          <p:cNvSpPr txBox="1">
            <a:spLocks noChangeArrowheads="1"/>
          </p:cNvSpPr>
          <p:nvPr/>
        </p:nvSpPr>
        <p:spPr bwMode="auto">
          <a:xfrm>
            <a:off x="381000" y="685800"/>
            <a:ext cx="8534400" cy="494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/>
              <a:t>Then we would use the guide words and what we know about alphabetizing to decide the correct page in the </a:t>
            </a:r>
            <a:r>
              <a:rPr lang="en-US" sz="5400">
                <a:solidFill>
                  <a:srgbClr val="A50021"/>
                </a:solidFill>
              </a:rPr>
              <a:t>S </a:t>
            </a:r>
            <a:r>
              <a:rPr lang="en-US" sz="4800"/>
              <a:t>section.</a:t>
            </a:r>
          </a:p>
          <a:p>
            <a:pPr>
              <a:spcBef>
                <a:spcPct val="50000"/>
              </a:spcBef>
            </a:pPr>
            <a:endParaRPr lang="en-US" sz="4800"/>
          </a:p>
        </p:txBody>
      </p:sp>
      <p:pic>
        <p:nvPicPr>
          <p:cNvPr id="22530" name="Picture 4" descr="letter_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3733800"/>
            <a:ext cx="2141538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2"/>
          <p:cNvSpPr txBox="1">
            <a:spLocks noChangeArrowheads="1"/>
          </p:cNvSpPr>
          <p:nvPr/>
        </p:nvSpPr>
        <p:spPr bwMode="auto">
          <a:xfrm>
            <a:off x="381000" y="457200"/>
            <a:ext cx="8382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23554" name="Text Box 3"/>
          <p:cNvSpPr txBox="1">
            <a:spLocks noChangeArrowheads="1"/>
          </p:cNvSpPr>
          <p:nvPr/>
        </p:nvSpPr>
        <p:spPr bwMode="auto">
          <a:xfrm>
            <a:off x="609600" y="592138"/>
            <a:ext cx="822960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/>
              <a:t>We would look at the guide words at the top of each page and decide which ones our word would come between in alphabetical order.</a:t>
            </a:r>
          </a:p>
        </p:txBody>
      </p:sp>
      <p:pic>
        <p:nvPicPr>
          <p:cNvPr id="23555" name="Picture 5" descr="eyeba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5029200"/>
            <a:ext cx="28956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533400" y="381000"/>
            <a:ext cx="8001000" cy="411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/>
              <a:t>Let’s do that for the word </a:t>
            </a:r>
            <a:r>
              <a:rPr lang="en-US" sz="4800">
                <a:solidFill>
                  <a:srgbClr val="A50021"/>
                </a:solidFill>
              </a:rPr>
              <a:t>science</a:t>
            </a:r>
            <a:r>
              <a:rPr lang="en-US" sz="4800"/>
              <a:t>-</a:t>
            </a:r>
          </a:p>
          <a:p>
            <a:pPr>
              <a:spcBef>
                <a:spcPct val="50000"/>
              </a:spcBef>
            </a:pPr>
            <a:r>
              <a:rPr lang="en-US" sz="4800"/>
              <a:t>Which one of these pages would contain the word </a:t>
            </a:r>
            <a:r>
              <a:rPr lang="en-US" sz="4800">
                <a:solidFill>
                  <a:srgbClr val="A50021"/>
                </a:solidFill>
              </a:rPr>
              <a:t>science</a:t>
            </a:r>
            <a:r>
              <a:rPr lang="en-US" sz="4800"/>
              <a:t>?</a:t>
            </a:r>
          </a:p>
        </p:txBody>
      </p:sp>
      <p:pic>
        <p:nvPicPr>
          <p:cNvPr id="24580" name="Picture 4" descr="beakers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3733800"/>
            <a:ext cx="4267200" cy="285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2"/>
          <p:cNvSpPr txBox="1">
            <a:spLocks noChangeArrowheads="1"/>
          </p:cNvSpPr>
          <p:nvPr/>
        </p:nvSpPr>
        <p:spPr bwMode="auto">
          <a:xfrm>
            <a:off x="304800" y="2103438"/>
            <a:ext cx="8458200" cy="170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The page with the guide words-</a:t>
            </a:r>
          </a:p>
          <a:p>
            <a:pPr algn="ctr">
              <a:spcBef>
                <a:spcPct val="50000"/>
              </a:spcBef>
            </a:pPr>
            <a:r>
              <a:rPr lang="en-US" sz="4400">
                <a:solidFill>
                  <a:srgbClr val="A50021"/>
                </a:solidFill>
              </a:rPr>
              <a:t>stamp - summer</a:t>
            </a:r>
          </a:p>
        </p:txBody>
      </p:sp>
      <p:sp>
        <p:nvSpPr>
          <p:cNvPr id="25602" name="Text Box 3"/>
          <p:cNvSpPr txBox="1">
            <a:spLocks noChangeArrowheads="1"/>
          </p:cNvSpPr>
          <p:nvPr/>
        </p:nvSpPr>
        <p:spPr bwMode="auto">
          <a:xfrm>
            <a:off x="76200" y="4694238"/>
            <a:ext cx="9144000" cy="170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Or the page with the guide words-</a:t>
            </a:r>
          </a:p>
          <a:p>
            <a:pPr algn="ctr">
              <a:spcBef>
                <a:spcPct val="50000"/>
              </a:spcBef>
            </a:pPr>
            <a:r>
              <a:rPr lang="en-US" sz="4400">
                <a:solidFill>
                  <a:srgbClr val="A50021"/>
                </a:solidFill>
              </a:rPr>
              <a:t>sandwich - seventy</a:t>
            </a:r>
          </a:p>
        </p:txBody>
      </p:sp>
      <p:sp>
        <p:nvSpPr>
          <p:cNvPr id="25603" name="Text Box 4"/>
          <p:cNvSpPr txBox="1">
            <a:spLocks noChangeArrowheads="1"/>
          </p:cNvSpPr>
          <p:nvPr/>
        </p:nvSpPr>
        <p:spPr bwMode="auto">
          <a:xfrm>
            <a:off x="1600200" y="457200"/>
            <a:ext cx="55626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A50021"/>
                </a:solidFill>
              </a:rPr>
              <a:t>science</a:t>
            </a:r>
          </a:p>
        </p:txBody>
      </p:sp>
      <p:pic>
        <p:nvPicPr>
          <p:cNvPr id="25604" name="Picture 6" descr="beaker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381000"/>
            <a:ext cx="2052638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304800" y="228600"/>
            <a:ext cx="86106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>
                <a:solidFill>
                  <a:srgbClr val="A50021"/>
                </a:solidFill>
              </a:rPr>
              <a:t>Dictionary Definitions</a:t>
            </a:r>
          </a:p>
          <a:p>
            <a:pPr algn="ctr">
              <a:spcBef>
                <a:spcPct val="50000"/>
              </a:spcBef>
            </a:pPr>
            <a:r>
              <a:rPr lang="en-US"/>
              <a:t>What do they mean?</a:t>
            </a:r>
          </a:p>
        </p:txBody>
      </p:sp>
      <p:pic>
        <p:nvPicPr>
          <p:cNvPr id="2051" name="Picture 3" descr="bd05629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3117850"/>
            <a:ext cx="4445000" cy="343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33400" y="762000"/>
            <a:ext cx="8001000" cy="803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dirty="0">
                <a:latin typeface="+mn-lt"/>
              </a:rPr>
              <a:t>Have you ever looked up the definition for a word in the dictionary</a:t>
            </a:r>
            <a:r>
              <a:rPr lang="en-US" sz="4400" dirty="0" smtClean="0">
                <a:latin typeface="+mn-lt"/>
              </a:rPr>
              <a:t>?</a:t>
            </a:r>
          </a:p>
          <a:p>
            <a:pPr>
              <a:spcBef>
                <a:spcPct val="50000"/>
              </a:spcBef>
            </a:pPr>
            <a:r>
              <a:rPr lang="en-US" sz="4800" dirty="0" smtClean="0">
                <a:latin typeface="+mn-lt"/>
              </a:rPr>
              <a:t> If so, then you might have been confused by some of the parts of that definition.</a:t>
            </a:r>
          </a:p>
          <a:p>
            <a:pPr>
              <a:spcBef>
                <a:spcPct val="50000"/>
              </a:spcBef>
            </a:pPr>
            <a:endParaRPr lang="en-US" sz="4800" dirty="0" smtClean="0">
              <a:latin typeface="+mn-lt"/>
            </a:endParaRPr>
          </a:p>
          <a:p>
            <a:pPr>
              <a:spcBef>
                <a:spcPct val="50000"/>
              </a:spcBef>
            </a:pPr>
            <a:endParaRPr lang="en-US" sz="4800" dirty="0" smtClean="0">
              <a:latin typeface="+mn-lt"/>
            </a:endParaRPr>
          </a:p>
          <a:p>
            <a:pPr>
              <a:spcBef>
                <a:spcPct val="50000"/>
              </a:spcBef>
            </a:pPr>
            <a:r>
              <a:rPr lang="en-US" sz="4800" dirty="0" smtClean="0">
                <a:latin typeface="+mn-lt"/>
              </a:rPr>
              <a:t> </a:t>
            </a:r>
            <a:endParaRPr lang="en-US" sz="4800" dirty="0">
              <a:latin typeface="+mn-lt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07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762000" y="457200"/>
            <a:ext cx="8001000" cy="228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dirty="0">
                <a:latin typeface="Calibri" pitchFamily="34" charset="0"/>
                <a:cs typeface="Calibri" pitchFamily="34" charset="0"/>
              </a:rPr>
              <a:t>Today, we’re going to learn what each part of a definition means.</a:t>
            </a:r>
          </a:p>
        </p:txBody>
      </p:sp>
      <p:pic>
        <p:nvPicPr>
          <p:cNvPr id="4102" name="Picture 6" descr="chp_semantics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2840038"/>
            <a:ext cx="4876800" cy="325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  <a:latin typeface="Stencil Std"/>
              </a:rPr>
              <a:t>VOCABULARY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7772400" cy="5029200"/>
          </a:xfrm>
        </p:spPr>
        <p:txBody>
          <a:bodyPr/>
          <a:lstStyle/>
          <a:p>
            <a:pPr eaLnBrk="1" hangingPunct="1"/>
            <a:r>
              <a:rPr lang="en-US" u="sng" smtClean="0"/>
              <a:t>Headword</a:t>
            </a:r>
            <a:r>
              <a:rPr lang="en-US" smtClean="0"/>
              <a:t>- the word you are looking up. It is always in </a:t>
            </a:r>
            <a:r>
              <a:rPr lang="en-US" b="1" smtClean="0"/>
              <a:t>bold</a:t>
            </a:r>
            <a:r>
              <a:rPr lang="en-US" smtClean="0"/>
              <a:t> type.</a:t>
            </a:r>
            <a:endParaRPr lang="en-US" u="sng" smtClean="0"/>
          </a:p>
          <a:p>
            <a:pPr eaLnBrk="1" hangingPunct="1"/>
            <a:r>
              <a:rPr lang="en-US" u="sng" smtClean="0"/>
              <a:t>Entry</a:t>
            </a:r>
            <a:r>
              <a:rPr lang="en-US" smtClean="0"/>
              <a:t>- the information on the word you are looking up. </a:t>
            </a:r>
          </a:p>
          <a:p>
            <a:pPr eaLnBrk="1" hangingPunct="1"/>
            <a:r>
              <a:rPr lang="en-US" u="sng" smtClean="0"/>
              <a:t>Pronunciation</a:t>
            </a:r>
            <a:r>
              <a:rPr lang="en-US" smtClean="0"/>
              <a:t>- tells you how to say the word. Found in (parentheses).</a:t>
            </a:r>
          </a:p>
          <a:p>
            <a:pPr eaLnBrk="1" hangingPunct="1"/>
            <a:r>
              <a:rPr lang="en-US" u="sng" smtClean="0"/>
              <a:t>Part of speech</a:t>
            </a:r>
            <a:r>
              <a:rPr lang="en-US" smtClean="0"/>
              <a:t>- tells you how the word is used in a sentence (</a:t>
            </a:r>
            <a:r>
              <a:rPr lang="en-US" i="1" smtClean="0"/>
              <a:t>n=noun, v=verb, adj=adjective, adv=adverb).</a:t>
            </a:r>
            <a:endParaRPr lang="en-US" u="sng" smtClean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16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400"/>
                            </p:stCondLst>
                            <p:childTnLst>
                              <p:par>
                                <p:cTn id="2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969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  <a:latin typeface="Stencil Std"/>
              </a:rPr>
              <a:t>VOCABULARY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u="sng" smtClean="0"/>
              <a:t>Definition</a:t>
            </a:r>
            <a:r>
              <a:rPr lang="en-US" smtClean="0"/>
              <a:t>- all possible meanings for the word. Many words have more than one meaning.</a:t>
            </a:r>
          </a:p>
          <a:p>
            <a:pPr eaLnBrk="1" hangingPunct="1"/>
            <a:r>
              <a:rPr lang="en-US" u="sng" smtClean="0"/>
              <a:t>Examples</a:t>
            </a:r>
            <a:r>
              <a:rPr lang="en-US" smtClean="0"/>
              <a:t>- Shows you how the word is used in a sentence. Usually found in </a:t>
            </a:r>
            <a:r>
              <a:rPr lang="en-US" i="1" smtClean="0"/>
              <a:t>italics</a:t>
            </a:r>
            <a:r>
              <a:rPr lang="en-US" smtClean="0"/>
              <a:t>.</a:t>
            </a:r>
          </a:p>
          <a:p>
            <a:pPr eaLnBrk="1" hangingPunct="1"/>
            <a:r>
              <a:rPr lang="en-US" u="sng" smtClean="0"/>
              <a:t>Etymology</a:t>
            </a:r>
            <a:r>
              <a:rPr lang="en-US" smtClean="0"/>
              <a:t>- this tells you the history of the word, and what language it came from.</a:t>
            </a:r>
            <a:endParaRPr lang="en-US" u="sng" smtClean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96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680"/>
                            </p:stCondLst>
                            <p:childTnLst>
                              <p:par>
                                <p:cTn id="2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  <p:bldP spid="3072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533400" y="609600"/>
            <a:ext cx="8839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This is a definition for flag: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381000" y="1600200"/>
            <a:ext cx="8458200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</a:pPr>
            <a:r>
              <a:rPr lang="en-US" sz="5400" dirty="0">
                <a:latin typeface="Calibri" pitchFamily="34" charset="0"/>
                <a:cs typeface="Calibri" pitchFamily="34" charset="0"/>
              </a:rPr>
              <a:t>flag</a:t>
            </a:r>
            <a:r>
              <a:rPr lang="en-US" dirty="0">
                <a:latin typeface="Calibri" pitchFamily="34" charset="0"/>
                <a:cs typeface="Calibri" pitchFamily="34" charset="0"/>
              </a:rPr>
              <a:t> (flag)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 i="1" dirty="0">
                <a:latin typeface="Calibri" pitchFamily="34" charset="0"/>
                <a:cs typeface="Calibri" pitchFamily="34" charset="0"/>
              </a:rPr>
              <a:t> noun</a:t>
            </a:r>
            <a:r>
              <a:rPr lang="en-US" dirty="0">
                <a:latin typeface="Calibri" pitchFamily="34" charset="0"/>
                <a:cs typeface="Calibri" pitchFamily="34" charset="0"/>
              </a:rPr>
              <a:t> A piece of cloth with a pattern or symbol of a country, an organization, etc.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verb</a:t>
            </a:r>
            <a:r>
              <a:rPr lang="en-US" dirty="0">
                <a:latin typeface="Calibri" pitchFamily="34" charset="0"/>
                <a:cs typeface="Calibri" pitchFamily="34" charset="0"/>
              </a:rPr>
              <a:t> To stop, or to signal.  </a:t>
            </a:r>
            <a:r>
              <a:rPr lang="en-US" i="1" dirty="0">
                <a:latin typeface="Calibri" pitchFamily="34" charset="0"/>
                <a:cs typeface="Calibri" pitchFamily="34" charset="0"/>
              </a:rPr>
              <a:t>We flagged down the police officer.</a:t>
            </a: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381000" y="381000"/>
            <a:ext cx="8458200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</a:pPr>
            <a:r>
              <a:rPr lang="en-US" sz="5400" dirty="0">
                <a:solidFill>
                  <a:srgbClr val="A50021"/>
                </a:solidFill>
              </a:rPr>
              <a:t>flag</a:t>
            </a:r>
            <a:r>
              <a:rPr lang="en-US" dirty="0">
                <a:solidFill>
                  <a:srgbClr val="A50021"/>
                </a:solidFill>
              </a:rPr>
              <a:t> (flag)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 i="1" dirty="0"/>
              <a:t> noun</a:t>
            </a:r>
            <a:r>
              <a:rPr lang="en-US" dirty="0"/>
              <a:t> A piece of cloth with a pattern or symbol of a country, an organization, etc.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 dirty="0"/>
              <a:t> </a:t>
            </a:r>
            <a:r>
              <a:rPr lang="en-US" b="1" dirty="0"/>
              <a:t>verb</a:t>
            </a:r>
            <a:r>
              <a:rPr lang="en-US" dirty="0"/>
              <a:t> To stop, or to signal.  </a:t>
            </a:r>
            <a:r>
              <a:rPr lang="en-US" i="1" dirty="0"/>
              <a:t>We flagged down the police officer.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057400" y="1508125"/>
            <a:ext cx="6400800" cy="2606675"/>
          </a:xfrm>
          <a:prstGeom prst="rect">
            <a:avLst/>
          </a:prstGeom>
          <a:solidFill>
            <a:srgbClr val="FFFF99"/>
          </a:solidFill>
          <a:ln w="76200">
            <a:solidFill>
              <a:srgbClr val="00008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The word being defined is followed by the pronunciation in parenthesis.</a:t>
            </a:r>
          </a:p>
        </p:txBody>
      </p:sp>
      <p:pic>
        <p:nvPicPr>
          <p:cNvPr id="6150" name="Picture 6" descr="bd06018_"/>
          <p:cNvPicPr>
            <a:picLocks noChangeAspect="1" noChangeArrowheads="1"/>
          </p:cNvPicPr>
          <p:nvPr/>
        </p:nvPicPr>
        <p:blipFill>
          <a:blip r:embed="rId3" cstate="print"/>
          <a:srcRect l="14563" r="19417" b="40675"/>
          <a:stretch>
            <a:fillRect/>
          </a:stretch>
        </p:blipFill>
        <p:spPr bwMode="auto">
          <a:xfrm>
            <a:off x="3863975" y="317500"/>
            <a:ext cx="1089025" cy="120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1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6148" grpId="0" animBg="1"/>
      <p:bldP spid="6148" grpId="1" animBg="1"/>
      <p:bldP spid="6148" grpId="2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3"/>
          <p:cNvSpPr txBox="1">
            <a:spLocks noChangeArrowheads="1"/>
          </p:cNvSpPr>
          <p:nvPr/>
        </p:nvSpPr>
        <p:spPr bwMode="auto">
          <a:xfrm>
            <a:off x="381000" y="304800"/>
            <a:ext cx="8458200" cy="553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</a:pPr>
            <a:r>
              <a:rPr lang="en-US" sz="5400" dirty="0"/>
              <a:t>flag</a:t>
            </a:r>
            <a:r>
              <a:rPr lang="en-US" dirty="0"/>
              <a:t> (flag)</a:t>
            </a:r>
          </a:p>
          <a:p>
            <a:pPr marL="457200" indent="-457200">
              <a:spcBef>
                <a:spcPct val="50000"/>
              </a:spcBef>
            </a:pPr>
            <a:endParaRPr lang="en-US" dirty="0"/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 i="1" dirty="0"/>
              <a:t> </a:t>
            </a:r>
            <a:r>
              <a:rPr lang="en-US" i="1" dirty="0">
                <a:solidFill>
                  <a:srgbClr val="A50021"/>
                </a:solidFill>
              </a:rPr>
              <a:t>noun</a:t>
            </a:r>
            <a:r>
              <a:rPr lang="en-US" dirty="0">
                <a:solidFill>
                  <a:srgbClr val="A50021"/>
                </a:solidFill>
              </a:rPr>
              <a:t> </a:t>
            </a:r>
            <a:r>
              <a:rPr lang="en-US" dirty="0"/>
              <a:t>A piece of cloth with a pattern or symbol of a country, an organization, etc.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 dirty="0"/>
              <a:t> </a:t>
            </a:r>
            <a:r>
              <a:rPr lang="en-US" b="1" dirty="0">
                <a:solidFill>
                  <a:srgbClr val="A50021"/>
                </a:solidFill>
              </a:rPr>
              <a:t>verb</a:t>
            </a:r>
            <a:r>
              <a:rPr lang="en-US" dirty="0"/>
              <a:t> To stop, or to signal.  </a:t>
            </a:r>
            <a:r>
              <a:rPr lang="en-US" i="1" dirty="0"/>
              <a:t>We flagged down the police officer.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28600" y="152400"/>
            <a:ext cx="8686800" cy="1387475"/>
          </a:xfrm>
          <a:prstGeom prst="rect">
            <a:avLst/>
          </a:prstGeom>
          <a:solidFill>
            <a:srgbClr val="FFFF99"/>
          </a:solidFill>
          <a:ln w="76200">
            <a:solidFill>
              <a:srgbClr val="0033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The first word tells the word’s part of speech</a:t>
            </a:r>
          </a:p>
        </p:txBody>
      </p:sp>
      <p:pic>
        <p:nvPicPr>
          <p:cNvPr id="8197" name="Picture 5" descr="arrowdow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6002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animBg="1"/>
      <p:bldP spid="8196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 Box 3"/>
          <p:cNvSpPr txBox="1">
            <a:spLocks noChangeArrowheads="1"/>
          </p:cNvSpPr>
          <p:nvPr/>
        </p:nvSpPr>
        <p:spPr bwMode="auto">
          <a:xfrm>
            <a:off x="381000" y="1600200"/>
            <a:ext cx="84582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</a:pPr>
            <a:endParaRPr lang="en-US" dirty="0"/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 i="1" dirty="0"/>
              <a:t> noun</a:t>
            </a:r>
            <a:r>
              <a:rPr lang="en-US" dirty="0"/>
              <a:t> </a:t>
            </a:r>
            <a:r>
              <a:rPr lang="en-US" dirty="0">
                <a:solidFill>
                  <a:srgbClr val="A50021"/>
                </a:solidFill>
              </a:rPr>
              <a:t>A piece of cloth with a pattern or symbol of a country, an organization, etc.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 dirty="0"/>
              <a:t> </a:t>
            </a:r>
            <a:r>
              <a:rPr lang="en-US" b="1" dirty="0"/>
              <a:t>verb</a:t>
            </a:r>
            <a:r>
              <a:rPr lang="en-US" dirty="0"/>
              <a:t> </a:t>
            </a:r>
            <a:r>
              <a:rPr lang="en-US" dirty="0">
                <a:solidFill>
                  <a:srgbClr val="A50021"/>
                </a:solidFill>
              </a:rPr>
              <a:t>To stop, or to signal.</a:t>
            </a:r>
            <a:r>
              <a:rPr lang="en-US" dirty="0"/>
              <a:t>  </a:t>
            </a:r>
            <a:r>
              <a:rPr lang="en-US" i="1" dirty="0"/>
              <a:t>We flagged down the police officer</a:t>
            </a:r>
            <a:r>
              <a:rPr lang="en-US" i="1" dirty="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609600" y="228600"/>
            <a:ext cx="7924800" cy="1387475"/>
          </a:xfrm>
          <a:prstGeom prst="rect">
            <a:avLst/>
          </a:prstGeom>
          <a:solidFill>
            <a:srgbClr val="FFFF99"/>
          </a:solidFill>
          <a:ln w="76200">
            <a:solidFill>
              <a:srgbClr val="0033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The next section is the actual definition of the word.</a:t>
            </a:r>
          </a:p>
        </p:txBody>
      </p:sp>
      <p:pic>
        <p:nvPicPr>
          <p:cNvPr id="9221" name="Picture 5" descr="arrowdow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1676400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nimBg="1"/>
      <p:bldP spid="9220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 Box 3"/>
          <p:cNvSpPr txBox="1">
            <a:spLocks noChangeArrowheads="1"/>
          </p:cNvSpPr>
          <p:nvPr/>
        </p:nvSpPr>
        <p:spPr bwMode="auto">
          <a:xfrm>
            <a:off x="381000" y="457200"/>
            <a:ext cx="845820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</a:pPr>
            <a:endParaRPr lang="en-US" dirty="0"/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 i="1" dirty="0"/>
              <a:t> noun</a:t>
            </a:r>
            <a:r>
              <a:rPr lang="en-US" dirty="0"/>
              <a:t> A piece of cloth with a pattern or symbol of a country, an organization, etc.</a:t>
            </a:r>
          </a:p>
          <a:p>
            <a:pPr marL="457200" indent="-457200">
              <a:spcBef>
                <a:spcPct val="50000"/>
              </a:spcBef>
            </a:pPr>
            <a:endParaRPr lang="en-US" dirty="0"/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 dirty="0"/>
              <a:t> </a:t>
            </a:r>
            <a:r>
              <a:rPr lang="en-US" b="1" dirty="0"/>
              <a:t>verb</a:t>
            </a:r>
            <a:r>
              <a:rPr lang="en-US" dirty="0"/>
              <a:t> To stop, or to signal.  </a:t>
            </a:r>
            <a:r>
              <a:rPr lang="en-US" i="1" dirty="0">
                <a:solidFill>
                  <a:srgbClr val="A50021"/>
                </a:solidFill>
              </a:rPr>
              <a:t>We flagged down the police officer.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81000" y="533400"/>
            <a:ext cx="8305800" cy="3216275"/>
          </a:xfrm>
          <a:prstGeom prst="rect">
            <a:avLst/>
          </a:prstGeom>
          <a:solidFill>
            <a:srgbClr val="FFFF99"/>
          </a:solidFill>
          <a:ln w="76200">
            <a:solidFill>
              <a:srgbClr val="003366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Finally, you might see a sentence showing how the word is used.  Especially if the use is not the most common for the word.</a:t>
            </a:r>
          </a:p>
        </p:txBody>
      </p:sp>
      <p:pic>
        <p:nvPicPr>
          <p:cNvPr id="10245" name="Picture 5" descr="arrowdow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27438" y="4038600"/>
            <a:ext cx="1096962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 animBg="1"/>
      <p:bldP spid="10244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  <a:effectLst/>
              </a:rPr>
              <a:t>How do I decide which Definition to use?</a:t>
            </a:r>
          </a:p>
        </p:txBody>
      </p:sp>
      <p:sp>
        <p:nvSpPr>
          <p:cNvPr id="3686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Decide how the word is used.</a:t>
            </a:r>
          </a:p>
          <a:p>
            <a:r>
              <a:rPr lang="en-US" dirty="0" smtClean="0"/>
              <a:t>Read all meanings of the word given to you.</a:t>
            </a:r>
          </a:p>
          <a:p>
            <a:r>
              <a:rPr lang="en-US" dirty="0" smtClean="0"/>
              <a:t>Imagine a blank space in the sentence where the word appears.</a:t>
            </a:r>
          </a:p>
          <a:p>
            <a:r>
              <a:rPr lang="en-US" dirty="0" smtClean="0"/>
              <a:t>Substitute the meaning you feel is correct into that </a:t>
            </a:r>
            <a:r>
              <a:rPr lang="en-US" dirty="0" err="1" smtClean="0"/>
              <a:t>sentece</a:t>
            </a:r>
            <a:r>
              <a:rPr lang="en-US" dirty="0" smtClean="0"/>
              <a:t>.</a:t>
            </a:r>
          </a:p>
          <a:p>
            <a:r>
              <a:rPr lang="en-US" dirty="0" smtClean="0"/>
              <a:t>If the sentence still makes sense, then you have the correct definition.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457200" y="717550"/>
            <a:ext cx="81534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5400"/>
              <a:t>Now you know how to use a dictionary!</a:t>
            </a:r>
          </a:p>
        </p:txBody>
      </p:sp>
      <p:pic>
        <p:nvPicPr>
          <p:cNvPr id="11267" name="Picture 3" descr="abcboo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3200400"/>
            <a:ext cx="35052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126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1126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133600" y="838200"/>
            <a:ext cx="276069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Cooper Black" pitchFamily="18" charset="0"/>
                <a:cs typeface="+mn-cs"/>
              </a:rPr>
              <a:t>Using a</a:t>
            </a:r>
          </a:p>
        </p:txBody>
      </p:sp>
      <p:sp>
        <p:nvSpPr>
          <p:cNvPr id="9" name="Rectangle 8"/>
          <p:cNvSpPr/>
          <p:nvPr/>
        </p:nvSpPr>
        <p:spPr>
          <a:xfrm>
            <a:off x="838200" y="1752600"/>
            <a:ext cx="7696200" cy="1200329"/>
          </a:xfrm>
          <a:prstGeom prst="rect">
            <a:avLst/>
          </a:prstGeom>
          <a:noFill/>
        </p:spPr>
        <p:txBody>
          <a:bodyPr>
            <a:prstTxWarp prst="textDoubleWave1">
              <a:avLst/>
            </a:prstTxWarp>
            <a:spAutoFit/>
            <a:scene3d>
              <a:camera prst="obliqueBottomLef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>
              <a:defRPr/>
            </a:pPr>
            <a:r>
              <a:rPr lang="en-US" sz="7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oper Black" pitchFamily="18" charset="0"/>
                <a:cs typeface="+mn-cs"/>
              </a:rPr>
              <a:t>THESAURUS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3046413"/>
            <a:ext cx="2138363" cy="358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ooper Std Black"/>
              </a:rPr>
              <a:t>What is a Thesaurus?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mtClean="0">
                <a:latin typeface="Cooper Black"/>
              </a:rPr>
              <a:t>A thesaurus is a book that can help you find words with the same or similar meanings.</a:t>
            </a:r>
          </a:p>
          <a:p>
            <a:pPr eaLnBrk="1" hangingPunct="1">
              <a:buFontTx/>
              <a:buNone/>
            </a:pPr>
            <a:r>
              <a:rPr lang="en-US" smtClean="0">
                <a:latin typeface="Cooper Black"/>
              </a:rPr>
              <a:t>					</a:t>
            </a:r>
          </a:p>
          <a:p>
            <a:pPr eaLnBrk="1" hangingPunct="1">
              <a:buFontTx/>
              <a:buNone/>
            </a:pPr>
            <a:r>
              <a:rPr lang="en-US" smtClean="0">
                <a:latin typeface="Cooper Black"/>
              </a:rPr>
              <a:t>					</a:t>
            </a:r>
            <a:r>
              <a:rPr lang="en-US" sz="2400" smtClean="0">
                <a:latin typeface="Cooper Black"/>
              </a:rPr>
              <a:t>(No, a thesaurus is NOT a 				kind of dinosaur)</a:t>
            </a:r>
          </a:p>
        </p:txBody>
      </p:sp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3733800"/>
            <a:ext cx="251460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2863" y="3581400"/>
            <a:ext cx="5014912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>
                <a:latin typeface="Cooper Std Black"/>
              </a:rPr>
              <a:t>Why use a Thesaurus?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43000"/>
            <a:ext cx="7924800" cy="41148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Cooper Black"/>
              </a:rPr>
              <a:t>To avoid using the same word over and over</a:t>
            </a:r>
          </a:p>
          <a:p>
            <a:pPr eaLnBrk="1" hangingPunct="1"/>
            <a:r>
              <a:rPr lang="en-US" sz="2400" smtClean="0">
                <a:latin typeface="Cooper Black"/>
              </a:rPr>
              <a:t>To find a word that has the same or similar meaning</a:t>
            </a:r>
          </a:p>
          <a:p>
            <a:pPr eaLnBrk="1" hangingPunct="1"/>
            <a:r>
              <a:rPr lang="en-US" sz="2400" smtClean="0">
                <a:latin typeface="Cooper Black"/>
              </a:rPr>
              <a:t>To find the opposite of a word</a:t>
            </a:r>
          </a:p>
          <a:p>
            <a:pPr eaLnBrk="1" hangingPunct="1"/>
            <a:r>
              <a:rPr lang="en-US" sz="2400" smtClean="0">
                <a:latin typeface="Cooper Black"/>
              </a:rPr>
              <a:t>To learn new words</a:t>
            </a:r>
          </a:p>
          <a:p>
            <a:pPr eaLnBrk="1" hangingPunct="1"/>
            <a:r>
              <a:rPr lang="en-US" sz="2400" smtClean="0">
                <a:latin typeface="Cooper Black"/>
              </a:rPr>
              <a:t>To make your writing more interesting or exciting</a:t>
            </a: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400"/>
                            </p:stCondLst>
                            <p:childTnLst>
                              <p:par>
                                <p:cTn id="2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80"/>
                            </p:stCondLst>
                            <p:childTnLst>
                              <p:par>
                                <p:cTn id="2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80"/>
                            </p:stCondLst>
                            <p:childTnLst>
                              <p:par>
                                <p:cTn id="3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720"/>
                            </p:stCondLst>
                            <p:childTnLst>
                              <p:par>
                                <p:cTn id="3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5344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  <a:latin typeface="Cooper Std Black"/>
              </a:rPr>
              <a:t>How </a:t>
            </a:r>
            <a:r>
              <a:rPr lang="en-US" dirty="0" smtClean="0">
                <a:solidFill>
                  <a:schemeClr val="tx1"/>
                </a:solidFill>
                <a:effectLst/>
                <a:latin typeface="Cooper Std Black"/>
              </a:rPr>
              <a:t>do</a:t>
            </a:r>
            <a:r>
              <a:rPr lang="en-US" dirty="0" smtClean="0">
                <a:solidFill>
                  <a:schemeClr val="tx1"/>
                </a:solidFill>
                <a:latin typeface="Cooper Std Black"/>
              </a:rPr>
              <a:t> I use a Thesaurus?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7924800" cy="5257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400" smtClean="0">
                <a:solidFill>
                  <a:srgbClr val="0070C0"/>
                </a:solidFill>
                <a:latin typeface="Cooper Black"/>
              </a:rPr>
              <a:t>A thesaurus is arranged very much like a dictionary.</a:t>
            </a:r>
          </a:p>
          <a:p>
            <a:pPr eaLnBrk="1" hangingPunct="1"/>
            <a:r>
              <a:rPr lang="en-US" sz="2400" smtClean="0">
                <a:latin typeface="Cooper Black"/>
              </a:rPr>
              <a:t>Alphabetical order</a:t>
            </a:r>
          </a:p>
          <a:p>
            <a:pPr eaLnBrk="1" hangingPunct="1"/>
            <a:r>
              <a:rPr lang="en-US" sz="2400" smtClean="0">
                <a:latin typeface="Cooper Black"/>
              </a:rPr>
              <a:t>Guide words</a:t>
            </a:r>
          </a:p>
          <a:p>
            <a:pPr eaLnBrk="1" hangingPunct="1"/>
            <a:r>
              <a:rPr lang="en-US" sz="2400" smtClean="0">
                <a:latin typeface="Cooper Black"/>
              </a:rPr>
              <a:t>Entries</a:t>
            </a:r>
          </a:p>
          <a:p>
            <a:pPr eaLnBrk="1" hangingPunct="1">
              <a:buFontTx/>
              <a:buNone/>
            </a:pPr>
            <a:endParaRPr lang="en-US" sz="2400" smtClean="0">
              <a:latin typeface="Cooper Black"/>
            </a:endParaRPr>
          </a:p>
          <a:p>
            <a:pPr eaLnBrk="1" hangingPunct="1">
              <a:buFontTx/>
              <a:buNone/>
            </a:pPr>
            <a:r>
              <a:rPr lang="en-US" sz="2400" smtClean="0">
                <a:solidFill>
                  <a:srgbClr val="0070C0"/>
                </a:solidFill>
                <a:latin typeface="Cooper Black"/>
              </a:rPr>
              <a:t>A thesaurus entry usually has:</a:t>
            </a:r>
          </a:p>
          <a:p>
            <a:pPr eaLnBrk="1" hangingPunct="1"/>
            <a:r>
              <a:rPr lang="en-US" sz="2400" smtClean="0">
                <a:latin typeface="Cooper Black"/>
              </a:rPr>
              <a:t>Headword in </a:t>
            </a:r>
            <a:r>
              <a:rPr lang="en-US" sz="2400" b="1" smtClean="0">
                <a:latin typeface="Cooper Black"/>
              </a:rPr>
              <a:t>BOLD</a:t>
            </a:r>
            <a:endParaRPr lang="en-US" sz="2400" smtClean="0">
              <a:latin typeface="Cooper Black"/>
            </a:endParaRPr>
          </a:p>
          <a:p>
            <a:pPr eaLnBrk="1" hangingPunct="1"/>
            <a:r>
              <a:rPr lang="en-US" sz="2400" smtClean="0">
                <a:latin typeface="Cooper Black"/>
              </a:rPr>
              <a:t>Part of speech</a:t>
            </a:r>
          </a:p>
          <a:p>
            <a:pPr eaLnBrk="1" hangingPunct="1"/>
            <a:r>
              <a:rPr lang="en-US" sz="2400" smtClean="0">
                <a:latin typeface="Cooper Black"/>
              </a:rPr>
              <a:t>Synonyms (words with same or similar meaning)</a:t>
            </a:r>
          </a:p>
          <a:p>
            <a:pPr eaLnBrk="1" hangingPunct="1"/>
            <a:r>
              <a:rPr lang="en-US" sz="2400" smtClean="0">
                <a:latin typeface="Cooper Black"/>
              </a:rPr>
              <a:t>Antonyms (words with opposite meanings)</a:t>
            </a:r>
          </a:p>
          <a:p>
            <a:pPr eaLnBrk="1" hangingPunct="1">
              <a:buFontTx/>
              <a:buNone/>
            </a:pPr>
            <a:endParaRPr lang="en-US" sz="2400" smtClean="0">
              <a:latin typeface="Cooper Black"/>
            </a:endParaRPr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2514600"/>
            <a:ext cx="304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300"/>
                            </p:stCondLst>
                            <p:childTnLst>
                              <p:par>
                                <p:cTn id="2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300"/>
                            </p:stCondLst>
                            <p:childTnLst>
                              <p:par>
                                <p:cTn id="2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300"/>
                            </p:stCondLst>
                            <p:childTnLst>
                              <p:par>
                                <p:cTn id="3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300"/>
                            </p:stCondLst>
                            <p:childTnLst>
                              <p:par>
                                <p:cTn id="41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800"/>
                            </p:stCondLst>
                            <p:childTnLst>
                              <p:par>
                                <p:cTn id="4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3800"/>
                            </p:stCondLst>
                            <p:childTnLst>
                              <p:par>
                                <p:cTn id="5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800"/>
                            </p:stCondLst>
                            <p:childTnLst>
                              <p:par>
                                <p:cTn id="5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800"/>
                            </p:stCondLst>
                            <p:childTnLst>
                              <p:par>
                                <p:cTn id="6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914400"/>
          </a:xfrm>
        </p:spPr>
        <p:txBody>
          <a:bodyPr>
            <a:noAutofit/>
          </a:bodyPr>
          <a:lstStyle/>
          <a:p>
            <a:pPr algn="ctr"/>
            <a:r>
              <a:rPr lang="en-US" sz="2800" u="sng" dirty="0" smtClean="0">
                <a:solidFill>
                  <a:schemeClr val="tx1"/>
                </a:solidFill>
                <a:effectLst/>
                <a:latin typeface="Cooper Std Black"/>
              </a:rPr>
              <a:t>How do I use a Thesaurus?</a:t>
            </a:r>
            <a:r>
              <a:rPr lang="en-US" sz="2800" dirty="0" smtClean="0">
                <a:solidFill>
                  <a:schemeClr val="tx1"/>
                </a:solidFill>
                <a:latin typeface="Cooper Std Black"/>
              </a:rPr>
              <a:t/>
            </a:r>
            <a:br>
              <a:rPr lang="en-US" sz="2800" dirty="0" smtClean="0">
                <a:solidFill>
                  <a:schemeClr val="tx1"/>
                </a:solidFill>
                <a:latin typeface="Cooper Std Black"/>
              </a:rPr>
            </a:br>
            <a:r>
              <a:rPr lang="en-US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Vocabulary building through Synonyms, Antonyms</a:t>
            </a:r>
            <a:endParaRPr lang="en-US" sz="2800" b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Learning synonym antonyms is a part of all vocabulary building processes because: </a:t>
            </a:r>
          </a:p>
          <a:p>
            <a:pPr algn="just">
              <a:buNone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1. It increases the number of words we retain. </a:t>
            </a:r>
          </a:p>
          <a:p>
            <a:pPr algn="just">
              <a:buNone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2. Synonyms and antonyms are items often tested on English language exams.</a:t>
            </a:r>
          </a:p>
          <a:p>
            <a:pPr algn="just">
              <a:buNone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3. They are (generally) easier to learn and remember than other non-related words due to the relationship they have with each other.</a:t>
            </a:r>
          </a:p>
          <a:p>
            <a:pPr algn="just"/>
            <a:endParaRPr lang="en-US" sz="2400" dirty="0"/>
          </a:p>
        </p:txBody>
      </p:sp>
    </p:spTree>
  </p:cSld>
  <p:clrMapOvr>
    <a:masterClrMapping/>
  </p:clrMapOvr>
  <p:transition>
    <p:pull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914400"/>
          </a:xfrm>
        </p:spPr>
        <p:txBody>
          <a:bodyPr>
            <a:noAutofit/>
          </a:bodyPr>
          <a:lstStyle/>
          <a:p>
            <a:pPr algn="ctr"/>
            <a:r>
              <a:rPr lang="en-US" sz="2800" u="sng" dirty="0" smtClean="0">
                <a:solidFill>
                  <a:schemeClr val="tx1"/>
                </a:solidFill>
                <a:effectLst/>
                <a:latin typeface="Cooper Std Black"/>
              </a:rPr>
              <a:t/>
            </a:r>
            <a:br>
              <a:rPr lang="en-US" sz="2800" u="sng" dirty="0" smtClean="0">
                <a:solidFill>
                  <a:schemeClr val="tx1"/>
                </a:solidFill>
                <a:effectLst/>
                <a:latin typeface="Cooper Std Black"/>
              </a:rPr>
            </a:br>
            <a:r>
              <a:rPr lang="en-US" sz="2800" u="sng" dirty="0" smtClean="0">
                <a:solidFill>
                  <a:schemeClr val="tx1"/>
                </a:solidFill>
                <a:effectLst/>
                <a:latin typeface="Cooper Std Black"/>
              </a:rPr>
              <a:t>How do I use a Thesaurus?</a:t>
            </a:r>
            <a:r>
              <a:rPr lang="en-US" sz="2800" dirty="0" smtClean="0">
                <a:solidFill>
                  <a:schemeClr val="tx1"/>
                </a:solidFill>
                <a:latin typeface="Cooper Std Black"/>
              </a:rPr>
              <a:t/>
            </a:r>
            <a:br>
              <a:rPr lang="en-US" sz="2800" dirty="0" smtClean="0">
                <a:solidFill>
                  <a:schemeClr val="tx1"/>
                </a:solidFill>
                <a:latin typeface="Cooper Std Black"/>
              </a:rPr>
            </a:br>
            <a:endParaRPr lang="en-US" sz="2800" b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61722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3300" b="1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>
              <a:buNone/>
            </a:pPr>
            <a:endParaRPr lang="en-US" sz="33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3300" b="1" dirty="0" smtClean="0">
                <a:latin typeface="Times New Roman" pitchFamily="18" charset="0"/>
                <a:cs typeface="Times New Roman" pitchFamily="18" charset="0"/>
              </a:rPr>
              <a:t>	Once you have the word before you, you must decide which synonym to use.</a:t>
            </a:r>
            <a:endParaRPr lang="en-US" sz="33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3300" dirty="0" smtClean="0">
                <a:latin typeface="Times New Roman" pitchFamily="18" charset="0"/>
                <a:cs typeface="Times New Roman" pitchFamily="18" charset="0"/>
              </a:rPr>
              <a:t>Words have different connotations--that is, different implied meanings--and if you use a word you're not familiar with, you may be saying something that you didn't intend to say. A basic rule to remember is that if you don't know the word, don't use it!!</a:t>
            </a:r>
          </a:p>
          <a:p>
            <a:endParaRPr lang="en-US" dirty="0"/>
          </a:p>
        </p:txBody>
      </p:sp>
    </p:spTree>
  </p:cSld>
  <p:clrMapOvr>
    <a:masterClrMapping/>
  </p:clrMapOvr>
  <p:transition>
    <p:pull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800" u="sng" dirty="0" smtClean="0">
                <a:solidFill>
                  <a:schemeClr val="tx1"/>
                </a:solidFill>
                <a:effectLst/>
                <a:latin typeface="Cooper Std Black"/>
              </a:rPr>
              <a:t>How do I use a Thesaurus?</a:t>
            </a:r>
            <a:r>
              <a:rPr lang="en-US" sz="2800" dirty="0" smtClean="0">
                <a:solidFill>
                  <a:schemeClr val="tx1"/>
                </a:solidFill>
                <a:latin typeface="Cooper Std Black"/>
              </a:rPr>
              <a:t/>
            </a:r>
            <a:br>
              <a:rPr lang="en-US" sz="2800" dirty="0" smtClean="0">
                <a:solidFill>
                  <a:schemeClr val="tx1"/>
                </a:solidFill>
                <a:latin typeface="Cooper Std Black"/>
              </a:rPr>
            </a:br>
            <a:endParaRPr lang="en-US" sz="2800" b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Consider the words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"slender"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"skinny."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Both words are found under the heading thin in the thesaurus, but "slender" has positive connotations, while "skinny" does not. If you write </a:t>
            </a:r>
          </a:p>
          <a:p>
            <a:pPr algn="just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"The slender man walked down the street."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and</a:t>
            </a:r>
          </a:p>
          <a:p>
            <a:pPr algn="just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"The skinny man walked down the street."</a:t>
            </a:r>
          </a:p>
          <a:p>
            <a:pPr algn="just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your mind sees two different images, even though the words are similar.</a:t>
            </a:r>
          </a:p>
          <a:p>
            <a:pPr algn="ctr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 thesaurus is a valuable tool, if used correctly. </a:t>
            </a:r>
          </a:p>
          <a:p>
            <a:endParaRPr lang="en-US" dirty="0"/>
          </a:p>
        </p:txBody>
      </p:sp>
    </p:spTree>
  </p:cSld>
  <p:clrMapOvr>
    <a:masterClrMapping/>
  </p:clrMapOvr>
  <p:transition>
    <p:pull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Recap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76400"/>
            <a:ext cx="78486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Word Skills:</a:t>
            </a:r>
          </a:p>
          <a:p>
            <a:r>
              <a:rPr lang="en-US" dirty="0" smtClean="0"/>
              <a:t>Dictionary skills</a:t>
            </a:r>
          </a:p>
          <a:p>
            <a:r>
              <a:rPr lang="en-US" dirty="0" smtClean="0"/>
              <a:t>Effective use of thesaurus </a:t>
            </a:r>
          </a:p>
          <a:p>
            <a:r>
              <a:rPr lang="en-US" dirty="0" smtClean="0"/>
              <a:t>Vocabulary building</a:t>
            </a:r>
          </a:p>
          <a:p>
            <a:r>
              <a:rPr lang="en-US" dirty="0" smtClean="0"/>
              <a:t>Synonyms			Practice Exercises</a:t>
            </a:r>
          </a:p>
          <a:p>
            <a:r>
              <a:rPr lang="en-US" dirty="0" smtClean="0"/>
              <a:t>Antonyms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Right Brace 3"/>
          <p:cNvSpPr/>
          <p:nvPr/>
        </p:nvSpPr>
        <p:spPr>
          <a:xfrm>
            <a:off x="4876800" y="3429000"/>
            <a:ext cx="304800" cy="1828800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pull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3183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References</a:t>
            </a:r>
            <a:endParaRPr lang="en-US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	The material has been adapted from the following links:</a:t>
            </a:r>
          </a:p>
          <a:p>
            <a:r>
              <a:rPr lang="en-US" dirty="0" smtClean="0">
                <a:hlinkClick r:id="rId2"/>
              </a:rPr>
              <a:t>http://www.learnenglishfeelgood.com/vocabulary/mobile-phone-vocabulary1.html#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http://www.superteacherworksheets.com/synonyms-antonyms/syn-ant-mixed_WDWWQ.pdf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http://www.studenthandouts.com/English/10-Printable-Verbal-Reasoning.html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http://bogglesworldesl.com/synonym_worksheets.htm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pull dir="r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2A4BABF9DB9244B0627E00F7044FE8" ma:contentTypeVersion="0" ma:contentTypeDescription="Create a new document." ma:contentTypeScope="" ma:versionID="0dc8fd26d85b66c18d7c0086bba6a40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9CBA2E21-2695-43D2-B350-A83DD650B50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8909C9C-70BE-4B7A-9B66-AFDFFFB3629D}">
  <ds:schemaRefs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9B9E13C4-4C31-4226-B9D6-BA39FAF06F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464</TotalTime>
  <Words>992</Words>
  <Application>Microsoft Office PowerPoint</Application>
  <PresentationFormat>On-screen Show (4:3)</PresentationFormat>
  <Paragraphs>171</Paragraphs>
  <Slides>35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English Comprehension and Composition – Lecture 30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VOCABULARY</vt:lpstr>
      <vt:lpstr>VOCABULARY</vt:lpstr>
      <vt:lpstr>Slide 20</vt:lpstr>
      <vt:lpstr>Slide 21</vt:lpstr>
      <vt:lpstr>Slide 22</vt:lpstr>
      <vt:lpstr>Slide 23</vt:lpstr>
      <vt:lpstr>Slide 24</vt:lpstr>
      <vt:lpstr>How do I decide which Definition to use?</vt:lpstr>
      <vt:lpstr>Slide 26</vt:lpstr>
      <vt:lpstr>Slide 27</vt:lpstr>
      <vt:lpstr>What is a Thesaurus?</vt:lpstr>
      <vt:lpstr>Why use a Thesaurus?</vt:lpstr>
      <vt:lpstr>How do I use a Thesaurus?</vt:lpstr>
      <vt:lpstr>How do I use a Thesaurus? Vocabulary building through Synonyms, Antonyms</vt:lpstr>
      <vt:lpstr> How do I use a Thesaurus? </vt:lpstr>
      <vt:lpstr>How do I use a Thesaurus? </vt:lpstr>
      <vt:lpstr>Recap</vt:lpstr>
      <vt:lpstr>References</vt:lpstr>
    </vt:vector>
  </TitlesOfParts>
  <Company>Jefferson County Schools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Faye Humbard</dc:creator>
  <cp:lastModifiedBy>Dell 5110</cp:lastModifiedBy>
  <cp:revision>47</cp:revision>
  <dcterms:created xsi:type="dcterms:W3CDTF">2005-01-13T19:25:04Z</dcterms:created>
  <dcterms:modified xsi:type="dcterms:W3CDTF">2012-08-05T12:30:24Z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0x010100E62A4BABF9DB9244B0627E00F7044FE8</vt:lpwstr>
  </property>
</Properties>
</file>