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B5D8CE-5BA6-4E34-9DB2-D3F3BC21975B}"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D8CE-5BA6-4E34-9DB2-D3F3BC21975B}"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5D8CE-5BA6-4E34-9DB2-D3F3BC21975B}"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B5D8CE-5BA6-4E34-9DB2-D3F3BC21975B}"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B5D8CE-5BA6-4E34-9DB2-D3F3BC21975B}" type="datetimeFigureOut">
              <a:rPr lang="en-US" smtClean="0"/>
              <a:pPr/>
              <a:t>8/8/2012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B5D8CE-5BA6-4E34-9DB2-D3F3BC21975B}" type="datetimeFigureOut">
              <a:rPr lang="en-US" smtClean="0"/>
              <a:pPr/>
              <a:t>8/8/2012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5D8CE-5BA6-4E34-9DB2-D3F3BC21975B}" type="datetimeFigureOut">
              <a:rPr lang="en-US" smtClean="0"/>
              <a:pPr/>
              <a:t>8/8/2012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D8CE-5BA6-4E34-9DB2-D3F3BC21975B}"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B5D8CE-5BA6-4E34-9DB2-D3F3BC21975B}" type="datetimeFigureOut">
              <a:rPr lang="en-US" smtClean="0"/>
              <a:pPr/>
              <a:t>8/8/2012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D8CE-5BA6-4E34-9DB2-D3F3BC21975B}"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B5D8CE-5BA6-4E34-9DB2-D3F3BC21975B}" type="datetimeFigureOut">
              <a:rPr lang="en-US" smtClean="0"/>
              <a:pPr/>
              <a:t>8/8/2012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4C4E0C-8201-4292-8AB1-84E43E86C0E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5D8CE-5BA6-4E34-9DB2-D3F3BC21975B}" type="datetimeFigureOut">
              <a:rPr lang="en-US" smtClean="0"/>
              <a:pPr/>
              <a:t>8/8/2012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C4E0C-8201-4292-8AB1-84E43E86C0E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mrnussbaum.com/readingpassageindex.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229600" cy="1143000"/>
          </a:xfrm>
        </p:spPr>
        <p:txBody>
          <a:bodyPr>
            <a:normAutofit fontScale="90000"/>
          </a:bodyPr>
          <a:lstStyle/>
          <a:p>
            <a:r>
              <a:rPr lang="en-US" b="1" dirty="0" smtClean="0"/>
              <a:t>English Comprehension and Composition – Lecture 3</a:t>
            </a:r>
            <a:endParaRPr lang="en-US" dirty="0"/>
          </a:p>
        </p:txBody>
      </p:sp>
      <p:sp>
        <p:nvSpPr>
          <p:cNvPr id="3" name="Content Placeholder 2"/>
          <p:cNvSpPr>
            <a:spLocks noGrp="1"/>
          </p:cNvSpPr>
          <p:nvPr>
            <p:ph idx="1"/>
          </p:nvPr>
        </p:nvSpPr>
        <p:spPr>
          <a:xfrm>
            <a:off x="1524000" y="2819400"/>
            <a:ext cx="7162800" cy="3306763"/>
          </a:xfrm>
        </p:spPr>
        <p:txBody>
          <a:bodyPr/>
          <a:lstStyle/>
          <a:p>
            <a:pPr>
              <a:buNone/>
            </a:pPr>
            <a:r>
              <a:rPr lang="en-US" b="1" dirty="0" smtClean="0"/>
              <a:t>Objectives:</a:t>
            </a:r>
          </a:p>
          <a:p>
            <a:pPr marL="514350" indent="-514350">
              <a:buNone/>
            </a:pPr>
            <a:r>
              <a:rPr lang="en-US" dirty="0" smtClean="0"/>
              <a:t>1. Reading Comprehension Exercises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685799"/>
          </a:xfrm>
        </p:spPr>
        <p:txBody>
          <a:bodyPr>
            <a:normAutofit fontScale="90000"/>
          </a:bodyPr>
          <a:lstStyle/>
          <a:p>
            <a:r>
              <a:rPr lang="en-US" dirty="0" smtClean="0"/>
              <a:t/>
            </a:r>
            <a:br>
              <a:rPr lang="en-US" dirty="0" smtClean="0"/>
            </a:br>
            <a:r>
              <a:rPr lang="en-US" sz="4000" b="1" dirty="0" smtClean="0"/>
              <a:t>Tough </a:t>
            </a:r>
            <a:r>
              <a:rPr lang="en-US" sz="4000" b="1" dirty="0"/>
              <a:t>sentences for U.K. </a:t>
            </a:r>
            <a:r>
              <a:rPr lang="en-US" sz="4000" b="1" dirty="0" smtClean="0"/>
              <a:t>Rioters</a:t>
            </a:r>
            <a:r>
              <a:rPr lang="en-US" b="1" dirty="0"/>
              <a:t/>
            </a:r>
            <a:br>
              <a:rPr lang="en-US" b="1" dirty="0"/>
            </a:br>
            <a:endParaRPr lang="en-US" b="1" dirty="0"/>
          </a:p>
        </p:txBody>
      </p:sp>
      <p:sp>
        <p:nvSpPr>
          <p:cNvPr id="3" name="Subtitle 2"/>
          <p:cNvSpPr>
            <a:spLocks noGrp="1"/>
          </p:cNvSpPr>
          <p:nvPr>
            <p:ph type="subTitle" idx="1"/>
          </p:nvPr>
        </p:nvSpPr>
        <p:spPr>
          <a:xfrm>
            <a:off x="152400" y="685800"/>
            <a:ext cx="8763000" cy="5943600"/>
          </a:xfrm>
        </p:spPr>
        <p:txBody>
          <a:bodyPr>
            <a:normAutofit fontScale="62500" lnSpcReduction="20000"/>
          </a:bodyPr>
          <a:lstStyle/>
          <a:p>
            <a:pPr algn="l"/>
            <a:r>
              <a:rPr lang="en-US" dirty="0">
                <a:solidFill>
                  <a:schemeClr val="tx1"/>
                </a:solidFill>
              </a:rPr>
              <a:t>English courts have reacted quickly to hand down tough sentences to defendants found guilty in connection with the riots which hit London and other British cities last week.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The tough sentences are designed to set an example of the authorities' anger at the wave of looting, arson, mugging and even murder which swept across London for three nights and spread to other cities including Manchester, Birmingham, Liverpool, Nottingham and Gloucester on the third and fourth nights.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A mother in Manchester was jailed for five months after she was given a pair of shorts which had been stolen, while a student was jailed for six months in London for stealing a box of bottled water worth 3.5 pounds (about 4.4 U.S. dollars). </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The riots were sometimes instigated and guided by messages on social networking sites like </a:t>
            </a:r>
            <a:r>
              <a:rPr lang="en-US" dirty="0" err="1">
                <a:solidFill>
                  <a:schemeClr val="tx1"/>
                </a:solidFill>
              </a:rPr>
              <a:t>Facebook</a:t>
            </a:r>
            <a:r>
              <a:rPr lang="en-US" dirty="0">
                <a:solidFill>
                  <a:schemeClr val="tx1"/>
                </a:solidFill>
              </a:rPr>
              <a:t> and Twitter. In the north west of England, one man from the town of </a:t>
            </a:r>
            <a:r>
              <a:rPr lang="en-US" dirty="0" err="1">
                <a:solidFill>
                  <a:schemeClr val="tx1"/>
                </a:solidFill>
              </a:rPr>
              <a:t>Northwich</a:t>
            </a:r>
            <a:r>
              <a:rPr lang="en-US" dirty="0">
                <a:solidFill>
                  <a:schemeClr val="tx1"/>
                </a:solidFill>
              </a:rPr>
              <a:t> was jailed for four years earlier this week for posting a message on </a:t>
            </a:r>
            <a:r>
              <a:rPr lang="en-US" dirty="0" err="1">
                <a:solidFill>
                  <a:schemeClr val="tx1"/>
                </a:solidFill>
              </a:rPr>
              <a:t>Facebook</a:t>
            </a:r>
            <a:r>
              <a:rPr lang="en-US" dirty="0">
                <a:solidFill>
                  <a:schemeClr val="tx1"/>
                </a:solidFill>
              </a:rPr>
              <a:t> telling people to meet at a specific time and place to start a riot in the town. When he turned up, the only other people there were the police who arrested him.</a:t>
            </a:r>
            <a:br>
              <a:rPr lang="en-US" dirty="0">
                <a:solidFill>
                  <a:schemeClr val="tx1"/>
                </a:solidFill>
              </a:rPr>
            </a:br>
            <a:r>
              <a:rPr lang="en-US" dirty="0">
                <a:solidFill>
                  <a:schemeClr val="tx1"/>
                </a:solidFill>
              </a:rPr>
              <a:t/>
            </a:r>
            <a:br>
              <a:rPr lang="en-US" dirty="0">
                <a:solidFill>
                  <a:schemeClr val="tx1"/>
                </a:solidFill>
              </a:rPr>
            </a:br>
            <a:r>
              <a:rPr lang="en-US" dirty="0">
                <a:solidFill>
                  <a:schemeClr val="tx1"/>
                </a:solidFill>
              </a:rPr>
              <a:t>Courts are also remanding defendants in custody until their case is ready to be dealt with. In 65 percent of riot cases, defendants have been remanded in custody, against the average of 10 percent of cases.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87362"/>
          </a:xfrm>
        </p:spPr>
        <p:txBody>
          <a:bodyPr>
            <a:normAutofit fontScale="90000"/>
          </a:bodyPr>
          <a:lstStyle/>
          <a:p>
            <a:pPr algn="l"/>
            <a:r>
              <a:rPr lang="en-US" b="1" dirty="0" smtClean="0"/>
              <a:t/>
            </a:r>
            <a:br>
              <a:rPr lang="en-US" b="1" dirty="0" smtClean="0"/>
            </a:br>
            <a:r>
              <a:rPr lang="en-US" b="1" dirty="0"/>
              <a:t/>
            </a:r>
            <a:br>
              <a:rPr lang="en-US" b="1" dirty="0"/>
            </a:br>
            <a:r>
              <a:rPr lang="en-US" sz="3600" b="1" dirty="0" smtClean="0"/>
              <a:t>Answer </a:t>
            </a:r>
            <a:r>
              <a:rPr lang="en-US" sz="3600" b="1" dirty="0"/>
              <a:t>these questions (choose the best answer):</a:t>
            </a:r>
            <a:r>
              <a:rPr lang="en-US" sz="3600" dirty="0"/>
              <a:t> </a:t>
            </a:r>
            <a:r>
              <a:rPr lang="en-US" dirty="0"/>
              <a:t/>
            </a:r>
            <a:br>
              <a:rPr lang="en-US" dirty="0"/>
            </a:br>
            <a:r>
              <a:rPr lang="en-US" dirty="0"/>
              <a:t/>
            </a:r>
            <a:br>
              <a:rPr lang="en-US" dirty="0"/>
            </a:br>
            <a:endParaRPr lang="en-US" dirty="0"/>
          </a:p>
        </p:txBody>
      </p:sp>
      <p:sp>
        <p:nvSpPr>
          <p:cNvPr id="3" name="Content Placeholder 2"/>
          <p:cNvSpPr>
            <a:spLocks noGrp="1"/>
          </p:cNvSpPr>
          <p:nvPr>
            <p:ph idx="1"/>
          </p:nvPr>
        </p:nvSpPr>
        <p:spPr>
          <a:xfrm>
            <a:off x="0" y="533400"/>
            <a:ext cx="9144000" cy="6324600"/>
          </a:xfrm>
        </p:spPr>
        <p:txBody>
          <a:bodyPr>
            <a:normAutofit fontScale="55000" lnSpcReduction="20000"/>
          </a:bodyPr>
          <a:lstStyle/>
          <a:p>
            <a:pPr>
              <a:buNone/>
            </a:pPr>
            <a:r>
              <a:rPr lang="en-US" dirty="0" smtClean="0"/>
              <a:t>	1</a:t>
            </a:r>
            <a:r>
              <a:rPr lang="en-US" dirty="0"/>
              <a:t>. The authorities are handing out tough sentences to ________________ that rioters will be punished. </a:t>
            </a:r>
            <a:br>
              <a:rPr lang="en-US" dirty="0"/>
            </a:br>
            <a:r>
              <a:rPr lang="en-US" dirty="0"/>
              <a:t>  </a:t>
            </a:r>
            <a:r>
              <a:rPr lang="en-US" dirty="0" smtClean="0"/>
              <a:t>A. downplay </a:t>
            </a:r>
            <a:r>
              <a:rPr lang="en-US" dirty="0"/>
              <a:t>the fact that</a:t>
            </a:r>
            <a:br>
              <a:rPr lang="en-US" dirty="0"/>
            </a:br>
            <a:r>
              <a:rPr lang="en-US" dirty="0"/>
              <a:t>  </a:t>
            </a:r>
            <a:r>
              <a:rPr lang="en-US" dirty="0" smtClean="0"/>
              <a:t>B. contemplate </a:t>
            </a:r>
            <a:r>
              <a:rPr lang="en-US" dirty="0"/>
              <a:t>the idea</a:t>
            </a:r>
            <a:br>
              <a:rPr lang="en-US" dirty="0"/>
            </a:br>
            <a:r>
              <a:rPr lang="en-US" dirty="0"/>
              <a:t>  </a:t>
            </a:r>
            <a:r>
              <a:rPr lang="en-US" dirty="0" smtClean="0"/>
              <a:t>C. send </a:t>
            </a:r>
            <a:r>
              <a:rPr lang="en-US" dirty="0"/>
              <a:t>a message</a:t>
            </a:r>
            <a:br>
              <a:rPr lang="en-US" dirty="0"/>
            </a:br>
            <a:r>
              <a:rPr lang="en-US" dirty="0"/>
              <a:t/>
            </a:r>
            <a:br>
              <a:rPr lang="en-US" dirty="0"/>
            </a:br>
            <a:r>
              <a:rPr lang="en-US" dirty="0"/>
              <a:t>2. According to the article, people who tried to organize riots through </a:t>
            </a:r>
            <a:r>
              <a:rPr lang="en-US" dirty="0" err="1"/>
              <a:t>Facebook</a:t>
            </a:r>
            <a:r>
              <a:rPr lang="en-US" dirty="0"/>
              <a:t> </a:t>
            </a:r>
            <a:r>
              <a:rPr lang="en-US" dirty="0" smtClean="0"/>
              <a:t>________________.</a:t>
            </a:r>
            <a:r>
              <a:rPr lang="en-US" dirty="0"/>
              <a:t> </a:t>
            </a:r>
            <a:br>
              <a:rPr lang="en-US" dirty="0"/>
            </a:br>
            <a:r>
              <a:rPr lang="en-US" dirty="0"/>
              <a:t>  </a:t>
            </a:r>
            <a:r>
              <a:rPr lang="en-US" dirty="0" smtClean="0"/>
              <a:t>A. were </a:t>
            </a:r>
            <a:r>
              <a:rPr lang="en-US" dirty="0"/>
              <a:t>ignored by the police</a:t>
            </a:r>
            <a:br>
              <a:rPr lang="en-US" dirty="0"/>
            </a:br>
            <a:r>
              <a:rPr lang="en-US" dirty="0"/>
              <a:t>  </a:t>
            </a:r>
            <a:r>
              <a:rPr lang="en-US" dirty="0" smtClean="0"/>
              <a:t>B. were </a:t>
            </a:r>
            <a:r>
              <a:rPr lang="en-US" dirty="0"/>
              <a:t>arrested by the police and subsequently sentenced</a:t>
            </a:r>
            <a:br>
              <a:rPr lang="en-US" dirty="0"/>
            </a:br>
            <a:r>
              <a:rPr lang="en-US" dirty="0"/>
              <a:t>  </a:t>
            </a:r>
            <a:r>
              <a:rPr lang="en-US" dirty="0" smtClean="0"/>
              <a:t>C were </a:t>
            </a:r>
            <a:r>
              <a:rPr lang="en-US" dirty="0"/>
              <a:t>let off with a warning by the police</a:t>
            </a:r>
            <a:br>
              <a:rPr lang="en-US" dirty="0"/>
            </a:br>
            <a:r>
              <a:rPr lang="en-US" dirty="0"/>
              <a:t/>
            </a:r>
            <a:br>
              <a:rPr lang="en-US" dirty="0"/>
            </a:br>
            <a:r>
              <a:rPr lang="en-US" dirty="0"/>
              <a:t>3. Where did the riots take place? </a:t>
            </a:r>
            <a:br>
              <a:rPr lang="en-US" dirty="0"/>
            </a:br>
            <a:r>
              <a:rPr lang="en-US" dirty="0"/>
              <a:t>  </a:t>
            </a:r>
            <a:r>
              <a:rPr lang="en-US" dirty="0" smtClean="0"/>
              <a:t>A. In </a:t>
            </a:r>
            <a:r>
              <a:rPr lang="en-US" dirty="0"/>
              <a:t>London and several other cities across the U.K.</a:t>
            </a:r>
            <a:br>
              <a:rPr lang="en-US" dirty="0"/>
            </a:br>
            <a:r>
              <a:rPr lang="en-US" dirty="0"/>
              <a:t>  </a:t>
            </a:r>
            <a:r>
              <a:rPr lang="en-US" dirty="0" smtClean="0"/>
              <a:t>B. In </a:t>
            </a:r>
            <a:r>
              <a:rPr lang="en-US" dirty="0"/>
              <a:t>London</a:t>
            </a:r>
            <a:br>
              <a:rPr lang="en-US" dirty="0"/>
            </a:br>
            <a:r>
              <a:rPr lang="en-US" dirty="0"/>
              <a:t>  </a:t>
            </a:r>
            <a:r>
              <a:rPr lang="en-US" dirty="0" smtClean="0"/>
              <a:t>C. Just </a:t>
            </a:r>
            <a:r>
              <a:rPr lang="en-US" dirty="0"/>
              <a:t>outside of London</a:t>
            </a:r>
            <a:br>
              <a:rPr lang="en-US" dirty="0"/>
            </a:br>
            <a:r>
              <a:rPr lang="en-US" dirty="0"/>
              <a:t/>
            </a:r>
            <a:br>
              <a:rPr lang="en-US" dirty="0"/>
            </a:br>
            <a:r>
              <a:rPr lang="en-US" dirty="0"/>
              <a:t>4. In the case of rioters, they have been kept in custody _________________ other criminals. </a:t>
            </a:r>
            <a:br>
              <a:rPr lang="en-US" dirty="0"/>
            </a:br>
            <a:r>
              <a:rPr lang="en-US" dirty="0"/>
              <a:t>  </a:t>
            </a:r>
            <a:r>
              <a:rPr lang="en-US" dirty="0" smtClean="0"/>
              <a:t>A. a </a:t>
            </a:r>
            <a:r>
              <a:rPr lang="en-US" dirty="0"/>
              <a:t>little less </a:t>
            </a:r>
            <a:r>
              <a:rPr lang="en-US" dirty="0" smtClean="0"/>
              <a:t>than</a:t>
            </a:r>
            <a:r>
              <a:rPr lang="en-US" dirty="0"/>
              <a:t/>
            </a:r>
            <a:br>
              <a:rPr lang="en-US" dirty="0"/>
            </a:br>
            <a:r>
              <a:rPr lang="en-US" dirty="0"/>
              <a:t>  </a:t>
            </a:r>
            <a:r>
              <a:rPr lang="en-US" dirty="0" smtClean="0"/>
              <a:t>B. much more than</a:t>
            </a:r>
            <a:r>
              <a:rPr lang="en-US" dirty="0"/>
              <a:t/>
            </a:r>
            <a:br>
              <a:rPr lang="en-US" dirty="0"/>
            </a:br>
            <a:r>
              <a:rPr lang="en-US" dirty="0"/>
              <a:t>  </a:t>
            </a:r>
            <a:r>
              <a:rPr lang="en-US" dirty="0" smtClean="0"/>
              <a:t>C. about </a:t>
            </a:r>
            <a:r>
              <a:rPr lang="en-US" dirty="0"/>
              <a:t>the same as</a:t>
            </a:r>
            <a:br>
              <a:rPr lang="en-US" dirty="0"/>
            </a:br>
            <a:r>
              <a:rPr lang="en-US" dirty="0"/>
              <a:t/>
            </a:r>
            <a:br>
              <a:rPr lang="en-US" dirty="0"/>
            </a:br>
            <a:r>
              <a:rPr lang="en-US" dirty="0"/>
              <a:t>5. The student who stole some water was _________________.</a:t>
            </a:r>
            <a:br>
              <a:rPr lang="en-US" dirty="0"/>
            </a:br>
            <a:r>
              <a:rPr lang="en-US" dirty="0"/>
              <a:t>  </a:t>
            </a:r>
            <a:r>
              <a:rPr lang="en-US" dirty="0" smtClean="0"/>
              <a:t>A. let </a:t>
            </a:r>
            <a:r>
              <a:rPr lang="en-US" dirty="0"/>
              <a:t>off with a warning</a:t>
            </a:r>
            <a:br>
              <a:rPr lang="en-US" dirty="0"/>
            </a:br>
            <a:r>
              <a:rPr lang="en-US" dirty="0"/>
              <a:t>  </a:t>
            </a:r>
            <a:r>
              <a:rPr lang="en-US" dirty="0" smtClean="0"/>
              <a:t>B. sentenced </a:t>
            </a:r>
            <a:r>
              <a:rPr lang="en-US" dirty="0"/>
              <a:t>to five months in prison</a:t>
            </a:r>
            <a:br>
              <a:rPr lang="en-US" dirty="0"/>
            </a:br>
            <a:r>
              <a:rPr lang="en-US" dirty="0"/>
              <a:t>  </a:t>
            </a:r>
            <a:r>
              <a:rPr lang="en-US" dirty="0" smtClean="0"/>
              <a:t>C. sentenced </a:t>
            </a:r>
            <a:r>
              <a:rPr lang="en-US" dirty="0"/>
              <a:t>to six months in </a:t>
            </a:r>
            <a:r>
              <a:rPr lang="en-US" dirty="0" smtClean="0"/>
              <a:t>prison</a:t>
            </a:r>
            <a:r>
              <a:rPr lang="en-US" dirty="0"/>
              <a:t>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
            </a:r>
            <a:br>
              <a:rPr lang="en-US" b="1" dirty="0" smtClean="0"/>
            </a:br>
            <a:r>
              <a:rPr lang="en-US" b="1" dirty="0" smtClean="0"/>
              <a:t>Thomas Paine and Common Sense</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638800"/>
          </a:xfrm>
        </p:spPr>
        <p:txBody>
          <a:bodyPr>
            <a:normAutofit fontScale="70000" lnSpcReduction="20000"/>
          </a:bodyPr>
          <a:lstStyle/>
          <a:p>
            <a:pPr>
              <a:buNone/>
            </a:pPr>
            <a:r>
              <a:rPr lang="en-US" dirty="0" smtClean="0"/>
              <a:t>	Thomas </a:t>
            </a:r>
            <a:r>
              <a:rPr lang="en-US" dirty="0"/>
              <a:t>Paine was born in England in 1737. He was the son of uneducated English farmers. In his early years, he served as an apprentice in his father's corset making business, but eventually served as a merchant seaman before starting his own corset business. In 1759, Paine married Mary Lambert, who would soon die during childbirth</a:t>
            </a:r>
            <a:r>
              <a:rPr lang="en-US" dirty="0" smtClean="0"/>
              <a:t>.</a:t>
            </a:r>
            <a:br>
              <a:rPr lang="en-US" dirty="0" smtClean="0"/>
            </a:br>
            <a:r>
              <a:rPr lang="en-US" dirty="0" smtClean="0"/>
              <a:t> </a:t>
            </a:r>
            <a:endParaRPr lang="en-US" dirty="0"/>
          </a:p>
          <a:p>
            <a:pPr>
              <a:buNone/>
            </a:pPr>
            <a:r>
              <a:rPr lang="en-US" dirty="0" smtClean="0"/>
              <a:t>	After </a:t>
            </a:r>
            <a:r>
              <a:rPr lang="en-US" dirty="0"/>
              <a:t>the death of his wife, Paine moved around England and took several different jobs such as a servant, tax collector, and teacher. In 1771, Paine married Elizabeth </a:t>
            </a:r>
            <a:r>
              <a:rPr lang="en-US" dirty="0" err="1"/>
              <a:t>Ollive</a:t>
            </a:r>
            <a:r>
              <a:rPr lang="en-US" dirty="0"/>
              <a:t>, his landlord's daughter. It was during this time, while living in Lewes, East Sussex, that he became involved in local politics. In 1772, he published his first political work, known as </a:t>
            </a:r>
            <a:r>
              <a:rPr lang="en-US" i="1" dirty="0"/>
              <a:t>The Case of the Officers of Excise</a:t>
            </a:r>
            <a:r>
              <a:rPr lang="en-US" dirty="0"/>
              <a:t>, which championed better pay and working conditions for tax collectors. That same year, Paine met Benjamin Franklin, who encouraged him to move to America and wrote him a recommendation to do so. Paine arrived in Philadelphia on November 30, 1774, just days after obtaining a legal separation from his second wife. Upon his arrival in America, he was near death from Typhoid, which had claimed the lives of five other passengers on the ship.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77500" lnSpcReduction="20000"/>
          </a:bodyPr>
          <a:lstStyle/>
          <a:p>
            <a:pPr>
              <a:buNone/>
            </a:pPr>
            <a:r>
              <a:rPr lang="en-US" dirty="0" smtClean="0"/>
              <a:t>	Although it took six weeks for Paine to recover from the trip to America, he quickly made his mark on American politics and sentiments. On January 10, 1776, he anonymously published Common Sense, a pro-independence pamphlet that would galvanize the colonists against the British and that would greatly influence the expediency of the Declaration of Independence. Paine's pamphlet quickly spread through the colony's literate population and became the international voice of the pro-independence colonies. Common Sense would quickly become the top selling publication of the 18th century. That same year, he penned The Crisis, which greatly helped to inspire the Continental Army. Below is a famous quote from The Crisis:</a:t>
            </a:r>
          </a:p>
          <a:p>
            <a:pPr>
              <a:buNone/>
            </a:pPr>
            <a:r>
              <a:rPr lang="en-US" dirty="0" smtClean="0"/>
              <a:t>	"These are the times that try men's souls. The summer soldier and the sunshine patriot will, in this crisis, shrink from the service of their country; but he that stands it now, deserves the love and thanks of man and woman. Tyranny, like hell, is not easily conquered; yet we have this consolation with us, that the harder the conflict, the more glorious the triumph."</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pPr>
              <a:buNone/>
            </a:pPr>
            <a:r>
              <a:rPr lang="en-US" dirty="0" smtClean="0"/>
              <a:t>	During and after the Revolution, Paine worked in France on French-American foreign affairs. It was during this time that he began to advocate the French Revolution. On January 29, 1791, he published The Rights of Man, a pamphlet encouraging the French Revolution and criticizing European monarchies. At first, he was seen as a great asset to the revolutionaries of France and was appointed to the French Convention and was named an honorary French citizen. However, as powers shifted in revolutionary France, Paine quickly became unpopular, was arrested, and scheduled to be executed (though he escaped execution by chance). During his incarceration, Paine penned The Age of Reason, a pamphlet that condemned organized religion. This pamphlet ultimately alienated many of his former supporters and resulted in his virtual ostracism from politics upon his return to America. Paine died in New York City in 1809. According to record, only six people came to his funeral.</a:t>
            </a:r>
          </a:p>
          <a:p>
            <a:pPr>
              <a:buNone/>
            </a:pP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62500" lnSpcReduction="20000"/>
          </a:bodyPr>
          <a:lstStyle/>
          <a:p>
            <a:pPr>
              <a:buNone/>
            </a:pPr>
            <a:r>
              <a:rPr lang="en-US" dirty="0"/>
              <a:t>QUESTIONS:</a:t>
            </a:r>
          </a:p>
          <a:p>
            <a:pPr>
              <a:buNone/>
            </a:pPr>
            <a:r>
              <a:rPr lang="en-US" dirty="0"/>
              <a:t>1.	Which of the following did Thomas Paine NOT do in his early years?</a:t>
            </a:r>
          </a:p>
          <a:p>
            <a:pPr>
              <a:buNone/>
            </a:pPr>
            <a:r>
              <a:rPr lang="en-US" dirty="0"/>
              <a:t>A.	Serve on a boat</a:t>
            </a:r>
          </a:p>
          <a:p>
            <a:pPr>
              <a:buNone/>
            </a:pPr>
            <a:r>
              <a:rPr lang="en-US" dirty="0"/>
              <a:t>B.	Work as an apprentice</a:t>
            </a:r>
          </a:p>
          <a:p>
            <a:pPr>
              <a:buNone/>
            </a:pPr>
            <a:r>
              <a:rPr lang="en-US" dirty="0"/>
              <a:t>C.	Run a business</a:t>
            </a:r>
          </a:p>
          <a:p>
            <a:pPr>
              <a:buNone/>
            </a:pPr>
            <a:r>
              <a:rPr lang="en-US" dirty="0"/>
              <a:t>D.	Go to war</a:t>
            </a:r>
            <a:br>
              <a:rPr lang="en-US" dirty="0"/>
            </a:br>
            <a:endParaRPr lang="en-US" dirty="0"/>
          </a:p>
          <a:p>
            <a:pPr>
              <a:buNone/>
            </a:pPr>
            <a:r>
              <a:rPr lang="en-US" dirty="0"/>
              <a:t>2.	What did Thomas Paine’s first publication support?</a:t>
            </a:r>
          </a:p>
          <a:p>
            <a:pPr>
              <a:buNone/>
            </a:pPr>
            <a:r>
              <a:rPr lang="en-US" dirty="0"/>
              <a:t>A.	The war for independence</a:t>
            </a:r>
          </a:p>
          <a:p>
            <a:pPr>
              <a:buNone/>
            </a:pPr>
            <a:r>
              <a:rPr lang="en-US" dirty="0"/>
              <a:t>B.	Education for all</a:t>
            </a:r>
          </a:p>
          <a:p>
            <a:pPr>
              <a:buNone/>
            </a:pPr>
            <a:r>
              <a:rPr lang="en-US" dirty="0"/>
              <a:t>C.	Marriage</a:t>
            </a:r>
          </a:p>
          <a:p>
            <a:pPr>
              <a:buNone/>
            </a:pPr>
            <a:r>
              <a:rPr lang="en-US" dirty="0"/>
              <a:t>D.	Better pay for tax collectors</a:t>
            </a:r>
            <a:br>
              <a:rPr lang="en-US" dirty="0"/>
            </a:br>
            <a:endParaRPr lang="en-US" dirty="0"/>
          </a:p>
          <a:p>
            <a:pPr>
              <a:buNone/>
            </a:pPr>
            <a:r>
              <a:rPr lang="en-US" dirty="0"/>
              <a:t>3.	Based on the passage, in what condition was Thomas Paine’s health when he arrived in Philadelphia?</a:t>
            </a:r>
          </a:p>
          <a:p>
            <a:pPr>
              <a:buNone/>
            </a:pPr>
            <a:r>
              <a:rPr lang="en-US" dirty="0"/>
              <a:t>A.	He was in bad health</a:t>
            </a:r>
          </a:p>
          <a:p>
            <a:pPr>
              <a:buNone/>
            </a:pPr>
            <a:r>
              <a:rPr lang="en-US" dirty="0"/>
              <a:t>B.	He was in good health</a:t>
            </a:r>
          </a:p>
          <a:p>
            <a:pPr>
              <a:buNone/>
            </a:pPr>
            <a:r>
              <a:rPr lang="en-US" dirty="0"/>
              <a:t>C.	He was near death</a:t>
            </a:r>
          </a:p>
          <a:p>
            <a:pPr>
              <a:buNone/>
            </a:pPr>
            <a:r>
              <a:rPr lang="en-US" dirty="0"/>
              <a:t>D.	He was in O.K. health</a:t>
            </a:r>
            <a:br>
              <a:rPr lang="en-US" dirty="0"/>
            </a:b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fontScale="55000" lnSpcReduction="20000"/>
          </a:bodyPr>
          <a:lstStyle/>
          <a:p>
            <a:pPr>
              <a:buNone/>
            </a:pPr>
            <a:r>
              <a:rPr lang="en-US" dirty="0"/>
              <a:t>4.	When did Thomas Paine publish Common Sense?</a:t>
            </a:r>
          </a:p>
          <a:p>
            <a:pPr>
              <a:buNone/>
            </a:pPr>
            <a:r>
              <a:rPr lang="en-US" dirty="0"/>
              <a:t>A.	Before he arrived in America</a:t>
            </a:r>
          </a:p>
          <a:p>
            <a:pPr>
              <a:buNone/>
            </a:pPr>
            <a:r>
              <a:rPr lang="en-US" dirty="0"/>
              <a:t>B.	Before he obtained a legal separation from his second wife</a:t>
            </a:r>
          </a:p>
          <a:p>
            <a:pPr>
              <a:buNone/>
            </a:pPr>
            <a:r>
              <a:rPr lang="en-US" dirty="0"/>
              <a:t>C.	1791</a:t>
            </a:r>
          </a:p>
          <a:p>
            <a:pPr>
              <a:buNone/>
            </a:pPr>
            <a:r>
              <a:rPr lang="en-US" dirty="0"/>
              <a:t>D.	After he recovered from Typhoid</a:t>
            </a:r>
            <a:br>
              <a:rPr lang="en-US" dirty="0"/>
            </a:br>
            <a:endParaRPr lang="en-US" dirty="0"/>
          </a:p>
          <a:p>
            <a:pPr>
              <a:buNone/>
            </a:pPr>
            <a:r>
              <a:rPr lang="en-US" dirty="0"/>
              <a:t>5.	Which of the following would best describe the main idea of Common Sense?</a:t>
            </a:r>
          </a:p>
          <a:p>
            <a:pPr>
              <a:buNone/>
            </a:pPr>
            <a:r>
              <a:rPr lang="en-US" dirty="0"/>
              <a:t>A.	America should fight to become an independent nation</a:t>
            </a:r>
          </a:p>
          <a:p>
            <a:pPr>
              <a:buNone/>
            </a:pPr>
            <a:r>
              <a:rPr lang="en-US" dirty="0"/>
              <a:t>B.	America should seek peace with England</a:t>
            </a:r>
          </a:p>
          <a:p>
            <a:pPr>
              <a:buNone/>
            </a:pPr>
            <a:r>
              <a:rPr lang="en-US" dirty="0"/>
              <a:t>C.	Americans should support their king</a:t>
            </a:r>
          </a:p>
          <a:p>
            <a:pPr>
              <a:buNone/>
            </a:pPr>
            <a:r>
              <a:rPr lang="en-US" dirty="0"/>
              <a:t>D.	Obtaining freedom will be easy</a:t>
            </a:r>
            <a:br>
              <a:rPr lang="en-US" dirty="0"/>
            </a:br>
            <a:endParaRPr lang="en-US" dirty="0"/>
          </a:p>
          <a:p>
            <a:pPr>
              <a:buNone/>
            </a:pPr>
            <a:r>
              <a:rPr lang="en-US" dirty="0"/>
              <a:t>6.	Which of the following would describe Paine’s ‘Sunshine Patriot’ as in the following lines:</a:t>
            </a:r>
          </a:p>
          <a:p>
            <a:pPr>
              <a:buNone/>
            </a:pPr>
            <a:r>
              <a:rPr lang="en-US" dirty="0"/>
              <a:t>The summer soldier and the sunshine patriot will, in this crisis, shrink from the service of their country…</a:t>
            </a:r>
          </a:p>
          <a:p>
            <a:pPr>
              <a:buNone/>
            </a:pPr>
            <a:r>
              <a:rPr lang="en-US" dirty="0"/>
              <a:t>A.	Someone who fights only when it is easy</a:t>
            </a:r>
          </a:p>
          <a:p>
            <a:pPr>
              <a:buNone/>
            </a:pPr>
            <a:r>
              <a:rPr lang="en-US" dirty="0"/>
              <a:t>B.	Someone who likes warm weather</a:t>
            </a:r>
          </a:p>
          <a:p>
            <a:pPr>
              <a:buNone/>
            </a:pPr>
            <a:r>
              <a:rPr lang="en-US" dirty="0"/>
              <a:t>C.	Someone who is inspirational</a:t>
            </a:r>
          </a:p>
          <a:p>
            <a:pPr>
              <a:buNone/>
            </a:pPr>
            <a:r>
              <a:rPr lang="en-US" dirty="0"/>
              <a:t>D.	Someone who fights to the death</a:t>
            </a:r>
            <a:br>
              <a:rPr lang="en-US" dirty="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629400"/>
          </a:xfrm>
        </p:spPr>
        <p:txBody>
          <a:bodyPr>
            <a:normAutofit fontScale="55000" lnSpcReduction="20000"/>
          </a:bodyPr>
          <a:lstStyle/>
          <a:p>
            <a:pPr>
              <a:buNone/>
            </a:pPr>
            <a:r>
              <a:rPr lang="en-US" dirty="0"/>
              <a:t>7.	Where was Thomas Paine after the Revolution?</a:t>
            </a:r>
          </a:p>
          <a:p>
            <a:pPr>
              <a:buNone/>
            </a:pPr>
            <a:r>
              <a:rPr lang="en-US" dirty="0"/>
              <a:t>A.	No one knows</a:t>
            </a:r>
          </a:p>
          <a:p>
            <a:pPr>
              <a:buNone/>
            </a:pPr>
            <a:r>
              <a:rPr lang="en-US" dirty="0"/>
              <a:t>B.	France</a:t>
            </a:r>
          </a:p>
          <a:p>
            <a:pPr>
              <a:buNone/>
            </a:pPr>
            <a:r>
              <a:rPr lang="en-US" dirty="0"/>
              <a:t>C.	Philadelphia</a:t>
            </a:r>
          </a:p>
          <a:p>
            <a:pPr>
              <a:buNone/>
            </a:pPr>
            <a:r>
              <a:rPr lang="en-US" dirty="0"/>
              <a:t>D.	England</a:t>
            </a:r>
            <a:br>
              <a:rPr lang="en-US" dirty="0"/>
            </a:br>
            <a:endParaRPr lang="en-US" dirty="0"/>
          </a:p>
          <a:p>
            <a:pPr>
              <a:buNone/>
            </a:pPr>
            <a:r>
              <a:rPr lang="en-US" dirty="0"/>
              <a:t>8.	Which of the following best describes how the French felt about Thomas Paine?</a:t>
            </a:r>
          </a:p>
          <a:p>
            <a:pPr>
              <a:buNone/>
            </a:pPr>
            <a:r>
              <a:rPr lang="en-US" dirty="0"/>
              <a:t>A.	They always considered him a nuisance</a:t>
            </a:r>
          </a:p>
          <a:p>
            <a:pPr>
              <a:buNone/>
            </a:pPr>
            <a:r>
              <a:rPr lang="en-US" dirty="0"/>
              <a:t>B.	At first he was an asset, then a nuisance</a:t>
            </a:r>
          </a:p>
          <a:p>
            <a:pPr>
              <a:buNone/>
            </a:pPr>
            <a:r>
              <a:rPr lang="en-US" dirty="0"/>
              <a:t>C.	At first he was nuisance, then an asset</a:t>
            </a:r>
          </a:p>
          <a:p>
            <a:pPr>
              <a:buNone/>
            </a:pPr>
            <a:r>
              <a:rPr lang="en-US" dirty="0"/>
              <a:t>D.	They always considered him an asset</a:t>
            </a:r>
            <a:br>
              <a:rPr lang="en-US" dirty="0"/>
            </a:br>
            <a:endParaRPr lang="en-US" dirty="0"/>
          </a:p>
          <a:p>
            <a:pPr>
              <a:buNone/>
            </a:pPr>
            <a:r>
              <a:rPr lang="en-US" dirty="0"/>
              <a:t>9.	Which of Thomas Paine’s pamphlets angered his former supporters?</a:t>
            </a:r>
          </a:p>
          <a:p>
            <a:pPr>
              <a:buNone/>
            </a:pPr>
            <a:r>
              <a:rPr lang="en-US" dirty="0"/>
              <a:t>A.	The Age of Reason</a:t>
            </a:r>
          </a:p>
          <a:p>
            <a:pPr>
              <a:buNone/>
            </a:pPr>
            <a:r>
              <a:rPr lang="en-US" dirty="0"/>
              <a:t>B.	Common Sense	</a:t>
            </a:r>
          </a:p>
          <a:p>
            <a:pPr>
              <a:buNone/>
            </a:pPr>
            <a:r>
              <a:rPr lang="en-US" dirty="0"/>
              <a:t>C.	The Case of the Officers of Excise</a:t>
            </a:r>
          </a:p>
          <a:p>
            <a:pPr>
              <a:buNone/>
            </a:pPr>
            <a:r>
              <a:rPr lang="en-US" dirty="0"/>
              <a:t>D.	The Crisis</a:t>
            </a:r>
            <a:br>
              <a:rPr lang="en-US" dirty="0"/>
            </a:br>
            <a:endParaRPr lang="en-US" dirty="0"/>
          </a:p>
          <a:p>
            <a:pPr>
              <a:buNone/>
            </a:pPr>
            <a:r>
              <a:rPr lang="en-US" dirty="0"/>
              <a:t>10.	Thomas Paine died....</a:t>
            </a:r>
          </a:p>
          <a:p>
            <a:pPr>
              <a:buNone/>
            </a:pPr>
            <a:r>
              <a:rPr lang="en-US" dirty="0"/>
              <a:t>A.	poor with few friends</a:t>
            </a:r>
          </a:p>
          <a:p>
            <a:pPr>
              <a:buNone/>
            </a:pPr>
            <a:r>
              <a:rPr lang="en-US" dirty="0"/>
              <a:t>B.	poor with a lot of friends</a:t>
            </a:r>
          </a:p>
          <a:p>
            <a:pPr>
              <a:buNone/>
            </a:pPr>
            <a:r>
              <a:rPr lang="en-US" dirty="0"/>
              <a:t>C.	wealthy with few friends</a:t>
            </a:r>
          </a:p>
          <a:p>
            <a:pPr>
              <a:buNone/>
            </a:pPr>
            <a:r>
              <a:rPr lang="en-US" dirty="0"/>
              <a:t>D.	wealthy with a lot of friends</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15962"/>
          </a:xfrm>
        </p:spPr>
        <p:txBody>
          <a:bodyPr>
            <a:normAutofit fontScale="90000"/>
          </a:bodyPr>
          <a:lstStyle/>
          <a:p>
            <a:r>
              <a:rPr lang="en-US" u="sng" dirty="0" smtClean="0"/>
              <a:t/>
            </a:r>
            <a:br>
              <a:rPr lang="en-US" u="sng" dirty="0" smtClean="0"/>
            </a:br>
            <a:r>
              <a:rPr lang="en-US" b="1" dirty="0" smtClean="0"/>
              <a:t>American Revolution </a:t>
            </a:r>
            <a:r>
              <a:rPr lang="en-US" dirty="0" smtClean="0"/>
              <a:t/>
            </a:r>
            <a:br>
              <a:rPr lang="en-US" dirty="0" smtClean="0"/>
            </a:br>
            <a:endParaRPr lang="en-US" dirty="0"/>
          </a:p>
        </p:txBody>
      </p:sp>
      <p:sp>
        <p:nvSpPr>
          <p:cNvPr id="3" name="Content Placeholder 2"/>
          <p:cNvSpPr>
            <a:spLocks noGrp="1"/>
          </p:cNvSpPr>
          <p:nvPr>
            <p:ph idx="1"/>
          </p:nvPr>
        </p:nvSpPr>
        <p:spPr>
          <a:xfrm>
            <a:off x="0" y="1143000"/>
            <a:ext cx="9144000" cy="5257800"/>
          </a:xfrm>
        </p:spPr>
        <p:txBody>
          <a:bodyPr>
            <a:normAutofit fontScale="62500" lnSpcReduction="20000"/>
          </a:bodyPr>
          <a:lstStyle/>
          <a:p>
            <a:pPr>
              <a:buNone/>
            </a:pPr>
            <a:r>
              <a:rPr lang="en-US" dirty="0" smtClean="0"/>
              <a:t>	Many </a:t>
            </a:r>
            <a:r>
              <a:rPr lang="en-US" dirty="0"/>
              <a:t>events in the colonies led to the American Revolution and the Revolutionary War. In 1765, the British crown issued the Stamp Tax against the colonists. As a result of the Stamp tax, colonists had to pay a tax for all printed documents. The Townshend Acts soon followed, which required colonists to pay taxes on glass, lead, paper, paint and tea. The colonists responded by boycotting (refusing to buy) British goods. The boycott forced the British to repeal many of the taxes, but resentment increased among the colonists toward the British. </a:t>
            </a:r>
            <a:br>
              <a:rPr lang="en-US" dirty="0"/>
            </a:br>
            <a:r>
              <a:rPr lang="en-US" dirty="0"/>
              <a:t/>
            </a:r>
            <a:br>
              <a:rPr lang="en-US" dirty="0"/>
            </a:br>
            <a:r>
              <a:rPr lang="en-US" dirty="0"/>
              <a:t>The situation in the colonies soon turned violent. In 1770, a battle erupted between British soldiers and Boston townspeople. In the mob, several Bostonians were killed. The event came to be known as The Boston Massacre. Then in 1773, after the British issued the Tea Tax, members of the militant group known as "The Sons of Liberty" took control of a British sea vessel carrying tea, and dumped all of the tea into Boston Harbor. The event came to be known as "The Boston Tea Party" and resulted in the British issuing the Intolerable Acts, which basically authorized officials to take all means necessary to control the colonies. The colonists then formed the Continental Congress and the Revolutionary War was inevitable. </a:t>
            </a:r>
            <a:br>
              <a:rPr lang="en-US" dirty="0"/>
            </a:br>
            <a:r>
              <a:rPr lang="en-US" dirty="0"/>
              <a:t/>
            </a:r>
            <a:br>
              <a:rPr lang="en-US" dirty="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70000" lnSpcReduction="20000"/>
          </a:bodyPr>
          <a:lstStyle/>
          <a:p>
            <a:pPr>
              <a:buNone/>
            </a:pPr>
            <a:r>
              <a:rPr lang="en-US" dirty="0" smtClean="0"/>
              <a:t>	In </a:t>
            </a:r>
            <a:r>
              <a:rPr lang="en-US" dirty="0"/>
              <a:t>1775, the first shots of the war were fired at Lexington, Massachusetts. Several battles then erupted in and around Boston, such as the battles of Concord and Bunker Hill. On July 4, 1776, the colonies ratified the Declaration of Independence which outlined their intentions to break away from England and form a new nation. A violent war erupted between the British army and the colonists. Both the colonists and the British won important battles. British forces, however, better trained and equipped than the colonists, routed the colonists under George Washington in several battles near New York City. The colonists, however, resisted and won battles in New Jersey and Connecticut, as well as naval battles under John Paul Jones. </a:t>
            </a:r>
            <a:br>
              <a:rPr lang="en-US" dirty="0"/>
            </a:br>
            <a:r>
              <a:rPr lang="en-US" dirty="0"/>
              <a:t/>
            </a:r>
            <a:br>
              <a:rPr lang="en-US" dirty="0"/>
            </a:br>
            <a:r>
              <a:rPr lang="en-US" dirty="0"/>
              <a:t>Two major turning points in the war occurred in 1777 and 1778. On October 7, 1777, the colonists scored a major victory over British forces at Saratoga, New York. Then, on February 6, 1778, the colonists signed a Treaty of Alliance with France (negotiated by Benjamin Franklin). As a result of the alliance, the French agreed to supply soldiers, generals and arms to the colonists in the fight for independence. </a:t>
            </a:r>
            <a:br>
              <a:rPr lang="en-US" dirty="0"/>
            </a:br>
            <a:r>
              <a:rPr lang="en-US" dirty="0"/>
              <a:t/>
            </a:r>
            <a:br>
              <a:rPr lang="en-US" dirty="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85000" lnSpcReduction="20000"/>
          </a:bodyPr>
          <a:lstStyle/>
          <a:p>
            <a:pPr>
              <a:buNone/>
            </a:pPr>
            <a:r>
              <a:rPr lang="en-US" dirty="0" smtClean="0"/>
              <a:t>	Three years later, after many major wars and battles, the British army had control of the southern colonies. Nevertheless, their army and navy were severely depleted. They could not hold on much longer. On September 28, 1781, the British navy was surrounded and besieged at Yorktown, Virginia by French and American forces under general George Washington. British general Charles Cornwallis was forced to surrender many thousands of soldiers. The colonists had won their independence. </a:t>
            </a:r>
            <a:br>
              <a:rPr lang="en-US" dirty="0" smtClean="0"/>
            </a:br>
            <a:r>
              <a:rPr lang="en-US" dirty="0" smtClean="0"/>
              <a:t/>
            </a:r>
            <a:br>
              <a:rPr lang="en-US" dirty="0" smtClean="0"/>
            </a:br>
            <a:r>
              <a:rPr lang="en-US" dirty="0" smtClean="0"/>
              <a:t>Although the American victory at Yorktown ended all major battles between the colonies and England, American independence was not recognized by England until September 3, 1783, when the Treaty of Paris was signed.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fontScale="70000" lnSpcReduction="20000"/>
          </a:bodyPr>
          <a:lstStyle/>
          <a:p>
            <a:pPr>
              <a:buNone/>
            </a:pPr>
            <a:r>
              <a:rPr lang="en-US" b="1" dirty="0"/>
              <a:t>QUESTIONS:</a:t>
            </a:r>
            <a:endParaRPr lang="en-US" dirty="0"/>
          </a:p>
          <a:p>
            <a:pPr>
              <a:buNone/>
            </a:pPr>
            <a:r>
              <a:rPr lang="en-US" dirty="0"/>
              <a:t>1. Which of the following was NOT a reason why the Revolutionary War occurred?</a:t>
            </a:r>
          </a:p>
          <a:p>
            <a:pPr marL="514350" lvl="0" indent="-514350">
              <a:buFont typeface="+mj-lt"/>
              <a:buAutoNum type="alphaUcPeriod"/>
            </a:pPr>
            <a:r>
              <a:rPr lang="en-US" dirty="0"/>
              <a:t>  Stamp Act</a:t>
            </a:r>
          </a:p>
          <a:p>
            <a:pPr marL="514350" lvl="0" indent="-514350">
              <a:buFont typeface="+mj-lt"/>
              <a:buAutoNum type="alphaUcPeriod"/>
            </a:pPr>
            <a:r>
              <a:rPr lang="en-US" dirty="0"/>
              <a:t>  Intolerable Acts</a:t>
            </a:r>
          </a:p>
          <a:p>
            <a:pPr marL="514350" lvl="0" indent="-514350">
              <a:buFont typeface="+mj-lt"/>
              <a:buAutoNum type="alphaUcPeriod"/>
            </a:pPr>
            <a:r>
              <a:rPr lang="en-US" dirty="0"/>
              <a:t>  The Treaty of Alliance</a:t>
            </a:r>
          </a:p>
          <a:p>
            <a:pPr marL="514350" lvl="0" indent="-514350">
              <a:buFont typeface="+mj-lt"/>
              <a:buAutoNum type="alphaUcPeriod"/>
            </a:pPr>
            <a:r>
              <a:rPr lang="en-US" dirty="0"/>
              <a:t>  The Townshend Act</a:t>
            </a:r>
          </a:p>
          <a:p>
            <a:pPr>
              <a:buNone/>
            </a:pPr>
            <a:r>
              <a:rPr lang="en-US" dirty="0"/>
              <a:t>2. Which of the following was NOT taxed as result of the Townshend Acts?</a:t>
            </a:r>
          </a:p>
          <a:p>
            <a:pPr marL="514350" lvl="0" indent="-514350">
              <a:buFont typeface="+mj-lt"/>
              <a:buAutoNum type="alphaUcPeriod"/>
            </a:pPr>
            <a:r>
              <a:rPr lang="en-US" dirty="0"/>
              <a:t>  Paint</a:t>
            </a:r>
          </a:p>
          <a:p>
            <a:pPr marL="514350" lvl="0" indent="-514350">
              <a:buFont typeface="+mj-lt"/>
              <a:buAutoNum type="alphaUcPeriod"/>
            </a:pPr>
            <a:r>
              <a:rPr lang="en-US" dirty="0"/>
              <a:t>  Paper</a:t>
            </a:r>
          </a:p>
          <a:p>
            <a:pPr marL="514350" lvl="0" indent="-514350">
              <a:buFont typeface="+mj-lt"/>
              <a:buAutoNum type="alphaUcPeriod"/>
            </a:pPr>
            <a:r>
              <a:rPr lang="en-US" dirty="0"/>
              <a:t>  Spices</a:t>
            </a:r>
          </a:p>
          <a:p>
            <a:pPr marL="514350" lvl="0" indent="-514350">
              <a:buFont typeface="+mj-lt"/>
              <a:buAutoNum type="alphaUcPeriod"/>
            </a:pPr>
            <a:r>
              <a:rPr lang="en-US" dirty="0"/>
              <a:t>  Tea</a:t>
            </a:r>
          </a:p>
          <a:p>
            <a:pPr>
              <a:buNone/>
            </a:pPr>
            <a:r>
              <a:rPr lang="en-US" dirty="0"/>
              <a:t>3. Which of the following occurred closest to the Battle of Lexington?</a:t>
            </a:r>
          </a:p>
          <a:p>
            <a:pPr marL="514350" lvl="0" indent="-514350">
              <a:buFont typeface="+mj-lt"/>
              <a:buAutoNum type="alphaUcPeriod"/>
            </a:pPr>
            <a:r>
              <a:rPr lang="en-US" dirty="0"/>
              <a:t>  The Stamp Act</a:t>
            </a:r>
          </a:p>
          <a:p>
            <a:pPr marL="514350" lvl="0" indent="-514350">
              <a:buFont typeface="+mj-lt"/>
              <a:buAutoNum type="alphaUcPeriod"/>
            </a:pPr>
            <a:r>
              <a:rPr lang="en-US" dirty="0"/>
              <a:t>  The Boston Massacre</a:t>
            </a:r>
          </a:p>
          <a:p>
            <a:pPr marL="514350" lvl="0" indent="-514350">
              <a:buFont typeface="+mj-lt"/>
              <a:buAutoNum type="alphaUcPeriod"/>
            </a:pPr>
            <a:r>
              <a:rPr lang="en-US" dirty="0"/>
              <a:t>  The Boston Tea Party</a:t>
            </a:r>
          </a:p>
          <a:p>
            <a:pPr marL="514350" lvl="0" indent="-514350">
              <a:buFont typeface="+mj-lt"/>
              <a:buAutoNum type="alphaUcPeriod"/>
            </a:pPr>
            <a:r>
              <a:rPr lang="en-US" dirty="0"/>
              <a:t>  1774</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70000" lnSpcReduction="20000"/>
          </a:bodyPr>
          <a:lstStyle/>
          <a:p>
            <a:pPr>
              <a:buNone/>
            </a:pPr>
            <a:r>
              <a:rPr lang="en-US" dirty="0"/>
              <a:t>4. Which of the following was NOT true? </a:t>
            </a:r>
          </a:p>
          <a:p>
            <a:pPr marL="514350" lvl="0" indent="-514350">
              <a:buFont typeface="+mj-lt"/>
              <a:buAutoNum type="alphaUcPeriod"/>
            </a:pPr>
            <a:r>
              <a:rPr lang="en-US" dirty="0"/>
              <a:t>  The Intolerable Acts basically authorized the British to take total control over the colonies.</a:t>
            </a:r>
          </a:p>
          <a:p>
            <a:pPr marL="514350" lvl="0" indent="-514350">
              <a:buFont typeface="+mj-lt"/>
              <a:buAutoNum type="alphaUcPeriod"/>
            </a:pPr>
            <a:r>
              <a:rPr lang="en-US" dirty="0"/>
              <a:t>  The Declaration of Independence outlined the reasons why the British issued the taxes they did. </a:t>
            </a:r>
          </a:p>
          <a:p>
            <a:pPr marL="514350" lvl="0" indent="-514350">
              <a:buFont typeface="+mj-lt"/>
              <a:buAutoNum type="alphaUcPeriod"/>
            </a:pPr>
            <a:r>
              <a:rPr lang="en-US" dirty="0"/>
              <a:t>  The Battles of Bunker Hill, Lexington and Concord all happened BEFORE the signing of the Declaration of Independence. </a:t>
            </a:r>
          </a:p>
          <a:p>
            <a:pPr marL="514350" lvl="0" indent="-514350">
              <a:buFont typeface="+mj-lt"/>
              <a:buAutoNum type="alphaUcPeriod"/>
            </a:pPr>
            <a:r>
              <a:rPr lang="en-US" dirty="0"/>
              <a:t>  The Boston Tea Party resulted in the Intolerable </a:t>
            </a:r>
            <a:r>
              <a:rPr lang="en-US" dirty="0" smtClean="0"/>
              <a:t>Acts</a:t>
            </a:r>
            <a:br>
              <a:rPr lang="en-US" dirty="0" smtClean="0"/>
            </a:br>
            <a:endParaRPr lang="en-US" dirty="0"/>
          </a:p>
          <a:p>
            <a:pPr>
              <a:buNone/>
            </a:pPr>
            <a:r>
              <a:rPr lang="en-US" dirty="0"/>
              <a:t>5. Which of the following WAS true? </a:t>
            </a:r>
          </a:p>
          <a:p>
            <a:pPr marL="514350" lvl="0" indent="-514350">
              <a:buFont typeface="+mj-lt"/>
              <a:buAutoNum type="alphaUcPeriod"/>
            </a:pPr>
            <a:r>
              <a:rPr lang="en-US" dirty="0"/>
              <a:t>  The Declaration of Independence was signed before the Battle of Lexington.</a:t>
            </a:r>
          </a:p>
          <a:p>
            <a:pPr marL="514350" lvl="0" indent="-514350">
              <a:buFont typeface="+mj-lt"/>
              <a:buAutoNum type="alphaUcPeriod"/>
            </a:pPr>
            <a:r>
              <a:rPr lang="en-US" dirty="0"/>
              <a:t>  The Battle of Lexington occurred after the Battle of Bunker Hill.</a:t>
            </a:r>
          </a:p>
          <a:p>
            <a:pPr marL="514350" lvl="0" indent="-514350">
              <a:buFont typeface="+mj-lt"/>
              <a:buAutoNum type="alphaUcPeriod"/>
            </a:pPr>
            <a:r>
              <a:rPr lang="en-US" dirty="0"/>
              <a:t>  The Stamp Act was repealed because the colonists threatened to attack British soldiers stationed in Massachusetts. </a:t>
            </a:r>
          </a:p>
          <a:p>
            <a:pPr marL="514350" lvl="0" indent="-514350">
              <a:buFont typeface="+mj-lt"/>
              <a:buAutoNum type="alphaUcPeriod"/>
            </a:pPr>
            <a:r>
              <a:rPr lang="en-US" dirty="0"/>
              <a:t>  The Stamp Act was repealed because the colonists threatened to refuse to buy British goods.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172200"/>
          </a:xfrm>
        </p:spPr>
        <p:txBody>
          <a:bodyPr>
            <a:normAutofit fontScale="70000" lnSpcReduction="20000"/>
          </a:bodyPr>
          <a:lstStyle/>
          <a:p>
            <a:pPr>
              <a:buNone/>
            </a:pPr>
            <a:r>
              <a:rPr lang="en-US" dirty="0"/>
              <a:t>6. The Treaty of _______________ with _______________ was one of the major turning points in the Revolutionary War.</a:t>
            </a:r>
          </a:p>
          <a:p>
            <a:pPr marL="514350" indent="-514350">
              <a:buFont typeface="+mj-lt"/>
              <a:buAutoNum type="alphaUcPeriod"/>
            </a:pPr>
            <a:r>
              <a:rPr lang="en-US" dirty="0" smtClean="0"/>
              <a:t>Alliance</a:t>
            </a:r>
            <a:r>
              <a:rPr lang="en-US" dirty="0"/>
              <a:t>; England</a:t>
            </a:r>
          </a:p>
          <a:p>
            <a:pPr marL="514350" lvl="0" indent="-514350">
              <a:buFont typeface="+mj-lt"/>
              <a:buAutoNum type="alphaUcPeriod"/>
            </a:pPr>
            <a:r>
              <a:rPr lang="en-US" dirty="0"/>
              <a:t> </a:t>
            </a:r>
            <a:r>
              <a:rPr lang="en-US" dirty="0" smtClean="0"/>
              <a:t>France</a:t>
            </a:r>
            <a:r>
              <a:rPr lang="en-US" dirty="0"/>
              <a:t>; England</a:t>
            </a:r>
          </a:p>
          <a:p>
            <a:pPr marL="514350" lvl="0" indent="-514350">
              <a:buFont typeface="+mj-lt"/>
              <a:buAutoNum type="alphaUcPeriod"/>
            </a:pPr>
            <a:r>
              <a:rPr lang="en-US" dirty="0"/>
              <a:t> </a:t>
            </a:r>
            <a:r>
              <a:rPr lang="en-US" dirty="0" smtClean="0"/>
              <a:t>Alliance</a:t>
            </a:r>
            <a:r>
              <a:rPr lang="en-US" dirty="0"/>
              <a:t>; France</a:t>
            </a:r>
          </a:p>
          <a:p>
            <a:pPr marL="514350" lvl="0" indent="-514350">
              <a:buFont typeface="+mj-lt"/>
              <a:buAutoNum type="alphaUcPeriod"/>
            </a:pPr>
            <a:r>
              <a:rPr lang="en-US" dirty="0"/>
              <a:t> </a:t>
            </a:r>
            <a:r>
              <a:rPr lang="en-US" dirty="0" smtClean="0"/>
              <a:t>England</a:t>
            </a:r>
            <a:r>
              <a:rPr lang="en-US" dirty="0"/>
              <a:t>; France</a:t>
            </a:r>
          </a:p>
          <a:p>
            <a:pPr>
              <a:buNone/>
            </a:pPr>
            <a:r>
              <a:rPr lang="en-US" dirty="0"/>
              <a:t>7. The definition, "To forge a partnership to accomplish a goal" best describes what word in the context of this passage? </a:t>
            </a:r>
          </a:p>
          <a:p>
            <a:pPr marL="514350" lvl="0" indent="-514350">
              <a:buFont typeface="+mj-lt"/>
              <a:buAutoNum type="alphaUcPeriod"/>
            </a:pPr>
            <a:r>
              <a:rPr lang="en-US" dirty="0"/>
              <a:t>  Alliance</a:t>
            </a:r>
          </a:p>
          <a:p>
            <a:pPr marL="514350" lvl="0" indent="-514350">
              <a:buFont typeface="+mj-lt"/>
              <a:buAutoNum type="alphaUcPeriod"/>
            </a:pPr>
            <a:r>
              <a:rPr lang="en-US" dirty="0"/>
              <a:t>  Independence</a:t>
            </a:r>
          </a:p>
          <a:p>
            <a:pPr marL="514350" lvl="0" indent="-514350">
              <a:buFont typeface="+mj-lt"/>
              <a:buAutoNum type="alphaUcPeriod"/>
            </a:pPr>
            <a:r>
              <a:rPr lang="en-US" dirty="0"/>
              <a:t>  Depleted</a:t>
            </a:r>
          </a:p>
          <a:p>
            <a:pPr marL="514350" lvl="0" indent="-514350">
              <a:buFont typeface="+mj-lt"/>
              <a:buAutoNum type="alphaUcPeriod"/>
            </a:pPr>
            <a:r>
              <a:rPr lang="en-US" dirty="0"/>
              <a:t>  Negotiated</a:t>
            </a:r>
          </a:p>
          <a:p>
            <a:pPr>
              <a:buNone/>
            </a:pPr>
            <a:r>
              <a:rPr lang="en-US" dirty="0"/>
              <a:t>8. Which of the following is NOT true?</a:t>
            </a:r>
          </a:p>
          <a:p>
            <a:pPr marL="514350" lvl="0" indent="-514350">
              <a:buFont typeface="+mj-lt"/>
              <a:buAutoNum type="alphaUcPeriod"/>
            </a:pPr>
            <a:r>
              <a:rPr lang="en-US" dirty="0"/>
              <a:t>  The French helped the colonists defeat the British in the Revolutionary War.</a:t>
            </a:r>
          </a:p>
          <a:p>
            <a:pPr marL="514350" lvl="0" indent="-514350">
              <a:buFont typeface="+mj-lt"/>
              <a:buAutoNum type="alphaUcPeriod"/>
            </a:pPr>
            <a:r>
              <a:rPr lang="en-US" dirty="0"/>
              <a:t>  The Colonists were better equipped than the British soldiers</a:t>
            </a:r>
          </a:p>
          <a:p>
            <a:pPr marL="514350" lvl="0" indent="-514350">
              <a:buFont typeface="+mj-lt"/>
              <a:buAutoNum type="alphaUcPeriod"/>
            </a:pPr>
            <a:r>
              <a:rPr lang="en-US" dirty="0"/>
              <a:t>  The British army was already depleted before the Battle of Yorktown.</a:t>
            </a:r>
          </a:p>
          <a:p>
            <a:pPr marL="514350" lvl="0" indent="-514350">
              <a:buFont typeface="+mj-lt"/>
              <a:buAutoNum type="alphaUcPeriod"/>
            </a:pPr>
            <a:r>
              <a:rPr lang="en-US" dirty="0"/>
              <a:t>  The British did not recognize American independence until 1783. </a:t>
            </a:r>
          </a:p>
          <a:p>
            <a:pPr marL="514350" indent="-514350">
              <a:buFont typeface="+mj-lt"/>
              <a:buAutoNum type="alphaUcPeriod"/>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638800"/>
          </a:xfrm>
        </p:spPr>
        <p:txBody>
          <a:bodyPr>
            <a:normAutofit fontScale="70000" lnSpcReduction="20000"/>
          </a:bodyPr>
          <a:lstStyle/>
          <a:p>
            <a:pPr>
              <a:buNone/>
            </a:pPr>
            <a:endParaRPr lang="en-US" dirty="0" smtClean="0"/>
          </a:p>
          <a:p>
            <a:pPr>
              <a:buNone/>
            </a:pPr>
            <a:r>
              <a:rPr lang="en-US" dirty="0" smtClean="0"/>
              <a:t>9. Which </a:t>
            </a:r>
            <a:r>
              <a:rPr lang="en-US" dirty="0"/>
              <a:t>of the following IS true? </a:t>
            </a:r>
          </a:p>
          <a:p>
            <a:pPr marL="514350" lvl="0" indent="-514350">
              <a:buFont typeface="+mj-lt"/>
              <a:buAutoNum type="alphaUcPeriod"/>
            </a:pPr>
            <a:r>
              <a:rPr lang="en-US" dirty="0"/>
              <a:t>  The Treaty of Paris was signed in 1782.</a:t>
            </a:r>
          </a:p>
          <a:p>
            <a:pPr marL="514350" lvl="0" indent="-514350">
              <a:buFont typeface="+mj-lt"/>
              <a:buAutoNum type="alphaUcPeriod"/>
            </a:pPr>
            <a:r>
              <a:rPr lang="en-US" dirty="0"/>
              <a:t>  The major turning points of the war occurred in 1777 and 1779.</a:t>
            </a:r>
          </a:p>
          <a:p>
            <a:pPr marL="514350" lvl="0" indent="-514350">
              <a:buFont typeface="+mj-lt"/>
              <a:buAutoNum type="alphaUcPeriod"/>
            </a:pPr>
            <a:r>
              <a:rPr lang="en-US" dirty="0"/>
              <a:t>  The British surrendered at the Battle of Yorktown in 1780.</a:t>
            </a:r>
          </a:p>
          <a:p>
            <a:pPr marL="514350" lvl="0" indent="-514350">
              <a:buFont typeface="+mj-lt"/>
              <a:buAutoNum type="alphaUcPeriod"/>
            </a:pPr>
            <a:r>
              <a:rPr lang="en-US" dirty="0"/>
              <a:t>  The Battle of Saratoga occurred in 1777. </a:t>
            </a:r>
            <a:r>
              <a:rPr lang="en-US" dirty="0" smtClean="0"/>
              <a:t/>
            </a:r>
            <a:br>
              <a:rPr lang="en-US" dirty="0" smtClean="0"/>
            </a:br>
            <a:endParaRPr lang="en-US" dirty="0"/>
          </a:p>
          <a:p>
            <a:pPr>
              <a:buNone/>
            </a:pPr>
            <a:r>
              <a:rPr lang="en-US" dirty="0"/>
              <a:t>10. Select all of the following that are true about the Revolutionary War.</a:t>
            </a:r>
          </a:p>
          <a:p>
            <a:pPr marL="514350" lvl="0" indent="-514350">
              <a:buFont typeface="+mj-lt"/>
              <a:buAutoNum type="alphaUcPeriod"/>
            </a:pPr>
            <a:r>
              <a:rPr lang="en-US" dirty="0"/>
              <a:t>The British won many battles in the war</a:t>
            </a:r>
          </a:p>
          <a:p>
            <a:pPr marL="514350" lvl="0" indent="-514350">
              <a:buFont typeface="+mj-lt"/>
              <a:buAutoNum type="alphaUcPeriod"/>
            </a:pPr>
            <a:r>
              <a:rPr lang="en-US" dirty="0"/>
              <a:t>The war occurred primarily because of the taxes issued and control imposed by the British. </a:t>
            </a:r>
          </a:p>
          <a:p>
            <a:pPr marL="514350" lvl="0" indent="-514350">
              <a:buFont typeface="+mj-lt"/>
              <a:buAutoNum type="alphaUcPeriod"/>
            </a:pPr>
            <a:r>
              <a:rPr lang="en-US" dirty="0"/>
              <a:t>The help provided by the French was a major reason why England prevailed in the war.</a:t>
            </a:r>
          </a:p>
          <a:p>
            <a:pPr marL="514350" lvl="0" indent="-514350">
              <a:buFont typeface="+mj-lt"/>
              <a:buAutoNum type="alphaUcPeriod"/>
            </a:pPr>
            <a:r>
              <a:rPr lang="en-US" dirty="0"/>
              <a:t>The French provided soldiers and arms to the cause of the British.</a:t>
            </a:r>
          </a:p>
          <a:p>
            <a:pPr>
              <a:buNone/>
            </a:pPr>
            <a:r>
              <a:rPr lang="en-US" dirty="0"/>
              <a:t>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7160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1447800" y="2819400"/>
            <a:ext cx="7086600" cy="2849563"/>
          </a:xfrm>
        </p:spPr>
        <p:txBody>
          <a:bodyPr/>
          <a:lstStyle/>
          <a:p>
            <a:r>
              <a:rPr lang="en-US" dirty="0" smtClean="0"/>
              <a:t>Reading Comprehension Exercises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buNone/>
            </a:pPr>
            <a:r>
              <a:rPr lang="en-US" dirty="0" smtClean="0"/>
              <a:t>	The material has been adapted from the following link:</a:t>
            </a:r>
          </a:p>
          <a:p>
            <a:r>
              <a:rPr lang="en-US" dirty="0" smtClean="0">
                <a:hlinkClick r:id="rId2"/>
              </a:rPr>
              <a:t>http://</a:t>
            </a:r>
            <a:r>
              <a:rPr lang="en-US" dirty="0" smtClean="0">
                <a:hlinkClick r:id="rId2"/>
              </a:rPr>
              <a:t>www.mrnussbaum.com/readingpassageindex.htm</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116</Words>
  <Application>Microsoft Office PowerPoint</Application>
  <PresentationFormat>On-screen Show (4:3)</PresentationFormat>
  <Paragraphs>127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English Comprehension and Composition – Lecture 3</vt:lpstr>
      <vt:lpstr> Tough sentences for U.K. Rioters </vt:lpstr>
      <vt:lpstr>  Answer these questions (choose the best answer):   </vt:lpstr>
      <vt:lpstr> Thomas Paine and Common Sense </vt:lpstr>
      <vt:lpstr>Slide 5</vt:lpstr>
      <vt:lpstr>Slide 6</vt:lpstr>
      <vt:lpstr>Slide 7</vt:lpstr>
      <vt:lpstr>Slide 8</vt:lpstr>
      <vt:lpstr>Slide 9</vt:lpstr>
      <vt:lpstr> American Revolution  </vt:lpstr>
      <vt:lpstr>Slide 11</vt:lpstr>
      <vt:lpstr>Slide 12</vt:lpstr>
      <vt:lpstr>Slide 13</vt:lpstr>
      <vt:lpstr>Slide 14</vt:lpstr>
      <vt:lpstr>Slide 15</vt:lpstr>
      <vt:lpstr>Slide 16</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Comprehension and Composition – Lecture 3</dc:title>
  <dc:creator>Dell 5110</dc:creator>
  <cp:lastModifiedBy>Dell 5110</cp:lastModifiedBy>
  <cp:revision>4</cp:revision>
  <dcterms:created xsi:type="dcterms:W3CDTF">2012-07-13T15:56:15Z</dcterms:created>
  <dcterms:modified xsi:type="dcterms:W3CDTF">2012-08-08T04:43:59Z</dcterms:modified>
</cp:coreProperties>
</file>