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6DDCD-F250-44E3-A075-97A7AEB56A42}" type="datetimeFigureOut">
              <a:rPr lang="en-US" smtClean="0"/>
              <a:pPr/>
              <a:t>8/3/2012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0670F-E324-4F6A-BE7C-AF4627FC5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er.vt.edu/jobsearchguide/coverlettersamples.html" TargetMode="External"/><Relationship Id="rId2" Type="http://schemas.openxmlformats.org/officeDocument/2006/relationships/hyperlink" Target="http://www.wikihow.com/Write-a-Cover-Lett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630362"/>
          </a:xfrm>
        </p:spPr>
        <p:txBody>
          <a:bodyPr>
            <a:normAutofit/>
          </a:bodyPr>
          <a:lstStyle/>
          <a:p>
            <a:r>
              <a:rPr lang="en-US" b="1" dirty="0" smtClean="0"/>
              <a:t>English Comprehension and Composition – Lecture 29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0" y="2514600"/>
            <a:ext cx="7162800" cy="36115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	Objectives:</a:t>
            </a:r>
          </a:p>
          <a:p>
            <a:r>
              <a:rPr lang="en-US" dirty="0" smtClean="0"/>
              <a:t>Purposes</a:t>
            </a:r>
          </a:p>
          <a:p>
            <a:r>
              <a:rPr lang="en-US" dirty="0" smtClean="0"/>
              <a:t>General Structure</a:t>
            </a:r>
          </a:p>
          <a:p>
            <a:r>
              <a:rPr lang="en-US" dirty="0" smtClean="0"/>
              <a:t>Kinds and Samples</a:t>
            </a:r>
          </a:p>
          <a:p>
            <a:r>
              <a:rPr lang="en-US" dirty="0" smtClean="0"/>
              <a:t>How to Write a Cover Letter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229600" cy="1981200"/>
          </a:xfrm>
        </p:spPr>
        <p:txBody>
          <a:bodyPr>
            <a:normAutofit/>
          </a:bodyPr>
          <a:lstStyle/>
          <a:p>
            <a:r>
              <a:rPr lang="en-US" b="1" dirty="0" smtClean="0"/>
              <a:t>Cover Letter</a:t>
            </a:r>
            <a:br>
              <a:rPr lang="en-US" b="1" dirty="0" smtClean="0"/>
            </a:br>
            <a:r>
              <a:rPr lang="en-US" sz="3200" b="1" i="1" dirty="0" smtClean="0"/>
              <a:t>Never send a resume without a cover letter!</a:t>
            </a:r>
            <a:endParaRPr lang="en-US" sz="3200" i="1" dirty="0"/>
          </a:p>
        </p:txBody>
      </p:sp>
      <p:pic>
        <p:nvPicPr>
          <p:cNvPr id="5" name="Content Placeholder 4" descr="http://www.patsyclinehta.com/images/LettersClipArt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895600"/>
            <a:ext cx="457200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01000" cy="7318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Purposes </a:t>
            </a:r>
            <a:r>
              <a:rPr lang="en-US" b="1" dirty="0"/>
              <a:t>of a Cover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b="1" dirty="0" smtClean="0"/>
              <a:t>	</a:t>
            </a:r>
            <a:r>
              <a:rPr lang="en-US" dirty="0" smtClean="0"/>
              <a:t>Used when responding to specific, advertised openings or expressing interest in organization</a:t>
            </a:r>
            <a:endParaRPr lang="en-US" dirty="0"/>
          </a:p>
          <a:p>
            <a:pPr>
              <a:buNone/>
            </a:pPr>
            <a:r>
              <a:rPr lang="en-US" dirty="0"/>
              <a:t>• Explains why you are sending the resume, how you learned about </a:t>
            </a:r>
            <a:r>
              <a:rPr lang="en-US" dirty="0" smtClean="0"/>
              <a:t>company or position</a:t>
            </a:r>
            <a:endParaRPr lang="en-US" dirty="0"/>
          </a:p>
          <a:p>
            <a:pPr>
              <a:buNone/>
            </a:pPr>
            <a:r>
              <a:rPr lang="en-US" dirty="0"/>
              <a:t>• Convinces reader to look at your resume</a:t>
            </a:r>
          </a:p>
          <a:p>
            <a:pPr>
              <a:buNone/>
            </a:pPr>
            <a:r>
              <a:rPr lang="en-US" dirty="0"/>
              <a:t>• Calls attention to important attributes of your background</a:t>
            </a:r>
          </a:p>
          <a:p>
            <a:pPr>
              <a:buNone/>
            </a:pPr>
            <a:r>
              <a:rPr lang="en-US" dirty="0"/>
              <a:t>• Shows your personality, attitude, enthusiasm and communication skills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08038"/>
          </a:xfrm>
        </p:spPr>
        <p:txBody>
          <a:bodyPr>
            <a:normAutofit/>
          </a:bodyPr>
          <a:lstStyle/>
          <a:p>
            <a:r>
              <a:rPr lang="en-US" b="1" dirty="0"/>
              <a:t>Do’s &amp; Don’ts of Cover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• Don’t repeat information found in </a:t>
            </a:r>
            <a:r>
              <a:rPr lang="en-US" dirty="0" smtClean="0"/>
              <a:t>resume</a:t>
            </a:r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Do Sum-up important qualities, areas of expertise, and motivation about field or position </a:t>
            </a:r>
            <a:r>
              <a:rPr lang="en-US" dirty="0" smtClean="0"/>
              <a:t>of interest</a:t>
            </a:r>
            <a:endParaRPr lang="en-US" dirty="0"/>
          </a:p>
          <a:p>
            <a:pPr>
              <a:buNone/>
            </a:pPr>
            <a:r>
              <a:rPr lang="en-US" dirty="0"/>
              <a:t>• Do include information about availability</a:t>
            </a:r>
          </a:p>
          <a:p>
            <a:pPr>
              <a:buNone/>
            </a:pPr>
            <a:r>
              <a:rPr lang="en-US" dirty="0"/>
              <a:t>• Do explain shortcomings or gaps in work experience in history</a:t>
            </a:r>
          </a:p>
          <a:p>
            <a:pPr>
              <a:buNone/>
            </a:pPr>
            <a:r>
              <a:rPr lang="en-US" dirty="0"/>
              <a:t>• Do try to keep the cover letter to one page; however, two pages are acceptable, especially</a:t>
            </a:r>
          </a:p>
          <a:p>
            <a:pPr>
              <a:buNone/>
            </a:pPr>
            <a:r>
              <a:rPr lang="en-US" dirty="0" smtClean="0"/>
              <a:t>	when </a:t>
            </a:r>
            <a:r>
              <a:rPr lang="en-US" dirty="0"/>
              <a:t>reflective of extensive work experience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General Structure of the Cover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33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1. </a:t>
            </a:r>
            <a:r>
              <a:rPr lang="en-US" dirty="0" smtClean="0"/>
              <a:t>Opening </a:t>
            </a:r>
            <a:r>
              <a:rPr lang="en-US" dirty="0"/>
              <a:t>paragraph: State why you are writing, how you learned of the organization </a:t>
            </a:r>
            <a:r>
              <a:rPr lang="en-US" dirty="0" smtClean="0"/>
              <a:t>or position</a:t>
            </a:r>
            <a:r>
              <a:rPr lang="en-US" dirty="0"/>
              <a:t>, and basic information about yourself</a:t>
            </a:r>
          </a:p>
          <a:p>
            <a:pPr>
              <a:buNone/>
            </a:pPr>
            <a:r>
              <a:rPr lang="en-US" b="1" dirty="0"/>
              <a:t>2. Main Body paragraph: </a:t>
            </a:r>
            <a:r>
              <a:rPr lang="en-US" dirty="0"/>
              <a:t>Tell </a:t>
            </a:r>
            <a:r>
              <a:rPr lang="en-US" i="1" dirty="0"/>
              <a:t>why you are interested in employer or type of work.</a:t>
            </a:r>
          </a:p>
          <a:p>
            <a:pPr>
              <a:buNone/>
            </a:pPr>
            <a:r>
              <a:rPr lang="en-US" dirty="0" smtClean="0"/>
              <a:t>	Demonstrate </a:t>
            </a:r>
            <a:r>
              <a:rPr lang="en-US" dirty="0"/>
              <a:t>that you know enough about the employer or position and relate </a:t>
            </a:r>
            <a:r>
              <a:rPr lang="en-US" dirty="0" smtClean="0"/>
              <a:t>your background </a:t>
            </a:r>
            <a:r>
              <a:rPr lang="en-US" dirty="0"/>
              <a:t>to the employer or position. Mention </a:t>
            </a:r>
            <a:r>
              <a:rPr lang="en-US" dirty="0" smtClean="0"/>
              <a:t>specific qualifications </a:t>
            </a:r>
            <a:r>
              <a:rPr lang="en-US" dirty="0"/>
              <a:t>that make you </a:t>
            </a:r>
            <a:r>
              <a:rPr lang="en-US" dirty="0" smtClean="0"/>
              <a:t>a good </a:t>
            </a:r>
            <a:r>
              <a:rPr lang="en-US" dirty="0"/>
              <a:t>fit for the employer’s </a:t>
            </a:r>
            <a:r>
              <a:rPr lang="en-US" dirty="0" smtClean="0"/>
              <a:t>needs. Refer </a:t>
            </a:r>
            <a:r>
              <a:rPr lang="en-US" dirty="0"/>
              <a:t>to the fact that your resume is enclosed.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3. Closing </a:t>
            </a:r>
            <a:r>
              <a:rPr lang="en-US" b="1" dirty="0"/>
              <a:t>paragraph: Indicate you would like opportunity to interview for a position or </a:t>
            </a:r>
            <a:r>
              <a:rPr lang="en-US" b="1" dirty="0" smtClean="0"/>
              <a:t>to </a:t>
            </a:r>
            <a:r>
              <a:rPr lang="en-US" dirty="0" smtClean="0"/>
              <a:t>talk </a:t>
            </a:r>
            <a:r>
              <a:rPr lang="en-US" dirty="0"/>
              <a:t>with employer to learn more about career opportunities. State how you will follow </a:t>
            </a:r>
            <a:r>
              <a:rPr lang="en-US" dirty="0" smtClean="0"/>
              <a:t>up on </a:t>
            </a:r>
            <a:r>
              <a:rPr lang="en-US" dirty="0"/>
              <a:t>the letter, such as calling the company/employer. Offer to provide employer </a:t>
            </a:r>
            <a:r>
              <a:rPr lang="en-US" dirty="0" smtClean="0"/>
              <a:t>with additional </a:t>
            </a:r>
            <a:r>
              <a:rPr lang="en-US" dirty="0"/>
              <a:t>information such as certificates, references, etc.</a:t>
            </a:r>
          </a:p>
          <a:p>
            <a:pPr>
              <a:buNone/>
            </a:pPr>
            <a:r>
              <a:rPr lang="en-US" b="1" dirty="0"/>
              <a:t>4. Thank the employer for his or her consideration of your letter/attached resume 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	(</a:t>
            </a:r>
            <a:r>
              <a:rPr lang="en-US" dirty="0"/>
              <a:t>could </a:t>
            </a:r>
            <a:r>
              <a:rPr lang="en-US" dirty="0" smtClean="0"/>
              <a:t>be a </a:t>
            </a:r>
            <a:r>
              <a:rPr lang="en-US" dirty="0"/>
              <a:t>brief 4th paragraph).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Formatting </a:t>
            </a:r>
            <a:r>
              <a:rPr lang="en-US" b="1" dirty="0"/>
              <a:t>Concerns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038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Be sure you use standard, acceptable margins for page layout (MS Word default)</a:t>
            </a:r>
          </a:p>
          <a:p>
            <a:pPr>
              <a:buNone/>
            </a:pPr>
            <a:r>
              <a:rPr lang="en-US" dirty="0"/>
              <a:t>• Use business letter style (first sentences are not indented)</a:t>
            </a:r>
          </a:p>
          <a:p>
            <a:pPr>
              <a:buNone/>
            </a:pPr>
            <a:r>
              <a:rPr lang="en-US" dirty="0"/>
              <a:t>• Block style is acceptable, with text flush with left margin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Types of Cover Letters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324088" cy="4343400"/>
          </a:xfrm>
        </p:spPr>
        <p:txBody>
          <a:bodyPr/>
          <a:lstStyle/>
          <a:p>
            <a:pPr marL="596646" lvl="0" indent="-514350">
              <a:buFont typeface="+mj-lt"/>
              <a:buAutoNum type="arabicPeriod"/>
            </a:pPr>
            <a:r>
              <a:rPr lang="en-US" dirty="0" smtClean="0"/>
              <a:t>The </a:t>
            </a:r>
            <a:r>
              <a:rPr lang="en-US" b="1" dirty="0" smtClean="0"/>
              <a:t>application letter</a:t>
            </a:r>
            <a:r>
              <a:rPr lang="en-US" dirty="0" smtClean="0"/>
              <a:t> which responds to a known job opening</a:t>
            </a:r>
          </a:p>
          <a:p>
            <a:pPr marL="596646" lvl="0" indent="-514350">
              <a:buFont typeface="+mj-lt"/>
              <a:buAutoNum type="arabicPeriod"/>
            </a:pPr>
            <a:r>
              <a:rPr lang="en-US" dirty="0" smtClean="0"/>
              <a:t>The </a:t>
            </a:r>
            <a:r>
              <a:rPr lang="en-US" b="1" dirty="0" smtClean="0"/>
              <a:t>prospecting letter</a:t>
            </a:r>
            <a:r>
              <a:rPr lang="en-US" dirty="0" smtClean="0"/>
              <a:t> which inquires about possible positions </a:t>
            </a:r>
          </a:p>
          <a:p>
            <a:pPr marL="596646" lvl="0" indent="-514350">
              <a:buFont typeface="+mj-lt"/>
              <a:buAutoNum type="arabicPeriod"/>
            </a:pPr>
            <a:r>
              <a:rPr lang="en-US" dirty="0" smtClean="0"/>
              <a:t>The </a:t>
            </a:r>
            <a:r>
              <a:rPr lang="en-US" b="1" dirty="0" smtClean="0"/>
              <a:t>networking letter</a:t>
            </a:r>
            <a:r>
              <a:rPr lang="en-US" dirty="0" smtClean="0"/>
              <a:t> which requests information and assistance in your job search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981200"/>
            <a:ext cx="5638800" cy="4068763"/>
          </a:xfrm>
        </p:spPr>
        <p:txBody>
          <a:bodyPr/>
          <a:lstStyle/>
          <a:p>
            <a:r>
              <a:rPr lang="en-US" dirty="0" smtClean="0"/>
              <a:t>Purposes</a:t>
            </a:r>
          </a:p>
          <a:p>
            <a:r>
              <a:rPr lang="en-US" dirty="0" smtClean="0"/>
              <a:t>General Structure</a:t>
            </a:r>
          </a:p>
          <a:p>
            <a:r>
              <a:rPr lang="en-US" dirty="0" smtClean="0"/>
              <a:t>Kinds and Samples</a:t>
            </a:r>
          </a:p>
          <a:p>
            <a:r>
              <a:rPr lang="en-US" dirty="0" smtClean="0"/>
              <a:t>How to Write a Cover Letter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The material has been adapted from the following links:</a:t>
            </a:r>
          </a:p>
          <a:p>
            <a:r>
              <a:rPr lang="en-US" dirty="0" smtClean="0">
                <a:hlinkClick r:id="rId2"/>
              </a:rPr>
              <a:t>http://www.wikihow.com/Write-a-Cover-Letter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http://www.career.vt.edu/jobsearchguide/coverlettersamples.html#Sample34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260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English Comprehension and Composition – Lecture 29</vt:lpstr>
      <vt:lpstr>Cover Letter Never send a resume without a cover letter!</vt:lpstr>
      <vt:lpstr>Purposes of a Cover Letter</vt:lpstr>
      <vt:lpstr>Do’s &amp; Don’ts of Cover Letters</vt:lpstr>
      <vt:lpstr>General Structure of the Cover Letter</vt:lpstr>
      <vt:lpstr>Slide 6</vt:lpstr>
      <vt:lpstr> Formatting Concerns </vt:lpstr>
      <vt:lpstr> Types of Cover Letters  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 5110</dc:creator>
  <cp:lastModifiedBy>Dell 5110</cp:lastModifiedBy>
  <cp:revision>5</cp:revision>
  <dcterms:created xsi:type="dcterms:W3CDTF">2012-08-02T15:43:36Z</dcterms:created>
  <dcterms:modified xsi:type="dcterms:W3CDTF">2012-08-03T09:27:16Z</dcterms:modified>
</cp:coreProperties>
</file>